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Lst>
  <p:sldSz cy="6858000" cx="12192000"/>
  <p:notesSz cx="6858000" cy="9144000"/>
  <p:embeddedFontLst>
    <p:embeddedFont>
      <p:font typeface="Sorts Mill Goudy"/>
      <p:regular r:id="rId60"/>
      <p:italic r:id="rId61"/>
    </p:embeddedFont>
    <p:embeddedFont>
      <p:font typeface="Gill Sans"/>
      <p:regular r:id="rId62"/>
      <p:bold r:id="rId63"/>
    </p:embeddedFont>
    <p:embeddedFont>
      <p:font typeface="Open Sans"/>
      <p:regular r:id="rId64"/>
      <p:bold r:id="rId65"/>
      <p:italic r:id="rId66"/>
      <p:boldItalic r:id="rId6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8" roundtripDataSignature="AMtx7mgVp32LfnV4nzJilyz2RLapjK2V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4224F2C-E67B-4788-A847-BB149CC67929}">
  <a:tblStyle styleId="{04224F2C-E67B-4788-A847-BB149CC67929}" styleName="Table_0">
    <a:wholeTbl>
      <a:tcTxStyle b="off" i="off">
        <a:font>
          <a:latin typeface="Gill Sans MT"/>
          <a:ea typeface="Gill Sans MT"/>
          <a:cs typeface="Gill Sans M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DF5"/>
          </a:solidFill>
        </a:fill>
      </a:tcStyle>
    </a:wholeTbl>
    <a:band1H>
      <a:tcTxStyle b="off" i="off"/>
      <a:tcStyle>
        <a:fill>
          <a:solidFill>
            <a:srgbClr val="CCD9EB"/>
          </a:solidFill>
        </a:fill>
      </a:tcStyle>
    </a:band1H>
    <a:band2H>
      <a:tcTxStyle b="off" i="off"/>
    </a:band2H>
    <a:band1V>
      <a:tcTxStyle b="off" i="off"/>
      <a:tcStyle>
        <a:fill>
          <a:solidFill>
            <a:srgbClr val="CCD9EB"/>
          </a:solidFill>
        </a:fill>
      </a:tcStyle>
    </a:band1V>
    <a:band2V>
      <a:tcTxStyle b="off" i="off"/>
    </a:band2V>
    <a:lastCol>
      <a:tcTxStyle b="on" i="off">
        <a:font>
          <a:latin typeface="Gill Sans MT"/>
          <a:ea typeface="Gill Sans MT"/>
          <a:cs typeface="Gill Sans MT"/>
        </a:font>
        <a:schemeClr val="lt1"/>
      </a:tcTxStyle>
      <a:tcStyle>
        <a:fill>
          <a:solidFill>
            <a:schemeClr val="accent1"/>
          </a:solidFill>
        </a:fill>
      </a:tcStyle>
    </a:lastCol>
    <a:firstCol>
      <a:tcTxStyle b="on" i="off">
        <a:font>
          <a:latin typeface="Gill Sans MT"/>
          <a:ea typeface="Gill Sans MT"/>
          <a:cs typeface="Gill Sans MT"/>
        </a:font>
        <a:schemeClr val="lt1"/>
      </a:tcTxStyle>
      <a:tcStyle>
        <a:fill>
          <a:solidFill>
            <a:schemeClr val="accent1"/>
          </a:solidFill>
        </a:fill>
      </a:tcStyle>
    </a:firstCol>
    <a:lastRow>
      <a:tcTxStyle b="on" i="off">
        <a:font>
          <a:latin typeface="Gill Sans MT"/>
          <a:ea typeface="Gill Sans MT"/>
          <a:cs typeface="Gill Sans MT"/>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Gill Sans MT"/>
          <a:ea typeface="Gill Sans MT"/>
          <a:cs typeface="Gill Sans MT"/>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GillSans-regular.fntdata"/><Relationship Id="rId61" Type="http://schemas.openxmlformats.org/officeDocument/2006/relationships/font" Target="fonts/SortsMillGoudy-italic.fntdata"/><Relationship Id="rId20" Type="http://schemas.openxmlformats.org/officeDocument/2006/relationships/slide" Target="slides/slide14.xml"/><Relationship Id="rId64" Type="http://schemas.openxmlformats.org/officeDocument/2006/relationships/font" Target="fonts/OpenSans-regular.fntdata"/><Relationship Id="rId63" Type="http://schemas.openxmlformats.org/officeDocument/2006/relationships/font" Target="fonts/GillSans-bold.fntdata"/><Relationship Id="rId22" Type="http://schemas.openxmlformats.org/officeDocument/2006/relationships/slide" Target="slides/slide16.xml"/><Relationship Id="rId66" Type="http://schemas.openxmlformats.org/officeDocument/2006/relationships/font" Target="fonts/OpenSans-italic.fntdata"/><Relationship Id="rId21" Type="http://schemas.openxmlformats.org/officeDocument/2006/relationships/slide" Target="slides/slide15.xml"/><Relationship Id="rId65" Type="http://schemas.openxmlformats.org/officeDocument/2006/relationships/font" Target="fonts/OpenSans-bold.fntdata"/><Relationship Id="rId24" Type="http://schemas.openxmlformats.org/officeDocument/2006/relationships/slide" Target="slides/slide18.xml"/><Relationship Id="rId68" Type="http://customschemas.google.com/relationships/presentationmetadata" Target="metadata"/><Relationship Id="rId23" Type="http://schemas.openxmlformats.org/officeDocument/2006/relationships/slide" Target="slides/slide17.xml"/><Relationship Id="rId67" Type="http://schemas.openxmlformats.org/officeDocument/2006/relationships/font" Target="fonts/OpenSans-boldItalic.fntdata"/><Relationship Id="rId60" Type="http://schemas.openxmlformats.org/officeDocument/2006/relationships/font" Target="fonts/SortsMillGoudy-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7" name="Google Shape;24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8" name="Google Shape;24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249" name="Google Shape;249;p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9" name="Google Shape;28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290" name="Google Shape;290;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7" name="Google Shape;29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9" name="Google Shape;309;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8" name="Google Shape;318;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7" name="Google Shape;32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3" name="Google Shape;34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4" name="Google Shape;34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45" name="Google Shape;345;p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2" name="Google Shape;35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1" name="Google Shape;36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2" name="Google Shape;36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63" name="Google Shape;363;p1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0" name="Google Shape;37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0" name="Google Shape;38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1" name="Google Shape;38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382" name="Google Shape;382;p13: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9" name="Google Shape;38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7" name="Google Shape;42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0" name="Google Shape;44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41" name="Google Shape;441;p1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9" name="Google Shape;44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1" name="Google Shape;50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7" name="Google Shape;52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8" name="Google Shape;54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3" name="Google Shape;583;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2" name="Google Shape;592;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8" name="Google Shape;618;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p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Answers are: </a:t>
            </a:r>
            <a:endParaRPr/>
          </a:p>
          <a:p>
            <a:pPr indent="0" lvl="0" marL="0" rtl="0" algn="l">
              <a:lnSpc>
                <a:spcPct val="100000"/>
              </a:lnSpc>
              <a:spcBef>
                <a:spcPts val="0"/>
              </a:spcBef>
              <a:spcAft>
                <a:spcPts val="0"/>
              </a:spcAft>
              <a:buSzPts val="1400"/>
              <a:buNone/>
            </a:pPr>
            <a:r>
              <a:rPr lang="en-US"/>
              <a:t>1-a</a:t>
            </a:r>
            <a:endParaRPr/>
          </a:p>
          <a:p>
            <a:pPr indent="0" lvl="0" marL="0" rtl="0" algn="l">
              <a:lnSpc>
                <a:spcPct val="100000"/>
              </a:lnSpc>
              <a:spcBef>
                <a:spcPts val="0"/>
              </a:spcBef>
              <a:spcAft>
                <a:spcPts val="0"/>
              </a:spcAft>
              <a:buSzPts val="1400"/>
              <a:buNone/>
            </a:pPr>
            <a:r>
              <a:rPr lang="en-US"/>
              <a:t>2-b</a:t>
            </a:r>
            <a:endParaRPr/>
          </a:p>
          <a:p>
            <a:pPr indent="0" lvl="0" marL="0" rtl="0" algn="l">
              <a:lnSpc>
                <a:spcPct val="100000"/>
              </a:lnSpc>
              <a:spcBef>
                <a:spcPts val="0"/>
              </a:spcBef>
              <a:spcAft>
                <a:spcPts val="0"/>
              </a:spcAft>
              <a:buSzPts val="1400"/>
              <a:buNone/>
            </a:pPr>
            <a:r>
              <a:rPr lang="en-US"/>
              <a:t>3-c</a:t>
            </a:r>
            <a:endParaRPr/>
          </a:p>
          <a:p>
            <a:pPr indent="0" lvl="0" marL="0" rtl="0" algn="l">
              <a:lnSpc>
                <a:spcPct val="100000"/>
              </a:lnSpc>
              <a:spcBef>
                <a:spcPts val="0"/>
              </a:spcBef>
              <a:spcAft>
                <a:spcPts val="0"/>
              </a:spcAft>
              <a:buSzPts val="1400"/>
              <a:buNone/>
            </a:pPr>
            <a:r>
              <a:rPr lang="en-US"/>
              <a:t>4-a</a:t>
            </a:r>
            <a:endParaRPr/>
          </a:p>
          <a:p>
            <a:pPr indent="0" lvl="0" marL="0" rtl="0" algn="l">
              <a:lnSpc>
                <a:spcPct val="100000"/>
              </a:lnSpc>
              <a:spcBef>
                <a:spcPts val="0"/>
              </a:spcBef>
              <a:spcAft>
                <a:spcPts val="0"/>
              </a:spcAft>
              <a:buSzPts val="1400"/>
              <a:buNone/>
            </a:pPr>
            <a:r>
              <a:rPr lang="en-US"/>
              <a:t>5-b</a:t>
            </a:r>
            <a:endParaRPr/>
          </a:p>
          <a:p>
            <a:pPr indent="0" lvl="0" marL="0" rtl="0" algn="l">
              <a:lnSpc>
                <a:spcPct val="100000"/>
              </a:lnSpc>
              <a:spcBef>
                <a:spcPts val="0"/>
              </a:spcBef>
              <a:spcAft>
                <a:spcPts val="0"/>
              </a:spcAft>
              <a:buSzPts val="1400"/>
              <a:buNone/>
            </a:pPr>
            <a:r>
              <a:t/>
            </a:r>
            <a:endParaRPr/>
          </a:p>
        </p:txBody>
      </p:sp>
      <p:sp>
        <p:nvSpPr>
          <p:cNvPr id="634" name="Google Shape;634;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4" name="Google Shape;644;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5" name="Google Shape;645;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46" name="Google Shape;646;p2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4" name="Google Shape;65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5" name="Google Shape;655;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56" name="Google Shape;656;p2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4" name="Google Shape;664;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6" name="Google Shape;67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5" name="Google Shape;68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4" name="Google Shape;71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5" name="Google Shape;715;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16" name="Google Shape;716;p3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5" name="Google Shape;725;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1" name="Google Shape;77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8" name="Shape 778"/>
        <p:cNvGrpSpPr/>
        <p:nvPr/>
      </p:nvGrpSpPr>
      <p:grpSpPr>
        <a:xfrm>
          <a:off x="0" y="0"/>
          <a:ext cx="0" cy="0"/>
          <a:chOff x="0" y="0"/>
          <a:chExt cx="0" cy="0"/>
        </a:xfrm>
      </p:grpSpPr>
      <p:sp>
        <p:nvSpPr>
          <p:cNvPr id="779" name="Google Shape;779;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0" name="Google Shape;78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7" name="Shape 787"/>
        <p:cNvGrpSpPr/>
        <p:nvPr/>
      </p:nvGrpSpPr>
      <p:grpSpPr>
        <a:xfrm>
          <a:off x="0" y="0"/>
          <a:ext cx="0" cy="0"/>
          <a:chOff x="0" y="0"/>
          <a:chExt cx="0" cy="0"/>
        </a:xfrm>
      </p:grpSpPr>
      <p:sp>
        <p:nvSpPr>
          <p:cNvPr id="788" name="Google Shape;788;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9" name="Google Shape;78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98" name="Google Shape;798;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7" name="Google Shape;80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4" name="Shape 814"/>
        <p:cNvGrpSpPr/>
        <p:nvPr/>
      </p:nvGrpSpPr>
      <p:grpSpPr>
        <a:xfrm>
          <a:off x="0" y="0"/>
          <a:ext cx="0" cy="0"/>
          <a:chOff x="0" y="0"/>
          <a:chExt cx="0" cy="0"/>
        </a:xfrm>
      </p:grpSpPr>
      <p:sp>
        <p:nvSpPr>
          <p:cNvPr id="815" name="Google Shape;815;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6" name="Google Shape;816;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5" name="Google Shape;825;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2" name="Google Shape;852;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0" name="Google Shape;86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4" name="Google Shape;874;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5" name="Google Shape;875;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76" name="Google Shape;876;p4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2" name="Shape 882"/>
        <p:cNvGrpSpPr/>
        <p:nvPr/>
      </p:nvGrpSpPr>
      <p:grpSpPr>
        <a:xfrm>
          <a:off x="0" y="0"/>
          <a:ext cx="0" cy="0"/>
          <a:chOff x="0" y="0"/>
          <a:chExt cx="0" cy="0"/>
        </a:xfrm>
      </p:grpSpPr>
      <p:sp>
        <p:nvSpPr>
          <p:cNvPr id="883" name="Google Shape;883;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4" name="Google Shape;884;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1" name="Google Shape;891;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2" name="Google Shape;902;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0" name="Google Shape;910;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4" name="Google Shape;944;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0" name="Google Shape;950;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1" name="Google Shape;951;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952" name="Google Shape;952;p4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8" name="Shape 958"/>
        <p:cNvGrpSpPr/>
        <p:nvPr/>
      </p:nvGrpSpPr>
      <p:grpSpPr>
        <a:xfrm>
          <a:off x="0" y="0"/>
          <a:ext cx="0" cy="0"/>
          <a:chOff x="0" y="0"/>
          <a:chExt cx="0" cy="0"/>
        </a:xfrm>
      </p:grpSpPr>
      <p:sp>
        <p:nvSpPr>
          <p:cNvPr id="959" name="Google Shape;959;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0" name="Google Shape;960;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6" name="Google Shape;966;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52"/>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52"/>
          <p:cNvSpPr/>
          <p:nvPr>
            <p:ph idx="2" type="pic"/>
          </p:nvPr>
        </p:nvSpPr>
        <p:spPr>
          <a:xfrm>
            <a:off x="680720" y="685799"/>
            <a:ext cx="10830560" cy="5486401"/>
          </a:xfrm>
          <a:prstGeom prst="rect">
            <a:avLst/>
          </a:prstGeom>
          <a:noFill/>
          <a:ln>
            <a:noFill/>
          </a:ln>
        </p:spPr>
      </p:sp>
      <p:sp>
        <p:nvSpPr>
          <p:cNvPr id="18" name="Google Shape;18;p52"/>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52"/>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20" name="Shape 20"/>
        <p:cNvGrpSpPr/>
        <p:nvPr/>
      </p:nvGrpSpPr>
      <p:grpSpPr>
        <a:xfrm>
          <a:off x="0" y="0"/>
          <a:ext cx="0" cy="0"/>
          <a:chOff x="0" y="0"/>
          <a:chExt cx="0" cy="0"/>
        </a:xfrm>
      </p:grpSpPr>
      <p:sp>
        <p:nvSpPr>
          <p:cNvPr id="21" name="Google Shape;21;p54"/>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54"/>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5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54"/>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5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7" name="Shape 27"/>
        <p:cNvGrpSpPr/>
        <p:nvPr/>
      </p:nvGrpSpPr>
      <p:grpSpPr>
        <a:xfrm>
          <a:off x="0" y="0"/>
          <a:ext cx="0" cy="0"/>
          <a:chOff x="0" y="0"/>
          <a:chExt cx="0" cy="0"/>
        </a:xfrm>
      </p:grpSpPr>
      <p:sp>
        <p:nvSpPr>
          <p:cNvPr id="28" name="Google Shape;28;p53"/>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9" name="Google Shape;29;p53"/>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 name="Google Shape;30;p53"/>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5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3"/>
          <p:cNvSpPr/>
          <p:nvPr>
            <p:ph idx="2" type="pic"/>
          </p:nvPr>
        </p:nvSpPr>
        <p:spPr>
          <a:xfrm>
            <a:off x="1279525" y="2155389"/>
            <a:ext cx="2003425" cy="2002536"/>
          </a:xfrm>
          <a:prstGeom prst="rect">
            <a:avLst/>
          </a:prstGeom>
          <a:noFill/>
          <a:ln>
            <a:noFill/>
          </a:ln>
        </p:spPr>
      </p:sp>
      <p:sp>
        <p:nvSpPr>
          <p:cNvPr id="33" name="Google Shape;33;p53"/>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53"/>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53"/>
          <p:cNvSpPr/>
          <p:nvPr>
            <p:ph idx="4" type="pic"/>
          </p:nvPr>
        </p:nvSpPr>
        <p:spPr>
          <a:xfrm>
            <a:off x="3804132" y="2155389"/>
            <a:ext cx="2003425" cy="2002536"/>
          </a:xfrm>
          <a:prstGeom prst="rect">
            <a:avLst/>
          </a:prstGeom>
          <a:noFill/>
          <a:ln>
            <a:noFill/>
          </a:ln>
        </p:spPr>
      </p:sp>
      <p:sp>
        <p:nvSpPr>
          <p:cNvPr id="36" name="Google Shape;36;p53"/>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53"/>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53"/>
          <p:cNvSpPr/>
          <p:nvPr>
            <p:ph idx="7" type="pic"/>
          </p:nvPr>
        </p:nvSpPr>
        <p:spPr>
          <a:xfrm>
            <a:off x="6332269" y="2155389"/>
            <a:ext cx="2003425" cy="2002536"/>
          </a:xfrm>
          <a:prstGeom prst="rect">
            <a:avLst/>
          </a:prstGeom>
          <a:noFill/>
          <a:ln>
            <a:noFill/>
          </a:ln>
        </p:spPr>
      </p:sp>
      <p:sp>
        <p:nvSpPr>
          <p:cNvPr id="39" name="Google Shape;39;p53"/>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53"/>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53"/>
          <p:cNvSpPr/>
          <p:nvPr>
            <p:ph idx="13" type="pic"/>
          </p:nvPr>
        </p:nvSpPr>
        <p:spPr>
          <a:xfrm>
            <a:off x="8858607" y="2155389"/>
            <a:ext cx="2003425" cy="2002536"/>
          </a:xfrm>
          <a:prstGeom prst="rect">
            <a:avLst/>
          </a:prstGeom>
          <a:noFill/>
          <a:ln>
            <a:noFill/>
          </a:ln>
        </p:spPr>
      </p:sp>
      <p:sp>
        <p:nvSpPr>
          <p:cNvPr id="42" name="Google Shape;42;p53"/>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53"/>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53"/>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53"/>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46" name="Shape 46"/>
        <p:cNvGrpSpPr/>
        <p:nvPr/>
      </p:nvGrpSpPr>
      <p:grpSpPr>
        <a:xfrm>
          <a:off x="0" y="0"/>
          <a:ext cx="0" cy="0"/>
          <a:chOff x="0" y="0"/>
          <a:chExt cx="0" cy="0"/>
        </a:xfrm>
      </p:grpSpPr>
      <p:sp>
        <p:nvSpPr>
          <p:cNvPr id="47" name="Google Shape;47;p55"/>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48" name="Google Shape;48;p55"/>
          <p:cNvSpPr/>
          <p:nvPr>
            <p:ph idx="2" type="pic"/>
          </p:nvPr>
        </p:nvSpPr>
        <p:spPr>
          <a:xfrm>
            <a:off x="0" y="0"/>
            <a:ext cx="12192000" cy="6858000"/>
          </a:xfrm>
          <a:prstGeom prst="rect">
            <a:avLst/>
          </a:prstGeom>
          <a:noFill/>
          <a:ln>
            <a:noFill/>
          </a:ln>
        </p:spPr>
      </p:sp>
      <p:sp>
        <p:nvSpPr>
          <p:cNvPr id="49" name="Google Shape;49;p55"/>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55"/>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51" name="Shape 51"/>
        <p:cNvGrpSpPr/>
        <p:nvPr/>
      </p:nvGrpSpPr>
      <p:grpSpPr>
        <a:xfrm>
          <a:off x="0" y="0"/>
          <a:ext cx="0" cy="0"/>
          <a:chOff x="0" y="0"/>
          <a:chExt cx="0" cy="0"/>
        </a:xfrm>
      </p:grpSpPr>
      <p:sp>
        <p:nvSpPr>
          <p:cNvPr id="52" name="Google Shape;52;p5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3" name="Google Shape;53;p5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4" name="Google Shape;54;p5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5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5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5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5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9" name="Google Shape;59;p5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5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1" name="Google Shape;61;p5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 name="Google Shape;62;p5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5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64" name="Shape 64"/>
        <p:cNvGrpSpPr/>
        <p:nvPr/>
      </p:nvGrpSpPr>
      <p:grpSpPr>
        <a:xfrm>
          <a:off x="0" y="0"/>
          <a:ext cx="0" cy="0"/>
          <a:chOff x="0" y="0"/>
          <a:chExt cx="0" cy="0"/>
        </a:xfrm>
      </p:grpSpPr>
      <p:sp>
        <p:nvSpPr>
          <p:cNvPr id="65" name="Google Shape;65;p57"/>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6" name="Google Shape;66;p57"/>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7" name="Google Shape;67;p57"/>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5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57"/>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57"/>
          <p:cNvSpPr/>
          <p:nvPr>
            <p:ph idx="2" type="pic"/>
          </p:nvPr>
        </p:nvSpPr>
        <p:spPr>
          <a:xfrm>
            <a:off x="8839200" y="685800"/>
            <a:ext cx="2667000" cy="2400300"/>
          </a:xfrm>
          <a:prstGeom prst="rect">
            <a:avLst/>
          </a:prstGeom>
          <a:noFill/>
          <a:ln>
            <a:noFill/>
          </a:ln>
        </p:spPr>
      </p:sp>
      <p:sp>
        <p:nvSpPr>
          <p:cNvPr id="71" name="Google Shape;71;p57"/>
          <p:cNvSpPr/>
          <p:nvPr>
            <p:ph idx="3" type="pic"/>
          </p:nvPr>
        </p:nvSpPr>
        <p:spPr>
          <a:xfrm>
            <a:off x="8839200" y="3764738"/>
            <a:ext cx="2667000" cy="2404872"/>
          </a:xfrm>
          <a:prstGeom prst="rect">
            <a:avLst/>
          </a:prstGeom>
          <a:noFill/>
          <a:ln>
            <a:noFill/>
          </a:ln>
        </p:spPr>
      </p:sp>
      <p:sp>
        <p:nvSpPr>
          <p:cNvPr id="72" name="Google Shape;72;p5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5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74" name="Shape 74"/>
        <p:cNvGrpSpPr/>
        <p:nvPr/>
      </p:nvGrpSpPr>
      <p:grpSpPr>
        <a:xfrm>
          <a:off x="0" y="0"/>
          <a:ext cx="0" cy="0"/>
          <a:chOff x="0" y="0"/>
          <a:chExt cx="0" cy="0"/>
        </a:xfrm>
      </p:grpSpPr>
      <p:sp>
        <p:nvSpPr>
          <p:cNvPr id="75" name="Google Shape;75;p58"/>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6" name="Google Shape;76;p58"/>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7" name="Google Shape;77;p58"/>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5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58"/>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0" name="Google Shape;80;p58"/>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58"/>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2" name="Google Shape;82;p58"/>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5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5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85" name="Shape 85"/>
        <p:cNvGrpSpPr/>
        <p:nvPr/>
      </p:nvGrpSpPr>
      <p:grpSpPr>
        <a:xfrm>
          <a:off x="0" y="0"/>
          <a:ext cx="0" cy="0"/>
          <a:chOff x="0" y="0"/>
          <a:chExt cx="0" cy="0"/>
        </a:xfrm>
      </p:grpSpPr>
      <p:sp>
        <p:nvSpPr>
          <p:cNvPr id="86" name="Google Shape;86;p59"/>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7" name="Google Shape;87;p59"/>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59"/>
          <p:cNvSpPr/>
          <p:nvPr>
            <p:ph idx="2" type="pic"/>
          </p:nvPr>
        </p:nvSpPr>
        <p:spPr>
          <a:xfrm>
            <a:off x="0" y="0"/>
            <a:ext cx="3390900" cy="6858000"/>
          </a:xfrm>
          <a:prstGeom prst="rect">
            <a:avLst/>
          </a:prstGeom>
          <a:noFill/>
          <a:ln>
            <a:noFill/>
          </a:ln>
        </p:spPr>
      </p:sp>
      <p:sp>
        <p:nvSpPr>
          <p:cNvPr id="89" name="Google Shape;89;p5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9"/>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59"/>
          <p:cNvSpPr/>
          <p:nvPr>
            <p:ph idx="3" type="pic"/>
          </p:nvPr>
        </p:nvSpPr>
        <p:spPr>
          <a:xfrm>
            <a:off x="8801100" y="0"/>
            <a:ext cx="3390900" cy="6858000"/>
          </a:xfrm>
          <a:prstGeom prst="rect">
            <a:avLst/>
          </a:prstGeom>
          <a:noFill/>
          <a:ln>
            <a:noFill/>
          </a:ln>
        </p:spPr>
      </p:sp>
      <p:sp>
        <p:nvSpPr>
          <p:cNvPr id="92" name="Google Shape;92;p5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5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94" name="Shape 94"/>
        <p:cNvGrpSpPr/>
        <p:nvPr/>
      </p:nvGrpSpPr>
      <p:grpSpPr>
        <a:xfrm>
          <a:off x="0" y="0"/>
          <a:ext cx="0" cy="0"/>
          <a:chOff x="0" y="0"/>
          <a:chExt cx="0" cy="0"/>
        </a:xfrm>
      </p:grpSpPr>
      <p:sp>
        <p:nvSpPr>
          <p:cNvPr id="95" name="Google Shape;95;p60"/>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6" name="Google Shape;96;p60"/>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7" name="Google Shape;97;p60"/>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6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60"/>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p60"/>
          <p:cNvSpPr/>
          <p:nvPr>
            <p:ph idx="2" type="pic"/>
          </p:nvPr>
        </p:nvSpPr>
        <p:spPr>
          <a:xfrm>
            <a:off x="8839200" y="685800"/>
            <a:ext cx="2667000" cy="2400300"/>
          </a:xfrm>
          <a:prstGeom prst="rect">
            <a:avLst/>
          </a:prstGeom>
          <a:noFill/>
          <a:ln>
            <a:noFill/>
          </a:ln>
        </p:spPr>
      </p:sp>
      <p:sp>
        <p:nvSpPr>
          <p:cNvPr id="101" name="Google Shape;101;p60"/>
          <p:cNvSpPr/>
          <p:nvPr>
            <p:ph idx="3" type="pic"/>
          </p:nvPr>
        </p:nvSpPr>
        <p:spPr>
          <a:xfrm>
            <a:off x="8839200" y="3726638"/>
            <a:ext cx="2667000" cy="2445558"/>
          </a:xfrm>
          <a:prstGeom prst="rect">
            <a:avLst/>
          </a:prstGeom>
          <a:noFill/>
          <a:ln>
            <a:noFill/>
          </a:ln>
        </p:spPr>
      </p:sp>
      <p:sp>
        <p:nvSpPr>
          <p:cNvPr id="102" name="Google Shape;102;p6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6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04" name="Shape 104"/>
        <p:cNvGrpSpPr/>
        <p:nvPr/>
      </p:nvGrpSpPr>
      <p:grpSpPr>
        <a:xfrm>
          <a:off x="0" y="0"/>
          <a:ext cx="0" cy="0"/>
          <a:chOff x="0" y="0"/>
          <a:chExt cx="0" cy="0"/>
        </a:xfrm>
      </p:grpSpPr>
      <p:sp>
        <p:nvSpPr>
          <p:cNvPr id="105" name="Google Shape;105;p61"/>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6" name="Google Shape;106;p61"/>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p6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61"/>
          <p:cNvSpPr/>
          <p:nvPr>
            <p:ph idx="2" type="pic"/>
          </p:nvPr>
        </p:nvSpPr>
        <p:spPr>
          <a:xfrm>
            <a:off x="0" y="0"/>
            <a:ext cx="6781800" cy="6858000"/>
          </a:xfrm>
          <a:prstGeom prst="rect">
            <a:avLst/>
          </a:prstGeom>
          <a:solidFill>
            <a:schemeClr val="dk2"/>
          </a:solidFill>
          <a:ln>
            <a:noFill/>
          </a:ln>
        </p:spPr>
      </p:sp>
      <p:sp>
        <p:nvSpPr>
          <p:cNvPr id="109" name="Google Shape;109;p61"/>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6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6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12" name="Shape 112"/>
        <p:cNvGrpSpPr/>
        <p:nvPr/>
      </p:nvGrpSpPr>
      <p:grpSpPr>
        <a:xfrm>
          <a:off x="0" y="0"/>
          <a:ext cx="0" cy="0"/>
          <a:chOff x="0" y="0"/>
          <a:chExt cx="0" cy="0"/>
        </a:xfrm>
      </p:grpSpPr>
      <p:sp>
        <p:nvSpPr>
          <p:cNvPr id="113" name="Google Shape;113;p62"/>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4" name="Google Shape;114;p62"/>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6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62"/>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62"/>
          <p:cNvSpPr/>
          <p:nvPr>
            <p:ph idx="2" type="pic"/>
          </p:nvPr>
        </p:nvSpPr>
        <p:spPr>
          <a:xfrm>
            <a:off x="8153400" y="685799"/>
            <a:ext cx="3397250" cy="5486401"/>
          </a:xfrm>
          <a:prstGeom prst="rect">
            <a:avLst/>
          </a:prstGeom>
          <a:noFill/>
          <a:ln>
            <a:noFill/>
          </a:ln>
        </p:spPr>
      </p:sp>
      <p:sp>
        <p:nvSpPr>
          <p:cNvPr id="118" name="Google Shape;118;p6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6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126" name="Shape 126"/>
        <p:cNvGrpSpPr/>
        <p:nvPr/>
      </p:nvGrpSpPr>
      <p:grpSpPr>
        <a:xfrm>
          <a:off x="0" y="0"/>
          <a:ext cx="0" cy="0"/>
          <a:chOff x="0" y="0"/>
          <a:chExt cx="0" cy="0"/>
        </a:xfrm>
      </p:grpSpPr>
      <p:sp>
        <p:nvSpPr>
          <p:cNvPr id="127" name="Google Shape;127;p7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8" name="Google Shape;128;p7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9" name="Google Shape;129;p7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7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7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2" name="Google Shape;132;p7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p7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4" name="Google Shape;134;p7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7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6" name="Google Shape;136;p7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7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7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39" name="Shape 139"/>
        <p:cNvGrpSpPr/>
        <p:nvPr/>
      </p:nvGrpSpPr>
      <p:grpSpPr>
        <a:xfrm>
          <a:off x="0" y="0"/>
          <a:ext cx="0" cy="0"/>
          <a:chOff x="0" y="0"/>
          <a:chExt cx="0" cy="0"/>
        </a:xfrm>
      </p:grpSpPr>
      <p:sp>
        <p:nvSpPr>
          <p:cNvPr id="140" name="Google Shape;140;p77"/>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1" name="Google Shape;141;p77"/>
          <p:cNvSpPr/>
          <p:nvPr>
            <p:ph idx="2" type="pic"/>
          </p:nvPr>
        </p:nvSpPr>
        <p:spPr>
          <a:xfrm>
            <a:off x="680720" y="685799"/>
            <a:ext cx="10830560" cy="5486401"/>
          </a:xfrm>
          <a:prstGeom prst="rect">
            <a:avLst/>
          </a:prstGeom>
          <a:noFill/>
          <a:ln>
            <a:noFill/>
          </a:ln>
        </p:spPr>
      </p:sp>
      <p:sp>
        <p:nvSpPr>
          <p:cNvPr id="142" name="Google Shape;142;p77"/>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77"/>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44" name="Shape 144"/>
        <p:cNvGrpSpPr/>
        <p:nvPr/>
      </p:nvGrpSpPr>
      <p:grpSpPr>
        <a:xfrm>
          <a:off x="0" y="0"/>
          <a:ext cx="0" cy="0"/>
          <a:chOff x="0" y="0"/>
          <a:chExt cx="0" cy="0"/>
        </a:xfrm>
      </p:grpSpPr>
      <p:sp>
        <p:nvSpPr>
          <p:cNvPr id="145" name="Google Shape;145;p78"/>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6" name="Google Shape;146;p78"/>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47" name="Google Shape;147;p78"/>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7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78"/>
          <p:cNvSpPr/>
          <p:nvPr>
            <p:ph idx="2" type="pic"/>
          </p:nvPr>
        </p:nvSpPr>
        <p:spPr>
          <a:xfrm>
            <a:off x="1279525" y="2155389"/>
            <a:ext cx="2003425" cy="2002536"/>
          </a:xfrm>
          <a:prstGeom prst="rect">
            <a:avLst/>
          </a:prstGeom>
          <a:noFill/>
          <a:ln>
            <a:noFill/>
          </a:ln>
        </p:spPr>
      </p:sp>
      <p:sp>
        <p:nvSpPr>
          <p:cNvPr id="150" name="Google Shape;150;p78"/>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78"/>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78"/>
          <p:cNvSpPr/>
          <p:nvPr>
            <p:ph idx="4" type="pic"/>
          </p:nvPr>
        </p:nvSpPr>
        <p:spPr>
          <a:xfrm>
            <a:off x="3804132" y="2155389"/>
            <a:ext cx="2003425" cy="2002536"/>
          </a:xfrm>
          <a:prstGeom prst="rect">
            <a:avLst/>
          </a:prstGeom>
          <a:noFill/>
          <a:ln>
            <a:noFill/>
          </a:ln>
        </p:spPr>
      </p:sp>
      <p:sp>
        <p:nvSpPr>
          <p:cNvPr id="153" name="Google Shape;153;p78"/>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78"/>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78"/>
          <p:cNvSpPr/>
          <p:nvPr>
            <p:ph idx="7" type="pic"/>
          </p:nvPr>
        </p:nvSpPr>
        <p:spPr>
          <a:xfrm>
            <a:off x="6332269" y="2155389"/>
            <a:ext cx="2003425" cy="2002536"/>
          </a:xfrm>
          <a:prstGeom prst="rect">
            <a:avLst/>
          </a:prstGeom>
          <a:noFill/>
          <a:ln>
            <a:noFill/>
          </a:ln>
        </p:spPr>
      </p:sp>
      <p:sp>
        <p:nvSpPr>
          <p:cNvPr id="156" name="Google Shape;156;p78"/>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p78"/>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8" name="Google Shape;158;p78"/>
          <p:cNvSpPr/>
          <p:nvPr>
            <p:ph idx="13" type="pic"/>
          </p:nvPr>
        </p:nvSpPr>
        <p:spPr>
          <a:xfrm>
            <a:off x="8858607" y="2155389"/>
            <a:ext cx="2003425" cy="2002536"/>
          </a:xfrm>
          <a:prstGeom prst="rect">
            <a:avLst/>
          </a:prstGeom>
          <a:noFill/>
          <a:ln>
            <a:noFill/>
          </a:ln>
        </p:spPr>
      </p:sp>
      <p:sp>
        <p:nvSpPr>
          <p:cNvPr id="159" name="Google Shape;159;p78"/>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78"/>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78"/>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78"/>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63" name="Shape 163"/>
        <p:cNvGrpSpPr/>
        <p:nvPr/>
      </p:nvGrpSpPr>
      <p:grpSpPr>
        <a:xfrm>
          <a:off x="0" y="0"/>
          <a:ext cx="0" cy="0"/>
          <a:chOff x="0" y="0"/>
          <a:chExt cx="0" cy="0"/>
        </a:xfrm>
      </p:grpSpPr>
      <p:sp>
        <p:nvSpPr>
          <p:cNvPr id="164" name="Google Shape;164;p79"/>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5" name="Google Shape;165;p79"/>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6" name="Google Shape;166;p79"/>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7" name="Google Shape;167;p7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p79"/>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p79"/>
          <p:cNvSpPr/>
          <p:nvPr>
            <p:ph idx="2" type="pic"/>
          </p:nvPr>
        </p:nvSpPr>
        <p:spPr>
          <a:xfrm>
            <a:off x="8839200" y="685800"/>
            <a:ext cx="2667000" cy="2400300"/>
          </a:xfrm>
          <a:prstGeom prst="rect">
            <a:avLst/>
          </a:prstGeom>
          <a:noFill/>
          <a:ln>
            <a:noFill/>
          </a:ln>
        </p:spPr>
      </p:sp>
      <p:sp>
        <p:nvSpPr>
          <p:cNvPr id="170" name="Google Shape;170;p79"/>
          <p:cNvSpPr/>
          <p:nvPr>
            <p:ph idx="3" type="pic"/>
          </p:nvPr>
        </p:nvSpPr>
        <p:spPr>
          <a:xfrm>
            <a:off x="8839200" y="3764738"/>
            <a:ext cx="2667000" cy="2404872"/>
          </a:xfrm>
          <a:prstGeom prst="rect">
            <a:avLst/>
          </a:prstGeom>
          <a:noFill/>
          <a:ln>
            <a:noFill/>
          </a:ln>
        </p:spPr>
      </p:sp>
      <p:sp>
        <p:nvSpPr>
          <p:cNvPr id="171" name="Google Shape;171;p7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7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73" name="Shape 173"/>
        <p:cNvGrpSpPr/>
        <p:nvPr/>
      </p:nvGrpSpPr>
      <p:grpSpPr>
        <a:xfrm>
          <a:off x="0" y="0"/>
          <a:ext cx="0" cy="0"/>
          <a:chOff x="0" y="0"/>
          <a:chExt cx="0" cy="0"/>
        </a:xfrm>
      </p:grpSpPr>
      <p:sp>
        <p:nvSpPr>
          <p:cNvPr id="174" name="Google Shape;174;p80"/>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5" name="Google Shape;175;p80"/>
          <p:cNvSpPr/>
          <p:nvPr>
            <p:ph idx="2" type="pic"/>
          </p:nvPr>
        </p:nvSpPr>
        <p:spPr>
          <a:xfrm>
            <a:off x="0" y="0"/>
            <a:ext cx="12192000" cy="6858000"/>
          </a:xfrm>
          <a:prstGeom prst="rect">
            <a:avLst/>
          </a:prstGeom>
          <a:noFill/>
          <a:ln>
            <a:noFill/>
          </a:ln>
        </p:spPr>
      </p:sp>
      <p:sp>
        <p:nvSpPr>
          <p:cNvPr id="176" name="Google Shape;176;p80"/>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p80"/>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178" name="Shape 178"/>
        <p:cNvGrpSpPr/>
        <p:nvPr/>
      </p:nvGrpSpPr>
      <p:grpSpPr>
        <a:xfrm>
          <a:off x="0" y="0"/>
          <a:ext cx="0" cy="0"/>
          <a:chOff x="0" y="0"/>
          <a:chExt cx="0" cy="0"/>
        </a:xfrm>
      </p:grpSpPr>
      <p:sp>
        <p:nvSpPr>
          <p:cNvPr id="179" name="Google Shape;179;p81"/>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0" name="Google Shape;180;p81"/>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1" name="Google Shape;181;p81"/>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p8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 name="Google Shape;183;p81"/>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4" name="Google Shape;184;p81"/>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5" name="Google Shape;185;p81"/>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6" name="Google Shape;186;p81"/>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7" name="Google Shape;187;p8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8" name="Google Shape;188;p8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89" name="Shape 189"/>
        <p:cNvGrpSpPr/>
        <p:nvPr/>
      </p:nvGrpSpPr>
      <p:grpSpPr>
        <a:xfrm>
          <a:off x="0" y="0"/>
          <a:ext cx="0" cy="0"/>
          <a:chOff x="0" y="0"/>
          <a:chExt cx="0" cy="0"/>
        </a:xfrm>
      </p:grpSpPr>
      <p:sp>
        <p:nvSpPr>
          <p:cNvPr id="190" name="Google Shape;190;p82"/>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91" name="Google Shape;191;p82"/>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82"/>
          <p:cNvSpPr/>
          <p:nvPr>
            <p:ph idx="2" type="pic"/>
          </p:nvPr>
        </p:nvSpPr>
        <p:spPr>
          <a:xfrm>
            <a:off x="0" y="0"/>
            <a:ext cx="3390900" cy="6858000"/>
          </a:xfrm>
          <a:prstGeom prst="rect">
            <a:avLst/>
          </a:prstGeom>
          <a:noFill/>
          <a:ln>
            <a:noFill/>
          </a:ln>
        </p:spPr>
      </p:sp>
      <p:sp>
        <p:nvSpPr>
          <p:cNvPr id="193" name="Google Shape;193;p8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4" name="Google Shape;194;p82"/>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5" name="Google Shape;195;p82"/>
          <p:cNvSpPr/>
          <p:nvPr>
            <p:ph idx="3" type="pic"/>
          </p:nvPr>
        </p:nvSpPr>
        <p:spPr>
          <a:xfrm>
            <a:off x="8801100" y="0"/>
            <a:ext cx="3390900" cy="6858000"/>
          </a:xfrm>
          <a:prstGeom prst="rect">
            <a:avLst/>
          </a:prstGeom>
          <a:noFill/>
          <a:ln>
            <a:noFill/>
          </a:ln>
        </p:spPr>
      </p:sp>
      <p:sp>
        <p:nvSpPr>
          <p:cNvPr id="196" name="Google Shape;196;p8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7" name="Google Shape;197;p8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198" name="Shape 198"/>
        <p:cNvGrpSpPr/>
        <p:nvPr/>
      </p:nvGrpSpPr>
      <p:grpSpPr>
        <a:xfrm>
          <a:off x="0" y="0"/>
          <a:ext cx="0" cy="0"/>
          <a:chOff x="0" y="0"/>
          <a:chExt cx="0" cy="0"/>
        </a:xfrm>
      </p:grpSpPr>
      <p:sp>
        <p:nvSpPr>
          <p:cNvPr id="199" name="Google Shape;199;p83"/>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00" name="Google Shape;200;p83"/>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01" name="Google Shape;201;p83"/>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8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83"/>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4" name="Google Shape;204;p83"/>
          <p:cNvSpPr/>
          <p:nvPr>
            <p:ph idx="2" type="pic"/>
          </p:nvPr>
        </p:nvSpPr>
        <p:spPr>
          <a:xfrm>
            <a:off x="8839200" y="685800"/>
            <a:ext cx="2667000" cy="2400300"/>
          </a:xfrm>
          <a:prstGeom prst="rect">
            <a:avLst/>
          </a:prstGeom>
          <a:noFill/>
          <a:ln>
            <a:noFill/>
          </a:ln>
        </p:spPr>
      </p:sp>
      <p:sp>
        <p:nvSpPr>
          <p:cNvPr id="205" name="Google Shape;205;p83"/>
          <p:cNvSpPr/>
          <p:nvPr>
            <p:ph idx="3" type="pic"/>
          </p:nvPr>
        </p:nvSpPr>
        <p:spPr>
          <a:xfrm>
            <a:off x="8839200" y="3726638"/>
            <a:ext cx="2667000" cy="2445558"/>
          </a:xfrm>
          <a:prstGeom prst="rect">
            <a:avLst/>
          </a:prstGeom>
          <a:noFill/>
          <a:ln>
            <a:noFill/>
          </a:ln>
        </p:spPr>
      </p:sp>
      <p:sp>
        <p:nvSpPr>
          <p:cNvPr id="206" name="Google Shape;206;p8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7" name="Google Shape;207;p8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208" name="Shape 208"/>
        <p:cNvGrpSpPr/>
        <p:nvPr/>
      </p:nvGrpSpPr>
      <p:grpSpPr>
        <a:xfrm>
          <a:off x="0" y="0"/>
          <a:ext cx="0" cy="0"/>
          <a:chOff x="0" y="0"/>
          <a:chExt cx="0" cy="0"/>
        </a:xfrm>
      </p:grpSpPr>
      <p:sp>
        <p:nvSpPr>
          <p:cNvPr id="209" name="Google Shape;209;p84"/>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0" name="Google Shape;210;p84"/>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1" name="Google Shape;211;p8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 name="Google Shape;212;p84"/>
          <p:cNvSpPr/>
          <p:nvPr>
            <p:ph idx="2" type="pic"/>
          </p:nvPr>
        </p:nvSpPr>
        <p:spPr>
          <a:xfrm>
            <a:off x="0" y="0"/>
            <a:ext cx="6781800" cy="6858000"/>
          </a:xfrm>
          <a:prstGeom prst="rect">
            <a:avLst/>
          </a:prstGeom>
          <a:solidFill>
            <a:schemeClr val="dk2"/>
          </a:solidFill>
          <a:ln>
            <a:noFill/>
          </a:ln>
        </p:spPr>
      </p:sp>
      <p:sp>
        <p:nvSpPr>
          <p:cNvPr id="213" name="Google Shape;213;p84"/>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4" name="Google Shape;214;p8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5" name="Google Shape;215;p8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216" name="Shape 216"/>
        <p:cNvGrpSpPr/>
        <p:nvPr/>
      </p:nvGrpSpPr>
      <p:grpSpPr>
        <a:xfrm>
          <a:off x="0" y="0"/>
          <a:ext cx="0" cy="0"/>
          <a:chOff x="0" y="0"/>
          <a:chExt cx="0" cy="0"/>
        </a:xfrm>
      </p:grpSpPr>
      <p:sp>
        <p:nvSpPr>
          <p:cNvPr id="217" name="Google Shape;217;p85"/>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8" name="Google Shape;218;p85"/>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p8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p85"/>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1" name="Google Shape;221;p85"/>
          <p:cNvSpPr/>
          <p:nvPr>
            <p:ph idx="2" type="pic"/>
          </p:nvPr>
        </p:nvSpPr>
        <p:spPr>
          <a:xfrm>
            <a:off x="8153400" y="685799"/>
            <a:ext cx="3397250" cy="5486401"/>
          </a:xfrm>
          <a:prstGeom prst="rect">
            <a:avLst/>
          </a:prstGeom>
          <a:noFill/>
          <a:ln>
            <a:noFill/>
          </a:ln>
        </p:spPr>
      </p:sp>
      <p:sp>
        <p:nvSpPr>
          <p:cNvPr id="222" name="Google Shape;222;p8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3" name="Google Shape;223;p8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theme" Target="../theme/theme2.xml"/><Relationship Id="rId10" Type="http://schemas.openxmlformats.org/officeDocument/2006/relationships/slideLayout" Target="../slideLayouts/slideLayout2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1"/>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5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51"/>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5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5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 name="Shape 120"/>
        <p:cNvGrpSpPr/>
        <p:nvPr/>
      </p:nvGrpSpPr>
      <p:grpSpPr>
        <a:xfrm>
          <a:off x="0" y="0"/>
          <a:ext cx="0" cy="0"/>
          <a:chOff x="0" y="0"/>
          <a:chExt cx="0" cy="0"/>
        </a:xfrm>
      </p:grpSpPr>
      <p:sp>
        <p:nvSpPr>
          <p:cNvPr id="121" name="Google Shape;121;p75"/>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2" name="Google Shape;122;p7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3" name="Google Shape;123;p75"/>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24" name="Google Shape;124;p7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5" name="Google Shape;125;p7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3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1.jpg"/><Relationship Id="rId4" Type="http://schemas.openxmlformats.org/officeDocument/2006/relationships/image" Target="../media/image4.png"/><Relationship Id="rId5"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30.png"/><Relationship Id="rId5" Type="http://schemas.openxmlformats.org/officeDocument/2006/relationships/image" Target="../media/image19.png"/><Relationship Id="rId6" Type="http://schemas.openxmlformats.org/officeDocument/2006/relationships/image" Target="../media/image26.png"/><Relationship Id="rId7" Type="http://schemas.openxmlformats.org/officeDocument/2006/relationships/image" Target="../media/image4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 Id="rId3"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2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23.jpg"/><Relationship Id="rId4" Type="http://schemas.openxmlformats.org/officeDocument/2006/relationships/image" Target="../media/image39.png"/><Relationship Id="rId5"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6.jpg"/><Relationship Id="rId4" Type="http://schemas.openxmlformats.org/officeDocument/2006/relationships/image" Target="../media/image27.jpg"/><Relationship Id="rId5"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8.png"/><Relationship Id="rId4" Type="http://schemas.openxmlformats.org/officeDocument/2006/relationships/image" Target="../media/image34.png"/><Relationship Id="rId5" Type="http://schemas.openxmlformats.org/officeDocument/2006/relationships/image" Target="../media/image45.png"/><Relationship Id="rId6" Type="http://schemas.openxmlformats.org/officeDocument/2006/relationships/image" Target="../media/image3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33.jp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9.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60.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20.png"/><Relationship Id="rId4" Type="http://schemas.openxmlformats.org/officeDocument/2006/relationships/image" Target="../media/image29.png"/><Relationship Id="rId5" Type="http://schemas.openxmlformats.org/officeDocument/2006/relationships/image" Target="../media/image3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4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43.png"/><Relationship Id="rId4" Type="http://schemas.openxmlformats.org/officeDocument/2006/relationships/image" Target="../media/image46.png"/><Relationship Id="rId5" Type="http://schemas.openxmlformats.org/officeDocument/2006/relationships/image" Target="../media/image42.png"/><Relationship Id="rId6" Type="http://schemas.openxmlformats.org/officeDocument/2006/relationships/image" Target="../media/image61.png"/><Relationship Id="rId7" Type="http://schemas.openxmlformats.org/officeDocument/2006/relationships/image" Target="../media/image38.png"/><Relationship Id="rId8" Type="http://schemas.openxmlformats.org/officeDocument/2006/relationships/image" Target="../media/image4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57.png"/><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5.xml"/><Relationship Id="rId3" Type="http://schemas.openxmlformats.org/officeDocument/2006/relationships/image" Target="../media/image5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11.jpg"/><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7.xml"/><Relationship Id="rId3" Type="http://schemas.openxmlformats.org/officeDocument/2006/relationships/image" Target="../media/image11.jp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 Id="rId3" Type="http://schemas.openxmlformats.org/officeDocument/2006/relationships/image" Target="../media/image11.jpg"/><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9.xml"/><Relationship Id="rId3" Type="http://schemas.openxmlformats.org/officeDocument/2006/relationships/image" Target="../media/image11.jpg"/><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11.jpg"/><Relationship Id="rId4" Type="http://schemas.openxmlformats.org/officeDocument/2006/relationships/image" Target="../media/image6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 Id="rId3" Type="http://schemas.openxmlformats.org/officeDocument/2006/relationships/image" Target="../media/image11.jpg"/><Relationship Id="rId4" Type="http://schemas.openxmlformats.org/officeDocument/2006/relationships/image" Target="../media/image6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2.xml"/><Relationship Id="rId3" Type="http://schemas.openxmlformats.org/officeDocument/2006/relationships/image" Target="../media/image4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 Id="rId3" Type="http://schemas.openxmlformats.org/officeDocument/2006/relationships/image" Target="../media/image5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4.xml"/><Relationship Id="rId3" Type="http://schemas.openxmlformats.org/officeDocument/2006/relationships/image" Target="../media/image5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9.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 Id="rId3" Type="http://schemas.openxmlformats.org/officeDocument/2006/relationships/image" Target="../media/image5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5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 Id="rId3" Type="http://schemas.openxmlformats.org/officeDocument/2006/relationships/image" Target="../media/image3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 Id="rId3" Type="http://schemas.openxmlformats.org/officeDocument/2006/relationships/image" Target="../media/image67.png"/><Relationship Id="rId4" Type="http://schemas.openxmlformats.org/officeDocument/2006/relationships/image" Target="../media/image6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1.xml"/><Relationship Id="rId3" Type="http://schemas.openxmlformats.org/officeDocument/2006/relationships/image" Target="../media/image56.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3.xml"/><Relationship Id="rId3" Type="http://schemas.openxmlformats.org/officeDocument/2006/relationships/hyperlink" Target="https://www.iste.org/" TargetMode="External"/><Relationship Id="rId4" Type="http://schemas.openxmlformats.org/officeDocument/2006/relationships/hyperlink" Target="https://www.cypherlearning.com/blog/k-20/6-digital-tools-that-encourage-computational-thinking" TargetMode="External"/><Relationship Id="rId5" Type="http://schemas.openxmlformats.org/officeDocument/2006/relationships/hyperlink" Target="https://www.learning.com/blog/computational-thinking-activities/" TargetMode="External"/><Relationship Id="rId6" Type="http://schemas.openxmlformats.org/officeDocument/2006/relationships/hyperlink" Target="https://www.researchgate.net/publication/258134754_Computational_Thinking_in_K-12_A_Review_of_the_State_of_the_Field"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7" name="Shape 227"/>
        <p:cNvGrpSpPr/>
        <p:nvPr/>
      </p:nvGrpSpPr>
      <p:grpSpPr>
        <a:xfrm>
          <a:off x="0" y="0"/>
          <a:ext cx="0" cy="0"/>
          <a:chOff x="0" y="0"/>
          <a:chExt cx="0" cy="0"/>
        </a:xfrm>
      </p:grpSpPr>
      <p:pic>
        <p:nvPicPr>
          <p:cNvPr descr="Imagen que contiene persona, tabla, hombre, interior&#10;&#10;Descripción generada automáticamente" id="228" name="Google Shape;228;p1"/>
          <p:cNvPicPr preferRelativeResize="0"/>
          <p:nvPr>
            <p:ph idx="2" type="pic"/>
          </p:nvPr>
        </p:nvPicPr>
        <p:blipFill rotWithShape="1">
          <a:blip r:embed="rId3">
            <a:alphaModFix amt="54000"/>
          </a:blip>
          <a:srcRect b="12035" l="0" r="0" t="12036"/>
          <a:stretch/>
        </p:blipFill>
        <p:spPr>
          <a:xfrm>
            <a:off x="680720" y="685799"/>
            <a:ext cx="10830560" cy="5486401"/>
          </a:xfrm>
          <a:prstGeom prst="rect">
            <a:avLst/>
          </a:prstGeom>
          <a:noFill/>
          <a:ln>
            <a:noFill/>
          </a:ln>
        </p:spPr>
      </p:pic>
      <p:sp>
        <p:nvSpPr>
          <p:cNvPr id="229" name="Google Shape;229;p1"/>
          <p:cNvSpPr txBox="1"/>
          <p:nvPr>
            <p:ph type="title"/>
          </p:nvPr>
        </p:nvSpPr>
        <p:spPr>
          <a:xfrm>
            <a:off x="680720" y="3293616"/>
            <a:ext cx="10830560" cy="2878584"/>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MÓDULO 3</a:t>
            </a:r>
            <a:endParaRPr>
              <a:latin typeface="Arial"/>
              <a:ea typeface="Arial"/>
              <a:cs typeface="Arial"/>
              <a:sym typeface="Arial"/>
            </a:endParaRPr>
          </a:p>
        </p:txBody>
      </p:sp>
      <p:sp>
        <p:nvSpPr>
          <p:cNvPr id="230" name="Google Shape;230;p1"/>
          <p:cNvSpPr txBox="1"/>
          <p:nvPr>
            <p:ph idx="1" type="body"/>
          </p:nvPr>
        </p:nvSpPr>
        <p:spPr>
          <a:xfrm>
            <a:off x="1376728" y="5026935"/>
            <a:ext cx="9486902" cy="644994"/>
          </a:xfrm>
          <a:prstGeom prst="rect">
            <a:avLst/>
          </a:prstGeom>
          <a:noFill/>
          <a:ln>
            <a:noFill/>
          </a:ln>
        </p:spPr>
        <p:txBody>
          <a:bodyPr anchorCtr="0" anchor="t" bIns="45700" lIns="91425" spcFirstLastPara="1" rIns="91425" wrap="square" tIns="45700">
            <a:normAutofit fontScale="55000" lnSpcReduction="20000"/>
          </a:bodyPr>
          <a:lstStyle/>
          <a:p>
            <a:pPr indent="-228600" lvl="0" marL="228600" rtl="0" algn="ctr">
              <a:lnSpc>
                <a:spcPct val="100000"/>
              </a:lnSpc>
              <a:spcBef>
                <a:spcPts val="0"/>
              </a:spcBef>
              <a:spcAft>
                <a:spcPts val="0"/>
              </a:spcAft>
              <a:buClr>
                <a:srgbClr val="FFFFFF"/>
              </a:buClr>
              <a:buSzPct val="90322"/>
              <a:buNone/>
            </a:pPr>
            <a:r>
              <a:rPr lang="en-US" sz="4000">
                <a:latin typeface="Arial"/>
                <a:ea typeface="Arial"/>
                <a:cs typeface="Arial"/>
                <a:sym typeface="Arial"/>
              </a:rPr>
              <a:t>Integrando el Pensamiento Computacional en educación para adultos</a:t>
            </a:r>
            <a:endParaRPr>
              <a:latin typeface="Arial"/>
              <a:ea typeface="Arial"/>
              <a:cs typeface="Arial"/>
              <a:sym typeface="Arial"/>
            </a:endParaRPr>
          </a:p>
        </p:txBody>
      </p:sp>
      <p:pic>
        <p:nvPicPr>
          <p:cNvPr id="231" name="Google Shape;231;p1"/>
          <p:cNvPicPr preferRelativeResize="0"/>
          <p:nvPr/>
        </p:nvPicPr>
        <p:blipFill rotWithShape="1">
          <a:blip r:embed="rId4">
            <a:alphaModFix/>
          </a:blip>
          <a:srcRect b="0" l="0" r="0" t="0"/>
          <a:stretch/>
        </p:blipFill>
        <p:spPr>
          <a:xfrm>
            <a:off x="855014" y="877790"/>
            <a:ext cx="985308" cy="344858"/>
          </a:xfrm>
          <a:prstGeom prst="rect">
            <a:avLst/>
          </a:prstGeom>
          <a:noFill/>
          <a:ln>
            <a:noFill/>
          </a:ln>
        </p:spPr>
      </p:pic>
      <p:sp>
        <p:nvSpPr>
          <p:cNvPr id="232" name="Google Shape;232;p1"/>
          <p:cNvSpPr txBox="1"/>
          <p:nvPr/>
        </p:nvSpPr>
        <p:spPr>
          <a:xfrm>
            <a:off x="680720" y="6389288"/>
            <a:ext cx="10878919" cy="33851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800"/>
              <a:buFont typeface="Arial"/>
              <a:buNone/>
            </a:pPr>
            <a:r>
              <a:rPr b="0" i="0" lang="en-US" sz="800" u="none" cap="none" strike="noStrike">
                <a:solidFill>
                  <a:schemeClr val="lt1"/>
                </a:solidFill>
                <a:latin typeface="Open Sans"/>
                <a:ea typeface="Open Sans"/>
                <a:cs typeface="Open Sans"/>
                <a:sym typeface="Open Sans"/>
              </a:rPr>
              <a:t>El proyecto COMPutational Seniors está cofinanciado por la Unión Europea. Los puntos de vista y opiniones expresados en este documento comprometen únicamente al autor o autores y no reflejan necesariamente los de la Unión Europea ni los del Servicio Español para la Internacionalización de la Educación (SEPIE). Ni la Unión Europea ni la Agencia Nacional SEPIE pueden ser consideradas responsables de las mismas.</a:t>
            </a:r>
            <a:endParaRPr b="0" i="0" sz="1800" u="none" cap="none" strike="noStrike">
              <a:solidFill>
                <a:schemeClr val="dk1"/>
              </a:solidFill>
              <a:latin typeface="Gill Sans"/>
              <a:ea typeface="Gill Sans"/>
              <a:cs typeface="Gill Sans"/>
              <a:sym typeface="Gill Sans"/>
            </a:endParaRPr>
          </a:p>
        </p:txBody>
      </p:sp>
      <p:pic>
        <p:nvPicPr>
          <p:cNvPr descr="A logo with a head and gears in the middle&#10;&#10;Description automatically generated" id="233" name="Google Shape;233;p1"/>
          <p:cNvPicPr preferRelativeResize="0"/>
          <p:nvPr/>
        </p:nvPicPr>
        <p:blipFill rotWithShape="1">
          <a:blip r:embed="rId5">
            <a:alphaModFix/>
          </a:blip>
          <a:srcRect b="0" l="0" r="0" t="0"/>
          <a:stretch/>
        </p:blipFill>
        <p:spPr>
          <a:xfrm>
            <a:off x="951132" y="1339123"/>
            <a:ext cx="1406984" cy="1417646"/>
          </a:xfrm>
          <a:prstGeom prst="rect">
            <a:avLst/>
          </a:prstGeom>
          <a:noFill/>
          <a:ln>
            <a:noFill/>
          </a:ln>
        </p:spPr>
      </p:pic>
      <p:pic>
        <p:nvPicPr>
          <p:cNvPr id="234" name="Google Shape;234;p1"/>
          <p:cNvPicPr preferRelativeResize="0"/>
          <p:nvPr/>
        </p:nvPicPr>
        <p:blipFill rotWithShape="1">
          <a:blip r:embed="rId6">
            <a:alphaModFix/>
          </a:blip>
          <a:srcRect b="0" l="0" r="0" t="0"/>
          <a:stretch/>
        </p:blipFill>
        <p:spPr>
          <a:xfrm>
            <a:off x="2014615" y="887620"/>
            <a:ext cx="1647906" cy="34519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238" name="Shape 238"/>
        <p:cNvGrpSpPr/>
        <p:nvPr/>
      </p:nvGrpSpPr>
      <p:grpSpPr>
        <a:xfrm>
          <a:off x="0" y="0"/>
          <a:ext cx="0" cy="0"/>
          <a:chOff x="0" y="0"/>
          <a:chExt cx="0" cy="0"/>
        </a:xfrm>
      </p:grpSpPr>
      <p:sp>
        <p:nvSpPr>
          <p:cNvPr id="239" name="Google Shape;239;p63"/>
          <p:cNvSpPr txBox="1"/>
          <p:nvPr>
            <p:ph type="title"/>
          </p:nvPr>
        </p:nvSpPr>
        <p:spPr>
          <a:xfrm>
            <a:off x="1629440" y="570975"/>
            <a:ext cx="9486900" cy="725118"/>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3200"/>
              <a:buFont typeface="Sorts Mill Goudy"/>
              <a:buNone/>
            </a:pPr>
            <a:r>
              <a:rPr b="1" lang="en-US">
                <a:latin typeface="Arial"/>
                <a:ea typeface="Arial"/>
                <a:cs typeface="Arial"/>
                <a:sym typeface="Arial"/>
              </a:rPr>
              <a:t>BIENVENIDO AL MÓDULO 3</a:t>
            </a:r>
            <a:br>
              <a:rPr b="1" lang="en-US">
                <a:latin typeface="Arial"/>
                <a:ea typeface="Arial"/>
                <a:cs typeface="Arial"/>
                <a:sym typeface="Arial"/>
              </a:rPr>
            </a:br>
            <a:endParaRPr b="1">
              <a:latin typeface="Arial"/>
              <a:ea typeface="Arial"/>
              <a:cs typeface="Arial"/>
              <a:sym typeface="Arial"/>
            </a:endParaRPr>
          </a:p>
        </p:txBody>
      </p:sp>
      <p:sp>
        <p:nvSpPr>
          <p:cNvPr id="240" name="Google Shape;240;p63"/>
          <p:cNvSpPr txBox="1"/>
          <p:nvPr>
            <p:ph idx="1" type="body"/>
          </p:nvPr>
        </p:nvSpPr>
        <p:spPr>
          <a:xfrm>
            <a:off x="3773022" y="933534"/>
            <a:ext cx="7353407" cy="3416752"/>
          </a:xfrm>
          <a:prstGeom prst="rect">
            <a:avLst/>
          </a:prstGeom>
          <a:noFill/>
          <a:ln>
            <a:noFill/>
          </a:ln>
        </p:spPr>
        <p:txBody>
          <a:bodyPr anchorCtr="0" anchor="t" bIns="45700" lIns="91425" spcFirstLastPara="1" rIns="91425" wrap="square" tIns="45700">
            <a:normAutofit fontScale="92500" lnSpcReduction="10000"/>
          </a:bodyPr>
          <a:lstStyle/>
          <a:p>
            <a:pPr indent="0" lvl="0" marL="148590" rtl="0" algn="just">
              <a:lnSpc>
                <a:spcPct val="100000"/>
              </a:lnSpc>
              <a:spcBef>
                <a:spcPts val="1000"/>
              </a:spcBef>
              <a:spcAft>
                <a:spcPts val="0"/>
              </a:spcAft>
              <a:buSzPct val="75675"/>
              <a:buNone/>
            </a:pPr>
            <a:r>
              <a:rPr lang="en-US" sz="1800">
                <a:solidFill>
                  <a:schemeClr val="dk1"/>
                </a:solidFill>
                <a:latin typeface="Arial"/>
                <a:ea typeface="Arial"/>
                <a:cs typeface="Arial"/>
                <a:sym typeface="Arial"/>
              </a:rPr>
              <a:t>En este módulo, exploraremos cómo integrar el pensamiento computacional en entornos de educación de adultos, centrándonos en su valor práctico, accesibilidad y adaptabilidad a diversas necesidades de aprendizaje. </a:t>
            </a:r>
            <a:endParaRPr/>
          </a:p>
          <a:p>
            <a:pPr indent="0" lvl="0" marL="148590" rtl="0" algn="just">
              <a:lnSpc>
                <a:spcPct val="100000"/>
              </a:lnSpc>
              <a:spcBef>
                <a:spcPts val="1000"/>
              </a:spcBef>
              <a:spcAft>
                <a:spcPts val="0"/>
              </a:spcAft>
              <a:buSzPct val="75675"/>
              <a:buNone/>
            </a:pPr>
            <a:r>
              <a:rPr lang="en-US" sz="1800">
                <a:solidFill>
                  <a:schemeClr val="dk1"/>
                </a:solidFill>
                <a:latin typeface="Arial"/>
                <a:ea typeface="Arial"/>
                <a:cs typeface="Arial"/>
                <a:sym typeface="Arial"/>
              </a:rPr>
              <a:t>El módulo destaca cómo los formadores pueden adoptar enfoques pedagógicos eficaces, diseñar planes de clases inclusivos e implementar actividades de Pensamiento Computacional que se alineen con las experiencias y objetivos de los estudiantes adultos. </a:t>
            </a:r>
            <a:endParaRPr/>
          </a:p>
          <a:p>
            <a:pPr indent="0" lvl="0" marL="148590" rtl="0" algn="just">
              <a:lnSpc>
                <a:spcPct val="100000"/>
              </a:lnSpc>
              <a:spcBef>
                <a:spcPts val="1000"/>
              </a:spcBef>
              <a:spcAft>
                <a:spcPts val="0"/>
              </a:spcAft>
              <a:buSzPct val="75675"/>
              <a:buNone/>
            </a:pPr>
            <a:r>
              <a:rPr lang="en-US" sz="1800">
                <a:solidFill>
                  <a:schemeClr val="dk1"/>
                </a:solidFill>
                <a:latin typeface="Arial"/>
                <a:ea typeface="Arial"/>
                <a:cs typeface="Arial"/>
                <a:sym typeface="Arial"/>
              </a:rPr>
              <a:t>Se hace hincapié en el papel del educador a la hora de hacer que el Pensamiento Computacional sea significativo y aplicable en diferentes contextos de aprendizaje, apoyando el compromiso, la alfabetización digital y las vías de aprendizaje permanente.</a:t>
            </a:r>
            <a:endParaRPr/>
          </a:p>
        </p:txBody>
      </p:sp>
      <p:sp>
        <p:nvSpPr>
          <p:cNvPr id="241" name="Google Shape;241;p6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900"/>
              <a:buNone/>
            </a:pPr>
            <a:fld id="{00000000-1234-1234-1234-123412341234}" type="slidenum">
              <a:rPr lang="en-US"/>
              <a:t>‹#›</a:t>
            </a:fld>
            <a:endParaRPr/>
          </a:p>
        </p:txBody>
      </p:sp>
      <p:pic>
        <p:nvPicPr>
          <p:cNvPr id="242" name="Google Shape;242;p63"/>
          <p:cNvPicPr preferRelativeResize="0"/>
          <p:nvPr/>
        </p:nvPicPr>
        <p:blipFill rotWithShape="1">
          <a:blip r:embed="rId3">
            <a:alphaModFix/>
          </a:blip>
          <a:srcRect b="0" l="0" r="0" t="0"/>
          <a:stretch/>
        </p:blipFill>
        <p:spPr>
          <a:xfrm>
            <a:off x="0" y="0"/>
            <a:ext cx="3389376" cy="6858000"/>
          </a:xfrm>
          <a:prstGeom prst="rect">
            <a:avLst/>
          </a:prstGeom>
          <a:noFill/>
          <a:ln>
            <a:noFill/>
          </a:ln>
        </p:spPr>
      </p:pic>
      <p:sp>
        <p:nvSpPr>
          <p:cNvPr id="243" name="Google Shape;243;p63"/>
          <p:cNvSpPr/>
          <p:nvPr/>
        </p:nvSpPr>
        <p:spPr>
          <a:xfrm>
            <a:off x="3842965" y="4828033"/>
            <a:ext cx="7283464" cy="1386188"/>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Utiliza este módulo para conocer los beneficios del Pensamiento Computacional en la educación de adultos, aplicar estrategias pedagógicas efectivas y crear actividades prácticas que </a:t>
            </a:r>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desarrollen estas habilidades en tus estudiantes.</a:t>
            </a:r>
            <a:endParaRPr b="0" i="0" sz="18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244" name="Google Shape;244;p63"/>
          <p:cNvPicPr preferRelativeResize="0"/>
          <p:nvPr/>
        </p:nvPicPr>
        <p:blipFill rotWithShape="1">
          <a:blip r:embed="rId4">
            <a:alphaModFix/>
          </a:blip>
          <a:srcRect b="0" l="0" r="0" t="0"/>
          <a:stretch/>
        </p:blipFill>
        <p:spPr>
          <a:xfrm>
            <a:off x="10705348" y="4991395"/>
            <a:ext cx="1059463" cy="105946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250" name="Shape 250"/>
        <p:cNvGrpSpPr/>
        <p:nvPr/>
      </p:nvGrpSpPr>
      <p:grpSpPr>
        <a:xfrm>
          <a:off x="0" y="0"/>
          <a:ext cx="0" cy="0"/>
          <a:chOff x="0" y="0"/>
          <a:chExt cx="0" cy="0"/>
        </a:xfrm>
      </p:grpSpPr>
      <p:sp>
        <p:nvSpPr>
          <p:cNvPr id="251" name="Google Shape;251;p2"/>
          <p:cNvSpPr/>
          <p:nvPr/>
        </p:nvSpPr>
        <p:spPr>
          <a:xfrm>
            <a:off x="3425242" y="737509"/>
            <a:ext cx="6097761" cy="667561"/>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800"/>
              <a:buFont typeface="Gill Sans"/>
              <a:buNone/>
            </a:pPr>
            <a:r>
              <a:rPr b="1" i="0" lang="en-US" sz="3200" u="none" cap="none" strike="noStrike">
                <a:solidFill>
                  <a:schemeClr val="dk1"/>
                </a:solidFill>
                <a:latin typeface="Arial"/>
                <a:ea typeface="Arial"/>
                <a:cs typeface="Arial"/>
                <a:sym typeface="Arial"/>
              </a:rPr>
              <a:t>ESTRUCTURA DEL MÓDULO</a:t>
            </a:r>
            <a:endParaRPr b="1" i="0" sz="1050" u="none" cap="none" strike="noStrike">
              <a:solidFill>
                <a:schemeClr val="dk1"/>
              </a:solidFill>
              <a:latin typeface="Arial"/>
              <a:ea typeface="Arial"/>
              <a:cs typeface="Arial"/>
              <a:sym typeface="Arial"/>
            </a:endParaRPr>
          </a:p>
        </p:txBody>
      </p:sp>
      <p:sp>
        <p:nvSpPr>
          <p:cNvPr id="252" name="Google Shape;252;p2"/>
          <p:cNvSpPr txBox="1"/>
          <p:nvPr/>
        </p:nvSpPr>
        <p:spPr>
          <a:xfrm>
            <a:off x="11116340" y="6356350"/>
            <a:ext cx="871868" cy="365125"/>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100000"/>
              </a:lnSpc>
              <a:spcBef>
                <a:spcPts val="0"/>
              </a:spcBef>
              <a:spcAft>
                <a:spcPts val="0"/>
              </a:spcAft>
              <a:buClr>
                <a:schemeClr val="dk2"/>
              </a:buClr>
              <a:buSzPct val="70000"/>
              <a:buFont typeface="Arial"/>
              <a:buNone/>
            </a:pPr>
            <a:r>
              <a:t/>
            </a:r>
            <a:endParaRPr b="0" i="0" sz="2400" u="none" cap="none" strike="noStrike">
              <a:solidFill>
                <a:schemeClr val="dk2"/>
              </a:solidFill>
              <a:latin typeface="Sorts Mill Goudy"/>
              <a:ea typeface="Sorts Mill Goudy"/>
              <a:cs typeface="Sorts Mill Goudy"/>
              <a:sym typeface="Sorts Mill Goudy"/>
            </a:endParaRPr>
          </a:p>
        </p:txBody>
      </p:sp>
      <p:sp>
        <p:nvSpPr>
          <p:cNvPr id="253" name="Google Shape;253;p2"/>
          <p:cNvSpPr txBox="1"/>
          <p:nvPr/>
        </p:nvSpPr>
        <p:spPr>
          <a:xfrm>
            <a:off x="1020726" y="1476059"/>
            <a:ext cx="5206454" cy="1061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099" u="none" cap="none" strike="noStrike">
                <a:solidFill>
                  <a:srgbClr val="678877"/>
                </a:solidFill>
                <a:latin typeface="Arial"/>
                <a:ea typeface="Arial"/>
                <a:cs typeface="Arial"/>
                <a:sym typeface="Arial"/>
              </a:rPr>
              <a:t>UNIDAD 1. Integración del pensamiento computacional: oportunidades y ventajas </a:t>
            </a:r>
            <a:endParaRPr/>
          </a:p>
        </p:txBody>
      </p:sp>
      <p:sp>
        <p:nvSpPr>
          <p:cNvPr id="254" name="Google Shape;254;p2"/>
          <p:cNvSpPr txBox="1"/>
          <p:nvPr/>
        </p:nvSpPr>
        <p:spPr>
          <a:xfrm>
            <a:off x="1127049" y="2466799"/>
            <a:ext cx="3973347" cy="1169551"/>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¿Por qué es importante el PC en la educación de adultos?</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El PC es adaptable a todas las asignaturas y situaciones de la vida real</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Ejemplos de fácil integración</a:t>
            </a:r>
            <a:endParaRPr/>
          </a:p>
        </p:txBody>
      </p:sp>
      <p:sp>
        <p:nvSpPr>
          <p:cNvPr id="255" name="Google Shape;255;p2"/>
          <p:cNvSpPr txBox="1"/>
          <p:nvPr/>
        </p:nvSpPr>
        <p:spPr>
          <a:xfrm>
            <a:off x="967070" y="3660587"/>
            <a:ext cx="4143469" cy="10614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099" u="none" cap="none" strike="noStrike">
                <a:solidFill>
                  <a:srgbClr val="678877"/>
                </a:solidFill>
                <a:latin typeface="Arial"/>
                <a:ea typeface="Arial"/>
                <a:cs typeface="Arial"/>
                <a:sym typeface="Arial"/>
              </a:rPr>
              <a:t>UNIDAD 2. Enfoques pedagógicos para la aplicación del PC</a:t>
            </a:r>
            <a:endParaRPr/>
          </a:p>
        </p:txBody>
      </p:sp>
      <p:sp>
        <p:nvSpPr>
          <p:cNvPr id="256" name="Google Shape;256;p2"/>
          <p:cNvSpPr txBox="1"/>
          <p:nvPr/>
        </p:nvSpPr>
        <p:spPr>
          <a:xfrm>
            <a:off x="1020726" y="4665454"/>
            <a:ext cx="4245933" cy="138499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¿Qué hace diferentes a los estudiantes adultos?</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Métodos de enseñanza que mejor funcionan en la educación de adultos</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Andamiaje y actividades desconectadas para apoyar la enseñanza inclusiva y accesible del PC</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Resultados deseados del aprendizaje de adultos </a:t>
            </a:r>
            <a:endParaRPr/>
          </a:p>
        </p:txBody>
      </p:sp>
      <p:sp>
        <p:nvSpPr>
          <p:cNvPr id="257" name="Google Shape;257;p2"/>
          <p:cNvSpPr txBox="1"/>
          <p:nvPr/>
        </p:nvSpPr>
        <p:spPr>
          <a:xfrm>
            <a:off x="6315829" y="1512065"/>
            <a:ext cx="4245933" cy="7384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099" u="none" cap="none" strike="noStrike">
                <a:solidFill>
                  <a:srgbClr val="678877"/>
                </a:solidFill>
                <a:latin typeface="Arial"/>
                <a:ea typeface="Arial"/>
                <a:cs typeface="Arial"/>
                <a:sym typeface="Arial"/>
              </a:rPr>
              <a:t>UNIDAD 3. Diseño de clases y actividades</a:t>
            </a:r>
            <a:endParaRPr/>
          </a:p>
        </p:txBody>
      </p:sp>
      <p:sp>
        <p:nvSpPr>
          <p:cNvPr id="258" name="Google Shape;258;p2"/>
          <p:cNvSpPr txBox="1"/>
          <p:nvPr/>
        </p:nvSpPr>
        <p:spPr>
          <a:xfrm>
            <a:off x="6277430" y="2232306"/>
            <a:ext cx="4245933" cy="138499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Importancia y elementos de un plan de clase bien estructurado</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Diseño de actividades para estudiantes adultos</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Guía paso a paso para crear un plan de clase con integración del PC</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Técnicas de evaluación y mejora continua</a:t>
            </a:r>
            <a:endParaRPr/>
          </a:p>
        </p:txBody>
      </p:sp>
      <p:sp>
        <p:nvSpPr>
          <p:cNvPr id="259" name="Google Shape;259;p2"/>
          <p:cNvSpPr txBox="1"/>
          <p:nvPr/>
        </p:nvSpPr>
        <p:spPr>
          <a:xfrm>
            <a:off x="6315830" y="3822105"/>
            <a:ext cx="3487479" cy="7384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099" u="none" cap="none" strike="noStrike">
                <a:solidFill>
                  <a:srgbClr val="678877"/>
                </a:solidFill>
                <a:latin typeface="Arial"/>
                <a:ea typeface="Arial"/>
                <a:cs typeface="Arial"/>
                <a:sym typeface="Arial"/>
              </a:rPr>
              <a:t>UNIDAD 4. Casos de estudio y actividades</a:t>
            </a:r>
            <a:endParaRPr/>
          </a:p>
        </p:txBody>
      </p:sp>
      <p:sp>
        <p:nvSpPr>
          <p:cNvPr id="260" name="Google Shape;260;p2"/>
          <p:cNvSpPr txBox="1"/>
          <p:nvPr/>
        </p:nvSpPr>
        <p:spPr>
          <a:xfrm>
            <a:off x="6315830" y="4607271"/>
            <a:ext cx="4245933" cy="738664"/>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Ejemplos reales de PC</a:t>
            </a:r>
            <a:endParaRPr/>
          </a:p>
          <a:p>
            <a:pPr indent="-285750" lvl="0" marL="285750" marR="0" rtl="0" algn="l">
              <a:lnSpc>
                <a:spcPct val="100000"/>
              </a:lnSpc>
              <a:spcBef>
                <a:spcPts val="0"/>
              </a:spcBef>
              <a:spcAft>
                <a:spcPts val="0"/>
              </a:spcAft>
              <a:buClr>
                <a:srgbClr val="000000"/>
              </a:buClr>
              <a:buSzPts val="1400"/>
              <a:buFont typeface="Arial"/>
              <a:buChar char="•"/>
            </a:pPr>
            <a:r>
              <a:rPr b="0" i="0" lang="en-US" sz="1400" u="none" cap="none" strike="noStrike">
                <a:solidFill>
                  <a:srgbClr val="000000"/>
                </a:solidFill>
                <a:latin typeface="Arial"/>
                <a:ea typeface="Arial"/>
                <a:cs typeface="Arial"/>
                <a:sym typeface="Arial"/>
              </a:rPr>
              <a:t>Ejercicios interactivos para explorar y aplicar lo aprendido en esta unidad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64"/>
          <p:cNvSpPr txBox="1"/>
          <p:nvPr>
            <p:ph type="title"/>
          </p:nvPr>
        </p:nvSpPr>
        <p:spPr>
          <a:xfrm>
            <a:off x="786809" y="2186066"/>
            <a:ext cx="3631019" cy="725118"/>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3200"/>
              <a:buFont typeface="Sorts Mill Goudy"/>
              <a:buNone/>
            </a:pPr>
            <a:r>
              <a:rPr lang="en-US" sz="2000">
                <a:solidFill>
                  <a:srgbClr val="A5A5A5"/>
                </a:solidFill>
                <a:latin typeface="Arial"/>
                <a:ea typeface="Arial"/>
                <a:cs typeface="Arial"/>
                <a:sym typeface="Arial"/>
              </a:rPr>
              <a:t>Al final de este curso, tú, como educador, serás capaz de...</a:t>
            </a:r>
            <a:endParaRPr/>
          </a:p>
        </p:txBody>
      </p:sp>
      <p:sp>
        <p:nvSpPr>
          <p:cNvPr id="266" name="Google Shape;266;p64"/>
          <p:cNvSpPr txBox="1"/>
          <p:nvPr>
            <p:ph idx="1" type="body"/>
          </p:nvPr>
        </p:nvSpPr>
        <p:spPr>
          <a:xfrm>
            <a:off x="786809" y="3117477"/>
            <a:ext cx="3891517" cy="1056981"/>
          </a:xfrm>
          <a:prstGeom prst="rect">
            <a:avLst/>
          </a:prstGeom>
          <a:noFill/>
          <a:ln>
            <a:noFill/>
          </a:ln>
        </p:spPr>
        <p:txBody>
          <a:bodyPr anchorCtr="0" anchor="t" bIns="45700" lIns="91425" spcFirstLastPara="1" rIns="91425" wrap="square" tIns="45700">
            <a:noAutofit/>
          </a:bodyPr>
          <a:lstStyle/>
          <a:p>
            <a:pPr indent="0" lvl="0" marL="148590" rtl="0" algn="l">
              <a:lnSpc>
                <a:spcPct val="100000"/>
              </a:lnSpc>
              <a:spcBef>
                <a:spcPts val="1000"/>
              </a:spcBef>
              <a:spcAft>
                <a:spcPts val="0"/>
              </a:spcAft>
              <a:buSzPts val="1260"/>
              <a:buNone/>
            </a:pPr>
            <a:r>
              <a:rPr lang="en-US" sz="4000">
                <a:latin typeface="Arial"/>
                <a:ea typeface="Arial"/>
                <a:cs typeface="Arial"/>
                <a:sym typeface="Arial"/>
              </a:rPr>
              <a:t>Resultados del aprendizaje</a:t>
            </a:r>
            <a:endParaRPr/>
          </a:p>
        </p:txBody>
      </p:sp>
      <p:sp>
        <p:nvSpPr>
          <p:cNvPr id="267" name="Google Shape;267;p6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268" name="Google Shape;268;p64"/>
          <p:cNvSpPr/>
          <p:nvPr/>
        </p:nvSpPr>
        <p:spPr>
          <a:xfrm>
            <a:off x="4813445" y="853559"/>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69" name="Google Shape;269;p64"/>
          <p:cNvSpPr/>
          <p:nvPr/>
        </p:nvSpPr>
        <p:spPr>
          <a:xfrm>
            <a:off x="4833603" y="1870480"/>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70" name="Google Shape;270;p64"/>
          <p:cNvSpPr/>
          <p:nvPr/>
        </p:nvSpPr>
        <p:spPr>
          <a:xfrm>
            <a:off x="4813445" y="2970360"/>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71" name="Google Shape;271;p64"/>
          <p:cNvSpPr/>
          <p:nvPr/>
        </p:nvSpPr>
        <p:spPr>
          <a:xfrm>
            <a:off x="4813445" y="4028760"/>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72" name="Google Shape;272;p64"/>
          <p:cNvSpPr/>
          <p:nvPr/>
        </p:nvSpPr>
        <p:spPr>
          <a:xfrm>
            <a:off x="4813445" y="5087160"/>
            <a:ext cx="6302895" cy="917280"/>
          </a:xfrm>
          <a:prstGeom prst="roundRect">
            <a:avLst>
              <a:gd fmla="val 16667" name="adj"/>
            </a:avLst>
          </a:prstGeom>
          <a:solidFill>
            <a:srgbClr val="67887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273" name="Google Shape;273;p64"/>
          <p:cNvSpPr txBox="1"/>
          <p:nvPr/>
        </p:nvSpPr>
        <p:spPr>
          <a:xfrm>
            <a:off x="5018566" y="1069632"/>
            <a:ext cx="6097773"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Describir estrategias para integrar el Pensamiento Computacional en tus clases </a:t>
            </a:r>
            <a:endParaRPr/>
          </a:p>
        </p:txBody>
      </p:sp>
      <p:sp>
        <p:nvSpPr>
          <p:cNvPr id="274" name="Google Shape;274;p64"/>
          <p:cNvSpPr txBox="1"/>
          <p:nvPr/>
        </p:nvSpPr>
        <p:spPr>
          <a:xfrm>
            <a:off x="4998408" y="2078212"/>
            <a:ext cx="5932968"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Determinar enfoques pedagógicos eficaces para la enseñanza del Pensamiento Computacional a estudiantes adultos.</a:t>
            </a:r>
            <a:endParaRPr/>
          </a:p>
        </p:txBody>
      </p:sp>
      <p:sp>
        <p:nvSpPr>
          <p:cNvPr id="275" name="Google Shape;275;p64"/>
          <p:cNvSpPr txBox="1"/>
          <p:nvPr/>
        </p:nvSpPr>
        <p:spPr>
          <a:xfrm>
            <a:off x="5018567" y="3186433"/>
            <a:ext cx="5763953"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Demostrar cómo crear planes de clases que incorporen el pensamiento computacional a través de tareas del mundo real.</a:t>
            </a:r>
            <a:endParaRPr/>
          </a:p>
        </p:txBody>
      </p:sp>
      <p:sp>
        <p:nvSpPr>
          <p:cNvPr id="276" name="Google Shape;276;p64"/>
          <p:cNvSpPr txBox="1"/>
          <p:nvPr/>
        </p:nvSpPr>
        <p:spPr>
          <a:xfrm>
            <a:off x="4998408" y="4174458"/>
            <a:ext cx="5932968"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Reconocer el papel de la retroalimentación y la reflexión en la mejora de las habilidades de Pensamiento Computacional.</a:t>
            </a:r>
            <a:endParaRPr/>
          </a:p>
        </p:txBody>
      </p:sp>
      <p:sp>
        <p:nvSpPr>
          <p:cNvPr id="277" name="Google Shape;277;p64"/>
          <p:cNvSpPr txBox="1"/>
          <p:nvPr/>
        </p:nvSpPr>
        <p:spPr>
          <a:xfrm>
            <a:off x="5018567" y="5253412"/>
            <a:ext cx="5615097"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600" u="none" cap="none" strike="noStrike">
                <a:solidFill>
                  <a:schemeClr val="lt1"/>
                </a:solidFill>
                <a:latin typeface="Arial"/>
                <a:ea typeface="Arial"/>
                <a:cs typeface="Arial"/>
                <a:sym typeface="Arial"/>
              </a:rPr>
              <a:t>Identificar herramientas y recursos para la enseñanza del Pensamiento Computacional en la educación de adultos.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65"/>
          <p:cNvSpPr txBox="1"/>
          <p:nvPr>
            <p:ph type="title"/>
          </p:nvPr>
        </p:nvSpPr>
        <p:spPr>
          <a:xfrm>
            <a:off x="1371600" y="1129086"/>
            <a:ext cx="5326912" cy="72511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SzPct val="148148"/>
              <a:buNone/>
            </a:pPr>
            <a:r>
              <a:rPr b="1" lang="en-US" sz="2400">
                <a:latin typeface="Arial"/>
                <a:ea typeface="Arial"/>
                <a:cs typeface="Arial"/>
                <a:sym typeface="Arial"/>
              </a:rPr>
              <a:t>FINALIDAD y OBJETIVOS DEL MÓDULO</a:t>
            </a:r>
            <a:endParaRPr/>
          </a:p>
        </p:txBody>
      </p:sp>
      <p:sp>
        <p:nvSpPr>
          <p:cNvPr id="283" name="Google Shape;283;p65"/>
          <p:cNvSpPr txBox="1"/>
          <p:nvPr>
            <p:ph idx="1" type="body"/>
          </p:nvPr>
        </p:nvSpPr>
        <p:spPr>
          <a:xfrm>
            <a:off x="935665" y="1835732"/>
            <a:ext cx="6719777" cy="4520618"/>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260"/>
              <a:buNone/>
            </a:pPr>
            <a:r>
              <a:rPr b="1" lang="en-US" sz="1600">
                <a:latin typeface="Arial"/>
                <a:ea typeface="Arial"/>
                <a:cs typeface="Arial"/>
                <a:sym typeface="Arial"/>
              </a:rPr>
              <a:t>FINALIDAD</a:t>
            </a:r>
            <a:r>
              <a:rPr lang="en-US" sz="1600">
                <a:latin typeface="Arial"/>
                <a:ea typeface="Arial"/>
                <a:cs typeface="Arial"/>
                <a:sym typeface="Arial"/>
              </a:rPr>
              <a:t>: Ayudar a los formadores a aplicar el pensamiento computacional en la educación de adultos mediante estrategias prácticas, inclusivas y pedagógicamente sólidas.</a:t>
            </a:r>
            <a:endParaRPr/>
          </a:p>
          <a:p>
            <a:pPr indent="0" lvl="0" marL="148590" rtl="0" algn="just">
              <a:lnSpc>
                <a:spcPct val="100000"/>
              </a:lnSpc>
              <a:spcBef>
                <a:spcPts val="1000"/>
              </a:spcBef>
              <a:spcAft>
                <a:spcPts val="0"/>
              </a:spcAft>
              <a:buSzPts val="1260"/>
              <a:buNone/>
            </a:pPr>
            <a:r>
              <a:rPr b="1" lang="en-US" sz="1600">
                <a:latin typeface="Arial"/>
                <a:ea typeface="Arial"/>
                <a:cs typeface="Arial"/>
                <a:sym typeface="Arial"/>
              </a:rPr>
              <a:t>OBJETIVOS</a:t>
            </a:r>
            <a:r>
              <a:rPr lang="en-US" sz="1600">
                <a:latin typeface="Arial"/>
                <a:ea typeface="Arial"/>
                <a:cs typeface="Arial"/>
                <a:sym typeface="Arial"/>
              </a:rPr>
              <a:t>:</a:t>
            </a:r>
            <a:endParaRPr/>
          </a:p>
          <a:p>
            <a:pPr indent="-342900" lvl="0" marL="491490" rtl="0" algn="just">
              <a:lnSpc>
                <a:spcPct val="100000"/>
              </a:lnSpc>
              <a:spcBef>
                <a:spcPts val="1000"/>
              </a:spcBef>
              <a:spcAft>
                <a:spcPts val="0"/>
              </a:spcAft>
              <a:buSzPts val="1260"/>
              <a:buFont typeface="Arial"/>
              <a:buAutoNum type="arabicPeriod"/>
            </a:pPr>
            <a:r>
              <a:rPr lang="en-US" sz="1600">
                <a:latin typeface="Arial"/>
                <a:ea typeface="Arial"/>
                <a:cs typeface="Arial"/>
                <a:sym typeface="Arial"/>
              </a:rPr>
              <a:t>Comprender el valor del PC en la educación de adultos y su relevancia para el aprendizaje digital y permanente.</a:t>
            </a:r>
            <a:endParaRPr/>
          </a:p>
          <a:p>
            <a:pPr indent="-342900" lvl="0" marL="491490" rtl="0" algn="just">
              <a:lnSpc>
                <a:spcPct val="100000"/>
              </a:lnSpc>
              <a:spcBef>
                <a:spcPts val="1000"/>
              </a:spcBef>
              <a:spcAft>
                <a:spcPts val="0"/>
              </a:spcAft>
              <a:buSzPts val="1260"/>
              <a:buFont typeface="Arial"/>
              <a:buAutoNum type="arabicPeriod"/>
            </a:pPr>
            <a:r>
              <a:rPr lang="en-US" sz="1600">
                <a:latin typeface="Arial"/>
                <a:ea typeface="Arial"/>
                <a:cs typeface="Arial"/>
                <a:sym typeface="Arial"/>
              </a:rPr>
              <a:t>Explorar enfoques inclusivos y atractivos para fomentar el PC entre estudiantes adultos diversos.</a:t>
            </a:r>
            <a:endParaRPr/>
          </a:p>
          <a:p>
            <a:pPr indent="-342900" lvl="0" marL="491490" rtl="0" algn="just">
              <a:lnSpc>
                <a:spcPct val="100000"/>
              </a:lnSpc>
              <a:spcBef>
                <a:spcPts val="1000"/>
              </a:spcBef>
              <a:spcAft>
                <a:spcPts val="0"/>
              </a:spcAft>
              <a:buSzPts val="1260"/>
              <a:buFont typeface="Arial"/>
              <a:buAutoNum type="arabicPeriod"/>
            </a:pPr>
            <a:r>
              <a:rPr lang="en-US" sz="1600">
                <a:latin typeface="Arial"/>
                <a:ea typeface="Arial"/>
                <a:cs typeface="Arial"/>
                <a:sym typeface="Arial"/>
              </a:rPr>
              <a:t>Reflexionar sobre su práctica para mejorar la facilitación del PC y la participación del alumno.</a:t>
            </a:r>
            <a:endParaRPr/>
          </a:p>
        </p:txBody>
      </p:sp>
      <p:sp>
        <p:nvSpPr>
          <p:cNvPr id="284" name="Google Shape;284;p6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pic>
        <p:nvPicPr>
          <p:cNvPr id="285" name="Google Shape;285;p65"/>
          <p:cNvPicPr preferRelativeResize="0"/>
          <p:nvPr/>
        </p:nvPicPr>
        <p:blipFill rotWithShape="1">
          <a:blip r:embed="rId3">
            <a:alphaModFix/>
          </a:blip>
          <a:srcRect b="0" l="0" r="0" t="0"/>
          <a:stretch/>
        </p:blipFill>
        <p:spPr>
          <a:xfrm>
            <a:off x="8138160" y="0"/>
            <a:ext cx="4053840"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1" name="Shape 291"/>
        <p:cNvGrpSpPr/>
        <p:nvPr/>
      </p:nvGrpSpPr>
      <p:grpSpPr>
        <a:xfrm>
          <a:off x="0" y="0"/>
          <a:ext cx="0" cy="0"/>
          <a:chOff x="0" y="0"/>
          <a:chExt cx="0" cy="0"/>
        </a:xfrm>
      </p:grpSpPr>
      <p:pic>
        <p:nvPicPr>
          <p:cNvPr id="292" name="Google Shape;292;p4"/>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293" name="Google Shape;293;p4"/>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1</a:t>
            </a:r>
            <a:endParaRPr>
              <a:latin typeface="Arial"/>
              <a:ea typeface="Arial"/>
              <a:cs typeface="Arial"/>
              <a:sym typeface="Arial"/>
            </a:endParaRPr>
          </a:p>
        </p:txBody>
      </p:sp>
      <p:sp>
        <p:nvSpPr>
          <p:cNvPr id="294" name="Google Shape;294;p4"/>
          <p:cNvSpPr txBox="1"/>
          <p:nvPr>
            <p:ph idx="1" type="body"/>
          </p:nvPr>
        </p:nvSpPr>
        <p:spPr>
          <a:xfrm>
            <a:off x="7546848" y="3615661"/>
            <a:ext cx="3218688" cy="1248947"/>
          </a:xfrm>
          <a:prstGeom prst="rect">
            <a:avLst/>
          </a:prstGeom>
          <a:noFill/>
          <a:ln>
            <a:noFill/>
          </a:ln>
        </p:spPr>
        <p:txBody>
          <a:bodyPr anchorCtr="0" anchor="t" bIns="45700" lIns="91425" spcFirstLastPara="1" rIns="91425" wrap="square" tIns="45700">
            <a:normAutofit lnSpcReduction="10000"/>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Integración del Pensamiento Computacional: oportunidades y ventajas</a:t>
            </a:r>
            <a:endParaRPr>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6"/>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sp>
        <p:nvSpPr>
          <p:cNvPr id="300" name="Google Shape;300;p6"/>
          <p:cNvSpPr txBox="1"/>
          <p:nvPr>
            <p:ph idx="1" type="body"/>
          </p:nvPr>
        </p:nvSpPr>
        <p:spPr>
          <a:xfrm>
            <a:off x="696348" y="586474"/>
            <a:ext cx="7244494" cy="683565"/>
          </a:xfrm>
          <a:prstGeom prst="rect">
            <a:avLst/>
          </a:prstGeom>
          <a:noFill/>
          <a:ln>
            <a:noFill/>
          </a:ln>
        </p:spPr>
        <p:txBody>
          <a:bodyPr anchorCtr="0" anchor="b" bIns="45700" lIns="91425" spcFirstLastPara="1" rIns="91425" wrap="square" tIns="45700">
            <a:normAutofit fontScale="92500" lnSpcReduction="20000"/>
          </a:bodyPr>
          <a:lstStyle/>
          <a:p>
            <a:pPr indent="0" lvl="0" marL="0" rtl="0" algn="l">
              <a:lnSpc>
                <a:spcPct val="100000"/>
              </a:lnSpc>
              <a:spcBef>
                <a:spcPts val="0"/>
              </a:spcBef>
              <a:spcAft>
                <a:spcPts val="0"/>
              </a:spcAft>
              <a:buClr>
                <a:schemeClr val="dk2"/>
              </a:buClr>
              <a:buSzPct val="75675"/>
              <a:buNone/>
            </a:pPr>
            <a:r>
              <a:rPr lang="en-US">
                <a:solidFill>
                  <a:schemeClr val="dk1"/>
                </a:solidFill>
                <a:latin typeface="Arial"/>
                <a:ea typeface="Arial"/>
                <a:cs typeface="Arial"/>
                <a:sym typeface="Arial"/>
              </a:rPr>
              <a:t>¿Por qué el PC en educación para adultos?: Razonamiento</a:t>
            </a:r>
            <a:endParaRPr>
              <a:solidFill>
                <a:schemeClr val="dk1"/>
              </a:solidFill>
              <a:latin typeface="Arial"/>
              <a:ea typeface="Arial"/>
              <a:cs typeface="Arial"/>
              <a:sym typeface="Arial"/>
            </a:endParaRPr>
          </a:p>
        </p:txBody>
      </p:sp>
      <p:pic>
        <p:nvPicPr>
          <p:cNvPr descr="Electronic components on a white background" id="301" name="Google Shape;301;p6"/>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302" name="Google Shape;302;p6"/>
          <p:cNvSpPr txBox="1"/>
          <p:nvPr/>
        </p:nvSpPr>
        <p:spPr>
          <a:xfrm>
            <a:off x="696349" y="1745685"/>
            <a:ext cx="7789284" cy="2667819"/>
          </a:xfrm>
          <a:prstGeom prst="rect">
            <a:avLst/>
          </a:prstGeom>
          <a:noFill/>
          <a:ln>
            <a:noFill/>
          </a:ln>
        </p:spPr>
        <p:txBody>
          <a:bodyPr anchorCtr="0" anchor="t" bIns="45700" lIns="91425" spcFirstLastPara="1" rIns="91425" wrap="square" tIns="45700">
            <a:normAutofit fontScale="92500"/>
          </a:bodyPr>
          <a:lstStyle/>
          <a:p>
            <a:pPr indent="0" lvl="0" marL="0" marR="0" rtl="0" algn="just">
              <a:lnSpc>
                <a:spcPct val="107000"/>
              </a:lnSpc>
              <a:spcBef>
                <a:spcPts val="1800"/>
              </a:spcBef>
              <a:spcAft>
                <a:spcPts val="0"/>
              </a:spcAft>
              <a:buClr>
                <a:schemeClr val="dk2"/>
              </a:buClr>
              <a:buSzPct val="113513"/>
              <a:buFont typeface="Arial"/>
              <a:buNone/>
            </a:pPr>
            <a:r>
              <a:rPr b="0" i="0" lang="en-US" sz="1600" u="none" cap="none" strike="noStrike">
                <a:solidFill>
                  <a:schemeClr val="dk1"/>
                </a:solidFill>
                <a:latin typeface="Arial"/>
                <a:ea typeface="Arial"/>
                <a:cs typeface="Arial"/>
                <a:sym typeface="Arial"/>
              </a:rPr>
              <a:t>La integración del PC en la educación de adultos implica integrar los principios y prácticas del PC en diversos entornos educativos para mejorar la resolución de problemas, el razonamiento lógico y la adaptabilidad. </a:t>
            </a:r>
            <a:endParaRPr/>
          </a:p>
          <a:p>
            <a:pPr indent="0" lvl="0" marL="0" marR="0" rtl="0" algn="just">
              <a:lnSpc>
                <a:spcPct val="107000"/>
              </a:lnSpc>
              <a:spcBef>
                <a:spcPts val="2600"/>
              </a:spcBef>
              <a:spcAft>
                <a:spcPts val="0"/>
              </a:spcAft>
              <a:buClr>
                <a:schemeClr val="dk2"/>
              </a:buClr>
              <a:buSzPct val="113513"/>
              <a:buFont typeface="Arial"/>
              <a:buNone/>
            </a:pPr>
            <a:r>
              <a:rPr b="0" i="0" lang="en-US" sz="1600" u="none" cap="none" strike="noStrike">
                <a:solidFill>
                  <a:schemeClr val="dk1"/>
                </a:solidFill>
                <a:latin typeface="Arial"/>
                <a:ea typeface="Arial"/>
                <a:cs typeface="Arial"/>
                <a:sym typeface="Arial"/>
              </a:rPr>
              <a:t>EL PC dota a los estudiantes adultos de herramientas relevantes para adaptarse al mundo digital y para abordar problemas de la vida real en actividades y tareas cotidianas. </a:t>
            </a:r>
            <a:endParaRPr/>
          </a:p>
          <a:p>
            <a:pPr indent="0" lvl="0" marL="0" marR="0" rtl="0" algn="just">
              <a:lnSpc>
                <a:spcPct val="107000"/>
              </a:lnSpc>
              <a:spcBef>
                <a:spcPts val="2600"/>
              </a:spcBef>
              <a:spcAft>
                <a:spcPts val="800"/>
              </a:spcAft>
              <a:buClr>
                <a:schemeClr val="dk2"/>
              </a:buClr>
              <a:buSzPct val="113513"/>
              <a:buFont typeface="Arial"/>
              <a:buNone/>
            </a:pPr>
            <a:r>
              <a:rPr b="0" i="0" lang="en-US" sz="1600" u="none" cap="none" strike="noStrike">
                <a:solidFill>
                  <a:schemeClr val="dk1"/>
                </a:solidFill>
                <a:latin typeface="Arial"/>
                <a:ea typeface="Arial"/>
                <a:cs typeface="Arial"/>
                <a:sym typeface="Arial"/>
              </a:rPr>
              <a:t>La integración del PC apoya objetivos clave en la educación de adultos:</a:t>
            </a:r>
            <a:endParaRPr b="0" i="0" sz="1600" u="none" cap="none" strike="noStrike">
              <a:solidFill>
                <a:schemeClr val="dk1"/>
              </a:solidFill>
              <a:latin typeface="Arial"/>
              <a:ea typeface="Arial"/>
              <a:cs typeface="Arial"/>
              <a:sym typeface="Arial"/>
            </a:endParaRPr>
          </a:p>
        </p:txBody>
      </p:sp>
      <p:sp>
        <p:nvSpPr>
          <p:cNvPr id="303" name="Google Shape;303;p6"/>
          <p:cNvSpPr txBox="1"/>
          <p:nvPr/>
        </p:nvSpPr>
        <p:spPr>
          <a:xfrm>
            <a:off x="3420558" y="4352544"/>
            <a:ext cx="6874884" cy="19697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accent3"/>
              </a:buClr>
              <a:buSzPts val="1600"/>
              <a:buFont typeface="Arial"/>
              <a:buChar char="•"/>
            </a:pPr>
            <a:r>
              <a:rPr b="1" i="0" lang="en-US" sz="1600" u="none" cap="none" strike="noStrike">
                <a:solidFill>
                  <a:schemeClr val="accent3"/>
                </a:solidFill>
                <a:latin typeface="Arial"/>
                <a:ea typeface="Arial"/>
                <a:cs typeface="Arial"/>
                <a:sym typeface="Arial"/>
              </a:rPr>
              <a:t>Empoderar a los estudiantes:</a:t>
            </a:r>
            <a:r>
              <a:rPr b="0" i="0" lang="en-US" sz="1600" u="none" cap="none" strike="noStrike">
                <a:solidFill>
                  <a:schemeClr val="accent3"/>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Fomentar la seguridad en uno mismo y la confianza.</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chemeClr val="accent3"/>
              </a:buClr>
              <a:buSzPts val="1600"/>
              <a:buFont typeface="Arial"/>
              <a:buChar char="•"/>
            </a:pPr>
            <a:r>
              <a:rPr b="1" i="0" lang="en-US" sz="1600" u="none" cap="none" strike="noStrike">
                <a:solidFill>
                  <a:schemeClr val="accent3"/>
                </a:solidFill>
                <a:latin typeface="Arial"/>
                <a:ea typeface="Arial"/>
                <a:cs typeface="Arial"/>
                <a:sym typeface="Arial"/>
              </a:rPr>
              <a:t>Mejorar empleabilidad:</a:t>
            </a:r>
            <a:r>
              <a:rPr b="0" i="0" lang="en-US" sz="1600" u="none" cap="none" strike="noStrike">
                <a:solidFill>
                  <a:srgbClr val="000000"/>
                </a:solidFill>
                <a:latin typeface="Arial"/>
                <a:ea typeface="Arial"/>
                <a:cs typeface="Arial"/>
                <a:sym typeface="Arial"/>
              </a:rPr>
              <a:t> Proporcionar habilidades relevantes para los entornos laborales modernos.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600"/>
              </a:spcBef>
              <a:spcAft>
                <a:spcPts val="0"/>
              </a:spcAft>
              <a:buClr>
                <a:schemeClr val="accent3"/>
              </a:buClr>
              <a:buSzPts val="1600"/>
              <a:buFont typeface="Arial"/>
              <a:buChar char="•"/>
            </a:pPr>
            <a:r>
              <a:rPr b="1" i="0" lang="en-US" sz="1600" u="none" cap="none" strike="noStrike">
                <a:solidFill>
                  <a:schemeClr val="accent3"/>
                </a:solidFill>
                <a:latin typeface="Arial"/>
                <a:ea typeface="Arial"/>
                <a:cs typeface="Arial"/>
                <a:sym typeface="Arial"/>
              </a:rPr>
              <a:t>Avanzar en la inclusion digital</a:t>
            </a:r>
            <a:r>
              <a:rPr b="0" i="0" lang="en-US" sz="1600" u="none" cap="none" strike="noStrike">
                <a:solidFill>
                  <a:schemeClr val="accent3"/>
                </a:solidFill>
                <a:latin typeface="Arial"/>
                <a:ea typeface="Arial"/>
                <a:cs typeface="Arial"/>
                <a:sym typeface="Arial"/>
              </a:rPr>
              <a:t>: </a:t>
            </a:r>
            <a:r>
              <a:rPr b="0" i="0" lang="en-US" sz="1600" u="none" cap="none" strike="noStrike">
                <a:solidFill>
                  <a:srgbClr val="000000"/>
                </a:solidFill>
                <a:latin typeface="Arial"/>
                <a:ea typeface="Arial"/>
                <a:cs typeface="Arial"/>
                <a:sym typeface="Arial"/>
              </a:rPr>
              <a:t>Reducir la brecha digital para las poblaciones vulnerables.</a:t>
            </a:r>
            <a:endParaRPr b="0" i="0" sz="1400" u="none" cap="none" strike="noStrike">
              <a:solidFill>
                <a:srgbClr val="000000"/>
              </a:solidFill>
              <a:latin typeface="Arial"/>
              <a:ea typeface="Arial"/>
              <a:cs typeface="Arial"/>
              <a:sym typeface="Arial"/>
            </a:endParaRPr>
          </a:p>
        </p:txBody>
      </p:sp>
      <p:sp>
        <p:nvSpPr>
          <p:cNvPr id="304" name="Google Shape;304;p6"/>
          <p:cNvSpPr txBox="1"/>
          <p:nvPr/>
        </p:nvSpPr>
        <p:spPr>
          <a:xfrm>
            <a:off x="560832" y="4804754"/>
            <a:ext cx="1969710" cy="107717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Alineación con los objetivos de la educación de adultos</a:t>
            </a:r>
            <a:endParaRPr b="0" i="0" sz="1400" u="none" cap="none" strike="noStrike">
              <a:solidFill>
                <a:srgbClr val="000000"/>
              </a:solidFill>
              <a:latin typeface="Arial"/>
              <a:ea typeface="Arial"/>
              <a:cs typeface="Arial"/>
              <a:sym typeface="Arial"/>
            </a:endParaRPr>
          </a:p>
        </p:txBody>
      </p:sp>
      <p:sp>
        <p:nvSpPr>
          <p:cNvPr id="305" name="Google Shape;305;p6"/>
          <p:cNvSpPr/>
          <p:nvPr/>
        </p:nvSpPr>
        <p:spPr>
          <a:xfrm>
            <a:off x="2530542" y="4889150"/>
            <a:ext cx="639378" cy="609442"/>
          </a:xfrm>
          <a:prstGeom prst="rightArrow">
            <a:avLst>
              <a:gd fmla="val 50000" name="adj1"/>
              <a:gd fmla="val 50000" name="adj2"/>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06" name="Google Shape;306;p6"/>
          <p:cNvSpPr txBox="1"/>
          <p:nvPr/>
        </p:nvSpPr>
        <p:spPr>
          <a:xfrm>
            <a:off x="588003" y="586474"/>
            <a:ext cx="7461184"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rgbClr val="000000"/>
                </a:solidFill>
                <a:latin typeface="Arial"/>
                <a:ea typeface="Arial"/>
                <a:cs typeface="Arial"/>
                <a:sym typeface="Arial"/>
              </a:rPr>
              <a:t>¿Por qué incorporar el Pensamiento Computacional en la educación de adultos?: Razonamiento</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66"/>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sp>
        <p:nvSpPr>
          <p:cNvPr id="312" name="Google Shape;312;p66"/>
          <p:cNvSpPr txBox="1"/>
          <p:nvPr>
            <p:ph idx="1" type="body"/>
          </p:nvPr>
        </p:nvSpPr>
        <p:spPr>
          <a:xfrm>
            <a:off x="696348" y="586474"/>
            <a:ext cx="7244494" cy="683565"/>
          </a:xfrm>
          <a:prstGeom prst="rect">
            <a:avLst/>
          </a:prstGeom>
          <a:noFill/>
          <a:ln>
            <a:noFill/>
          </a:ln>
        </p:spPr>
        <p:txBody>
          <a:bodyPr anchorCtr="0" anchor="b" bIns="45700" lIns="91425" spcFirstLastPara="1" rIns="91425" wrap="square" tIns="45700">
            <a:normAutofit fontScale="92500" lnSpcReduction="20000"/>
          </a:bodyPr>
          <a:lstStyle/>
          <a:p>
            <a:pPr indent="0" lvl="0" marL="0" rtl="0" algn="l">
              <a:lnSpc>
                <a:spcPct val="100000"/>
              </a:lnSpc>
              <a:spcBef>
                <a:spcPts val="0"/>
              </a:spcBef>
              <a:spcAft>
                <a:spcPts val="0"/>
              </a:spcAft>
              <a:buClr>
                <a:schemeClr val="dk2"/>
              </a:buClr>
              <a:buSzPct val="75675"/>
              <a:buNone/>
            </a:pPr>
            <a:r>
              <a:rPr lang="en-US">
                <a:solidFill>
                  <a:schemeClr val="dk1"/>
                </a:solidFill>
                <a:latin typeface="Arial"/>
                <a:ea typeface="Arial"/>
                <a:cs typeface="Arial"/>
                <a:sym typeface="Arial"/>
              </a:rPr>
              <a:t>¿Por qué el PC en educación para adultos?: Razonamiento</a:t>
            </a:r>
            <a:endParaRPr>
              <a:solidFill>
                <a:schemeClr val="dk1"/>
              </a:solidFill>
              <a:latin typeface="Arial"/>
              <a:ea typeface="Arial"/>
              <a:cs typeface="Arial"/>
              <a:sym typeface="Arial"/>
            </a:endParaRPr>
          </a:p>
        </p:txBody>
      </p:sp>
      <p:pic>
        <p:nvPicPr>
          <p:cNvPr descr="Electronic components on a white background" id="313" name="Google Shape;313;p66"/>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314" name="Google Shape;314;p66"/>
          <p:cNvSpPr txBox="1"/>
          <p:nvPr/>
        </p:nvSpPr>
        <p:spPr>
          <a:xfrm>
            <a:off x="219158" y="1270038"/>
            <a:ext cx="8546890" cy="5587962"/>
          </a:xfrm>
          <a:prstGeom prst="rect">
            <a:avLst/>
          </a:prstGeom>
          <a:noFill/>
          <a:ln>
            <a:noFill/>
          </a:ln>
        </p:spPr>
        <p:txBody>
          <a:bodyPr anchorCtr="0" anchor="t" bIns="45700" lIns="91425" spcFirstLastPara="1" rIns="91425" wrap="square" tIns="45700">
            <a:normAutofit fontScale="92500" lnSpcReduction="10000"/>
          </a:bodyPr>
          <a:lstStyle/>
          <a:p>
            <a:pPr indent="0" lvl="0" marL="0" marR="0" rtl="0" algn="just">
              <a:lnSpc>
                <a:spcPct val="107000"/>
              </a:lnSpc>
              <a:spcBef>
                <a:spcPts val="600"/>
              </a:spcBef>
              <a:spcAft>
                <a:spcPts val="0"/>
              </a:spcAft>
              <a:buClr>
                <a:schemeClr val="dk2"/>
              </a:buClr>
              <a:buSzPct val="113513"/>
              <a:buFont typeface="Arial"/>
              <a:buNone/>
            </a:pPr>
            <a:r>
              <a:rPr b="0" i="0" lang="en-US" sz="1600" u="none" cap="none" strike="noStrike">
                <a:solidFill>
                  <a:schemeClr val="dk1"/>
                </a:solidFill>
                <a:latin typeface="Arial"/>
                <a:ea typeface="Arial"/>
                <a:cs typeface="Arial"/>
                <a:sym typeface="Arial"/>
              </a:rPr>
              <a:t>Aunque se han logrado avances sustanciales en la implantación del pensamiento computacional en la enseñanza obligatoria (primaria y secundaria), el foco en la educación de adultos sigue estando limitado.</a:t>
            </a:r>
            <a:endParaRPr/>
          </a:p>
          <a:p>
            <a:pPr indent="0" lvl="0" marL="0" marR="0" rtl="0" algn="just">
              <a:lnSpc>
                <a:spcPct val="107000"/>
              </a:lnSpc>
              <a:spcBef>
                <a:spcPts val="1400"/>
              </a:spcBef>
              <a:spcAft>
                <a:spcPts val="0"/>
              </a:spcAft>
              <a:buClr>
                <a:schemeClr val="dk2"/>
              </a:buClr>
              <a:buSzPct val="113513"/>
              <a:buFont typeface="Arial"/>
              <a:buNone/>
            </a:pPr>
            <a:r>
              <a:rPr b="0" i="0" lang="en-US" sz="1600" u="none" cap="none" strike="noStrike">
                <a:solidFill>
                  <a:schemeClr val="dk1"/>
                </a:solidFill>
                <a:latin typeface="Arial"/>
                <a:ea typeface="Arial"/>
                <a:cs typeface="Arial"/>
                <a:sym typeface="Arial"/>
              </a:rPr>
              <a:t>Un análisis reciente indica que sólo el 55,6% de la población adulta de la UE alcanza actualmente el umbral básico de competencia digital. Esta cifra está muy por debajo del ambicioso objetivo de la Unión Europea de garantizar que el 80% de los adultos posean al menos competencias digitales básicas para 2030.</a:t>
            </a:r>
            <a:endParaRPr/>
          </a:p>
          <a:p>
            <a:pPr indent="0" lvl="0" marL="0" marR="0" rtl="0" algn="just">
              <a:lnSpc>
                <a:spcPct val="107000"/>
              </a:lnSpc>
              <a:spcBef>
                <a:spcPts val="1400"/>
              </a:spcBef>
              <a:spcAft>
                <a:spcPts val="0"/>
              </a:spcAft>
              <a:buClr>
                <a:schemeClr val="dk2"/>
              </a:buClr>
              <a:buSzPct val="113513"/>
              <a:buFont typeface="Arial"/>
              <a:buNone/>
            </a:pPr>
            <a:r>
              <a:rPr b="0" i="0" lang="en-US" sz="1600" u="none" cap="none" strike="noStrike">
                <a:solidFill>
                  <a:schemeClr val="dk1"/>
                </a:solidFill>
                <a:latin typeface="Arial"/>
                <a:ea typeface="Arial"/>
                <a:cs typeface="Arial"/>
                <a:sym typeface="Arial"/>
              </a:rPr>
              <a:t>El reconocimiento del pensamiento computacional como competencia clave ha servido de base a la Nueva Agenda de Capacidades para Europa, que reconoce la importancia de invertir en capacidades y competencias y de establecer un entendimiento compartido de las competencias clave como paso crucial para fomentar la educación, la formación y el aprendizaje no formal en toda Europa.</a:t>
            </a:r>
            <a:endParaRPr/>
          </a:p>
          <a:p>
            <a:pPr indent="0" lvl="0" marL="0" marR="0" rtl="0" algn="just">
              <a:lnSpc>
                <a:spcPct val="107000"/>
              </a:lnSpc>
              <a:spcBef>
                <a:spcPts val="1400"/>
              </a:spcBef>
              <a:spcAft>
                <a:spcPts val="0"/>
              </a:spcAft>
              <a:buClr>
                <a:schemeClr val="dk2"/>
              </a:buClr>
              <a:buSzPct val="113513"/>
              <a:buFont typeface="Arial"/>
              <a:buNone/>
            </a:pPr>
            <a:r>
              <a:rPr b="0" i="0" lang="en-US" sz="1600" u="none" cap="none" strike="noStrike">
                <a:solidFill>
                  <a:schemeClr val="dk1"/>
                </a:solidFill>
                <a:latin typeface="Arial"/>
                <a:ea typeface="Arial"/>
                <a:cs typeface="Arial"/>
                <a:sym typeface="Arial"/>
              </a:rPr>
              <a:t>El Programa de la Década Digital Europea establece objetivos ambiciosos para 2030, entre ellos garantizar que al menos el 80% de las personas de entre 16 y 74 años tengan competencias digitales básicas. Este objetivo requiere una coordinación y un esfuerzo significativos en todos los Estados miembros, especialmente en los contextos de educación de adultos.</a:t>
            </a:r>
            <a:endParaRPr/>
          </a:p>
          <a:p>
            <a:pPr indent="0" lvl="0" marL="0" marR="0" rtl="0" algn="just">
              <a:lnSpc>
                <a:spcPct val="107000"/>
              </a:lnSpc>
              <a:spcBef>
                <a:spcPts val="1400"/>
              </a:spcBef>
              <a:spcAft>
                <a:spcPts val="800"/>
              </a:spcAft>
              <a:buClr>
                <a:schemeClr val="dk2"/>
              </a:buClr>
              <a:buSzPct val="113513"/>
              <a:buFont typeface="Arial"/>
              <a:buNone/>
            </a:pPr>
            <a:r>
              <a:rPr b="0" i="0" lang="en-US" sz="1600" u="none" cap="none" strike="noStrike">
                <a:solidFill>
                  <a:schemeClr val="dk1"/>
                </a:solidFill>
                <a:latin typeface="Arial"/>
                <a:ea typeface="Arial"/>
                <a:cs typeface="Arial"/>
                <a:sym typeface="Arial"/>
              </a:rPr>
              <a:t>Otra importante iniciativa transnacional es el Certificado Europeo de Competencias Digitales (CECD), diseñado para ser reconocido y aceptado en todos los Estados miembros de la UE. El objetivo de esta certificación es ofrecer una forma normalizada de reconocer las competencias digitales, incluidas las habilidades de pensamiento computacional, en toda Europa.</a:t>
            </a:r>
            <a:endParaRPr b="0" i="0" sz="1600" u="none" cap="none" strike="noStrike">
              <a:solidFill>
                <a:schemeClr val="dk1"/>
              </a:solidFill>
              <a:latin typeface="Arial"/>
              <a:ea typeface="Arial"/>
              <a:cs typeface="Arial"/>
              <a:sym typeface="Arial"/>
            </a:endParaRPr>
          </a:p>
        </p:txBody>
      </p:sp>
      <p:sp>
        <p:nvSpPr>
          <p:cNvPr id="315" name="Google Shape;315;p66"/>
          <p:cNvSpPr txBox="1"/>
          <p:nvPr/>
        </p:nvSpPr>
        <p:spPr>
          <a:xfrm>
            <a:off x="588003" y="586474"/>
            <a:ext cx="7461184"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rgbClr val="000000"/>
                </a:solidFill>
                <a:latin typeface="Arial"/>
                <a:ea typeface="Arial"/>
                <a:cs typeface="Arial"/>
                <a:sym typeface="Arial"/>
              </a:rPr>
              <a:t>¿Por qué incorporar el Pensamiento Computacional en la educación de adultos?: Razonamiento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67"/>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sp>
        <p:nvSpPr>
          <p:cNvPr id="321" name="Google Shape;321;p67"/>
          <p:cNvSpPr txBox="1"/>
          <p:nvPr>
            <p:ph idx="1" type="body"/>
          </p:nvPr>
        </p:nvSpPr>
        <p:spPr>
          <a:xfrm>
            <a:off x="696348" y="586474"/>
            <a:ext cx="7244494" cy="683565"/>
          </a:xfrm>
          <a:prstGeom prst="rect">
            <a:avLst/>
          </a:prstGeom>
          <a:noFill/>
          <a:ln>
            <a:noFill/>
          </a:ln>
        </p:spPr>
        <p:txBody>
          <a:bodyPr anchorCtr="0" anchor="b" bIns="45700" lIns="91425" spcFirstLastPara="1" rIns="91425" wrap="square" tIns="45700">
            <a:normAutofit fontScale="92500" lnSpcReduction="20000"/>
          </a:bodyPr>
          <a:lstStyle/>
          <a:p>
            <a:pPr indent="0" lvl="0" marL="0" rtl="0" algn="l">
              <a:lnSpc>
                <a:spcPct val="100000"/>
              </a:lnSpc>
              <a:spcBef>
                <a:spcPts val="0"/>
              </a:spcBef>
              <a:spcAft>
                <a:spcPts val="0"/>
              </a:spcAft>
              <a:buClr>
                <a:schemeClr val="dk2"/>
              </a:buClr>
              <a:buSzPct val="75675"/>
              <a:buNone/>
            </a:pPr>
            <a:r>
              <a:rPr lang="en-US">
                <a:solidFill>
                  <a:schemeClr val="dk1"/>
                </a:solidFill>
                <a:latin typeface="Arial"/>
                <a:ea typeface="Arial"/>
                <a:cs typeface="Arial"/>
                <a:sym typeface="Arial"/>
              </a:rPr>
              <a:t>¿Por qué el PC en educación para adultos?: Razonamiento</a:t>
            </a:r>
            <a:endParaRPr>
              <a:solidFill>
                <a:schemeClr val="dk1"/>
              </a:solidFill>
              <a:latin typeface="Arial"/>
              <a:ea typeface="Arial"/>
              <a:cs typeface="Arial"/>
              <a:sym typeface="Arial"/>
            </a:endParaRPr>
          </a:p>
        </p:txBody>
      </p:sp>
      <p:pic>
        <p:nvPicPr>
          <p:cNvPr descr="Electronic components on a white background" id="322" name="Google Shape;322;p67"/>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323" name="Google Shape;323;p67"/>
          <p:cNvSpPr txBox="1"/>
          <p:nvPr/>
        </p:nvSpPr>
        <p:spPr>
          <a:xfrm>
            <a:off x="292310" y="1270038"/>
            <a:ext cx="8745364" cy="5587962"/>
          </a:xfrm>
          <a:prstGeom prst="rect">
            <a:avLst/>
          </a:prstGeom>
          <a:noFill/>
          <a:ln>
            <a:noFill/>
          </a:ln>
        </p:spPr>
        <p:txBody>
          <a:bodyPr anchorCtr="0" anchor="t" bIns="45700" lIns="91425" spcFirstLastPara="1" rIns="91425" wrap="square" tIns="45700">
            <a:normAutofit/>
          </a:bodyPr>
          <a:lstStyle/>
          <a:p>
            <a:pPr indent="0" lvl="0" marL="0" marR="0" rtl="0" algn="just">
              <a:lnSpc>
                <a:spcPct val="107000"/>
              </a:lnSpc>
              <a:spcBef>
                <a:spcPts val="1800"/>
              </a:spcBef>
              <a:spcAft>
                <a:spcPts val="0"/>
              </a:spcAft>
              <a:buClr>
                <a:schemeClr val="dk2"/>
              </a:buClr>
              <a:buSzPts val="1680"/>
              <a:buFont typeface="Arial"/>
              <a:buNone/>
            </a:pPr>
            <a:r>
              <a:rPr b="0" i="0" lang="en-US" sz="1600" u="none" cap="none" strike="noStrike">
                <a:solidFill>
                  <a:schemeClr val="dk1"/>
                </a:solidFill>
                <a:latin typeface="Arial"/>
                <a:ea typeface="Arial"/>
                <a:cs typeface="Arial"/>
                <a:sym typeface="Arial"/>
              </a:rPr>
              <a:t>A pesar de los avances en la implantación del </a:t>
            </a:r>
            <a:r>
              <a:rPr b="0" i="0" lang="en-US" sz="2400" u="none" cap="none" strike="noStrike">
                <a:solidFill>
                  <a:schemeClr val="dk1"/>
                </a:solidFill>
                <a:latin typeface="Arial"/>
                <a:ea typeface="Arial"/>
                <a:cs typeface="Arial"/>
                <a:sym typeface="Arial"/>
              </a:rPr>
              <a:t>pensamiento computacional </a:t>
            </a:r>
            <a:r>
              <a:rPr b="0" i="0" lang="en-US" sz="1600" u="none" cap="none" strike="noStrike">
                <a:solidFill>
                  <a:schemeClr val="dk1"/>
                </a:solidFill>
                <a:latin typeface="Arial"/>
                <a:ea typeface="Arial"/>
                <a:cs typeface="Arial"/>
                <a:sym typeface="Arial"/>
              </a:rPr>
              <a:t>en todos los sistemas educativos europeos, siguen existiendo importantes retos, especialmente en los contextos de educación de adultos. La importante brecha existente entre el nivel actual de competencias digitales (55,6% de adultos de la UE con competencias básicas) y el objetivo para 2030 (80%) exige acelerar los esfuerzos en los programas de educación de adultos.</a:t>
            </a:r>
            <a:endParaRPr/>
          </a:p>
          <a:p>
            <a:pPr indent="0" lvl="0" marL="0" marR="0" rtl="0" algn="just">
              <a:lnSpc>
                <a:spcPct val="107000"/>
              </a:lnSpc>
              <a:spcBef>
                <a:spcPts val="2600"/>
              </a:spcBef>
              <a:spcAft>
                <a:spcPts val="0"/>
              </a:spcAft>
              <a:buClr>
                <a:schemeClr val="dk2"/>
              </a:buClr>
              <a:buSzPts val="1680"/>
              <a:buFont typeface="Arial"/>
              <a:buNone/>
            </a:pPr>
            <a:r>
              <a:rPr b="0" i="0" lang="en-US" sz="1600" u="none" cap="none" strike="noStrike">
                <a:solidFill>
                  <a:schemeClr val="dk1"/>
                </a:solidFill>
                <a:latin typeface="Arial"/>
                <a:ea typeface="Arial"/>
                <a:cs typeface="Arial"/>
                <a:sym typeface="Arial"/>
              </a:rPr>
              <a:t>Las iniciativas futuras deben centrarse en abordar las disparidades demográficas y geográficas, desarrollar métodos de evaluación estandarizados y crear programas de pensamiento computacional inclusivos diseñados específicamente para estudiantes adultos.</a:t>
            </a:r>
            <a:endParaRPr/>
          </a:p>
          <a:p>
            <a:pPr indent="0" lvl="0" marL="0" marR="0" rtl="0" algn="just">
              <a:lnSpc>
                <a:spcPct val="107000"/>
              </a:lnSpc>
              <a:spcBef>
                <a:spcPts val="2600"/>
              </a:spcBef>
              <a:spcAft>
                <a:spcPts val="800"/>
              </a:spcAft>
              <a:buClr>
                <a:schemeClr val="dk2"/>
              </a:buClr>
              <a:buSzPts val="1680"/>
              <a:buFont typeface="Arial"/>
              <a:buNone/>
            </a:pPr>
            <a:r>
              <a:rPr b="0" i="0" lang="en-US" sz="1600" u="none" cap="none" strike="noStrike">
                <a:solidFill>
                  <a:schemeClr val="dk1"/>
                </a:solidFill>
                <a:latin typeface="Arial"/>
                <a:ea typeface="Arial"/>
                <a:cs typeface="Arial"/>
                <a:sym typeface="Arial"/>
              </a:rPr>
              <a:t>A medida que el pensamiento computacional sigue evolucionando como componente clave de la alfabetización digital, los sistemas educativos europeos deben adaptar sus enfoques para garantizar que todos los ciudadanos, independientemente de su edad o procedencia, desarrollen las habilidades de pensamiento computacional necesarias para participar con éxito en la sociedad digital del futuro.</a:t>
            </a:r>
            <a:endParaRPr b="0" i="0" sz="1600" u="none" cap="none" strike="noStrike">
              <a:solidFill>
                <a:schemeClr val="dk1"/>
              </a:solidFill>
              <a:latin typeface="Arial"/>
              <a:ea typeface="Arial"/>
              <a:cs typeface="Arial"/>
              <a:sym typeface="Arial"/>
            </a:endParaRPr>
          </a:p>
        </p:txBody>
      </p:sp>
      <p:sp>
        <p:nvSpPr>
          <p:cNvPr id="324" name="Google Shape;324;p67"/>
          <p:cNvSpPr txBox="1"/>
          <p:nvPr/>
        </p:nvSpPr>
        <p:spPr>
          <a:xfrm>
            <a:off x="588003" y="586474"/>
            <a:ext cx="7461184"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400" u="none" cap="none" strike="noStrike">
                <a:solidFill>
                  <a:srgbClr val="000000"/>
                </a:solidFill>
                <a:latin typeface="Arial"/>
                <a:ea typeface="Arial"/>
                <a:cs typeface="Arial"/>
                <a:sym typeface="Arial"/>
              </a:rPr>
              <a:t>¿Por qué incorporar el Pensamiento Computacional en la educación de adultos?: Razonamiento</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28" name="Shape 328"/>
        <p:cNvGrpSpPr/>
        <p:nvPr/>
      </p:nvGrpSpPr>
      <p:grpSpPr>
        <a:xfrm>
          <a:off x="0" y="0"/>
          <a:ext cx="0" cy="0"/>
          <a:chOff x="0" y="0"/>
          <a:chExt cx="0" cy="0"/>
        </a:xfrm>
      </p:grpSpPr>
      <p:sp>
        <p:nvSpPr>
          <p:cNvPr id="329" name="Google Shape;329;p7"/>
          <p:cNvSpPr/>
          <p:nvPr/>
        </p:nvSpPr>
        <p:spPr>
          <a:xfrm>
            <a:off x="1026695" y="1604211"/>
            <a:ext cx="10138610"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30" name="Google Shape;330;p7"/>
          <p:cNvSpPr txBox="1"/>
          <p:nvPr>
            <p:ph idx="1" type="body"/>
          </p:nvPr>
        </p:nvSpPr>
        <p:spPr>
          <a:xfrm>
            <a:off x="597408" y="532976"/>
            <a:ext cx="10997184" cy="877008"/>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sz="2400">
                <a:latin typeface="Arial"/>
                <a:ea typeface="Arial"/>
                <a:cs typeface="Arial"/>
                <a:sym typeface="Arial"/>
              </a:rPr>
              <a:t>¿Por qué incorporar el Pensamiento Computacional en la educación de adultos?: </a:t>
            </a:r>
            <a:r>
              <a:rPr lang="en-US">
                <a:solidFill>
                  <a:schemeClr val="dk1"/>
                </a:solidFill>
                <a:latin typeface="Arial"/>
                <a:ea typeface="Arial"/>
                <a:cs typeface="Arial"/>
                <a:sym typeface="Arial"/>
              </a:rPr>
              <a:t>Beneficios</a:t>
            </a:r>
            <a:endParaRPr>
              <a:solidFill>
                <a:schemeClr val="dk1"/>
              </a:solidFill>
              <a:latin typeface="Arial"/>
              <a:ea typeface="Arial"/>
              <a:cs typeface="Arial"/>
              <a:sym typeface="Arial"/>
            </a:endParaRPr>
          </a:p>
        </p:txBody>
      </p:sp>
      <p:sp>
        <p:nvSpPr>
          <p:cNvPr id="331" name="Google Shape;331;p7"/>
          <p:cNvSpPr/>
          <p:nvPr/>
        </p:nvSpPr>
        <p:spPr>
          <a:xfrm>
            <a:off x="3206497" y="1785281"/>
            <a:ext cx="2578610" cy="2132565"/>
          </a:xfrm>
          <a:prstGeom prst="rect">
            <a:avLst/>
          </a:prstGeom>
          <a:solidFill>
            <a:srgbClr val="33443B"/>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Mejora la capacidad de resolución de problemas y el pensamiento crítico</a:t>
            </a:r>
            <a:endParaRPr b="0" i="0" sz="1400" u="none" cap="none" strike="noStrike">
              <a:solidFill>
                <a:srgbClr val="000000"/>
              </a:solidFill>
              <a:latin typeface="Arial"/>
              <a:ea typeface="Arial"/>
              <a:cs typeface="Arial"/>
              <a:sym typeface="Arial"/>
            </a:endParaRPr>
          </a:p>
        </p:txBody>
      </p:sp>
      <p:sp>
        <p:nvSpPr>
          <p:cNvPr id="332" name="Google Shape;332;p7"/>
          <p:cNvSpPr/>
          <p:nvPr/>
        </p:nvSpPr>
        <p:spPr>
          <a:xfrm>
            <a:off x="6406894" y="1785282"/>
            <a:ext cx="2578610" cy="2132565"/>
          </a:xfrm>
          <a:prstGeom prst="rect">
            <a:avLst/>
          </a:prstGeom>
          <a:solidFill>
            <a:srgbClr val="266796"/>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Genera confianza y motivación</a:t>
            </a:r>
            <a:endParaRPr b="0" i="0" sz="1600" u="none" cap="none" strike="noStrike">
              <a:solidFill>
                <a:schemeClr val="lt1"/>
              </a:solidFill>
              <a:latin typeface="Arial"/>
              <a:ea typeface="Arial"/>
              <a:cs typeface="Arial"/>
              <a:sym typeface="Arial"/>
            </a:endParaRPr>
          </a:p>
        </p:txBody>
      </p:sp>
      <p:sp>
        <p:nvSpPr>
          <p:cNvPr id="333" name="Google Shape;333;p7"/>
          <p:cNvSpPr/>
          <p:nvPr/>
        </p:nvSpPr>
        <p:spPr>
          <a:xfrm>
            <a:off x="1606298" y="4192457"/>
            <a:ext cx="2578610" cy="2132565"/>
          </a:xfrm>
          <a:prstGeom prst="rect">
            <a:avLst/>
          </a:prstGeom>
          <a:solidFill>
            <a:srgbClr val="9B4C25"/>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Fomenta la colaboración y la comunicación</a:t>
            </a:r>
            <a:endParaRPr b="0" i="0" sz="1400" u="none" cap="none" strike="noStrike">
              <a:solidFill>
                <a:srgbClr val="000000"/>
              </a:solidFill>
              <a:latin typeface="Arial"/>
              <a:ea typeface="Arial"/>
              <a:cs typeface="Arial"/>
              <a:sym typeface="Arial"/>
            </a:endParaRPr>
          </a:p>
        </p:txBody>
      </p:sp>
      <p:sp>
        <p:nvSpPr>
          <p:cNvPr id="334" name="Google Shape;334;p7"/>
          <p:cNvSpPr/>
          <p:nvPr/>
        </p:nvSpPr>
        <p:spPr>
          <a:xfrm>
            <a:off x="4806696" y="4192459"/>
            <a:ext cx="2578610" cy="2132565"/>
          </a:xfrm>
          <a:prstGeom prst="rect">
            <a:avLst/>
          </a:prstGeom>
          <a:solidFill>
            <a:srgbClr val="212A69"/>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Desarrolla la capacidad de adaptación</a:t>
            </a:r>
            <a:endParaRPr b="0" i="0" sz="1400" u="none" cap="none" strike="noStrike">
              <a:solidFill>
                <a:srgbClr val="000000"/>
              </a:solidFill>
              <a:latin typeface="Arial"/>
              <a:ea typeface="Arial"/>
              <a:cs typeface="Arial"/>
              <a:sym typeface="Arial"/>
            </a:endParaRPr>
          </a:p>
        </p:txBody>
      </p:sp>
      <p:sp>
        <p:nvSpPr>
          <p:cNvPr id="335" name="Google Shape;335;p7"/>
          <p:cNvSpPr/>
          <p:nvPr/>
        </p:nvSpPr>
        <p:spPr>
          <a:xfrm>
            <a:off x="8007092" y="4192458"/>
            <a:ext cx="2578610" cy="2132565"/>
          </a:xfrm>
          <a:prstGeom prst="rect">
            <a:avLst/>
          </a:prstGeom>
          <a:solidFill>
            <a:srgbClr val="837F6D"/>
          </a:solidFill>
          <a:ln>
            <a:noFill/>
          </a:ln>
        </p:spPr>
        <p:txBody>
          <a:bodyPr anchorCtr="0" anchor="t" bIns="45700" lIns="36000" spcFirstLastPara="1" rIns="36000" wrap="square" tIns="1800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lt1"/>
                </a:solidFill>
                <a:latin typeface="Arial"/>
                <a:ea typeface="Arial"/>
                <a:cs typeface="Arial"/>
                <a:sym typeface="Arial"/>
              </a:rPr>
              <a:t>Empodera a los adultos vulnerables</a:t>
            </a:r>
            <a:endParaRPr b="0" i="0" sz="1400" u="none" cap="none" strike="noStrike">
              <a:solidFill>
                <a:srgbClr val="000000"/>
              </a:solidFill>
              <a:latin typeface="Arial"/>
              <a:ea typeface="Arial"/>
              <a:cs typeface="Arial"/>
              <a:sym typeface="Arial"/>
            </a:endParaRPr>
          </a:p>
        </p:txBody>
      </p:sp>
      <p:sp>
        <p:nvSpPr>
          <p:cNvPr id="336" name="Google Shape;336;p7"/>
          <p:cNvSpPr/>
          <p:nvPr/>
        </p:nvSpPr>
        <p:spPr>
          <a:xfrm>
            <a:off x="3438143" y="2742483"/>
            <a:ext cx="2124457" cy="1115802"/>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El PC enseña a los alumnos a dividir los retos en pasos manejables y a encontrar soluciones lógicas y creativas para situaciones de la vida real.</a:t>
            </a:r>
            <a:endParaRPr b="0" i="0" sz="1200" u="none" cap="none" strike="noStrike">
              <a:solidFill>
                <a:schemeClr val="dk1"/>
              </a:solidFill>
              <a:latin typeface="Arial"/>
              <a:ea typeface="Arial"/>
              <a:cs typeface="Arial"/>
              <a:sym typeface="Arial"/>
            </a:endParaRPr>
          </a:p>
        </p:txBody>
      </p:sp>
      <p:sp>
        <p:nvSpPr>
          <p:cNvPr id="337" name="Google Shape;337;p7"/>
          <p:cNvSpPr/>
          <p:nvPr/>
        </p:nvSpPr>
        <p:spPr>
          <a:xfrm>
            <a:off x="6553199" y="2519907"/>
            <a:ext cx="2286000" cy="1196788"/>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Las actividades de PC dan a los alumnos una sensación de logro, aumentan su autoestima y fomentan su participación.</a:t>
            </a:r>
            <a:endParaRPr b="0" i="0" sz="1200" u="none" cap="none" strike="noStrike">
              <a:solidFill>
                <a:schemeClr val="dk1"/>
              </a:solidFill>
              <a:latin typeface="Arial"/>
              <a:ea typeface="Arial"/>
              <a:cs typeface="Arial"/>
              <a:sym typeface="Arial"/>
            </a:endParaRPr>
          </a:p>
        </p:txBody>
      </p:sp>
      <p:sp>
        <p:nvSpPr>
          <p:cNvPr id="338" name="Google Shape;338;p7"/>
          <p:cNvSpPr/>
          <p:nvPr/>
        </p:nvSpPr>
        <p:spPr>
          <a:xfrm>
            <a:off x="1752604" y="4955585"/>
            <a:ext cx="2286000" cy="1196788"/>
          </a:xfrm>
          <a:prstGeom prst="rect">
            <a:avLst/>
          </a:prstGeom>
          <a:solidFill>
            <a:srgbClr val="F2F2F2"/>
          </a:solidFill>
          <a:ln>
            <a:noFill/>
          </a:ln>
        </p:spPr>
        <p:txBody>
          <a:bodyPr anchorCtr="0" anchor="ctr" bIns="45700" lIns="72000" spcFirstLastPara="1" rIns="36000" wrap="square" tIns="36000">
            <a:noAutofit/>
          </a:bodyPr>
          <a:lstStyle/>
          <a:p>
            <a:pPr indent="0" lvl="0" marL="0" marR="0" rtl="0" algn="just">
              <a:lnSpc>
                <a:spcPct val="100000"/>
              </a:lnSpc>
              <a:spcBef>
                <a:spcPts val="0"/>
              </a:spcBef>
              <a:spcAft>
                <a:spcPts val="0"/>
              </a:spcAft>
              <a:buNone/>
            </a:pPr>
            <a:r>
              <a:rPr b="0" i="0" lang="en-US" sz="1200" u="none" cap="none" strike="noStrike">
                <a:solidFill>
                  <a:schemeClr val="dk1"/>
                </a:solidFill>
                <a:latin typeface="Arial"/>
                <a:ea typeface="Arial"/>
                <a:cs typeface="Arial"/>
                <a:sym typeface="Arial"/>
              </a:rPr>
              <a:t>Las tareas en grupo usando PC fomentan el trabajo en equipo y ayudan a los alumnos a expresar sus ideas con eficacia.</a:t>
            </a:r>
            <a:endParaRPr/>
          </a:p>
        </p:txBody>
      </p:sp>
      <p:sp>
        <p:nvSpPr>
          <p:cNvPr id="339" name="Google Shape;339;p7"/>
          <p:cNvSpPr/>
          <p:nvPr/>
        </p:nvSpPr>
        <p:spPr>
          <a:xfrm>
            <a:off x="4953000" y="4955585"/>
            <a:ext cx="2286000" cy="1196788"/>
          </a:xfrm>
          <a:prstGeom prst="rect">
            <a:avLst/>
          </a:prstGeom>
          <a:solidFill>
            <a:srgbClr val="F2F2F2"/>
          </a:solidFill>
          <a:ln>
            <a:noFill/>
          </a:ln>
        </p:spPr>
        <p:txBody>
          <a:bodyPr anchorCtr="0" anchor="ctr" bIns="45700" lIns="108000" spcFirstLastPara="1" rIns="144000" wrap="square" tIns="36000">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El PC fomenta la flexibilidad y ayuda a los alumnos a afrontar retos inesperados con resiliencia y creatividad.</a:t>
            </a:r>
            <a:endParaRPr b="0" i="0" sz="1200" u="none" cap="none" strike="noStrike">
              <a:solidFill>
                <a:schemeClr val="dk1"/>
              </a:solidFill>
              <a:latin typeface="Arial"/>
              <a:ea typeface="Arial"/>
              <a:cs typeface="Arial"/>
              <a:sym typeface="Arial"/>
            </a:endParaRPr>
          </a:p>
        </p:txBody>
      </p:sp>
      <p:sp>
        <p:nvSpPr>
          <p:cNvPr id="340" name="Google Shape;340;p7"/>
          <p:cNvSpPr/>
          <p:nvPr/>
        </p:nvSpPr>
        <p:spPr>
          <a:xfrm>
            <a:off x="8153397" y="4955585"/>
            <a:ext cx="2286000" cy="1196788"/>
          </a:xfrm>
          <a:prstGeom prst="rect">
            <a:avLst/>
          </a:prstGeom>
          <a:solidFill>
            <a:srgbClr val="F2F2F2"/>
          </a:solidFill>
          <a:ln>
            <a:noFill/>
          </a:ln>
        </p:spPr>
        <p:txBody>
          <a:bodyPr anchorCtr="0" anchor="ctr" bIns="45700" lIns="108000" spcFirstLastPara="1" rIns="72000" wrap="square" tIns="36000">
            <a:no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Las actividades interactivas de PC conectan con las experiencias de los alumnos, haciéndoles sentir valorados y comprometidos con su educación.</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6" name="Shape 346"/>
        <p:cNvGrpSpPr/>
        <p:nvPr/>
      </p:nvGrpSpPr>
      <p:grpSpPr>
        <a:xfrm>
          <a:off x="0" y="0"/>
          <a:ext cx="0" cy="0"/>
          <a:chOff x="0" y="0"/>
          <a:chExt cx="0" cy="0"/>
        </a:xfrm>
      </p:grpSpPr>
      <p:sp>
        <p:nvSpPr>
          <p:cNvPr id="347" name="Google Shape;347;p8"/>
          <p:cNvSpPr txBox="1"/>
          <p:nvPr>
            <p:ph type="title"/>
          </p:nvPr>
        </p:nvSpPr>
        <p:spPr>
          <a:xfrm>
            <a:off x="1274063" y="964889"/>
            <a:ext cx="5912799" cy="9144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2"/>
              </a:buClr>
              <a:buSzPts val="2400"/>
              <a:buFont typeface="Sorts Mill Goudy"/>
              <a:buNone/>
            </a:pPr>
            <a:r>
              <a:rPr b="1" i="0" lang="en-US" sz="2400" u="none" cap="none" strike="noStrike">
                <a:solidFill>
                  <a:srgbClr val="000000"/>
                </a:solidFill>
                <a:latin typeface="Arial"/>
                <a:ea typeface="Arial"/>
                <a:cs typeface="Arial"/>
                <a:sym typeface="Arial"/>
              </a:rPr>
              <a:t>¿Por qué el PC en educación para adultos?: </a:t>
            </a:r>
            <a:r>
              <a:rPr b="1" lang="en-US">
                <a:latin typeface="Arial"/>
                <a:ea typeface="Arial"/>
                <a:cs typeface="Arial"/>
                <a:sym typeface="Arial"/>
              </a:rPr>
              <a:t>Flexibilidad</a:t>
            </a:r>
            <a:endParaRPr>
              <a:latin typeface="Arial"/>
              <a:ea typeface="Arial"/>
              <a:cs typeface="Arial"/>
              <a:sym typeface="Arial"/>
            </a:endParaRPr>
          </a:p>
        </p:txBody>
      </p:sp>
      <p:sp>
        <p:nvSpPr>
          <p:cNvPr id="348" name="Google Shape;348;p8"/>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lnSpcReduction="10000"/>
          </a:bodyPr>
          <a:lstStyle/>
          <a:p>
            <a:pPr indent="0" lvl="0" marL="0" marR="0" rtl="0" algn="just">
              <a:lnSpc>
                <a:spcPct val="100000"/>
              </a:lnSpc>
              <a:spcBef>
                <a:spcPts val="0"/>
              </a:spcBef>
              <a:spcAft>
                <a:spcPts val="0"/>
              </a:spcAft>
              <a:buClr>
                <a:srgbClr val="DA78D4"/>
              </a:buClr>
              <a:buSzPts val="1800"/>
              <a:buNone/>
            </a:pPr>
            <a:r>
              <a:rPr b="1" i="0" lang="en-US" u="none" cap="none" strike="noStrike">
                <a:solidFill>
                  <a:srgbClr val="DA78D4"/>
                </a:solidFill>
                <a:latin typeface="Arial"/>
                <a:ea typeface="Arial"/>
                <a:cs typeface="Arial"/>
                <a:sym typeface="Arial"/>
              </a:rPr>
              <a:t>Aplicable a diversas áreas</a:t>
            </a:r>
            <a:r>
              <a:rPr b="0" i="0" lang="en-US" u="none" cap="none" strike="noStrike">
                <a:solidFill>
                  <a:srgbClr val="DA78D4"/>
                </a:solidFill>
                <a:latin typeface="Arial"/>
                <a:ea typeface="Arial"/>
                <a:cs typeface="Arial"/>
                <a:sym typeface="Arial"/>
              </a:rPr>
              <a:t>: </a:t>
            </a:r>
            <a:r>
              <a:rPr b="0" i="0" lang="en-US" u="none" cap="none" strike="noStrike">
                <a:solidFill>
                  <a:schemeClr val="dk1"/>
                </a:solidFill>
                <a:latin typeface="Arial"/>
                <a:ea typeface="Arial"/>
                <a:cs typeface="Arial"/>
                <a:sym typeface="Arial"/>
              </a:rPr>
              <a:t>Puede integrar el PC en diversos temas, como las matemáticas, las ciencias o la enseñanza de habilidades para la vida.</a:t>
            </a:r>
            <a:endParaRPr/>
          </a:p>
          <a:p>
            <a:pPr indent="0" lvl="0" marL="0" marR="0" rtl="0" algn="just">
              <a:lnSpc>
                <a:spcPct val="100000"/>
              </a:lnSpc>
              <a:spcBef>
                <a:spcPts val="0"/>
              </a:spcBef>
              <a:spcAft>
                <a:spcPts val="0"/>
              </a:spcAft>
              <a:buClr>
                <a:srgbClr val="DA78D4"/>
              </a:buClr>
              <a:buSzPts val="1800"/>
              <a:buNone/>
            </a:pPr>
            <a:r>
              <a:t/>
            </a:r>
            <a:endParaRPr>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DA78D4"/>
              </a:buClr>
              <a:buSzPts val="1800"/>
              <a:buNone/>
            </a:pPr>
            <a:r>
              <a:rPr b="1" i="0" lang="en-US" u="none" cap="none" strike="noStrike">
                <a:solidFill>
                  <a:srgbClr val="DA78D4"/>
                </a:solidFill>
                <a:latin typeface="Arial"/>
                <a:ea typeface="Arial"/>
                <a:cs typeface="Arial"/>
                <a:sym typeface="Arial"/>
              </a:rPr>
              <a:t>Relevancia más allá de la tecnología</a:t>
            </a:r>
            <a:r>
              <a:rPr b="0" i="0" lang="en-US" u="none" cap="none" strike="noStrike">
                <a:solidFill>
                  <a:srgbClr val="DA78D4"/>
                </a:solidFill>
                <a:latin typeface="Arial"/>
                <a:ea typeface="Arial"/>
                <a:cs typeface="Arial"/>
                <a:sym typeface="Arial"/>
              </a:rPr>
              <a:t>: </a:t>
            </a:r>
            <a:r>
              <a:rPr b="0" i="0" lang="en-US" u="none" cap="none" strike="noStrike">
                <a:solidFill>
                  <a:schemeClr val="dk1"/>
                </a:solidFill>
                <a:latin typeface="Arial"/>
                <a:ea typeface="Arial"/>
                <a:cs typeface="Arial"/>
                <a:sym typeface="Arial"/>
              </a:rPr>
              <a:t>El PC ayuda a los alumnos a enfrentarse a problemas de la vida real, como elaborar presupuestos, organizar eventos o tomar decisiones meditadas.</a:t>
            </a:r>
            <a:endParaRPr/>
          </a:p>
          <a:p>
            <a:pPr indent="0" lvl="0" marL="0" marR="0" rtl="0" algn="just">
              <a:lnSpc>
                <a:spcPct val="100000"/>
              </a:lnSpc>
              <a:spcBef>
                <a:spcPts val="0"/>
              </a:spcBef>
              <a:spcAft>
                <a:spcPts val="0"/>
              </a:spcAft>
              <a:buClr>
                <a:srgbClr val="DA78D4"/>
              </a:buClr>
              <a:buSzPts val="1800"/>
              <a:buNone/>
            </a:pPr>
            <a:r>
              <a:t/>
            </a:r>
            <a:endParaRPr>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DA78D4"/>
              </a:buClr>
              <a:buSzPts val="1800"/>
              <a:buNone/>
            </a:pPr>
            <a:r>
              <a:rPr b="1" i="0" lang="en-US" u="none" cap="none" strike="noStrike">
                <a:solidFill>
                  <a:srgbClr val="DA78D4"/>
                </a:solidFill>
                <a:latin typeface="Arial"/>
                <a:ea typeface="Arial"/>
                <a:cs typeface="Arial"/>
                <a:sym typeface="Arial"/>
              </a:rPr>
              <a:t>Adaptable a todos los contextos</a:t>
            </a:r>
            <a:r>
              <a:rPr b="0" i="0" lang="en-US" u="none" cap="none" strike="noStrike">
                <a:solidFill>
                  <a:srgbClr val="DA78D4"/>
                </a:solidFill>
                <a:latin typeface="Arial"/>
                <a:ea typeface="Arial"/>
                <a:cs typeface="Arial"/>
                <a:sym typeface="Arial"/>
              </a:rPr>
              <a:t>: </a:t>
            </a:r>
            <a:r>
              <a:rPr b="0" i="0" lang="en-US" u="none" cap="none" strike="noStrike">
                <a:solidFill>
                  <a:schemeClr val="dk1"/>
                </a:solidFill>
                <a:latin typeface="Arial"/>
                <a:ea typeface="Arial"/>
                <a:cs typeface="Arial"/>
                <a:sym typeface="Arial"/>
              </a:rPr>
              <a:t>Tanto si enseña contenidos académicos como habilidades para la vida, el PC ofrece estrategias flexibles para implicar y apoyar a sus alumnos de forma eficaz.</a:t>
            </a:r>
            <a:endParaRPr b="0" i="0" u="none" cap="none" strike="noStrike">
              <a:solidFill>
                <a:schemeClr val="dk1"/>
              </a:solidFill>
              <a:latin typeface="Arial"/>
              <a:ea typeface="Arial"/>
              <a:cs typeface="Arial"/>
              <a:sym typeface="Arial"/>
            </a:endParaRPr>
          </a:p>
        </p:txBody>
      </p:sp>
      <p:pic>
        <p:nvPicPr>
          <p:cNvPr id="349" name="Google Shape;349;p8"/>
          <p:cNvPicPr preferRelativeResize="0"/>
          <p:nvPr>
            <p:ph idx="2" type="pic"/>
          </p:nvPr>
        </p:nvPicPr>
        <p:blipFill rotWithShape="1">
          <a:blip r:embed="rId3">
            <a:alphaModFix/>
          </a:blip>
          <a:srcRect b="0" l="0" r="0" t="0"/>
          <a:stretch/>
        </p:blipFill>
        <p:spPr>
          <a:xfrm>
            <a:off x="8315727" y="1676244"/>
            <a:ext cx="3583581" cy="350551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53" name="Shape 353"/>
        <p:cNvGrpSpPr/>
        <p:nvPr/>
      </p:nvGrpSpPr>
      <p:grpSpPr>
        <a:xfrm>
          <a:off x="0" y="0"/>
          <a:ext cx="0" cy="0"/>
          <a:chOff x="0" y="0"/>
          <a:chExt cx="0" cy="0"/>
        </a:xfrm>
      </p:grpSpPr>
      <p:sp>
        <p:nvSpPr>
          <p:cNvPr id="354" name="Google Shape;354;p9"/>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Ejemplos para una integración sencilla</a:t>
            </a:r>
            <a:endParaRPr>
              <a:solidFill>
                <a:schemeClr val="dk1"/>
              </a:solidFill>
              <a:latin typeface="Arial"/>
              <a:ea typeface="Arial"/>
              <a:cs typeface="Arial"/>
              <a:sym typeface="Arial"/>
            </a:endParaRPr>
          </a:p>
        </p:txBody>
      </p:sp>
      <p:sp>
        <p:nvSpPr>
          <p:cNvPr id="355" name="Google Shape;355;p9"/>
          <p:cNvSpPr txBox="1"/>
          <p:nvPr/>
        </p:nvSpPr>
        <p:spPr>
          <a:xfrm>
            <a:off x="966936" y="1705867"/>
            <a:ext cx="6591335" cy="22467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678877"/>
                </a:solidFill>
                <a:latin typeface="Arial"/>
                <a:ea typeface="Arial"/>
                <a:cs typeface="Arial"/>
                <a:sym typeface="Arial"/>
              </a:rPr>
              <a:t>Algoritmos de uso diario</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Enseña a tus alumnos a crear guías paso a paso para tareas familiares como preparar una receta, limpiar una habitación o prepararse para una entrevista de trabajo. Esto les ayuda a dividir los procesos en pasos claros y manejables.</a:t>
            </a:r>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Utiliza organigramas de toma de decisiones para ayudar a tus alumnos a visualizar sus opciones. Estas herramientas simplifican las decisiones complejas y mejoran el pensamiento lógico.</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356" name="Google Shape;356;p9"/>
          <p:cNvPicPr preferRelativeResize="0"/>
          <p:nvPr/>
        </p:nvPicPr>
        <p:blipFill rotWithShape="1">
          <a:blip r:embed="rId3">
            <a:alphaModFix/>
          </a:blip>
          <a:srcRect b="0" l="0" r="0" t="0"/>
          <a:stretch/>
        </p:blipFill>
        <p:spPr>
          <a:xfrm>
            <a:off x="1267968" y="3927338"/>
            <a:ext cx="2344188" cy="2344188"/>
          </a:xfrm>
          <a:prstGeom prst="rect">
            <a:avLst/>
          </a:prstGeom>
          <a:noFill/>
          <a:ln>
            <a:noFill/>
          </a:ln>
        </p:spPr>
      </p:pic>
      <p:pic>
        <p:nvPicPr>
          <p:cNvPr descr="A person holding his hand to his face&#10;&#10;Description automatically generated" id="357" name="Google Shape;357;p9"/>
          <p:cNvPicPr preferRelativeResize="0"/>
          <p:nvPr/>
        </p:nvPicPr>
        <p:blipFill rotWithShape="1">
          <a:blip r:embed="rId4">
            <a:alphaModFix/>
          </a:blip>
          <a:srcRect b="5000" l="0" r="0" t="5000"/>
          <a:stretch/>
        </p:blipFill>
        <p:spPr>
          <a:xfrm>
            <a:off x="8288299" y="1795756"/>
            <a:ext cx="2672309" cy="2066952"/>
          </a:xfrm>
          <a:prstGeom prst="rect">
            <a:avLst/>
          </a:prstGeom>
          <a:noFill/>
          <a:ln>
            <a:noFill/>
          </a:ln>
        </p:spPr>
      </p:pic>
      <p:sp>
        <p:nvSpPr>
          <p:cNvPr id="358" name="Google Shape;358;p9"/>
          <p:cNvSpPr txBox="1"/>
          <p:nvPr/>
        </p:nvSpPr>
        <p:spPr>
          <a:xfrm>
            <a:off x="4430233" y="4222269"/>
            <a:ext cx="6591335" cy="20005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678877"/>
                </a:solidFill>
                <a:latin typeface="Arial"/>
                <a:ea typeface="Arial"/>
                <a:cs typeface="Arial"/>
                <a:sym typeface="Arial"/>
              </a:rPr>
              <a:t>Proyectos de aprendizaje colaborativo</a:t>
            </a:r>
            <a:endParaRPr b="0" i="0" sz="1800" u="none" cap="none" strike="noStrike">
              <a:solidFill>
                <a:srgbClr val="678877"/>
              </a:solidFill>
              <a:latin typeface="Arial"/>
              <a:ea typeface="Arial"/>
              <a:cs typeface="Arial"/>
              <a:sym typeface="Arial"/>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Organiza actividades de grupo en las que los alumnos planifiquen proyectos sencillos, como una comida comunitaria, dividiendo las tareas en pasos manejables.</a:t>
            </a:r>
            <a:endParaRPr/>
          </a:p>
          <a:p>
            <a:pPr indent="0" lvl="0" marL="0" marR="0" rtl="0" algn="just">
              <a:lnSpc>
                <a:spcPct val="100000"/>
              </a:lnSpc>
              <a:spcBef>
                <a:spcPts val="6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Facilita sesiones de intercambio de ideas para resolver problemas, como reducir los gastos domésticos, desarrollando habilidades prácticas y de resolución de problemas compartidos.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11"/>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366" name="Google Shape;366;p11"/>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2</a:t>
            </a:r>
            <a:endParaRPr>
              <a:latin typeface="Arial"/>
              <a:ea typeface="Arial"/>
              <a:cs typeface="Arial"/>
              <a:sym typeface="Arial"/>
            </a:endParaRPr>
          </a:p>
        </p:txBody>
      </p:sp>
      <p:sp>
        <p:nvSpPr>
          <p:cNvPr id="367" name="Google Shape;367;p11"/>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Enfoques pedagógicos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71" name="Shape 371"/>
        <p:cNvGrpSpPr/>
        <p:nvPr/>
      </p:nvGrpSpPr>
      <p:grpSpPr>
        <a:xfrm>
          <a:off x="0" y="0"/>
          <a:ext cx="0" cy="0"/>
          <a:chOff x="0" y="0"/>
          <a:chExt cx="0" cy="0"/>
        </a:xfrm>
      </p:grpSpPr>
      <p:sp>
        <p:nvSpPr>
          <p:cNvPr id="372" name="Google Shape;372;p12"/>
          <p:cNvSpPr txBox="1"/>
          <p:nvPr/>
        </p:nvSpPr>
        <p:spPr>
          <a:xfrm>
            <a:off x="4004905" y="732597"/>
            <a:ext cx="7527830" cy="4094897"/>
          </a:xfrm>
          <a:prstGeom prst="rect">
            <a:avLst/>
          </a:prstGeom>
          <a:noFill/>
          <a:ln>
            <a:noFill/>
          </a:ln>
        </p:spPr>
        <p:txBody>
          <a:bodyPr anchorCtr="0" anchor="t" bIns="45700" lIns="91425" spcFirstLastPara="1" rIns="91425" wrap="square" tIns="45700">
            <a:normAutofit/>
          </a:bodyPr>
          <a:lstStyle/>
          <a:p>
            <a:pPr indent="0" lvl="0" marL="0" marR="0" rtl="0" algn="just">
              <a:lnSpc>
                <a:spcPct val="107000"/>
              </a:lnSpc>
              <a:spcBef>
                <a:spcPts val="1000"/>
              </a:spcBef>
              <a:spcAft>
                <a:spcPts val="0"/>
              </a:spcAft>
              <a:buClr>
                <a:schemeClr val="dk2"/>
              </a:buClr>
              <a:buSzPts val="1680"/>
              <a:buFont typeface="Arial"/>
              <a:buNone/>
            </a:pPr>
            <a:r>
              <a:rPr b="0" i="0" lang="en-US" sz="1600" u="none" cap="none" strike="noStrike">
                <a:solidFill>
                  <a:schemeClr val="dk2"/>
                </a:solidFill>
                <a:latin typeface="Arial"/>
                <a:ea typeface="Arial"/>
                <a:cs typeface="Arial"/>
                <a:sym typeface="Arial"/>
              </a:rPr>
              <a:t>En esta unidad exploraremos una serie de enfoques pedagógicos diseñados específicamente para alumnos adultos. </a:t>
            </a:r>
            <a:endParaRPr/>
          </a:p>
          <a:p>
            <a:pPr indent="0" lvl="0" marL="0" marR="0" rtl="0" algn="just">
              <a:lnSpc>
                <a:spcPct val="107000"/>
              </a:lnSpc>
              <a:spcBef>
                <a:spcPts val="1000"/>
              </a:spcBef>
              <a:spcAft>
                <a:spcPts val="0"/>
              </a:spcAft>
              <a:buClr>
                <a:schemeClr val="dk2"/>
              </a:buClr>
              <a:buSzPts val="1680"/>
              <a:buFont typeface="Arial"/>
              <a:buNone/>
            </a:pPr>
            <a:r>
              <a:rPr b="0" i="0" lang="en-US" sz="1600" u="none" cap="none" strike="noStrike">
                <a:solidFill>
                  <a:schemeClr val="dk2"/>
                </a:solidFill>
                <a:latin typeface="Arial"/>
                <a:ea typeface="Arial"/>
                <a:cs typeface="Arial"/>
                <a:sym typeface="Arial"/>
              </a:rPr>
              <a:t>Enseñar a adultos requiere un enfoque flexible y considerado, ya que sus necesidades de aprendizaje difieren de las de los alumnos más jóvenes. Además, aportan muchas experiencias vitales que configuran su forma de aprender.</a:t>
            </a:r>
            <a:endParaRPr/>
          </a:p>
          <a:p>
            <a:pPr indent="0" lvl="0" marL="0" marR="0" rtl="0" algn="just">
              <a:lnSpc>
                <a:spcPct val="107000"/>
              </a:lnSpc>
              <a:spcBef>
                <a:spcPts val="1000"/>
              </a:spcBef>
              <a:spcAft>
                <a:spcPts val="0"/>
              </a:spcAft>
              <a:buClr>
                <a:schemeClr val="dk2"/>
              </a:buClr>
              <a:buSzPts val="1680"/>
              <a:buFont typeface="Arial"/>
              <a:buNone/>
            </a:pPr>
            <a:r>
              <a:rPr b="0" i="0" lang="en-US" sz="1600" u="none" cap="none" strike="noStrike">
                <a:solidFill>
                  <a:schemeClr val="dk2"/>
                </a:solidFill>
                <a:latin typeface="Arial"/>
                <a:ea typeface="Arial"/>
                <a:cs typeface="Arial"/>
                <a:sym typeface="Arial"/>
              </a:rPr>
              <a:t>Al centrarse en usos prácticos y situaciones reales, los estudiantes adultos pueden conectar los nuevos conceptos con su vida cotidiana, haciendo que el aprendizaje sea más significativo.</a:t>
            </a:r>
            <a:endParaRPr/>
          </a:p>
          <a:p>
            <a:pPr indent="0" lvl="0" marL="0" marR="0" rtl="0" algn="just">
              <a:lnSpc>
                <a:spcPct val="107000"/>
              </a:lnSpc>
              <a:spcBef>
                <a:spcPts val="1000"/>
              </a:spcBef>
              <a:spcAft>
                <a:spcPts val="0"/>
              </a:spcAft>
              <a:buClr>
                <a:schemeClr val="dk2"/>
              </a:buClr>
              <a:buSzPts val="1680"/>
              <a:buFont typeface="Arial"/>
              <a:buNone/>
            </a:pPr>
            <a:r>
              <a:rPr b="0" i="0" lang="en-US" sz="1600" u="none" cap="none" strike="noStrike">
                <a:solidFill>
                  <a:schemeClr val="dk2"/>
                </a:solidFill>
                <a:latin typeface="Arial"/>
                <a:ea typeface="Arial"/>
                <a:cs typeface="Arial"/>
                <a:sym typeface="Arial"/>
              </a:rPr>
              <a:t>A lo largo de esta unidad, estudiaremos diversas estrategias que hacen hincapié en la participación activa, la resolución de problemas y el pensamiento crítico. También discutiremos cómo crear entornos de aprendizaje flexibles e inclusivos que se adapten a las diferentes necesidades de los estudiantes adultos, asegurando que todos puedan participar y tener éxito en su camino de aprendizaje.</a:t>
            </a:r>
            <a:endParaRPr/>
          </a:p>
        </p:txBody>
      </p:sp>
      <p:pic>
        <p:nvPicPr>
          <p:cNvPr descr="Imagen que contiene electrónica, circuito&#10;&#10;Descripción generada automáticamente" id="373" name="Google Shape;373;p12"/>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374" name="Google Shape;374;p12"/>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descr="Dibujo animado de un animal con la boca abierta&#10;&#10;Descripción generada automáticamente con confianza baja" id="375" name="Google Shape;375;p12"/>
          <p:cNvPicPr preferRelativeResize="0"/>
          <p:nvPr/>
        </p:nvPicPr>
        <p:blipFill rotWithShape="1">
          <a:blip r:embed="rId4">
            <a:alphaModFix/>
          </a:blip>
          <a:srcRect b="0" l="0" r="0" t="0"/>
          <a:stretch/>
        </p:blipFill>
        <p:spPr>
          <a:xfrm>
            <a:off x="3592606" y="5381062"/>
            <a:ext cx="1315571" cy="1315571"/>
          </a:xfrm>
          <a:prstGeom prst="rect">
            <a:avLst/>
          </a:prstGeom>
          <a:noFill/>
          <a:ln>
            <a:noFill/>
          </a:ln>
        </p:spPr>
      </p:pic>
      <p:pic>
        <p:nvPicPr>
          <p:cNvPr descr="Icono&#10;&#10;Descripción generada automáticamente" id="376" name="Google Shape;376;p12"/>
          <p:cNvPicPr preferRelativeResize="0"/>
          <p:nvPr/>
        </p:nvPicPr>
        <p:blipFill rotWithShape="1">
          <a:blip r:embed="rId5">
            <a:alphaModFix/>
          </a:blip>
          <a:srcRect b="0" l="0" r="0" t="0"/>
          <a:stretch/>
        </p:blipFill>
        <p:spPr>
          <a:xfrm>
            <a:off x="10400141" y="4333544"/>
            <a:ext cx="1791859" cy="1791859"/>
          </a:xfrm>
          <a:prstGeom prst="rect">
            <a:avLst/>
          </a:prstGeom>
          <a:noFill/>
          <a:ln>
            <a:noFill/>
          </a:ln>
        </p:spPr>
      </p:pic>
      <p:sp>
        <p:nvSpPr>
          <p:cNvPr id="377" name="Google Shape;377;p12"/>
          <p:cNvSpPr txBox="1"/>
          <p:nvPr/>
        </p:nvSpPr>
        <p:spPr>
          <a:xfrm>
            <a:off x="4813939" y="5231711"/>
            <a:ext cx="5680441" cy="107721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¿Sabías que la </a:t>
            </a:r>
            <a:r>
              <a:rPr b="1" i="0" lang="en-US" sz="1600" u="none" cap="none" strike="noStrike">
                <a:solidFill>
                  <a:srgbClr val="000000"/>
                </a:solidFill>
                <a:latin typeface="Arial"/>
                <a:ea typeface="Arial"/>
                <a:cs typeface="Arial"/>
                <a:sym typeface="Arial"/>
              </a:rPr>
              <a:t>Andragogía</a:t>
            </a:r>
            <a:r>
              <a:rPr b="0" i="0" lang="en-US" sz="1600" u="none" cap="none" strike="noStrike">
                <a:solidFill>
                  <a:srgbClr val="000000"/>
                </a:solidFill>
                <a:latin typeface="Arial"/>
                <a:ea typeface="Arial"/>
                <a:cs typeface="Arial"/>
                <a:sym typeface="Arial"/>
              </a:rPr>
              <a:t> es la teoría centrada en la enseñanza a alumnos adultos? Desarrollada por Malcolm Knowles, hace hincapié en principios clave que hoy en día se utilizan ampliamente en la educación de adultos.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83" name="Shape 383"/>
        <p:cNvGrpSpPr/>
        <p:nvPr/>
      </p:nvGrpSpPr>
      <p:grpSpPr>
        <a:xfrm>
          <a:off x="0" y="0"/>
          <a:ext cx="0" cy="0"/>
          <a:chOff x="0" y="0"/>
          <a:chExt cx="0" cy="0"/>
        </a:xfrm>
      </p:grpSpPr>
      <p:sp>
        <p:nvSpPr>
          <p:cNvPr id="384" name="Google Shape;384;p13"/>
          <p:cNvSpPr txBox="1"/>
          <p:nvPr>
            <p:ph idx="1" type="body"/>
          </p:nvPr>
        </p:nvSpPr>
        <p:spPr>
          <a:xfrm>
            <a:off x="481195" y="1395205"/>
            <a:ext cx="7183629" cy="5368665"/>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1260"/>
              <a:buNone/>
            </a:pPr>
            <a:r>
              <a:rPr lang="en-US" sz="1600">
                <a:latin typeface="Arial"/>
                <a:ea typeface="Arial"/>
                <a:cs typeface="Arial"/>
                <a:sym typeface="Arial"/>
              </a:rPr>
              <a:t>Cuando se trabaja con estudiantes adultos, es importante comprender que aportan su propio conjunto de características y experiencias al proceso de aprendizaje. Estas diferencias determinan cómo se relacionan con la nueva información y la manera en la que prefieren aprender. </a:t>
            </a:r>
            <a:endParaRPr/>
          </a:p>
          <a:p>
            <a:pPr indent="0" lvl="0" marL="0" rtl="0" algn="just">
              <a:lnSpc>
                <a:spcPct val="100000"/>
              </a:lnSpc>
              <a:spcBef>
                <a:spcPts val="600"/>
              </a:spcBef>
              <a:spcAft>
                <a:spcPts val="0"/>
              </a:spcAft>
              <a:buSzPts val="1260"/>
              <a:buNone/>
            </a:pPr>
            <a:r>
              <a:rPr lang="en-US" sz="1600">
                <a:latin typeface="Arial"/>
                <a:ea typeface="Arial"/>
                <a:cs typeface="Arial"/>
                <a:sym typeface="Arial"/>
              </a:rPr>
              <a:t>Veamos qué diferencia a los estudiantes adultos de otros grupos de edad:</a:t>
            </a:r>
            <a:endParaRPr>
              <a:latin typeface="Arial"/>
              <a:ea typeface="Arial"/>
              <a:cs typeface="Arial"/>
              <a:sym typeface="Arial"/>
            </a:endParaRPr>
          </a:p>
          <a:p>
            <a:pPr indent="-285750" lvl="1" marL="742950" rtl="0" algn="just">
              <a:lnSpc>
                <a:spcPct val="100000"/>
              </a:lnSpc>
              <a:spcBef>
                <a:spcPts val="1200"/>
              </a:spcBef>
              <a:spcAft>
                <a:spcPts val="0"/>
              </a:spcAft>
              <a:buClr>
                <a:schemeClr val="accent3"/>
              </a:buClr>
              <a:buSzPts val="1400"/>
              <a:buFont typeface="Noto Sans Symbols"/>
              <a:buChar char="❑"/>
            </a:pPr>
            <a:r>
              <a:rPr lang="en-US" sz="1600">
                <a:latin typeface="Arial"/>
                <a:ea typeface="Arial"/>
                <a:cs typeface="Arial"/>
                <a:sym typeface="Arial"/>
              </a:rPr>
              <a:t>Los adultos </a:t>
            </a:r>
            <a:r>
              <a:rPr b="1" lang="en-US" sz="1600">
                <a:solidFill>
                  <a:schemeClr val="accent3"/>
                </a:solidFill>
                <a:latin typeface="Arial"/>
                <a:ea typeface="Arial"/>
                <a:cs typeface="Arial"/>
                <a:sym typeface="Arial"/>
              </a:rPr>
              <a:t>deciden por sí mismos </a:t>
            </a:r>
            <a:r>
              <a:rPr lang="en-US" sz="1600">
                <a:latin typeface="Arial"/>
                <a:ea typeface="Arial"/>
                <a:cs typeface="Arial"/>
                <a:sym typeface="Arial"/>
              </a:rPr>
              <a:t>lo que es importante aprender.</a:t>
            </a:r>
            <a:endParaRPr/>
          </a:p>
          <a:p>
            <a:pPr indent="-285750" lvl="1" marL="742950" rtl="0" algn="just">
              <a:lnSpc>
                <a:spcPct val="100000"/>
              </a:lnSpc>
              <a:spcBef>
                <a:spcPts val="1200"/>
              </a:spcBef>
              <a:spcAft>
                <a:spcPts val="0"/>
              </a:spcAft>
              <a:buClr>
                <a:schemeClr val="accent3"/>
              </a:buClr>
              <a:buSzPts val="1400"/>
              <a:buFont typeface="Noto Sans Symbols"/>
              <a:buChar char="❑"/>
            </a:pPr>
            <a:r>
              <a:rPr lang="en-US" sz="1600">
                <a:latin typeface="Arial"/>
                <a:ea typeface="Arial"/>
                <a:cs typeface="Arial"/>
                <a:sym typeface="Arial"/>
              </a:rPr>
              <a:t>Necesitan </a:t>
            </a:r>
            <a:r>
              <a:rPr b="1" lang="en-US" sz="1600">
                <a:solidFill>
                  <a:schemeClr val="accent3"/>
                </a:solidFill>
                <a:latin typeface="Arial"/>
                <a:ea typeface="Arial"/>
                <a:cs typeface="Arial"/>
                <a:sym typeface="Arial"/>
              </a:rPr>
              <a:t>validar la información nueva, </a:t>
            </a:r>
            <a:r>
              <a:rPr lang="en-US" sz="1600">
                <a:latin typeface="Arial"/>
                <a:ea typeface="Arial"/>
                <a:cs typeface="Arial"/>
                <a:sym typeface="Arial"/>
              </a:rPr>
              <a:t>relacionándola con sus propias creencias y experiencias.</a:t>
            </a:r>
            <a:endParaRPr/>
          </a:p>
          <a:p>
            <a:pPr indent="-285750" lvl="1" marL="742950" rtl="0" algn="just">
              <a:lnSpc>
                <a:spcPct val="100000"/>
              </a:lnSpc>
              <a:spcBef>
                <a:spcPts val="1200"/>
              </a:spcBef>
              <a:spcAft>
                <a:spcPts val="0"/>
              </a:spcAft>
              <a:buClr>
                <a:schemeClr val="accent3"/>
              </a:buClr>
              <a:buSzPts val="1400"/>
              <a:buFont typeface="Noto Sans Symbols"/>
              <a:buChar char="❑"/>
            </a:pPr>
            <a:r>
              <a:rPr lang="en-US" sz="1600">
                <a:latin typeface="Arial"/>
                <a:ea typeface="Arial"/>
                <a:cs typeface="Arial"/>
                <a:sym typeface="Arial"/>
              </a:rPr>
              <a:t>Con su experiencia, los alumnos adultos pueden tener </a:t>
            </a:r>
            <a:r>
              <a:rPr b="1" lang="en-US" sz="1600">
                <a:solidFill>
                  <a:schemeClr val="accent3"/>
                </a:solidFill>
                <a:latin typeface="Arial"/>
                <a:ea typeface="Arial"/>
                <a:cs typeface="Arial"/>
                <a:sym typeface="Arial"/>
              </a:rPr>
              <a:t>puntos de vista ya establecidos</a:t>
            </a:r>
            <a:r>
              <a:rPr lang="en-US" sz="1600">
                <a:latin typeface="Arial"/>
                <a:ea typeface="Arial"/>
                <a:cs typeface="Arial"/>
                <a:sym typeface="Arial"/>
              </a:rPr>
              <a:t> que influyen en la forma en que abordan los nuevos conceptos.</a:t>
            </a:r>
            <a:endParaRPr/>
          </a:p>
          <a:p>
            <a:pPr indent="-285750" lvl="1" marL="742950" rtl="0" algn="just">
              <a:lnSpc>
                <a:spcPct val="100000"/>
              </a:lnSpc>
              <a:spcBef>
                <a:spcPts val="1200"/>
              </a:spcBef>
              <a:spcAft>
                <a:spcPts val="0"/>
              </a:spcAft>
              <a:buClr>
                <a:schemeClr val="accent3"/>
              </a:buClr>
              <a:buSzPts val="1400"/>
              <a:buFont typeface="Noto Sans Symbols"/>
              <a:buChar char="❑"/>
            </a:pPr>
            <a:r>
              <a:rPr lang="en-US" sz="1600">
                <a:latin typeface="Arial"/>
                <a:ea typeface="Arial"/>
                <a:cs typeface="Arial"/>
                <a:sym typeface="Arial"/>
              </a:rPr>
              <a:t>Los alumnos adultos esperan que lo que están aprendiendo sea </a:t>
            </a:r>
            <a:r>
              <a:rPr b="1" lang="en-US" sz="1600">
                <a:solidFill>
                  <a:schemeClr val="accent3"/>
                </a:solidFill>
                <a:latin typeface="Arial"/>
                <a:ea typeface="Arial"/>
                <a:cs typeface="Arial"/>
                <a:sym typeface="Arial"/>
              </a:rPr>
              <a:t>inmediatamente útil </a:t>
            </a:r>
            <a:r>
              <a:rPr lang="en-US" sz="1600">
                <a:latin typeface="Arial"/>
                <a:ea typeface="Arial"/>
                <a:cs typeface="Arial"/>
                <a:sym typeface="Arial"/>
              </a:rPr>
              <a:t>en su vida personal o profesional.</a:t>
            </a:r>
            <a:endParaRPr/>
          </a:p>
          <a:p>
            <a:pPr indent="-285750" lvl="1" marL="742950" rtl="0" algn="just">
              <a:lnSpc>
                <a:spcPct val="100000"/>
              </a:lnSpc>
              <a:spcBef>
                <a:spcPts val="1200"/>
              </a:spcBef>
              <a:spcAft>
                <a:spcPts val="600"/>
              </a:spcAft>
              <a:buClr>
                <a:schemeClr val="accent3"/>
              </a:buClr>
              <a:buSzPts val="1400"/>
              <a:buFont typeface="Noto Sans Symbols"/>
              <a:buChar char="❑"/>
            </a:pPr>
            <a:r>
              <a:rPr lang="en-US" sz="1600">
                <a:latin typeface="Arial"/>
                <a:ea typeface="Arial"/>
                <a:cs typeface="Arial"/>
                <a:sym typeface="Arial"/>
              </a:rPr>
              <a:t>Pueden actuar como una </a:t>
            </a:r>
            <a:r>
              <a:rPr b="1" lang="en-US" sz="1600">
                <a:solidFill>
                  <a:schemeClr val="accent3"/>
                </a:solidFill>
                <a:latin typeface="Arial"/>
                <a:ea typeface="Arial"/>
                <a:cs typeface="Arial"/>
                <a:sym typeface="Arial"/>
              </a:rPr>
              <a:t>fuente de apoyo y orientación</a:t>
            </a:r>
            <a:r>
              <a:rPr lang="en-US" sz="1600">
                <a:latin typeface="Arial"/>
                <a:ea typeface="Arial"/>
                <a:cs typeface="Arial"/>
                <a:sym typeface="Arial"/>
              </a:rPr>
              <a:t> tanto para los formadores como para sus compañeros de aprendizaje.</a:t>
            </a:r>
            <a:endParaRPr sz="1600" u="sng">
              <a:latin typeface="Arial"/>
              <a:ea typeface="Arial"/>
              <a:cs typeface="Arial"/>
              <a:sym typeface="Arial"/>
            </a:endParaRPr>
          </a:p>
        </p:txBody>
      </p:sp>
      <p:pic>
        <p:nvPicPr>
          <p:cNvPr id="385" name="Google Shape;385;p13"/>
          <p:cNvPicPr preferRelativeResize="0"/>
          <p:nvPr>
            <p:ph idx="2" type="pic"/>
          </p:nvPr>
        </p:nvPicPr>
        <p:blipFill rotWithShape="1">
          <a:blip r:embed="rId3">
            <a:alphaModFix/>
          </a:blip>
          <a:srcRect b="0" l="30342" r="30344" t="0"/>
          <a:stretch/>
        </p:blipFill>
        <p:spPr>
          <a:xfrm>
            <a:off x="8140700" y="-1"/>
            <a:ext cx="4051300" cy="6858001"/>
          </a:xfrm>
          <a:prstGeom prst="rect">
            <a:avLst/>
          </a:prstGeom>
          <a:noFill/>
          <a:ln>
            <a:noFill/>
          </a:ln>
        </p:spPr>
      </p:pic>
      <p:sp>
        <p:nvSpPr>
          <p:cNvPr id="386" name="Google Shape;386;p13"/>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Lo que diferencia a los estudiantes adultos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390" name="Shape 390"/>
        <p:cNvGrpSpPr/>
        <p:nvPr/>
      </p:nvGrpSpPr>
      <p:grpSpPr>
        <a:xfrm>
          <a:off x="0" y="0"/>
          <a:ext cx="0" cy="0"/>
          <a:chOff x="0" y="0"/>
          <a:chExt cx="0" cy="0"/>
        </a:xfrm>
      </p:grpSpPr>
      <p:sp>
        <p:nvSpPr>
          <p:cNvPr id="391" name="Google Shape;391;p14"/>
          <p:cNvSpPr/>
          <p:nvPr/>
        </p:nvSpPr>
        <p:spPr>
          <a:xfrm>
            <a:off x="268942" y="1616255"/>
            <a:ext cx="2812823" cy="3722795"/>
          </a:xfrm>
          <a:prstGeom prst="rect">
            <a:avLst/>
          </a:prstGeom>
          <a:solidFill>
            <a:srgbClr val="D8D8D8">
              <a:alpha val="3843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92" name="Google Shape;392;p1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grpSp>
        <p:nvGrpSpPr>
          <p:cNvPr id="393" name="Google Shape;393;p14"/>
          <p:cNvGrpSpPr/>
          <p:nvPr/>
        </p:nvGrpSpPr>
        <p:grpSpPr>
          <a:xfrm>
            <a:off x="7191290" y="4479089"/>
            <a:ext cx="4434128" cy="920780"/>
            <a:chOff x="8921977" y="1466766"/>
            <a:chExt cx="4434128" cy="920780"/>
          </a:xfrm>
        </p:grpSpPr>
        <p:sp>
          <p:nvSpPr>
            <p:cNvPr id="394" name="Google Shape;394;p14"/>
            <p:cNvSpPr txBox="1"/>
            <p:nvPr/>
          </p:nvSpPr>
          <p:spPr>
            <a:xfrm>
              <a:off x="8921977" y="1466766"/>
              <a:ext cx="4434128" cy="461624"/>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E1A283"/>
                  </a:solidFill>
                  <a:latin typeface="Arial"/>
                  <a:ea typeface="Arial"/>
                  <a:cs typeface="Arial"/>
                  <a:sym typeface="Arial"/>
                </a:rPr>
                <a:t>4. Orientación al aprendizaje</a:t>
              </a:r>
              <a:endParaRPr b="0" i="0" sz="1400" u="none" cap="none" strike="noStrike">
                <a:solidFill>
                  <a:srgbClr val="000000"/>
                </a:solidFill>
                <a:latin typeface="Arial"/>
                <a:ea typeface="Arial"/>
                <a:cs typeface="Arial"/>
                <a:sym typeface="Arial"/>
              </a:endParaRPr>
            </a:p>
          </p:txBody>
        </p:sp>
        <p:sp>
          <p:nvSpPr>
            <p:cNvPr id="395" name="Google Shape;395;p14"/>
            <p:cNvSpPr txBox="1"/>
            <p:nvPr/>
          </p:nvSpPr>
          <p:spPr>
            <a:xfrm>
              <a:off x="8921977" y="1925881"/>
              <a:ext cx="4434128" cy="461665"/>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Los adultos aprenden mejor cuando el tema tiene un valor inmediato.</a:t>
              </a:r>
              <a:endParaRPr b="0" i="0" sz="1400" u="none" cap="none" strike="noStrike">
                <a:solidFill>
                  <a:srgbClr val="000000"/>
                </a:solidFill>
                <a:latin typeface="Arial"/>
                <a:ea typeface="Arial"/>
                <a:cs typeface="Arial"/>
                <a:sym typeface="Arial"/>
              </a:endParaRPr>
            </a:p>
          </p:txBody>
        </p:sp>
      </p:grpSp>
      <p:grpSp>
        <p:nvGrpSpPr>
          <p:cNvPr id="396" name="Google Shape;396;p14"/>
          <p:cNvGrpSpPr/>
          <p:nvPr/>
        </p:nvGrpSpPr>
        <p:grpSpPr>
          <a:xfrm>
            <a:off x="6666780" y="5504029"/>
            <a:ext cx="4958638" cy="920780"/>
            <a:chOff x="8921977" y="4073427"/>
            <a:chExt cx="4958638" cy="920780"/>
          </a:xfrm>
        </p:grpSpPr>
        <p:sp>
          <p:nvSpPr>
            <p:cNvPr id="397" name="Google Shape;397;p14"/>
            <p:cNvSpPr txBox="1"/>
            <p:nvPr/>
          </p:nvSpPr>
          <p:spPr>
            <a:xfrm>
              <a:off x="8921977" y="4073427"/>
              <a:ext cx="4958638" cy="461624"/>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678877"/>
                  </a:solidFill>
                  <a:latin typeface="Arial"/>
                  <a:ea typeface="Arial"/>
                  <a:cs typeface="Arial"/>
                  <a:sym typeface="Arial"/>
                </a:rPr>
                <a:t>5. Motivación para aprender</a:t>
              </a:r>
              <a:endParaRPr b="0" i="0" sz="1400" u="none" cap="none" strike="noStrike">
                <a:solidFill>
                  <a:srgbClr val="000000"/>
                </a:solidFill>
                <a:latin typeface="Arial"/>
                <a:ea typeface="Arial"/>
                <a:cs typeface="Arial"/>
                <a:sym typeface="Arial"/>
              </a:endParaRPr>
            </a:p>
          </p:txBody>
        </p:sp>
        <p:sp>
          <p:nvSpPr>
            <p:cNvPr id="398" name="Google Shape;398;p14"/>
            <p:cNvSpPr txBox="1"/>
            <p:nvPr/>
          </p:nvSpPr>
          <p:spPr>
            <a:xfrm>
              <a:off x="8921977" y="4532542"/>
              <a:ext cx="4866852" cy="461665"/>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Los adultos están motivados por factores internos más que por presiones externas.</a:t>
              </a:r>
              <a:endParaRPr b="0" i="0" sz="1400" u="none" cap="none" strike="noStrike">
                <a:solidFill>
                  <a:srgbClr val="000000"/>
                </a:solidFill>
                <a:latin typeface="Arial"/>
                <a:ea typeface="Arial"/>
                <a:cs typeface="Arial"/>
                <a:sym typeface="Arial"/>
              </a:endParaRPr>
            </a:p>
          </p:txBody>
        </p:sp>
      </p:grpSp>
      <p:sp>
        <p:nvSpPr>
          <p:cNvPr id="399" name="Google Shape;399;p14"/>
          <p:cNvSpPr txBox="1"/>
          <p:nvPr/>
        </p:nvSpPr>
        <p:spPr>
          <a:xfrm>
            <a:off x="426235" y="1613138"/>
            <a:ext cx="2506564" cy="3631723"/>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12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Comprender cómo aprenden los adultos es clave para una educación eficaz. </a:t>
            </a:r>
            <a:endParaRPr/>
          </a:p>
          <a:p>
            <a:pPr indent="0" lvl="0" marL="0" marR="0" rtl="0" algn="l">
              <a:lnSpc>
                <a:spcPct val="100000"/>
              </a:lnSpc>
              <a:spcBef>
                <a:spcPts val="12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Para diseñar experiencias de aprendizaje eficaces para adultos, es importante comprender los </a:t>
            </a:r>
            <a:r>
              <a:rPr b="1" i="0" lang="en-US" sz="1400" u="none" cap="none" strike="noStrike">
                <a:solidFill>
                  <a:schemeClr val="dk1"/>
                </a:solidFill>
                <a:latin typeface="Arial"/>
                <a:ea typeface="Arial"/>
                <a:cs typeface="Arial"/>
                <a:sym typeface="Arial"/>
              </a:rPr>
              <a:t>supuestos en los que se basa su enfoque de la educación</a:t>
            </a:r>
            <a:r>
              <a:rPr b="0" i="0" lang="en-US" sz="1400" u="none" cap="none" strike="noStrike">
                <a:solidFill>
                  <a:schemeClr val="dk1"/>
                </a:solidFill>
                <a:latin typeface="Arial"/>
                <a:ea typeface="Arial"/>
                <a:cs typeface="Arial"/>
                <a:sym typeface="Arial"/>
              </a:rPr>
              <a:t>. Estos supuestos ayudan a explicar cómo los adultos se comprometen con la nueva información y habilidades, y cómo sus experiencias previas influyen en su proceso de aprendizaje.</a:t>
            </a:r>
            <a:endParaRPr b="0" i="0" sz="1400" u="none" cap="none" strike="noStrike">
              <a:solidFill>
                <a:srgbClr val="000000"/>
              </a:solidFill>
              <a:latin typeface="Arial"/>
              <a:ea typeface="Arial"/>
              <a:cs typeface="Arial"/>
              <a:sym typeface="Arial"/>
            </a:endParaRPr>
          </a:p>
        </p:txBody>
      </p:sp>
      <p:grpSp>
        <p:nvGrpSpPr>
          <p:cNvPr id="400" name="Google Shape;400;p14"/>
          <p:cNvGrpSpPr/>
          <p:nvPr/>
        </p:nvGrpSpPr>
        <p:grpSpPr>
          <a:xfrm>
            <a:off x="8764820" y="1404266"/>
            <a:ext cx="3158238" cy="920780"/>
            <a:chOff x="8921977" y="1466766"/>
            <a:chExt cx="3158238" cy="920780"/>
          </a:xfrm>
        </p:grpSpPr>
        <p:sp>
          <p:nvSpPr>
            <p:cNvPr id="401" name="Google Shape;401;p14"/>
            <p:cNvSpPr txBox="1"/>
            <p:nvPr/>
          </p:nvSpPr>
          <p:spPr>
            <a:xfrm>
              <a:off x="8921977" y="1466766"/>
              <a:ext cx="3158238" cy="461624"/>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837F6D"/>
                  </a:solidFill>
                  <a:latin typeface="Arial"/>
                  <a:ea typeface="Arial"/>
                  <a:cs typeface="Arial"/>
                  <a:sym typeface="Arial"/>
                </a:rPr>
                <a:t>1. Identidad personal</a:t>
              </a:r>
              <a:endParaRPr/>
            </a:p>
          </p:txBody>
        </p:sp>
        <p:sp>
          <p:nvSpPr>
            <p:cNvPr id="402" name="Google Shape;402;p14"/>
            <p:cNvSpPr txBox="1"/>
            <p:nvPr/>
          </p:nvSpPr>
          <p:spPr>
            <a:xfrm>
              <a:off x="8921977" y="1925881"/>
              <a:ext cx="2926080" cy="461665"/>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Los adultos prosperan en escenarios de aprendizaje y formación independientes.</a:t>
              </a:r>
              <a:endParaRPr b="0" i="0" sz="1400" u="none" cap="none" strike="noStrike">
                <a:solidFill>
                  <a:srgbClr val="000000"/>
                </a:solidFill>
                <a:latin typeface="Arial"/>
                <a:ea typeface="Arial"/>
                <a:cs typeface="Arial"/>
                <a:sym typeface="Arial"/>
              </a:endParaRPr>
            </a:p>
          </p:txBody>
        </p:sp>
      </p:grpSp>
      <p:grpSp>
        <p:nvGrpSpPr>
          <p:cNvPr id="403" name="Google Shape;403;p14"/>
          <p:cNvGrpSpPr/>
          <p:nvPr/>
        </p:nvGrpSpPr>
        <p:grpSpPr>
          <a:xfrm>
            <a:off x="7715799" y="3454148"/>
            <a:ext cx="4272409" cy="920739"/>
            <a:chOff x="8921976" y="1466766"/>
            <a:chExt cx="4272409" cy="920739"/>
          </a:xfrm>
        </p:grpSpPr>
        <p:sp>
          <p:nvSpPr>
            <p:cNvPr id="404" name="Google Shape;404;p14"/>
            <p:cNvSpPr txBox="1"/>
            <p:nvPr/>
          </p:nvSpPr>
          <p:spPr>
            <a:xfrm>
              <a:off x="8921977" y="1466766"/>
              <a:ext cx="4272408" cy="461624"/>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accent3"/>
                  </a:solidFill>
                  <a:latin typeface="Arial"/>
                  <a:ea typeface="Arial"/>
                  <a:cs typeface="Arial"/>
                  <a:sym typeface="Arial"/>
                </a:rPr>
                <a:t>3. Disposición para aprender</a:t>
              </a:r>
              <a:endParaRPr b="0" i="0" sz="1400" u="none" cap="none" strike="noStrike">
                <a:solidFill>
                  <a:srgbClr val="000000"/>
                </a:solidFill>
                <a:latin typeface="Arial"/>
                <a:ea typeface="Arial"/>
                <a:cs typeface="Arial"/>
                <a:sym typeface="Arial"/>
              </a:endParaRPr>
            </a:p>
          </p:txBody>
        </p:sp>
        <p:sp>
          <p:nvSpPr>
            <p:cNvPr id="405" name="Google Shape;405;p14"/>
            <p:cNvSpPr txBox="1"/>
            <p:nvPr/>
          </p:nvSpPr>
          <p:spPr>
            <a:xfrm>
              <a:off x="8921976" y="1925881"/>
              <a:ext cx="3909619" cy="461624"/>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Los adultos están más dispuestos a aprender cuando conocen los objetivos.</a:t>
              </a:r>
              <a:endParaRPr b="0" i="0" sz="1400" u="none" cap="none" strike="noStrike">
                <a:solidFill>
                  <a:srgbClr val="000000"/>
                </a:solidFill>
                <a:latin typeface="Arial"/>
                <a:ea typeface="Arial"/>
                <a:cs typeface="Arial"/>
                <a:sym typeface="Arial"/>
              </a:endParaRPr>
            </a:p>
          </p:txBody>
        </p:sp>
      </p:grpSp>
      <p:grpSp>
        <p:nvGrpSpPr>
          <p:cNvPr id="406" name="Google Shape;406;p14"/>
          <p:cNvGrpSpPr/>
          <p:nvPr/>
        </p:nvGrpSpPr>
        <p:grpSpPr>
          <a:xfrm>
            <a:off x="3180527" y="993558"/>
            <a:ext cx="4249883" cy="5483974"/>
            <a:chOff x="3780357" y="321772"/>
            <a:chExt cx="4638216" cy="5985072"/>
          </a:xfrm>
        </p:grpSpPr>
        <p:sp>
          <p:nvSpPr>
            <p:cNvPr id="407" name="Google Shape;407;p14"/>
            <p:cNvSpPr/>
            <p:nvPr/>
          </p:nvSpPr>
          <p:spPr>
            <a:xfrm>
              <a:off x="6461378" y="321772"/>
              <a:ext cx="1957195" cy="1893840"/>
            </a:xfrm>
            <a:custGeom>
              <a:rect b="b" l="l" r="r" t="t"/>
              <a:pathLst>
                <a:path extrusionOk="0" h="21577" w="21308">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14"/>
            <p:cNvSpPr/>
            <p:nvPr/>
          </p:nvSpPr>
          <p:spPr>
            <a:xfrm>
              <a:off x="6023090" y="1713454"/>
              <a:ext cx="1902585" cy="1314823"/>
            </a:xfrm>
            <a:custGeom>
              <a:rect b="b" l="l" r="r" t="t"/>
              <a:pathLst>
                <a:path extrusionOk="0" h="1840240" w="2662878">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09" name="Google Shape;409;p14"/>
            <p:cNvSpPr/>
            <p:nvPr/>
          </p:nvSpPr>
          <p:spPr>
            <a:xfrm>
              <a:off x="5302169" y="2725962"/>
              <a:ext cx="2209990" cy="1513357"/>
            </a:xfrm>
            <a:custGeom>
              <a:rect b="b" l="l" r="r" t="t"/>
              <a:pathLst>
                <a:path extrusionOk="0" h="2118110" w="3093124">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0" name="Google Shape;410;p14"/>
            <p:cNvSpPr/>
            <p:nvPr/>
          </p:nvSpPr>
          <p:spPr>
            <a:xfrm>
              <a:off x="7722368" y="1713454"/>
              <a:ext cx="413911" cy="508624"/>
            </a:xfrm>
            <a:custGeom>
              <a:rect b="b" l="l" r="r" t="t"/>
              <a:pathLst>
                <a:path extrusionOk="0" h="711876" w="579314">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1" name="Google Shape;411;p14"/>
            <p:cNvSpPr/>
            <p:nvPr/>
          </p:nvSpPr>
          <p:spPr>
            <a:xfrm>
              <a:off x="7308851" y="2725962"/>
              <a:ext cx="413911" cy="508624"/>
            </a:xfrm>
            <a:custGeom>
              <a:rect b="b" l="l" r="r" t="t"/>
              <a:pathLst>
                <a:path extrusionOk="0" h="711876" w="579314">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67321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2" name="Google Shape;412;p14"/>
            <p:cNvSpPr/>
            <p:nvPr/>
          </p:nvSpPr>
          <p:spPr>
            <a:xfrm>
              <a:off x="4556475" y="3728428"/>
              <a:ext cx="2545420" cy="1513357"/>
            </a:xfrm>
            <a:custGeom>
              <a:rect b="b" l="l" r="r" t="t"/>
              <a:pathLst>
                <a:path extrusionOk="0" h="1795090" w="3019287">
                  <a:moveTo>
                    <a:pt x="254135" y="0"/>
                  </a:moveTo>
                  <a:lnTo>
                    <a:pt x="652012" y="0"/>
                  </a:lnTo>
                  <a:lnTo>
                    <a:pt x="773352" y="0"/>
                  </a:lnTo>
                  <a:lnTo>
                    <a:pt x="809717" y="0"/>
                  </a:lnTo>
                  <a:lnTo>
                    <a:pt x="1171228" y="0"/>
                  </a:lnTo>
                  <a:lnTo>
                    <a:pt x="1207593" y="0"/>
                  </a:lnTo>
                  <a:lnTo>
                    <a:pt x="2617085" y="0"/>
                  </a:lnTo>
                  <a:lnTo>
                    <a:pt x="2621411" y="0"/>
                  </a:lnTo>
                  <a:lnTo>
                    <a:pt x="3014961" y="0"/>
                  </a:lnTo>
                  <a:lnTo>
                    <a:pt x="3019287" y="0"/>
                  </a:lnTo>
                  <a:lnTo>
                    <a:pt x="3019287" y="382"/>
                  </a:lnTo>
                  <a:lnTo>
                    <a:pt x="2778130" y="603312"/>
                  </a:lnTo>
                  <a:lnTo>
                    <a:pt x="2778130" y="1795090"/>
                  </a:lnTo>
                  <a:lnTo>
                    <a:pt x="2380254" y="1795090"/>
                  </a:lnTo>
                  <a:lnTo>
                    <a:pt x="397876" y="1795090"/>
                  </a:lnTo>
                  <a:lnTo>
                    <a:pt x="0" y="1795090"/>
                  </a:lnTo>
                  <a:lnTo>
                    <a:pt x="0" y="222387"/>
                  </a:lnTo>
                  <a:cubicBezTo>
                    <a:pt x="0" y="99567"/>
                    <a:pt x="113780" y="0"/>
                    <a:pt x="254135" y="0"/>
                  </a:cubicBezTo>
                  <a:close/>
                </a:path>
              </a:pathLst>
            </a:custGeom>
            <a:solidFill>
              <a:srgbClr val="EDC7B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3" name="Google Shape;413;p14"/>
            <p:cNvSpPr/>
            <p:nvPr/>
          </p:nvSpPr>
          <p:spPr>
            <a:xfrm flipH="1">
              <a:off x="6894940" y="3730695"/>
              <a:ext cx="413911" cy="508624"/>
            </a:xfrm>
            <a:custGeom>
              <a:rect b="b" l="l" r="r" t="t"/>
              <a:pathLst>
                <a:path extrusionOk="0" h="711876" w="579314">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E1A28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4" name="Google Shape;414;p14"/>
            <p:cNvSpPr/>
            <p:nvPr/>
          </p:nvSpPr>
          <p:spPr>
            <a:xfrm>
              <a:off x="3780357" y="4733160"/>
              <a:ext cx="2915773" cy="1573684"/>
            </a:xfrm>
            <a:custGeom>
              <a:rect b="b" l="l" r="r" t="t"/>
              <a:pathLst>
                <a:path extrusionOk="0" h="1573684" w="2915773">
                  <a:moveTo>
                    <a:pt x="214249" y="0"/>
                  </a:moveTo>
                  <a:lnTo>
                    <a:pt x="549681" y="0"/>
                  </a:lnTo>
                  <a:lnTo>
                    <a:pt x="584603" y="0"/>
                  </a:lnTo>
                  <a:lnTo>
                    <a:pt x="651977" y="0"/>
                  </a:lnTo>
                  <a:lnTo>
                    <a:pt x="682635" y="0"/>
                  </a:lnTo>
                  <a:lnTo>
                    <a:pt x="920034" y="0"/>
                  </a:lnTo>
                  <a:lnTo>
                    <a:pt x="987408" y="0"/>
                  </a:lnTo>
                  <a:lnTo>
                    <a:pt x="1018066" y="0"/>
                  </a:lnTo>
                  <a:lnTo>
                    <a:pt x="1022330" y="0"/>
                  </a:lnTo>
                  <a:lnTo>
                    <a:pt x="1052988" y="0"/>
                  </a:lnTo>
                  <a:lnTo>
                    <a:pt x="1357761" y="0"/>
                  </a:lnTo>
                  <a:lnTo>
                    <a:pt x="1388419" y="0"/>
                  </a:lnTo>
                  <a:lnTo>
                    <a:pt x="2206342" y="0"/>
                  </a:lnTo>
                  <a:lnTo>
                    <a:pt x="2209989" y="0"/>
                  </a:lnTo>
                  <a:lnTo>
                    <a:pt x="2541773" y="0"/>
                  </a:lnTo>
                  <a:lnTo>
                    <a:pt x="2545420" y="0"/>
                  </a:lnTo>
                  <a:lnTo>
                    <a:pt x="2576695" y="0"/>
                  </a:lnTo>
                  <a:lnTo>
                    <a:pt x="2580342" y="0"/>
                  </a:lnTo>
                  <a:lnTo>
                    <a:pt x="2912126" y="0"/>
                  </a:lnTo>
                  <a:lnTo>
                    <a:pt x="2915773" y="0"/>
                  </a:lnTo>
                  <a:lnTo>
                    <a:pt x="2915773" y="322"/>
                  </a:lnTo>
                  <a:lnTo>
                    <a:pt x="2712465" y="508625"/>
                  </a:lnTo>
                  <a:lnTo>
                    <a:pt x="2712465" y="1291873"/>
                  </a:lnTo>
                  <a:lnTo>
                    <a:pt x="2712465" y="1513357"/>
                  </a:lnTo>
                  <a:lnTo>
                    <a:pt x="2712465" y="1573684"/>
                  </a:lnTo>
                  <a:lnTo>
                    <a:pt x="2377034" y="1573684"/>
                  </a:lnTo>
                  <a:lnTo>
                    <a:pt x="2342112" y="1573684"/>
                  </a:lnTo>
                  <a:lnTo>
                    <a:pt x="2006681" y="1573684"/>
                  </a:lnTo>
                  <a:lnTo>
                    <a:pt x="705784" y="1573684"/>
                  </a:lnTo>
                  <a:lnTo>
                    <a:pt x="370353" y="1573684"/>
                  </a:lnTo>
                  <a:lnTo>
                    <a:pt x="335431" y="1573684"/>
                  </a:lnTo>
                  <a:lnTo>
                    <a:pt x="0" y="1573684"/>
                  </a:lnTo>
                  <a:lnTo>
                    <a:pt x="0" y="1513357"/>
                  </a:lnTo>
                  <a:lnTo>
                    <a:pt x="0" y="1291873"/>
                  </a:lnTo>
                  <a:lnTo>
                    <a:pt x="0" y="187484"/>
                  </a:lnTo>
                  <a:cubicBezTo>
                    <a:pt x="0" y="83941"/>
                    <a:pt x="95922" y="0"/>
                    <a:pt x="214249" y="0"/>
                  </a:cubicBezTo>
                  <a:close/>
                </a:path>
              </a:pathLst>
            </a:cu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15" name="Google Shape;415;p14"/>
            <p:cNvSpPr/>
            <p:nvPr/>
          </p:nvSpPr>
          <p:spPr>
            <a:xfrm>
              <a:off x="6490391" y="4733161"/>
              <a:ext cx="411480" cy="508624"/>
            </a:xfrm>
            <a:custGeom>
              <a:rect b="b" l="l" r="r" t="t"/>
              <a:pathLst>
                <a:path extrusionOk="0" h="711876" w="579314">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33443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416" name="Google Shape;416;p14"/>
          <p:cNvGrpSpPr/>
          <p:nvPr/>
        </p:nvGrpSpPr>
        <p:grpSpPr>
          <a:xfrm>
            <a:off x="8240310" y="2429166"/>
            <a:ext cx="3489534" cy="920780"/>
            <a:chOff x="8921977" y="1466725"/>
            <a:chExt cx="3489534" cy="920780"/>
          </a:xfrm>
        </p:grpSpPr>
        <p:sp>
          <p:nvSpPr>
            <p:cNvPr id="417" name="Google Shape;417;p14"/>
            <p:cNvSpPr txBox="1"/>
            <p:nvPr/>
          </p:nvSpPr>
          <p:spPr>
            <a:xfrm>
              <a:off x="8921977" y="1466725"/>
              <a:ext cx="2926080" cy="461665"/>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87A6A6"/>
                  </a:solidFill>
                  <a:latin typeface="Arial"/>
                  <a:ea typeface="Arial"/>
                  <a:cs typeface="Arial"/>
                  <a:sym typeface="Arial"/>
                </a:rPr>
                <a:t>2. Experiencia</a:t>
              </a:r>
              <a:endParaRPr b="0" i="0" sz="1400" u="none" cap="none" strike="noStrike">
                <a:solidFill>
                  <a:srgbClr val="000000"/>
                </a:solidFill>
                <a:latin typeface="Arial"/>
                <a:ea typeface="Arial"/>
                <a:cs typeface="Arial"/>
                <a:sym typeface="Arial"/>
              </a:endParaRPr>
            </a:p>
          </p:txBody>
        </p:sp>
        <p:sp>
          <p:nvSpPr>
            <p:cNvPr id="418" name="Google Shape;418;p14"/>
            <p:cNvSpPr txBox="1"/>
            <p:nvPr/>
          </p:nvSpPr>
          <p:spPr>
            <a:xfrm>
              <a:off x="8921977" y="1925881"/>
              <a:ext cx="3489534" cy="461624"/>
            </a:xfrm>
            <a:prstGeom prst="rect">
              <a:avLst/>
            </a:prstGeom>
            <a:noFill/>
            <a:ln>
              <a:noFill/>
            </a:ln>
          </p:spPr>
          <p:txBody>
            <a:bodyPr anchorCtr="0" anchor="t" bIns="45700" lIns="0" spcFirstLastPara="1" rIns="0"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Los adultos aprenden a través de la experiencia, es decir, de observaciones e interacciones directas.</a:t>
              </a:r>
              <a:endParaRPr b="0" i="0" sz="1400" u="none" cap="none" strike="noStrike">
                <a:solidFill>
                  <a:srgbClr val="000000"/>
                </a:solidFill>
                <a:latin typeface="Arial"/>
                <a:ea typeface="Arial"/>
                <a:cs typeface="Arial"/>
                <a:sym typeface="Arial"/>
              </a:endParaRPr>
            </a:p>
          </p:txBody>
        </p:sp>
      </p:grpSp>
      <p:sp>
        <p:nvSpPr>
          <p:cNvPr id="419" name="Google Shape;419;p14"/>
          <p:cNvSpPr txBox="1"/>
          <p:nvPr/>
        </p:nvSpPr>
        <p:spPr>
          <a:xfrm>
            <a:off x="530078" y="232726"/>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Lo que diferencia a los estudiantes adultos</a:t>
            </a:r>
            <a:endParaRPr/>
          </a:p>
        </p:txBody>
      </p:sp>
      <p:pic>
        <p:nvPicPr>
          <p:cNvPr descr="Forma&#10;&#10;Descripción generada automáticamente con confianza baja" id="420" name="Google Shape;420;p14"/>
          <p:cNvPicPr preferRelativeResize="0"/>
          <p:nvPr/>
        </p:nvPicPr>
        <p:blipFill rotWithShape="1">
          <a:blip r:embed="rId3">
            <a:alphaModFix/>
          </a:blip>
          <a:srcRect b="0" l="0" r="0" t="0"/>
          <a:stretch/>
        </p:blipFill>
        <p:spPr>
          <a:xfrm>
            <a:off x="4618594" y="4350090"/>
            <a:ext cx="599668" cy="599668"/>
          </a:xfrm>
          <a:prstGeom prst="rect">
            <a:avLst/>
          </a:prstGeom>
          <a:noFill/>
          <a:ln>
            <a:noFill/>
          </a:ln>
        </p:spPr>
      </p:pic>
      <p:pic>
        <p:nvPicPr>
          <p:cNvPr descr="Forma&#10;&#10;Descripción generada automáticamente con confianza baja" id="421" name="Google Shape;421;p14"/>
          <p:cNvPicPr preferRelativeResize="0"/>
          <p:nvPr/>
        </p:nvPicPr>
        <p:blipFill rotWithShape="1">
          <a:blip r:embed="rId4">
            <a:alphaModFix/>
          </a:blip>
          <a:srcRect b="0" l="0" r="0" t="0"/>
          <a:stretch/>
        </p:blipFill>
        <p:spPr>
          <a:xfrm>
            <a:off x="5117437" y="3269153"/>
            <a:ext cx="746434" cy="746434"/>
          </a:xfrm>
          <a:prstGeom prst="rect">
            <a:avLst/>
          </a:prstGeom>
          <a:noFill/>
          <a:ln>
            <a:noFill/>
          </a:ln>
        </p:spPr>
      </p:pic>
      <p:pic>
        <p:nvPicPr>
          <p:cNvPr descr="Forma&#10;&#10;Descripción generada automáticamente con confianza baja" id="422" name="Google Shape;422;p14"/>
          <p:cNvPicPr preferRelativeResize="0"/>
          <p:nvPr/>
        </p:nvPicPr>
        <p:blipFill rotWithShape="1">
          <a:blip r:embed="rId5">
            <a:alphaModFix/>
          </a:blip>
          <a:srcRect b="0" l="0" r="0" t="0"/>
          <a:stretch/>
        </p:blipFill>
        <p:spPr>
          <a:xfrm>
            <a:off x="3944467" y="5399869"/>
            <a:ext cx="823692" cy="823692"/>
          </a:xfrm>
          <a:prstGeom prst="rect">
            <a:avLst/>
          </a:prstGeom>
          <a:noFill/>
          <a:ln>
            <a:noFill/>
          </a:ln>
        </p:spPr>
      </p:pic>
      <p:pic>
        <p:nvPicPr>
          <p:cNvPr descr="Forma&#10;&#10;Descripción generada automáticamente con confianza baja" id="423" name="Google Shape;423;p14"/>
          <p:cNvPicPr preferRelativeResize="0"/>
          <p:nvPr/>
        </p:nvPicPr>
        <p:blipFill rotWithShape="1">
          <a:blip r:embed="rId6">
            <a:alphaModFix/>
          </a:blip>
          <a:srcRect b="0" l="0" r="0" t="0"/>
          <a:stretch/>
        </p:blipFill>
        <p:spPr>
          <a:xfrm>
            <a:off x="5728264" y="2483424"/>
            <a:ext cx="534651" cy="534651"/>
          </a:xfrm>
          <a:prstGeom prst="rect">
            <a:avLst/>
          </a:prstGeom>
          <a:noFill/>
          <a:ln>
            <a:noFill/>
          </a:ln>
        </p:spPr>
      </p:pic>
      <p:pic>
        <p:nvPicPr>
          <p:cNvPr descr="Forma&#10;&#10;Descripción generada automáticamente con confianza baja" id="424" name="Google Shape;424;p14"/>
          <p:cNvPicPr preferRelativeResize="0"/>
          <p:nvPr/>
        </p:nvPicPr>
        <p:blipFill rotWithShape="1">
          <a:blip r:embed="rId7">
            <a:alphaModFix/>
          </a:blip>
          <a:srcRect b="0" l="0" r="0" t="0"/>
          <a:stretch/>
        </p:blipFill>
        <p:spPr>
          <a:xfrm>
            <a:off x="6216284" y="1491884"/>
            <a:ext cx="634921" cy="63492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15"/>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1800"/>
              <a:buFont typeface="Sorts Mill Goudy"/>
              <a:buNone/>
            </a:pPr>
            <a:r>
              <a:rPr lang="en-US"/>
              <a:t>ADD A SENTENCE</a:t>
            </a:r>
            <a:endParaRPr/>
          </a:p>
        </p:txBody>
      </p:sp>
      <p:sp>
        <p:nvSpPr>
          <p:cNvPr id="430" name="Google Shape;430;p15"/>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0"/>
              </a:spcBef>
              <a:spcAft>
                <a:spcPts val="0"/>
              </a:spcAft>
              <a:buClr>
                <a:schemeClr val="dk2"/>
              </a:buClr>
              <a:buSzPts val="1120"/>
              <a:buNone/>
            </a:pPr>
            <a:r>
              <a:rPr lang="en-US">
                <a:latin typeface="Gill Sans"/>
                <a:ea typeface="Gill Sans"/>
                <a:cs typeface="Gill Sans"/>
                <a:sym typeface="Gill Sans"/>
              </a:rPr>
              <a:t>Add text</a:t>
            </a:r>
            <a:endParaRPr>
              <a:latin typeface="Gill Sans"/>
              <a:ea typeface="Gill Sans"/>
              <a:cs typeface="Gill Sans"/>
              <a:sym typeface="Gill Sans"/>
            </a:endParaRPr>
          </a:p>
        </p:txBody>
      </p:sp>
      <p:sp>
        <p:nvSpPr>
          <p:cNvPr id="431" name="Google Shape;431;p1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solidFill>
                <a:schemeClr val="lt1"/>
              </a:solidFill>
            </a:endParaRPr>
          </a:p>
        </p:txBody>
      </p:sp>
      <p:sp>
        <p:nvSpPr>
          <p:cNvPr id="432" name="Google Shape;432;p15"/>
          <p:cNvSpPr/>
          <p:nvPr/>
        </p:nvSpPr>
        <p:spPr>
          <a:xfrm>
            <a:off x="4056023" y="429658"/>
            <a:ext cx="4471032" cy="602622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Adult listening in class" id="433" name="Google Shape;433;p15"/>
          <p:cNvPicPr preferRelativeResize="0"/>
          <p:nvPr/>
        </p:nvPicPr>
        <p:blipFill rotWithShape="1">
          <a:blip r:embed="rId3">
            <a:alphaModFix/>
          </a:blip>
          <a:srcRect b="0" l="30085" r="19933" t="1517"/>
          <a:stretch/>
        </p:blipFill>
        <p:spPr>
          <a:xfrm>
            <a:off x="6955497" y="0"/>
            <a:ext cx="5236504" cy="6878656"/>
          </a:xfrm>
          <a:prstGeom prst="rect">
            <a:avLst/>
          </a:prstGeom>
          <a:noFill/>
          <a:ln>
            <a:noFill/>
          </a:ln>
        </p:spPr>
      </p:pic>
      <p:sp>
        <p:nvSpPr>
          <p:cNvPr id="434" name="Google Shape;434;p15"/>
          <p:cNvSpPr txBox="1"/>
          <p:nvPr/>
        </p:nvSpPr>
        <p:spPr>
          <a:xfrm>
            <a:off x="567389" y="1409344"/>
            <a:ext cx="5544529" cy="461660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Los estudiantes adultos suelen tener estilos de aprendizaje diversos que influyen en cómo asimilan y procesan la información. Estos estilos pueden agruparse en tres categorías principales, especialmente relevantes al considerar cómo introducir el Pensamiento Computacional en la educación de adultos:</a:t>
            </a:r>
            <a:endParaRPr/>
          </a:p>
          <a:p>
            <a:pPr indent="0" lvl="0" marL="0" marR="0" rtl="0" algn="just">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chemeClr val="accent3"/>
              </a:buClr>
              <a:buSzPts val="1400"/>
              <a:buFont typeface="Noto Sans Symbols"/>
              <a:buChar char="❑"/>
            </a:pPr>
            <a:r>
              <a:rPr b="1" i="0" lang="en-US" sz="1400" u="none" cap="none" strike="noStrike">
                <a:solidFill>
                  <a:schemeClr val="accent3"/>
                </a:solidFill>
                <a:latin typeface="Arial"/>
                <a:ea typeface="Arial"/>
                <a:cs typeface="Arial"/>
                <a:sym typeface="Arial"/>
              </a:rPr>
              <a:t>Estudiantes visuales</a:t>
            </a:r>
            <a:r>
              <a:rPr b="0" i="0" lang="en-US" sz="1400" u="none" cap="none" strike="noStrike">
                <a:solidFill>
                  <a:schemeClr val="accent3"/>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Prefieren la información presentada a través de diagramas, gráficos e ilustraciones. Aprenden mejor cuando pueden ver los conceptos en acción y se benefician de herramientas como hojas de trabajo, pizarras y presentaciones visualmente atractivas.</a:t>
            </a:r>
            <a:endParaRPr/>
          </a:p>
          <a:p>
            <a:pPr indent="-196850" lvl="0" marL="285750" marR="0" rtl="0" algn="just">
              <a:lnSpc>
                <a:spcPct val="100000"/>
              </a:lnSpc>
              <a:spcBef>
                <a:spcPts val="0"/>
              </a:spcBef>
              <a:spcAft>
                <a:spcPts val="0"/>
              </a:spcAft>
              <a:buClr>
                <a:schemeClr val="accent3"/>
              </a:buClr>
              <a:buSzPts val="1400"/>
              <a:buFont typeface="Noto Sans Symbols"/>
              <a:buNone/>
            </a:pPr>
            <a:r>
              <a:t/>
            </a:r>
            <a:endParaRPr b="0" i="0" sz="14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chemeClr val="accent3"/>
              </a:buClr>
              <a:buSzPts val="1400"/>
              <a:buFont typeface="Noto Sans Symbols"/>
              <a:buChar char="❑"/>
            </a:pPr>
            <a:r>
              <a:rPr b="1" i="0" lang="en-US" sz="1400" u="none" cap="none" strike="noStrike">
                <a:solidFill>
                  <a:schemeClr val="accent3"/>
                </a:solidFill>
                <a:latin typeface="Arial"/>
                <a:ea typeface="Arial"/>
                <a:cs typeface="Arial"/>
                <a:sym typeface="Arial"/>
              </a:rPr>
              <a:t>Estudiantes auditivos.</a:t>
            </a:r>
            <a:r>
              <a:rPr b="0" i="0" lang="en-US" sz="1400" u="none" cap="none" strike="noStrike">
                <a:solidFill>
                  <a:schemeClr val="accent3"/>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Destacan al aprender mediante la escucha. Las discusiones y las explicaciones verbales claras tienen un gran impacto en ellos, ya que procesan la información a través del sonido y el diálogo.</a:t>
            </a:r>
            <a:endParaRPr/>
          </a:p>
          <a:p>
            <a:pPr indent="-196850" lvl="0" marL="285750" marR="0" rtl="0" algn="just">
              <a:lnSpc>
                <a:spcPct val="100000"/>
              </a:lnSpc>
              <a:spcBef>
                <a:spcPts val="0"/>
              </a:spcBef>
              <a:spcAft>
                <a:spcPts val="0"/>
              </a:spcAft>
              <a:buClr>
                <a:schemeClr val="accent3"/>
              </a:buClr>
              <a:buSzPts val="1400"/>
              <a:buFont typeface="Noto Sans Symbols"/>
              <a:buNone/>
            </a:pPr>
            <a:r>
              <a:t/>
            </a:r>
            <a:endParaRPr b="0" i="0" sz="14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chemeClr val="accent3"/>
              </a:buClr>
              <a:buSzPts val="1400"/>
              <a:buFont typeface="Noto Sans Symbols"/>
              <a:buChar char="❑"/>
            </a:pPr>
            <a:r>
              <a:rPr b="1" i="0" lang="en-US" sz="1400" u="none" cap="none" strike="noStrike">
                <a:solidFill>
                  <a:schemeClr val="accent3"/>
                </a:solidFill>
                <a:latin typeface="Arial"/>
                <a:ea typeface="Arial"/>
                <a:cs typeface="Arial"/>
                <a:sym typeface="Arial"/>
              </a:rPr>
              <a:t>Estudiantes táctiles</a:t>
            </a:r>
            <a:r>
              <a:rPr b="0" i="0" lang="en-US" sz="1400" u="none" cap="none" strike="noStrike">
                <a:solidFill>
                  <a:schemeClr val="accent3"/>
                </a:solidFill>
                <a:latin typeface="Arial"/>
                <a:ea typeface="Arial"/>
                <a:cs typeface="Arial"/>
                <a:sym typeface="Arial"/>
              </a:rPr>
              <a:t>. </a:t>
            </a:r>
            <a:r>
              <a:rPr b="0" i="0" lang="en-US" sz="1400" u="none" cap="none" strike="noStrike">
                <a:solidFill>
                  <a:schemeClr val="dk1"/>
                </a:solidFill>
                <a:latin typeface="Arial"/>
                <a:ea typeface="Arial"/>
                <a:cs typeface="Arial"/>
                <a:sym typeface="Arial"/>
              </a:rPr>
              <a:t>Aprenden mejor a través de actividades prácticas. Prefieren experiencias que les permitan interactuar físicamente con el contenido, como juegos de rol o ejercicios prácticos, para conectar con el tema de forma más profunda.</a:t>
            </a:r>
            <a:endParaRPr b="0" i="0" sz="1400" u="none" cap="none" strike="noStrike">
              <a:solidFill>
                <a:srgbClr val="000000"/>
              </a:solidFill>
              <a:latin typeface="Arial"/>
              <a:ea typeface="Arial"/>
              <a:cs typeface="Arial"/>
              <a:sym typeface="Arial"/>
            </a:endParaRPr>
          </a:p>
        </p:txBody>
      </p:sp>
      <p:sp>
        <p:nvSpPr>
          <p:cNvPr id="435" name="Google Shape;435;p15"/>
          <p:cNvSpPr txBox="1"/>
          <p:nvPr/>
        </p:nvSpPr>
        <p:spPr>
          <a:xfrm>
            <a:off x="531094" y="23012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chemeClr val="dk1"/>
                </a:solidFill>
                <a:latin typeface="Arial"/>
                <a:ea typeface="Arial"/>
                <a:cs typeface="Arial"/>
                <a:sym typeface="Arial"/>
              </a:rPr>
              <a:t>Lo que diferencia a los estudiantes adultos</a:t>
            </a:r>
            <a:endParaRPr/>
          </a:p>
        </p:txBody>
      </p:sp>
      <p:sp>
        <p:nvSpPr>
          <p:cNvPr id="436" name="Google Shape;436;p15"/>
          <p:cNvSpPr txBox="1"/>
          <p:nvPr/>
        </p:nvSpPr>
        <p:spPr>
          <a:xfrm>
            <a:off x="11268740" y="65087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chemeClr val="lt1"/>
                </a:solidFill>
                <a:latin typeface="Gill Sans"/>
                <a:ea typeface="Gill Sans"/>
                <a:cs typeface="Gill Sans"/>
                <a:sym typeface="Gill Sans"/>
              </a:rPr>
              <a:t>‹#›</a:t>
            </a:fld>
            <a:endParaRPr b="0" i="0" sz="900" u="none" cap="none" strike="noStrike">
              <a:solidFill>
                <a:schemeClr val="lt1"/>
              </a:solidFill>
              <a:latin typeface="Gill Sans"/>
              <a:ea typeface="Gill Sans"/>
              <a:cs typeface="Gill Sans"/>
              <a:sym typeface="Gill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16"/>
          <p:cNvSpPr txBox="1"/>
          <p:nvPr>
            <p:ph idx="1" type="body"/>
          </p:nvPr>
        </p:nvSpPr>
        <p:spPr>
          <a:xfrm>
            <a:off x="816864" y="1543323"/>
            <a:ext cx="6449568" cy="4613637"/>
          </a:xfrm>
          <a:prstGeom prst="rect">
            <a:avLst/>
          </a:prstGeom>
          <a:noFill/>
          <a:ln>
            <a:noFill/>
          </a:ln>
        </p:spPr>
        <p:txBody>
          <a:bodyPr anchorCtr="0" anchor="t" bIns="45700" lIns="91425" spcFirstLastPara="1" rIns="91425" wrap="square" tIns="45700">
            <a:normAutofit lnSpcReduction="10000"/>
          </a:bodyPr>
          <a:lstStyle/>
          <a:p>
            <a:pPr indent="0" lvl="0" marL="0" rtl="0" algn="just">
              <a:lnSpc>
                <a:spcPct val="100000"/>
              </a:lnSpc>
              <a:spcBef>
                <a:spcPts val="1000"/>
              </a:spcBef>
              <a:spcAft>
                <a:spcPts val="0"/>
              </a:spcAft>
              <a:buSzPts val="1260"/>
              <a:buNone/>
            </a:pPr>
            <a:r>
              <a:rPr lang="en-US" sz="1400">
                <a:latin typeface="Arial"/>
                <a:ea typeface="Arial"/>
                <a:cs typeface="Arial"/>
                <a:sym typeface="Arial"/>
              </a:rPr>
              <a:t>Para integrar eficazmente el pensamiento computacional en la educación de adultos, es esencial alinear los métodos de enseñanza con los principios del PC, como la resolución de problemas, el pensamiento crítico y el razonamiento lógico. </a:t>
            </a:r>
            <a:endParaRPr/>
          </a:p>
          <a:p>
            <a:pPr indent="0" lvl="0" marL="0" rtl="0" algn="just">
              <a:lnSpc>
                <a:spcPct val="100000"/>
              </a:lnSpc>
              <a:spcBef>
                <a:spcPts val="1000"/>
              </a:spcBef>
              <a:spcAft>
                <a:spcPts val="0"/>
              </a:spcAft>
              <a:buSzPts val="1260"/>
              <a:buNone/>
            </a:pPr>
            <a:r>
              <a:rPr lang="en-US" sz="1400">
                <a:latin typeface="Arial"/>
                <a:ea typeface="Arial"/>
                <a:cs typeface="Arial"/>
                <a:sym typeface="Arial"/>
              </a:rPr>
              <a:t>Estrategias como el aprendizaje colaborativo y el aprendizaje empírico son especialmente eficaces para apoyar el PC al animar a los estudiantes a descomponer tareas complejas, identificar patrones y crear soluciones estructuradas. Estos métodos fomentan el compromiso, una mayor comprensión y la aplicación práctica de los conceptos del PC.</a:t>
            </a:r>
            <a:r>
              <a:rPr i="0" lang="en-US" sz="1400" u="none" cap="none" strike="noStrike">
                <a:solidFill>
                  <a:schemeClr val="dk1"/>
                </a:solidFill>
                <a:latin typeface="Arial"/>
                <a:ea typeface="Arial"/>
                <a:cs typeface="Arial"/>
                <a:sym typeface="Arial"/>
              </a:rPr>
              <a:t> </a:t>
            </a:r>
            <a:endParaRPr>
              <a:latin typeface="Arial"/>
              <a:ea typeface="Arial"/>
              <a:cs typeface="Arial"/>
              <a:sym typeface="Arial"/>
            </a:endParaRPr>
          </a:p>
          <a:p>
            <a:pPr indent="-342900" lvl="1" marL="800100" rtl="0" algn="l">
              <a:lnSpc>
                <a:spcPct val="150000"/>
              </a:lnSpc>
              <a:spcBef>
                <a:spcPts val="600"/>
              </a:spcBef>
              <a:spcAft>
                <a:spcPts val="0"/>
              </a:spcAft>
              <a:buClr>
                <a:srgbClr val="678877"/>
              </a:buClr>
              <a:buSzPts val="1400"/>
              <a:buFont typeface="Arial"/>
              <a:buAutoNum type="arabicPeriod"/>
            </a:pPr>
            <a:r>
              <a:rPr i="0" lang="en-US" sz="1400" u="none" cap="none" strike="noStrike">
                <a:solidFill>
                  <a:schemeClr val="dk1"/>
                </a:solidFill>
                <a:latin typeface="Arial"/>
                <a:ea typeface="Arial"/>
                <a:cs typeface="Arial"/>
                <a:sym typeface="Arial"/>
              </a:rPr>
              <a:t>Aprendizaje basado en proyectos</a:t>
            </a:r>
            <a:endParaRPr/>
          </a:p>
          <a:p>
            <a:pPr indent="-342900" lvl="1" marL="800100" rtl="0" algn="l">
              <a:lnSpc>
                <a:spcPct val="150000"/>
              </a:lnSpc>
              <a:spcBef>
                <a:spcPts val="600"/>
              </a:spcBef>
              <a:spcAft>
                <a:spcPts val="0"/>
              </a:spcAft>
              <a:buClr>
                <a:srgbClr val="678877"/>
              </a:buClr>
              <a:buSzPts val="1400"/>
              <a:buFont typeface="Arial"/>
              <a:buAutoNum type="arabicPeriod"/>
            </a:pPr>
            <a:r>
              <a:rPr i="0" lang="en-US" sz="1400" u="none" cap="none" strike="noStrike">
                <a:solidFill>
                  <a:schemeClr val="dk1"/>
                </a:solidFill>
                <a:latin typeface="Arial"/>
                <a:ea typeface="Arial"/>
                <a:cs typeface="Arial"/>
                <a:sym typeface="Arial"/>
              </a:rPr>
              <a:t>Aprendizaje basado en problemas </a:t>
            </a:r>
            <a:endParaRPr/>
          </a:p>
          <a:p>
            <a:pPr indent="-342900" lvl="1" marL="800100" rtl="0" algn="l">
              <a:lnSpc>
                <a:spcPct val="150000"/>
              </a:lnSpc>
              <a:spcBef>
                <a:spcPts val="600"/>
              </a:spcBef>
              <a:spcAft>
                <a:spcPts val="0"/>
              </a:spcAft>
              <a:buClr>
                <a:srgbClr val="678877"/>
              </a:buClr>
              <a:buSzPts val="1400"/>
              <a:buFont typeface="Arial"/>
              <a:buAutoNum type="arabicPeriod"/>
            </a:pPr>
            <a:r>
              <a:rPr i="0" lang="en-US" sz="1400" u="none" cap="none" strike="noStrike">
                <a:solidFill>
                  <a:schemeClr val="dk1"/>
                </a:solidFill>
                <a:latin typeface="Arial"/>
                <a:ea typeface="Arial"/>
                <a:cs typeface="Arial"/>
                <a:sym typeface="Arial"/>
              </a:rPr>
              <a:t>Aprendizaje colaborativo</a:t>
            </a:r>
            <a:endParaRPr/>
          </a:p>
          <a:p>
            <a:pPr indent="-342900" lvl="1" marL="800100" rtl="0" algn="l">
              <a:lnSpc>
                <a:spcPct val="150000"/>
              </a:lnSpc>
              <a:spcBef>
                <a:spcPts val="600"/>
              </a:spcBef>
              <a:spcAft>
                <a:spcPts val="0"/>
              </a:spcAft>
              <a:buClr>
                <a:srgbClr val="678877"/>
              </a:buClr>
              <a:buSzPts val="1400"/>
              <a:buFont typeface="Arial"/>
              <a:buAutoNum type="arabicPeriod"/>
            </a:pPr>
            <a:r>
              <a:rPr i="0" lang="en-US" sz="1400" u="none" cap="none" strike="noStrike">
                <a:solidFill>
                  <a:schemeClr val="dk1"/>
                </a:solidFill>
                <a:latin typeface="Arial"/>
                <a:ea typeface="Arial"/>
                <a:cs typeface="Arial"/>
                <a:sym typeface="Arial"/>
              </a:rPr>
              <a:t>Aprendizaje experiencial </a:t>
            </a:r>
            <a:endParaRPr/>
          </a:p>
          <a:p>
            <a:pPr indent="-342900" lvl="1" marL="800100" rtl="0" algn="l">
              <a:lnSpc>
                <a:spcPct val="150000"/>
              </a:lnSpc>
              <a:spcBef>
                <a:spcPts val="600"/>
              </a:spcBef>
              <a:spcAft>
                <a:spcPts val="0"/>
              </a:spcAft>
              <a:buClr>
                <a:srgbClr val="678877"/>
              </a:buClr>
              <a:buSzPts val="1400"/>
              <a:buFont typeface="Arial"/>
              <a:buAutoNum type="arabicPeriod"/>
            </a:pPr>
            <a:r>
              <a:rPr i="0" lang="en-US" sz="1400" u="none" cap="none" strike="noStrike">
                <a:solidFill>
                  <a:schemeClr val="dk1"/>
                </a:solidFill>
                <a:latin typeface="Arial"/>
                <a:ea typeface="Arial"/>
                <a:cs typeface="Arial"/>
                <a:sym typeface="Arial"/>
              </a:rPr>
              <a:t>Aprendizaje autodirigido</a:t>
            </a:r>
            <a:endParaRPr/>
          </a:p>
          <a:p>
            <a:pPr indent="-342900" lvl="1" marL="800100" rtl="0" algn="l">
              <a:lnSpc>
                <a:spcPct val="150000"/>
              </a:lnSpc>
              <a:spcBef>
                <a:spcPts val="600"/>
              </a:spcBef>
              <a:spcAft>
                <a:spcPts val="0"/>
              </a:spcAft>
              <a:buClr>
                <a:srgbClr val="678877"/>
              </a:buClr>
              <a:buSzPts val="1400"/>
              <a:buFont typeface="Arial"/>
              <a:buAutoNum type="arabicPeriod"/>
            </a:pPr>
            <a:r>
              <a:rPr lang="en-US" sz="1400">
                <a:solidFill>
                  <a:schemeClr val="dk1"/>
                </a:solidFill>
                <a:latin typeface="Arial"/>
                <a:ea typeface="Arial"/>
                <a:cs typeface="Arial"/>
                <a:sym typeface="Arial"/>
              </a:rPr>
              <a:t>A</a:t>
            </a:r>
            <a:r>
              <a:rPr i="0" lang="en-US" sz="1400" u="none" cap="none" strike="noStrike">
                <a:solidFill>
                  <a:schemeClr val="dk1"/>
                </a:solidFill>
                <a:latin typeface="Arial"/>
                <a:ea typeface="Arial"/>
                <a:cs typeface="Arial"/>
                <a:sym typeface="Arial"/>
              </a:rPr>
              <a:t>ula </a:t>
            </a:r>
            <a:r>
              <a:rPr lang="en-US" sz="1400">
                <a:solidFill>
                  <a:schemeClr val="dk1"/>
                </a:solidFill>
                <a:latin typeface="Arial"/>
                <a:ea typeface="Arial"/>
                <a:cs typeface="Arial"/>
                <a:sym typeface="Arial"/>
              </a:rPr>
              <a:t>invertida</a:t>
            </a:r>
            <a:endParaRPr>
              <a:latin typeface="Arial"/>
              <a:ea typeface="Arial"/>
              <a:cs typeface="Arial"/>
              <a:sym typeface="Arial"/>
            </a:endParaRPr>
          </a:p>
        </p:txBody>
      </p:sp>
      <p:sp>
        <p:nvSpPr>
          <p:cNvPr id="444" name="Google Shape;444;p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445" name="Google Shape;445;p16"/>
          <p:cNvSpPr txBox="1"/>
          <p:nvPr/>
        </p:nvSpPr>
        <p:spPr>
          <a:xfrm>
            <a:off x="646176" y="821924"/>
            <a:ext cx="6790944" cy="806743"/>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rgbClr val="243131"/>
              </a:buClr>
              <a:buSzPts val="1260"/>
              <a:buFont typeface="Arial"/>
              <a:buNone/>
            </a:pPr>
            <a:r>
              <a:rPr b="1" i="0" lang="en-US" sz="2000" u="none" cap="none" strike="noStrike">
                <a:solidFill>
                  <a:schemeClr val="dk1"/>
                </a:solidFill>
                <a:latin typeface="Arial"/>
                <a:ea typeface="Arial"/>
                <a:cs typeface="Arial"/>
                <a:sym typeface="Arial"/>
              </a:rPr>
              <a:t>Métodos de enseñanza que funcionan mejor en la educación de adultos</a:t>
            </a:r>
            <a:endParaRPr b="0" i="0" sz="1400" u="none" cap="none" strike="noStrike">
              <a:solidFill>
                <a:srgbClr val="000000"/>
              </a:solidFill>
              <a:latin typeface="Arial"/>
              <a:ea typeface="Arial"/>
              <a:cs typeface="Arial"/>
              <a:sym typeface="Arial"/>
            </a:endParaRPr>
          </a:p>
        </p:txBody>
      </p:sp>
      <p:pic>
        <p:nvPicPr>
          <p:cNvPr descr="A person holding his hand to his face&#10;&#10;Description automatically generated" id="446" name="Google Shape;446;p16"/>
          <p:cNvPicPr preferRelativeResize="0"/>
          <p:nvPr/>
        </p:nvPicPr>
        <p:blipFill rotWithShape="1">
          <a:blip r:embed="rId3">
            <a:alphaModFix/>
          </a:blip>
          <a:srcRect b="5000" l="0" r="0" t="5000"/>
          <a:stretch/>
        </p:blipFill>
        <p:spPr>
          <a:xfrm>
            <a:off x="8215147" y="1639416"/>
            <a:ext cx="3976853" cy="357916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50" name="Shape 450"/>
        <p:cNvGrpSpPr/>
        <p:nvPr/>
      </p:nvGrpSpPr>
      <p:grpSpPr>
        <a:xfrm>
          <a:off x="0" y="0"/>
          <a:ext cx="0" cy="0"/>
          <a:chOff x="0" y="0"/>
          <a:chExt cx="0" cy="0"/>
        </a:xfrm>
      </p:grpSpPr>
      <p:sp>
        <p:nvSpPr>
          <p:cNvPr id="451" name="Google Shape;451;p17"/>
          <p:cNvSpPr txBox="1"/>
          <p:nvPr>
            <p:ph idx="1" type="body"/>
          </p:nvPr>
        </p:nvSpPr>
        <p:spPr>
          <a:xfrm>
            <a:off x="696348" y="586474"/>
            <a:ext cx="10606304" cy="683565"/>
          </a:xfrm>
          <a:prstGeom prst="rect">
            <a:avLst/>
          </a:prstGeom>
          <a:noFill/>
          <a:ln>
            <a:noFill/>
          </a:ln>
        </p:spPr>
        <p:txBody>
          <a:bodyPr anchorCtr="0" anchor="b" bIns="45700" lIns="91425" spcFirstLastPara="1" rIns="91425" wrap="square" tIns="45700">
            <a:normAutofit fontScale="92500"/>
          </a:bodyPr>
          <a:lstStyle/>
          <a:p>
            <a:pPr indent="0" lvl="0" marL="0" rtl="0" algn="l">
              <a:lnSpc>
                <a:spcPct val="100000"/>
              </a:lnSpc>
              <a:spcBef>
                <a:spcPts val="0"/>
              </a:spcBef>
              <a:spcAft>
                <a:spcPts val="0"/>
              </a:spcAft>
              <a:buSzPct val="75675"/>
              <a:buNone/>
            </a:pPr>
            <a:r>
              <a:rPr b="1" lang="en-US" sz="2400">
                <a:latin typeface="Arial"/>
                <a:ea typeface="Arial"/>
                <a:cs typeface="Arial"/>
                <a:sym typeface="Arial"/>
              </a:rPr>
              <a:t>Los métodos de enseñanza que mejor funcionan en la educación de adultos</a:t>
            </a:r>
            <a:endParaRPr/>
          </a:p>
        </p:txBody>
      </p:sp>
      <p:sp>
        <p:nvSpPr>
          <p:cNvPr id="452" name="Google Shape;452;p1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453" name="Google Shape;453;p17"/>
          <p:cNvSpPr/>
          <p:nvPr/>
        </p:nvSpPr>
        <p:spPr>
          <a:xfrm>
            <a:off x="782855" y="1604211"/>
            <a:ext cx="4837657"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4" name="Google Shape;454;p17"/>
          <p:cNvSpPr/>
          <p:nvPr/>
        </p:nvSpPr>
        <p:spPr>
          <a:xfrm>
            <a:off x="6571490" y="1604211"/>
            <a:ext cx="4837657"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5" name="Google Shape;455;p17"/>
          <p:cNvSpPr/>
          <p:nvPr/>
        </p:nvSpPr>
        <p:spPr>
          <a:xfrm>
            <a:off x="1077238" y="1740058"/>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6" name="Google Shape;456;p17"/>
          <p:cNvSpPr txBox="1"/>
          <p:nvPr/>
        </p:nvSpPr>
        <p:spPr>
          <a:xfrm>
            <a:off x="889347" y="1604211"/>
            <a:ext cx="4503085" cy="646290"/>
          </a:xfrm>
          <a:prstGeom prst="rect">
            <a:avLst/>
          </a:prstGeom>
          <a:noFill/>
          <a:ln>
            <a:noFill/>
          </a:ln>
        </p:spPr>
        <p:txBody>
          <a:bodyPr anchorCtr="0" anchor="t" bIns="45700" lIns="91425" spcFirstLastPara="1" rIns="91425" wrap="square" tIns="45700">
            <a:spAutoFit/>
          </a:bodyPr>
          <a:lstStyle/>
          <a:p>
            <a:pPr indent="0" lvl="0" marL="87313" marR="0" rtl="0" algn="ctr">
              <a:lnSpc>
                <a:spcPct val="150000"/>
              </a:lnSpc>
              <a:spcBef>
                <a:spcPts val="0"/>
              </a:spcBef>
              <a:spcAft>
                <a:spcPts val="0"/>
              </a:spcAft>
              <a:buClr>
                <a:srgbClr val="000000"/>
              </a:buClr>
              <a:buSzPts val="2400"/>
              <a:buFont typeface="Arial"/>
              <a:buNone/>
            </a:pPr>
            <a:r>
              <a:rPr b="1" i="0" lang="en-US" sz="2400" u="none" cap="none" strike="noStrike">
                <a:solidFill>
                  <a:schemeClr val="lt1"/>
                </a:solidFill>
                <a:latin typeface="Arial"/>
                <a:ea typeface="Arial"/>
                <a:cs typeface="Arial"/>
                <a:sym typeface="Arial"/>
              </a:rPr>
              <a:t>1. </a:t>
            </a:r>
            <a:r>
              <a:rPr b="0" i="0" lang="en-US" sz="2000" u="none" cap="none" strike="noStrike">
                <a:solidFill>
                  <a:schemeClr val="lt1"/>
                </a:solidFill>
                <a:latin typeface="Arial"/>
                <a:ea typeface="Arial"/>
                <a:cs typeface="Arial"/>
                <a:sym typeface="Arial"/>
              </a:rPr>
              <a:t>Aprendizaje basado en proyectos</a:t>
            </a:r>
            <a:endParaRPr b="0" i="0" sz="1600" u="none" cap="none" strike="noStrike">
              <a:solidFill>
                <a:schemeClr val="lt1"/>
              </a:solidFill>
              <a:latin typeface="Arial"/>
              <a:ea typeface="Arial"/>
              <a:cs typeface="Arial"/>
              <a:sym typeface="Arial"/>
            </a:endParaRPr>
          </a:p>
        </p:txBody>
      </p:sp>
      <p:sp>
        <p:nvSpPr>
          <p:cNvPr id="457" name="Google Shape;457;p17"/>
          <p:cNvSpPr/>
          <p:nvPr/>
        </p:nvSpPr>
        <p:spPr>
          <a:xfrm>
            <a:off x="6865873" y="1740058"/>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58" name="Google Shape;458;p17"/>
          <p:cNvSpPr txBox="1"/>
          <p:nvPr/>
        </p:nvSpPr>
        <p:spPr>
          <a:xfrm>
            <a:off x="6693074" y="1604211"/>
            <a:ext cx="4487994" cy="646290"/>
          </a:xfrm>
          <a:prstGeom prst="rect">
            <a:avLst/>
          </a:prstGeom>
          <a:noFill/>
          <a:ln>
            <a:noFill/>
          </a:ln>
        </p:spPr>
        <p:txBody>
          <a:bodyPr anchorCtr="0" anchor="t" bIns="45700" lIns="91425" spcFirstLastPara="1" rIns="91425" wrap="square" tIns="45700">
            <a:spAutoFit/>
          </a:bodyPr>
          <a:lstStyle/>
          <a:p>
            <a:pPr indent="0" lvl="0" marL="87313" marR="0" rtl="0" algn="ctr">
              <a:lnSpc>
                <a:spcPct val="150000"/>
              </a:lnSpc>
              <a:spcBef>
                <a:spcPts val="0"/>
              </a:spcBef>
              <a:spcAft>
                <a:spcPts val="0"/>
              </a:spcAft>
              <a:buClr>
                <a:srgbClr val="000000"/>
              </a:buClr>
              <a:buSzPts val="2400"/>
              <a:buFont typeface="Arial"/>
              <a:buNone/>
            </a:pPr>
            <a:r>
              <a:rPr b="1" i="0" lang="en-US" sz="2400" u="none" cap="none" strike="noStrike">
                <a:solidFill>
                  <a:schemeClr val="lt1"/>
                </a:solidFill>
                <a:latin typeface="Arial"/>
                <a:ea typeface="Arial"/>
                <a:cs typeface="Arial"/>
                <a:sym typeface="Arial"/>
              </a:rPr>
              <a:t>2. </a:t>
            </a:r>
            <a:r>
              <a:rPr b="0" i="0" lang="en-US" sz="2000" u="none" cap="none" strike="noStrike">
                <a:solidFill>
                  <a:schemeClr val="lt1"/>
                </a:solidFill>
                <a:latin typeface="Arial"/>
                <a:ea typeface="Arial"/>
                <a:cs typeface="Arial"/>
                <a:sym typeface="Arial"/>
              </a:rPr>
              <a:t>Aprendizaje basado en problemas</a:t>
            </a:r>
            <a:endParaRPr b="0" i="0" sz="1600" u="none" cap="none" strike="noStrike">
              <a:solidFill>
                <a:schemeClr val="lt1"/>
              </a:solidFill>
              <a:latin typeface="Arial"/>
              <a:ea typeface="Arial"/>
              <a:cs typeface="Arial"/>
              <a:sym typeface="Arial"/>
            </a:endParaRPr>
          </a:p>
        </p:txBody>
      </p:sp>
      <p:sp>
        <p:nvSpPr>
          <p:cNvPr id="459" name="Google Shape;459;p17"/>
          <p:cNvSpPr/>
          <p:nvPr/>
        </p:nvSpPr>
        <p:spPr>
          <a:xfrm>
            <a:off x="1077238" y="5045651"/>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60" name="Google Shape;460;p17"/>
          <p:cNvSpPr/>
          <p:nvPr/>
        </p:nvSpPr>
        <p:spPr>
          <a:xfrm>
            <a:off x="1077238" y="3456724"/>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61" name="Google Shape;461;p17"/>
          <p:cNvSpPr txBox="1"/>
          <p:nvPr/>
        </p:nvSpPr>
        <p:spPr>
          <a:xfrm>
            <a:off x="1292223" y="5285762"/>
            <a:ext cx="3818917" cy="10156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Los estudiantes abordarán los proyectos de forma más sistemática, utilizando el pensamiento lógico y técnicas estructuradas de resolución de problemas.    El PC fomenta las soluciones creativas y la innovación en la ejecución de proyectos.</a:t>
            </a:r>
            <a:endParaRPr b="0" i="0" sz="1200" u="none" cap="none" strike="noStrike">
              <a:solidFill>
                <a:srgbClr val="000000"/>
              </a:solidFill>
              <a:latin typeface="Arial"/>
              <a:ea typeface="Arial"/>
              <a:cs typeface="Arial"/>
              <a:sym typeface="Arial"/>
            </a:endParaRPr>
          </a:p>
        </p:txBody>
      </p:sp>
      <p:sp>
        <p:nvSpPr>
          <p:cNvPr id="462" name="Google Shape;462;p17"/>
          <p:cNvSpPr txBox="1"/>
          <p:nvPr/>
        </p:nvSpPr>
        <p:spPr>
          <a:xfrm>
            <a:off x="1234192" y="3696087"/>
            <a:ext cx="3919886" cy="10156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El PC puede integrarse ayudando a los alumnos a dividir proyectos complejos en tareas más pequeñas y manejables (descomposición), a identificar patrones y a crear procedimientos paso a paso (algoritmos) para la resolución de problemas.</a:t>
            </a:r>
            <a:endParaRPr b="0" i="0" sz="1200" u="none" cap="none" strike="noStrike">
              <a:solidFill>
                <a:srgbClr val="000000"/>
              </a:solidFill>
              <a:latin typeface="Arial"/>
              <a:ea typeface="Arial"/>
              <a:cs typeface="Arial"/>
              <a:sym typeface="Arial"/>
            </a:endParaRPr>
          </a:p>
        </p:txBody>
      </p:sp>
      <p:sp>
        <p:nvSpPr>
          <p:cNvPr id="463" name="Google Shape;463;p17"/>
          <p:cNvSpPr txBox="1"/>
          <p:nvPr/>
        </p:nvSpPr>
        <p:spPr>
          <a:xfrm>
            <a:off x="889348" y="2237911"/>
            <a:ext cx="4609578" cy="11541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50"/>
              <a:buFont typeface="Arial"/>
              <a:buNone/>
            </a:pPr>
            <a:r>
              <a:rPr b="0" i="0" lang="en-US" sz="1150" u="none" cap="none" strike="noStrike">
                <a:solidFill>
                  <a:srgbClr val="000000"/>
                </a:solidFill>
                <a:latin typeface="Arial"/>
                <a:ea typeface="Arial"/>
                <a:cs typeface="Arial"/>
                <a:sym typeface="Arial"/>
              </a:rPr>
              <a:t>Método de enseñanza en el que los alumnos trabajan en un proyecto durante un periodo prolongado, lo que les ayuda a desarrollar el pensamiento crítico, la resolución de problemas, la de colaboración, entre otras habilidades. Este método es especialmente eficaz para los alumnos adultos, ya que fomenta el aprendizaje práctico y refleja los desafíos del mundo real.</a:t>
            </a:r>
            <a:endParaRPr b="0" i="0" sz="1150" u="none" cap="none" strike="noStrike">
              <a:solidFill>
                <a:srgbClr val="000000"/>
              </a:solidFill>
              <a:latin typeface="Arial"/>
              <a:ea typeface="Arial"/>
              <a:cs typeface="Arial"/>
              <a:sym typeface="Arial"/>
            </a:endParaRPr>
          </a:p>
        </p:txBody>
      </p:sp>
      <p:sp>
        <p:nvSpPr>
          <p:cNvPr id="464" name="Google Shape;464;p17"/>
          <p:cNvSpPr/>
          <p:nvPr/>
        </p:nvSpPr>
        <p:spPr>
          <a:xfrm>
            <a:off x="2072472" y="335917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CONEXIÓN AL PC</a:t>
            </a:r>
            <a:endParaRPr b="0" i="0" sz="1400" u="none" cap="none" strike="noStrike">
              <a:solidFill>
                <a:srgbClr val="000000"/>
              </a:solidFill>
              <a:latin typeface="Arial"/>
              <a:ea typeface="Arial"/>
              <a:cs typeface="Arial"/>
              <a:sym typeface="Arial"/>
            </a:endParaRPr>
          </a:p>
        </p:txBody>
      </p:sp>
      <p:sp>
        <p:nvSpPr>
          <p:cNvPr id="465" name="Google Shape;465;p17"/>
          <p:cNvSpPr/>
          <p:nvPr/>
        </p:nvSpPr>
        <p:spPr>
          <a:xfrm>
            <a:off x="2072471" y="489331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IMPACTO DEL PC</a:t>
            </a:r>
            <a:endParaRPr b="0" i="0" sz="1400" u="none" cap="none" strike="noStrike">
              <a:solidFill>
                <a:srgbClr val="000000"/>
              </a:solidFill>
              <a:latin typeface="Arial"/>
              <a:ea typeface="Arial"/>
              <a:cs typeface="Arial"/>
              <a:sym typeface="Arial"/>
            </a:endParaRPr>
          </a:p>
        </p:txBody>
      </p:sp>
      <p:sp>
        <p:nvSpPr>
          <p:cNvPr id="466" name="Google Shape;466;p17"/>
          <p:cNvSpPr/>
          <p:nvPr/>
        </p:nvSpPr>
        <p:spPr>
          <a:xfrm>
            <a:off x="6865873" y="5045651"/>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67" name="Google Shape;467;p17"/>
          <p:cNvSpPr/>
          <p:nvPr/>
        </p:nvSpPr>
        <p:spPr>
          <a:xfrm>
            <a:off x="6865873" y="3456724"/>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68" name="Google Shape;468;p17"/>
          <p:cNvSpPr txBox="1"/>
          <p:nvPr/>
        </p:nvSpPr>
        <p:spPr>
          <a:xfrm>
            <a:off x="6958898" y="5285762"/>
            <a:ext cx="4047678" cy="10156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El PC permite a los estudiantes enfrentarse a los retos de forma metódica, fomentando el pensamiento lógico y las habilidades prácticas de resolución de problemas, esenciales para abordar con eficacia los escenarios del mundo real.</a:t>
            </a:r>
            <a:endParaRPr b="0" i="0" sz="1400" u="none" cap="none" strike="noStrike">
              <a:solidFill>
                <a:srgbClr val="000000"/>
              </a:solidFill>
              <a:latin typeface="Arial"/>
              <a:ea typeface="Arial"/>
              <a:cs typeface="Arial"/>
              <a:sym typeface="Arial"/>
            </a:endParaRPr>
          </a:p>
        </p:txBody>
      </p:sp>
      <p:sp>
        <p:nvSpPr>
          <p:cNvPr id="469" name="Google Shape;469;p17"/>
          <p:cNvSpPr txBox="1"/>
          <p:nvPr/>
        </p:nvSpPr>
        <p:spPr>
          <a:xfrm>
            <a:off x="6958897" y="3658921"/>
            <a:ext cx="4047679" cy="10156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El PC mejora el aprendizaje basado en problemas guiando a los alumnos para que descompongan los problemas complejos en partes más pequeñas (descomposición), identifiquen patrones y utilicen algoritmos para la resolución estructurada de problemas.</a:t>
            </a:r>
            <a:endParaRPr b="0" i="0" sz="1200" u="none" cap="none" strike="noStrike">
              <a:solidFill>
                <a:srgbClr val="000000"/>
              </a:solidFill>
              <a:latin typeface="Arial"/>
              <a:ea typeface="Arial"/>
              <a:cs typeface="Arial"/>
              <a:sym typeface="Arial"/>
            </a:endParaRPr>
          </a:p>
        </p:txBody>
      </p:sp>
      <p:sp>
        <p:nvSpPr>
          <p:cNvPr id="470" name="Google Shape;470;p17"/>
          <p:cNvSpPr/>
          <p:nvPr/>
        </p:nvSpPr>
        <p:spPr>
          <a:xfrm>
            <a:off x="7861107" y="335917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CONEXIÓN AL PC</a:t>
            </a:r>
            <a:endParaRPr/>
          </a:p>
        </p:txBody>
      </p:sp>
      <p:sp>
        <p:nvSpPr>
          <p:cNvPr id="471" name="Google Shape;471;p17"/>
          <p:cNvSpPr/>
          <p:nvPr/>
        </p:nvSpPr>
        <p:spPr>
          <a:xfrm>
            <a:off x="7861106" y="489331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IMPACTO DEL PC</a:t>
            </a:r>
            <a:endParaRPr b="0" i="0" sz="1400" u="none" cap="none" strike="noStrike">
              <a:solidFill>
                <a:srgbClr val="000000"/>
              </a:solidFill>
              <a:latin typeface="Arial"/>
              <a:ea typeface="Arial"/>
              <a:cs typeface="Arial"/>
              <a:sym typeface="Arial"/>
            </a:endParaRPr>
          </a:p>
        </p:txBody>
      </p:sp>
      <p:sp>
        <p:nvSpPr>
          <p:cNvPr id="472" name="Google Shape;472;p17"/>
          <p:cNvSpPr txBox="1"/>
          <p:nvPr/>
        </p:nvSpPr>
        <p:spPr>
          <a:xfrm>
            <a:off x="6693074" y="2262295"/>
            <a:ext cx="4609578" cy="10156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El aprendizaje basado en problemas se centra en la resolución de problemas del mundo real, animando a los alumnos a analizar situaciones de forma crítica y a colaborar en la búsqueda de soluciones. Ayuda a desarrollar el pensamiento crítico, la toma de decisiones y las habilidades de trabajo en equipo.</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76" name="Shape 476"/>
        <p:cNvGrpSpPr/>
        <p:nvPr/>
      </p:nvGrpSpPr>
      <p:grpSpPr>
        <a:xfrm>
          <a:off x="0" y="0"/>
          <a:ext cx="0" cy="0"/>
          <a:chOff x="0" y="0"/>
          <a:chExt cx="0" cy="0"/>
        </a:xfrm>
      </p:grpSpPr>
      <p:sp>
        <p:nvSpPr>
          <p:cNvPr id="477" name="Google Shape;477;p18"/>
          <p:cNvSpPr txBox="1"/>
          <p:nvPr>
            <p:ph idx="1" type="body"/>
          </p:nvPr>
        </p:nvSpPr>
        <p:spPr>
          <a:xfrm>
            <a:off x="696348" y="586474"/>
            <a:ext cx="10606304" cy="683565"/>
          </a:xfrm>
          <a:prstGeom prst="rect">
            <a:avLst/>
          </a:prstGeom>
          <a:noFill/>
          <a:ln>
            <a:noFill/>
          </a:ln>
        </p:spPr>
        <p:txBody>
          <a:bodyPr anchorCtr="0" anchor="b" bIns="45700" lIns="91425" spcFirstLastPara="1" rIns="91425" wrap="square" tIns="45700">
            <a:normAutofit fontScale="92500"/>
          </a:bodyPr>
          <a:lstStyle/>
          <a:p>
            <a:pPr indent="0" lvl="0" marL="0" rtl="0" algn="l">
              <a:lnSpc>
                <a:spcPct val="100000"/>
              </a:lnSpc>
              <a:spcBef>
                <a:spcPts val="0"/>
              </a:spcBef>
              <a:spcAft>
                <a:spcPts val="0"/>
              </a:spcAft>
              <a:buSzPct val="75675"/>
              <a:buNone/>
            </a:pPr>
            <a:r>
              <a:rPr b="1" lang="en-US" sz="2400">
                <a:latin typeface="Arial"/>
                <a:ea typeface="Arial"/>
                <a:cs typeface="Arial"/>
                <a:sym typeface="Arial"/>
              </a:rPr>
              <a:t>Los métodos de enseñanza que mejor funcionan en la educación de adultos</a:t>
            </a:r>
            <a:endParaRPr/>
          </a:p>
        </p:txBody>
      </p:sp>
      <p:sp>
        <p:nvSpPr>
          <p:cNvPr id="478" name="Google Shape;478;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479" name="Google Shape;479;p18"/>
          <p:cNvSpPr/>
          <p:nvPr/>
        </p:nvSpPr>
        <p:spPr>
          <a:xfrm>
            <a:off x="782855" y="1604211"/>
            <a:ext cx="4837657"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0" name="Google Shape;480;p18"/>
          <p:cNvSpPr/>
          <p:nvPr/>
        </p:nvSpPr>
        <p:spPr>
          <a:xfrm>
            <a:off x="6571490" y="1604211"/>
            <a:ext cx="4837657"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1" name="Google Shape;481;p18"/>
          <p:cNvSpPr/>
          <p:nvPr/>
        </p:nvSpPr>
        <p:spPr>
          <a:xfrm>
            <a:off x="1077238" y="1740058"/>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2" name="Google Shape;482;p18"/>
          <p:cNvSpPr txBox="1"/>
          <p:nvPr/>
        </p:nvSpPr>
        <p:spPr>
          <a:xfrm>
            <a:off x="782854" y="1604211"/>
            <a:ext cx="4837657" cy="646290"/>
          </a:xfrm>
          <a:prstGeom prst="rect">
            <a:avLst/>
          </a:prstGeom>
          <a:noFill/>
          <a:ln>
            <a:noFill/>
          </a:ln>
        </p:spPr>
        <p:txBody>
          <a:bodyPr anchorCtr="0" anchor="t" bIns="45700" lIns="91425" spcFirstLastPara="1" rIns="91425" wrap="square" tIns="45700">
            <a:spAutoFit/>
          </a:bodyPr>
          <a:lstStyle/>
          <a:p>
            <a:pPr indent="0" lvl="0" marL="87313" marR="0" rtl="0" algn="ctr">
              <a:lnSpc>
                <a:spcPct val="150000"/>
              </a:lnSpc>
              <a:spcBef>
                <a:spcPts val="0"/>
              </a:spcBef>
              <a:spcAft>
                <a:spcPts val="0"/>
              </a:spcAft>
              <a:buNone/>
            </a:pPr>
            <a:r>
              <a:rPr b="1" i="0" lang="en-US" sz="2400" u="none" cap="none" strike="noStrike">
                <a:solidFill>
                  <a:schemeClr val="lt1"/>
                </a:solidFill>
                <a:latin typeface="Arial"/>
                <a:ea typeface="Arial"/>
                <a:cs typeface="Arial"/>
                <a:sym typeface="Arial"/>
              </a:rPr>
              <a:t>3. </a:t>
            </a:r>
            <a:r>
              <a:rPr b="0" i="0" lang="en-US" sz="2000" u="none" cap="none" strike="noStrike">
                <a:solidFill>
                  <a:schemeClr val="lt1"/>
                </a:solidFill>
                <a:latin typeface="Arial"/>
                <a:ea typeface="Arial"/>
                <a:cs typeface="Arial"/>
                <a:sym typeface="Arial"/>
              </a:rPr>
              <a:t>Aprendizaje colaborativo</a:t>
            </a:r>
            <a:endParaRPr b="0" i="0" sz="1600" u="none" cap="none" strike="noStrike">
              <a:solidFill>
                <a:schemeClr val="lt1"/>
              </a:solidFill>
              <a:latin typeface="Arial"/>
              <a:ea typeface="Arial"/>
              <a:cs typeface="Arial"/>
              <a:sym typeface="Arial"/>
            </a:endParaRPr>
          </a:p>
        </p:txBody>
      </p:sp>
      <p:sp>
        <p:nvSpPr>
          <p:cNvPr id="483" name="Google Shape;483;p18"/>
          <p:cNvSpPr/>
          <p:nvPr/>
        </p:nvSpPr>
        <p:spPr>
          <a:xfrm>
            <a:off x="6865873" y="1740058"/>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4" name="Google Shape;484;p18"/>
          <p:cNvSpPr txBox="1"/>
          <p:nvPr/>
        </p:nvSpPr>
        <p:spPr>
          <a:xfrm>
            <a:off x="6571489" y="1604211"/>
            <a:ext cx="4837657" cy="646290"/>
          </a:xfrm>
          <a:prstGeom prst="rect">
            <a:avLst/>
          </a:prstGeom>
          <a:noFill/>
          <a:ln>
            <a:noFill/>
          </a:ln>
        </p:spPr>
        <p:txBody>
          <a:bodyPr anchorCtr="0" anchor="t" bIns="45700" lIns="91425" spcFirstLastPara="1" rIns="91425" wrap="square" tIns="45700">
            <a:spAutoFit/>
          </a:bodyPr>
          <a:lstStyle/>
          <a:p>
            <a:pPr indent="0" lvl="0" marL="87313" marR="0" rtl="0" algn="ctr">
              <a:lnSpc>
                <a:spcPct val="150000"/>
              </a:lnSpc>
              <a:spcBef>
                <a:spcPts val="0"/>
              </a:spcBef>
              <a:spcAft>
                <a:spcPts val="0"/>
              </a:spcAft>
              <a:buClr>
                <a:srgbClr val="000000"/>
              </a:buClr>
              <a:buSzPts val="2400"/>
              <a:buFont typeface="Arial"/>
              <a:buNone/>
            </a:pPr>
            <a:r>
              <a:rPr b="1" i="0" lang="en-US" sz="2400" u="none" cap="none" strike="noStrike">
                <a:solidFill>
                  <a:schemeClr val="lt1"/>
                </a:solidFill>
                <a:latin typeface="Arial"/>
                <a:ea typeface="Arial"/>
                <a:cs typeface="Arial"/>
                <a:sym typeface="Arial"/>
              </a:rPr>
              <a:t>4. </a:t>
            </a:r>
            <a:r>
              <a:rPr b="0" i="0" lang="en-US" sz="2000" u="none" cap="none" strike="noStrike">
                <a:solidFill>
                  <a:schemeClr val="lt1"/>
                </a:solidFill>
                <a:latin typeface="Arial"/>
                <a:ea typeface="Arial"/>
                <a:cs typeface="Arial"/>
                <a:sym typeface="Arial"/>
              </a:rPr>
              <a:t>Aprendizaje experiencial</a:t>
            </a:r>
            <a:endParaRPr b="0" i="0" sz="1600" u="none" cap="none" strike="noStrike">
              <a:solidFill>
                <a:schemeClr val="lt1"/>
              </a:solidFill>
              <a:latin typeface="Arial"/>
              <a:ea typeface="Arial"/>
              <a:cs typeface="Arial"/>
              <a:sym typeface="Arial"/>
            </a:endParaRPr>
          </a:p>
        </p:txBody>
      </p:sp>
      <p:sp>
        <p:nvSpPr>
          <p:cNvPr id="485" name="Google Shape;485;p18"/>
          <p:cNvSpPr/>
          <p:nvPr/>
        </p:nvSpPr>
        <p:spPr>
          <a:xfrm>
            <a:off x="1077238" y="5045651"/>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6" name="Google Shape;486;p18"/>
          <p:cNvSpPr/>
          <p:nvPr/>
        </p:nvSpPr>
        <p:spPr>
          <a:xfrm>
            <a:off x="1077238" y="3456724"/>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87" name="Google Shape;487;p18"/>
          <p:cNvSpPr txBox="1"/>
          <p:nvPr/>
        </p:nvSpPr>
        <p:spPr>
          <a:xfrm>
            <a:off x="1292223" y="5285762"/>
            <a:ext cx="3818917" cy="8309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Los estudiantes desarrollan un pensamiento crítico y enfoques estructurados de las tareas en grupo, mejorando su capacidad para colaborar eficazmente e innovar en un entorno de equipo.</a:t>
            </a:r>
            <a:endParaRPr b="0" i="0" sz="1400" u="none" cap="none" strike="noStrike">
              <a:solidFill>
                <a:srgbClr val="000000"/>
              </a:solidFill>
              <a:latin typeface="Arial"/>
              <a:ea typeface="Arial"/>
              <a:cs typeface="Arial"/>
              <a:sym typeface="Arial"/>
            </a:endParaRPr>
          </a:p>
        </p:txBody>
      </p:sp>
      <p:sp>
        <p:nvSpPr>
          <p:cNvPr id="488" name="Google Shape;488;p18"/>
          <p:cNvSpPr txBox="1"/>
          <p:nvPr/>
        </p:nvSpPr>
        <p:spPr>
          <a:xfrm>
            <a:off x="1234192" y="3696087"/>
            <a:ext cx="3919886" cy="10156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El PC refuerza el aprendizaje colaborativo fomentando el intercambio de datos, el análisis colectivo y la resolución algorítmica de problemas. Los alumnos pueden utilizar los principios del PC para organizar la información y resolver problemas en equipo.</a:t>
            </a:r>
            <a:endParaRPr b="0" i="0" sz="1400" u="none" cap="none" strike="noStrike">
              <a:solidFill>
                <a:srgbClr val="000000"/>
              </a:solidFill>
              <a:latin typeface="Arial"/>
              <a:ea typeface="Arial"/>
              <a:cs typeface="Arial"/>
              <a:sym typeface="Arial"/>
            </a:endParaRPr>
          </a:p>
        </p:txBody>
      </p:sp>
      <p:sp>
        <p:nvSpPr>
          <p:cNvPr id="489" name="Google Shape;489;p18"/>
          <p:cNvSpPr txBox="1"/>
          <p:nvPr/>
        </p:nvSpPr>
        <p:spPr>
          <a:xfrm>
            <a:off x="889348" y="2262295"/>
            <a:ext cx="4609578" cy="10156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Este método implica que los alumnos trabajen juntos para alcanzar objetivos comunes mediante debates en grupo, proyectos y tareas compartidas. Fomenta el trabajo en equipo, la comunicación y las habilidades sociales, a la vez que promueve la comunidad y la responsabilidad compartida.</a:t>
            </a:r>
            <a:endParaRPr b="0" i="0" sz="1200" u="none" cap="none" strike="noStrike">
              <a:solidFill>
                <a:srgbClr val="000000"/>
              </a:solidFill>
              <a:latin typeface="Arial"/>
              <a:ea typeface="Arial"/>
              <a:cs typeface="Arial"/>
              <a:sym typeface="Arial"/>
            </a:endParaRPr>
          </a:p>
        </p:txBody>
      </p:sp>
      <p:sp>
        <p:nvSpPr>
          <p:cNvPr id="490" name="Google Shape;490;p18"/>
          <p:cNvSpPr/>
          <p:nvPr/>
        </p:nvSpPr>
        <p:spPr>
          <a:xfrm>
            <a:off x="2072472" y="335917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CONEXIÓN AL PC</a:t>
            </a:r>
            <a:endParaRPr/>
          </a:p>
        </p:txBody>
      </p:sp>
      <p:sp>
        <p:nvSpPr>
          <p:cNvPr id="491" name="Google Shape;491;p18"/>
          <p:cNvSpPr/>
          <p:nvPr/>
        </p:nvSpPr>
        <p:spPr>
          <a:xfrm>
            <a:off x="2072471" y="489331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IMPACTO DEL PC</a:t>
            </a:r>
            <a:endParaRPr/>
          </a:p>
        </p:txBody>
      </p:sp>
      <p:sp>
        <p:nvSpPr>
          <p:cNvPr id="492" name="Google Shape;492;p18"/>
          <p:cNvSpPr/>
          <p:nvPr/>
        </p:nvSpPr>
        <p:spPr>
          <a:xfrm>
            <a:off x="6865873" y="5045651"/>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3" name="Google Shape;493;p18"/>
          <p:cNvSpPr/>
          <p:nvPr/>
        </p:nvSpPr>
        <p:spPr>
          <a:xfrm>
            <a:off x="6865873" y="3485666"/>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494" name="Google Shape;494;p18"/>
          <p:cNvSpPr txBox="1"/>
          <p:nvPr/>
        </p:nvSpPr>
        <p:spPr>
          <a:xfrm>
            <a:off x="7080858" y="5285762"/>
            <a:ext cx="3818917" cy="8309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Al integrar el PC, los estudiantes perfeccionan su capacidad para experimentar, evaluar los resultados y mejorar sus soluciones, haciendo que su proceso de aprendizaje sea más sistemático y de mayor impacto.</a:t>
            </a:r>
            <a:endParaRPr b="0" i="0" sz="1400" u="none" cap="none" strike="noStrike">
              <a:solidFill>
                <a:srgbClr val="000000"/>
              </a:solidFill>
              <a:latin typeface="Arial"/>
              <a:ea typeface="Arial"/>
              <a:cs typeface="Arial"/>
              <a:sym typeface="Arial"/>
            </a:endParaRPr>
          </a:p>
        </p:txBody>
      </p:sp>
      <p:sp>
        <p:nvSpPr>
          <p:cNvPr id="495" name="Google Shape;495;p18"/>
          <p:cNvSpPr txBox="1"/>
          <p:nvPr/>
        </p:nvSpPr>
        <p:spPr>
          <a:xfrm>
            <a:off x="7022826" y="3763299"/>
            <a:ext cx="3919886" cy="8309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El PC apoya el aprendizaje </a:t>
            </a:r>
            <a:r>
              <a:rPr b="0" i="0" lang="en-US" sz="1200" u="none" cap="none" strike="noStrike">
                <a:solidFill>
                  <a:schemeClr val="dk1"/>
                </a:solidFill>
                <a:latin typeface="Arial"/>
                <a:ea typeface="Arial"/>
                <a:cs typeface="Arial"/>
                <a:sym typeface="Arial"/>
              </a:rPr>
              <a:t>experiencial</a:t>
            </a:r>
            <a:r>
              <a:rPr b="0" i="0" lang="en-US" sz="1200" u="none" cap="none" strike="noStrike">
                <a:solidFill>
                  <a:srgbClr val="000000"/>
                </a:solidFill>
                <a:latin typeface="Arial"/>
                <a:ea typeface="Arial"/>
                <a:cs typeface="Arial"/>
                <a:sym typeface="Arial"/>
              </a:rPr>
              <a:t> ayudando a los alumnos a aplicar la descomposición, los algoritmos y las pruebas para analizar y resolver los problemas que encuentran durante las actividades.</a:t>
            </a:r>
            <a:endParaRPr b="0" i="0" sz="1400" u="none" cap="none" strike="noStrike">
              <a:solidFill>
                <a:srgbClr val="000000"/>
              </a:solidFill>
              <a:latin typeface="Arial"/>
              <a:ea typeface="Arial"/>
              <a:cs typeface="Arial"/>
              <a:sym typeface="Arial"/>
            </a:endParaRPr>
          </a:p>
        </p:txBody>
      </p:sp>
      <p:sp>
        <p:nvSpPr>
          <p:cNvPr id="496" name="Google Shape;496;p18"/>
          <p:cNvSpPr/>
          <p:nvPr/>
        </p:nvSpPr>
        <p:spPr>
          <a:xfrm>
            <a:off x="7861106" y="341845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CONEXIÓN AL PC</a:t>
            </a:r>
            <a:endParaRPr/>
          </a:p>
        </p:txBody>
      </p:sp>
      <p:sp>
        <p:nvSpPr>
          <p:cNvPr id="497" name="Google Shape;497;p18"/>
          <p:cNvSpPr/>
          <p:nvPr/>
        </p:nvSpPr>
        <p:spPr>
          <a:xfrm>
            <a:off x="7861106" y="489331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IMPACTO DEL PC</a:t>
            </a:r>
            <a:endParaRPr/>
          </a:p>
        </p:txBody>
      </p:sp>
      <p:sp>
        <p:nvSpPr>
          <p:cNvPr id="498" name="Google Shape;498;p18"/>
          <p:cNvSpPr txBox="1"/>
          <p:nvPr/>
        </p:nvSpPr>
        <p:spPr>
          <a:xfrm>
            <a:off x="6693074" y="2262295"/>
            <a:ext cx="4609578" cy="11541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50"/>
              <a:buFont typeface="Arial"/>
              <a:buNone/>
            </a:pPr>
            <a:r>
              <a:rPr b="0" i="0" lang="en-US" sz="1150" u="none" cap="none" strike="noStrike">
                <a:solidFill>
                  <a:srgbClr val="000000"/>
                </a:solidFill>
                <a:latin typeface="Arial"/>
                <a:ea typeface="Arial"/>
                <a:cs typeface="Arial"/>
                <a:sym typeface="Arial"/>
              </a:rPr>
              <a:t>Se enfoca en aprender a través de la experiencia, permitiendo a los estudiantes enfrentarse directamente a retos del mundo real mediante simulaciones, trabajo de campo o actividades prácticas. Este método promueve una comprensión más profunda al animar a los alumnos a reflexionar sobre sus acciones, analizar los resultados y aplicar los conocimientos adquiridos a situaciones similares.</a:t>
            </a:r>
            <a:endParaRPr b="0" i="0" sz="115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02" name="Shape 502"/>
        <p:cNvGrpSpPr/>
        <p:nvPr/>
      </p:nvGrpSpPr>
      <p:grpSpPr>
        <a:xfrm>
          <a:off x="0" y="0"/>
          <a:ext cx="0" cy="0"/>
          <a:chOff x="0" y="0"/>
          <a:chExt cx="0" cy="0"/>
        </a:xfrm>
      </p:grpSpPr>
      <p:sp>
        <p:nvSpPr>
          <p:cNvPr id="503" name="Google Shape;503;p19"/>
          <p:cNvSpPr txBox="1"/>
          <p:nvPr>
            <p:ph idx="1" type="body"/>
          </p:nvPr>
        </p:nvSpPr>
        <p:spPr>
          <a:xfrm>
            <a:off x="696348" y="586474"/>
            <a:ext cx="10886052"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sz="2400">
                <a:latin typeface="Arial"/>
                <a:ea typeface="Arial"/>
                <a:cs typeface="Arial"/>
                <a:sym typeface="Arial"/>
              </a:rPr>
              <a:t>Los métodos de enseñanza que mejor funcionan en la educación de adultos</a:t>
            </a:r>
            <a:endParaRPr/>
          </a:p>
        </p:txBody>
      </p:sp>
      <p:sp>
        <p:nvSpPr>
          <p:cNvPr id="504" name="Google Shape;504;p1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505" name="Google Shape;505;p19"/>
          <p:cNvSpPr/>
          <p:nvPr/>
        </p:nvSpPr>
        <p:spPr>
          <a:xfrm>
            <a:off x="782855" y="1604211"/>
            <a:ext cx="4837657"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06" name="Google Shape;506;p19"/>
          <p:cNvSpPr/>
          <p:nvPr/>
        </p:nvSpPr>
        <p:spPr>
          <a:xfrm>
            <a:off x="6571490" y="1604211"/>
            <a:ext cx="4837657" cy="4860758"/>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07" name="Google Shape;507;p19"/>
          <p:cNvSpPr/>
          <p:nvPr/>
        </p:nvSpPr>
        <p:spPr>
          <a:xfrm>
            <a:off x="1077238" y="1740058"/>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08" name="Google Shape;508;p19"/>
          <p:cNvSpPr txBox="1"/>
          <p:nvPr/>
        </p:nvSpPr>
        <p:spPr>
          <a:xfrm>
            <a:off x="782854" y="1604211"/>
            <a:ext cx="4837657" cy="646290"/>
          </a:xfrm>
          <a:prstGeom prst="rect">
            <a:avLst/>
          </a:prstGeom>
          <a:noFill/>
          <a:ln>
            <a:noFill/>
          </a:ln>
        </p:spPr>
        <p:txBody>
          <a:bodyPr anchorCtr="0" anchor="t" bIns="45700" lIns="91425" spcFirstLastPara="1" rIns="91425" wrap="square" tIns="45700">
            <a:spAutoFit/>
          </a:bodyPr>
          <a:lstStyle/>
          <a:p>
            <a:pPr indent="0" lvl="0" marL="87313" marR="0" rtl="0" algn="ctr">
              <a:lnSpc>
                <a:spcPct val="150000"/>
              </a:lnSpc>
              <a:spcBef>
                <a:spcPts val="0"/>
              </a:spcBef>
              <a:spcAft>
                <a:spcPts val="0"/>
              </a:spcAft>
              <a:buClr>
                <a:srgbClr val="000000"/>
              </a:buClr>
              <a:buSzPts val="2400"/>
              <a:buFont typeface="Arial"/>
              <a:buNone/>
            </a:pPr>
            <a:r>
              <a:rPr b="1" i="0" lang="en-US" sz="2400" u="none" cap="none" strike="noStrike">
                <a:solidFill>
                  <a:schemeClr val="lt1"/>
                </a:solidFill>
                <a:latin typeface="Arial"/>
                <a:ea typeface="Arial"/>
                <a:cs typeface="Arial"/>
                <a:sym typeface="Arial"/>
              </a:rPr>
              <a:t>5. </a:t>
            </a:r>
            <a:r>
              <a:rPr b="0" i="0" lang="en-US" sz="2000" u="none" cap="none" strike="noStrike">
                <a:solidFill>
                  <a:schemeClr val="lt1"/>
                </a:solidFill>
                <a:latin typeface="Arial"/>
                <a:ea typeface="Arial"/>
                <a:cs typeface="Arial"/>
                <a:sym typeface="Arial"/>
              </a:rPr>
              <a:t>Aprendizaje autodirigido</a:t>
            </a:r>
            <a:endParaRPr b="0" i="0" sz="1600" u="none" cap="none" strike="noStrike">
              <a:solidFill>
                <a:schemeClr val="lt1"/>
              </a:solidFill>
              <a:latin typeface="Arial"/>
              <a:ea typeface="Arial"/>
              <a:cs typeface="Arial"/>
              <a:sym typeface="Arial"/>
            </a:endParaRPr>
          </a:p>
        </p:txBody>
      </p:sp>
      <p:sp>
        <p:nvSpPr>
          <p:cNvPr id="509" name="Google Shape;509;p19"/>
          <p:cNvSpPr/>
          <p:nvPr/>
        </p:nvSpPr>
        <p:spPr>
          <a:xfrm>
            <a:off x="6865873" y="1740058"/>
            <a:ext cx="4246324" cy="457200"/>
          </a:xfrm>
          <a:prstGeom prst="rect">
            <a:avLst/>
          </a:prstGeom>
          <a:solidFill>
            <a:srgbClr val="678877"/>
          </a:solidFill>
          <a:ln cap="flat" cmpd="sng"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10" name="Google Shape;510;p19"/>
          <p:cNvSpPr txBox="1"/>
          <p:nvPr/>
        </p:nvSpPr>
        <p:spPr>
          <a:xfrm>
            <a:off x="6571489" y="1604211"/>
            <a:ext cx="4837657" cy="646290"/>
          </a:xfrm>
          <a:prstGeom prst="rect">
            <a:avLst/>
          </a:prstGeom>
          <a:noFill/>
          <a:ln>
            <a:noFill/>
          </a:ln>
        </p:spPr>
        <p:txBody>
          <a:bodyPr anchorCtr="0" anchor="t" bIns="45700" lIns="91425" spcFirstLastPara="1" rIns="91425" wrap="square" tIns="45700">
            <a:spAutoFit/>
          </a:bodyPr>
          <a:lstStyle/>
          <a:p>
            <a:pPr indent="0" lvl="0" marL="87313" marR="0" rtl="0" algn="ctr">
              <a:lnSpc>
                <a:spcPct val="150000"/>
              </a:lnSpc>
              <a:spcBef>
                <a:spcPts val="0"/>
              </a:spcBef>
              <a:spcAft>
                <a:spcPts val="0"/>
              </a:spcAft>
              <a:buClr>
                <a:srgbClr val="000000"/>
              </a:buClr>
              <a:buSzPts val="2400"/>
              <a:buFont typeface="Arial"/>
              <a:buNone/>
            </a:pPr>
            <a:r>
              <a:rPr b="1" i="0" lang="en-US" sz="2400" u="none" cap="none" strike="noStrike">
                <a:solidFill>
                  <a:schemeClr val="lt1"/>
                </a:solidFill>
                <a:latin typeface="Arial"/>
                <a:ea typeface="Arial"/>
                <a:cs typeface="Arial"/>
                <a:sym typeface="Arial"/>
              </a:rPr>
              <a:t>6. </a:t>
            </a:r>
            <a:r>
              <a:rPr b="0" i="0" lang="en-US" sz="2000" u="none" cap="none" strike="noStrike">
                <a:solidFill>
                  <a:schemeClr val="lt1"/>
                </a:solidFill>
                <a:latin typeface="Arial"/>
                <a:ea typeface="Arial"/>
                <a:cs typeface="Arial"/>
                <a:sym typeface="Arial"/>
              </a:rPr>
              <a:t>Aula invertida</a:t>
            </a:r>
            <a:endParaRPr b="0" i="0" sz="1600" u="none" cap="none" strike="noStrike">
              <a:solidFill>
                <a:schemeClr val="lt1"/>
              </a:solidFill>
              <a:latin typeface="Arial"/>
              <a:ea typeface="Arial"/>
              <a:cs typeface="Arial"/>
              <a:sym typeface="Arial"/>
            </a:endParaRPr>
          </a:p>
        </p:txBody>
      </p:sp>
      <p:sp>
        <p:nvSpPr>
          <p:cNvPr id="511" name="Google Shape;511;p19"/>
          <p:cNvSpPr/>
          <p:nvPr/>
        </p:nvSpPr>
        <p:spPr>
          <a:xfrm>
            <a:off x="1077238" y="5045651"/>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12" name="Google Shape;512;p19"/>
          <p:cNvSpPr/>
          <p:nvPr/>
        </p:nvSpPr>
        <p:spPr>
          <a:xfrm>
            <a:off x="1077238" y="3456724"/>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13" name="Google Shape;513;p19"/>
          <p:cNvSpPr txBox="1"/>
          <p:nvPr/>
        </p:nvSpPr>
        <p:spPr>
          <a:xfrm>
            <a:off x="1292223" y="5285762"/>
            <a:ext cx="3818917" cy="8309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Los estudiantes se vuelven más independientes y eficientes, utilizando enfoques estructurados para alcanzar sus objetivos y resolver los retos de una manera orientada a la consecución de metas.</a:t>
            </a:r>
            <a:endParaRPr b="0" i="0" sz="1400" u="none" cap="none" strike="noStrike">
              <a:solidFill>
                <a:srgbClr val="000000"/>
              </a:solidFill>
              <a:latin typeface="Arial"/>
              <a:ea typeface="Arial"/>
              <a:cs typeface="Arial"/>
              <a:sym typeface="Arial"/>
            </a:endParaRPr>
          </a:p>
        </p:txBody>
      </p:sp>
      <p:sp>
        <p:nvSpPr>
          <p:cNvPr id="514" name="Google Shape;514;p19"/>
          <p:cNvSpPr txBox="1"/>
          <p:nvPr/>
        </p:nvSpPr>
        <p:spPr>
          <a:xfrm>
            <a:off x="1234192" y="3696087"/>
            <a:ext cx="3919886" cy="8309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El PC ayuda a los alumnos a planificar y organizar sus tareas, a dividirlas en pasos manejables (descomposición) y a seguir su progreso mediante métodos lógicos.</a:t>
            </a:r>
            <a:endParaRPr b="0" i="0" sz="1400" u="none" cap="none" strike="noStrike">
              <a:solidFill>
                <a:srgbClr val="000000"/>
              </a:solidFill>
              <a:latin typeface="Arial"/>
              <a:ea typeface="Arial"/>
              <a:cs typeface="Arial"/>
              <a:sym typeface="Arial"/>
            </a:endParaRPr>
          </a:p>
        </p:txBody>
      </p:sp>
      <p:sp>
        <p:nvSpPr>
          <p:cNvPr id="515" name="Google Shape;515;p19"/>
          <p:cNvSpPr txBox="1"/>
          <p:nvPr/>
        </p:nvSpPr>
        <p:spPr>
          <a:xfrm>
            <a:off x="889348" y="2237911"/>
            <a:ext cx="4609578" cy="11541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150"/>
              <a:buFont typeface="Arial"/>
              <a:buNone/>
            </a:pPr>
            <a:r>
              <a:rPr b="0" i="0" lang="en-US" sz="1150" u="none" cap="none" strike="noStrike">
                <a:solidFill>
                  <a:srgbClr val="000000"/>
                </a:solidFill>
                <a:latin typeface="Arial"/>
                <a:ea typeface="Arial"/>
                <a:cs typeface="Arial"/>
                <a:sym typeface="Arial"/>
              </a:rPr>
              <a:t>Este método permite a los estudiantes tomar el control de su trayectoria de aprendizaje estableciendo objetivos personales, gestionando su proceso de aprendizaje y reflexionando sobre su progreso. Este enfoque fomenta la independencia y la adaptabilidad, al tiempo que desarrolla las capacidades de resolución de problemas y de pensamiento crítico.</a:t>
            </a:r>
            <a:endParaRPr b="0" i="0" sz="1150" u="none" cap="none" strike="noStrike">
              <a:solidFill>
                <a:srgbClr val="000000"/>
              </a:solidFill>
              <a:latin typeface="Arial"/>
              <a:ea typeface="Arial"/>
              <a:cs typeface="Arial"/>
              <a:sym typeface="Arial"/>
            </a:endParaRPr>
          </a:p>
        </p:txBody>
      </p:sp>
      <p:sp>
        <p:nvSpPr>
          <p:cNvPr id="516" name="Google Shape;516;p19"/>
          <p:cNvSpPr/>
          <p:nvPr/>
        </p:nvSpPr>
        <p:spPr>
          <a:xfrm>
            <a:off x="2072472" y="335917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CONEXIÓN AL PC</a:t>
            </a:r>
            <a:endParaRPr/>
          </a:p>
        </p:txBody>
      </p:sp>
      <p:sp>
        <p:nvSpPr>
          <p:cNvPr id="517" name="Google Shape;517;p19"/>
          <p:cNvSpPr/>
          <p:nvPr/>
        </p:nvSpPr>
        <p:spPr>
          <a:xfrm>
            <a:off x="2072471" y="489331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IMPACTO DEL PC</a:t>
            </a:r>
            <a:endParaRPr/>
          </a:p>
        </p:txBody>
      </p:sp>
      <p:sp>
        <p:nvSpPr>
          <p:cNvPr id="518" name="Google Shape;518;p19"/>
          <p:cNvSpPr/>
          <p:nvPr/>
        </p:nvSpPr>
        <p:spPr>
          <a:xfrm>
            <a:off x="6865873" y="5045651"/>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19" name="Google Shape;519;p19"/>
          <p:cNvSpPr/>
          <p:nvPr/>
        </p:nvSpPr>
        <p:spPr>
          <a:xfrm>
            <a:off x="6865873" y="3456724"/>
            <a:ext cx="4246324" cy="131122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20" name="Google Shape;520;p19"/>
          <p:cNvSpPr txBox="1"/>
          <p:nvPr/>
        </p:nvSpPr>
        <p:spPr>
          <a:xfrm>
            <a:off x="7080858" y="5285762"/>
            <a:ext cx="3818917" cy="10156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Los alumnos llegan a clase con una comprensión estructurada, listos para colaborar y participar en la resolución de problemas de orden superior, lo que hace que la experiencia en el aula sea más dinámica e interactiva.</a:t>
            </a:r>
            <a:endParaRPr b="0" i="0" sz="1400" u="none" cap="none" strike="noStrike">
              <a:solidFill>
                <a:srgbClr val="000000"/>
              </a:solidFill>
              <a:latin typeface="Arial"/>
              <a:ea typeface="Arial"/>
              <a:cs typeface="Arial"/>
              <a:sym typeface="Arial"/>
            </a:endParaRPr>
          </a:p>
        </p:txBody>
      </p:sp>
      <p:sp>
        <p:nvSpPr>
          <p:cNvPr id="521" name="Google Shape;521;p19"/>
          <p:cNvSpPr txBox="1"/>
          <p:nvPr/>
        </p:nvSpPr>
        <p:spPr>
          <a:xfrm>
            <a:off x="7022827" y="3696087"/>
            <a:ext cx="3919886" cy="8309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El PC mejora el "Aula invertida" fomentando la resolución de problemas previa a la clase y la aplicación de algoritmos para analizar e interpretar el contenido didáctico.</a:t>
            </a:r>
            <a:endParaRPr b="0" i="0" sz="1400" u="none" cap="none" strike="noStrike">
              <a:solidFill>
                <a:srgbClr val="000000"/>
              </a:solidFill>
              <a:latin typeface="Arial"/>
              <a:ea typeface="Arial"/>
              <a:cs typeface="Arial"/>
              <a:sym typeface="Arial"/>
            </a:endParaRPr>
          </a:p>
        </p:txBody>
      </p:sp>
      <p:sp>
        <p:nvSpPr>
          <p:cNvPr id="522" name="Google Shape;522;p19"/>
          <p:cNvSpPr/>
          <p:nvPr/>
        </p:nvSpPr>
        <p:spPr>
          <a:xfrm>
            <a:off x="7861107" y="335917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CONEXIÓN AL PC</a:t>
            </a:r>
            <a:endParaRPr/>
          </a:p>
        </p:txBody>
      </p:sp>
      <p:sp>
        <p:nvSpPr>
          <p:cNvPr id="523" name="Google Shape;523;p19"/>
          <p:cNvSpPr/>
          <p:nvPr/>
        </p:nvSpPr>
        <p:spPr>
          <a:xfrm>
            <a:off x="7861106" y="4893314"/>
            <a:ext cx="2243327" cy="344845"/>
          </a:xfrm>
          <a:prstGeom prst="roundRect">
            <a:avLst>
              <a:gd fmla="val 16667" name="adj"/>
            </a:avLst>
          </a:prstGeom>
          <a:solidFill>
            <a:srgbClr val="678877"/>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IMPACTO DEL PC</a:t>
            </a:r>
            <a:endParaRPr/>
          </a:p>
        </p:txBody>
      </p:sp>
      <p:sp>
        <p:nvSpPr>
          <p:cNvPr id="524" name="Google Shape;524;p19"/>
          <p:cNvSpPr txBox="1"/>
          <p:nvPr/>
        </p:nvSpPr>
        <p:spPr>
          <a:xfrm>
            <a:off x="6693074" y="2262295"/>
            <a:ext cx="4609578"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La "Aula invertida" cambia el aprendizaje tradicional, proporcionando material didáctico antes de la clase y reservando el tiempo de clase para debates y actividades. Promueve la participación activa y comprensión más profunda.</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28" name="Shape 528"/>
        <p:cNvGrpSpPr/>
        <p:nvPr/>
      </p:nvGrpSpPr>
      <p:grpSpPr>
        <a:xfrm>
          <a:off x="0" y="0"/>
          <a:ext cx="0" cy="0"/>
          <a:chOff x="0" y="0"/>
          <a:chExt cx="0" cy="0"/>
        </a:xfrm>
      </p:grpSpPr>
      <p:sp>
        <p:nvSpPr>
          <p:cNvPr id="529" name="Google Shape;529;p20"/>
          <p:cNvSpPr txBox="1"/>
          <p:nvPr>
            <p:ph idx="1" type="body"/>
          </p:nvPr>
        </p:nvSpPr>
        <p:spPr>
          <a:xfrm>
            <a:off x="696348" y="146304"/>
            <a:ext cx="8459844" cy="1123736"/>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a:latin typeface="Arial"/>
                <a:ea typeface="Arial"/>
                <a:cs typeface="Arial"/>
                <a:sym typeface="Arial"/>
              </a:rPr>
              <a:t>¿Utilizas actualmente el andamiaje (</a:t>
            </a:r>
            <a:r>
              <a:rPr b="1" i="1" lang="en-US">
                <a:latin typeface="Arial"/>
                <a:ea typeface="Arial"/>
                <a:cs typeface="Arial"/>
                <a:sym typeface="Arial"/>
              </a:rPr>
              <a:t>scaffolding</a:t>
            </a:r>
            <a:r>
              <a:rPr b="1" lang="en-US">
                <a:latin typeface="Arial"/>
                <a:ea typeface="Arial"/>
                <a:cs typeface="Arial"/>
                <a:sym typeface="Arial"/>
              </a:rPr>
              <a:t>) o estás familiarizado con él?</a:t>
            </a:r>
            <a:endParaRPr>
              <a:latin typeface="Arial"/>
              <a:ea typeface="Arial"/>
              <a:cs typeface="Arial"/>
              <a:sym typeface="Arial"/>
            </a:endParaRPr>
          </a:p>
        </p:txBody>
      </p:sp>
      <p:sp>
        <p:nvSpPr>
          <p:cNvPr id="530" name="Google Shape;530;p2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531" name="Google Shape;531;p20"/>
          <p:cNvSpPr txBox="1"/>
          <p:nvPr/>
        </p:nvSpPr>
        <p:spPr>
          <a:xfrm>
            <a:off x="377952" y="1258019"/>
            <a:ext cx="9083373" cy="235445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300"/>
              <a:buFont typeface="Arial"/>
              <a:buNone/>
            </a:pPr>
            <a:r>
              <a:rPr b="0" i="0" lang="en-US" sz="1300" u="none" cap="none" strike="noStrike">
                <a:solidFill>
                  <a:srgbClr val="000000"/>
                </a:solidFill>
                <a:latin typeface="Arial"/>
                <a:ea typeface="Arial"/>
                <a:cs typeface="Arial"/>
                <a:sym typeface="Arial"/>
              </a:rPr>
              <a:t>El andamiaje, o </a:t>
            </a:r>
            <a:r>
              <a:rPr b="0" i="1" lang="en-US" sz="1300" u="none" cap="none" strike="noStrike">
                <a:solidFill>
                  <a:srgbClr val="000000"/>
                </a:solidFill>
                <a:latin typeface="Arial"/>
                <a:ea typeface="Arial"/>
                <a:cs typeface="Arial"/>
                <a:sym typeface="Arial"/>
              </a:rPr>
              <a:t>scaffolding</a:t>
            </a:r>
            <a:r>
              <a:rPr b="0" i="0" lang="en-US" sz="1300" u="none" cap="none" strike="noStrike">
                <a:solidFill>
                  <a:srgbClr val="000000"/>
                </a:solidFill>
                <a:latin typeface="Arial"/>
                <a:ea typeface="Arial"/>
                <a:cs typeface="Arial"/>
                <a:sym typeface="Arial"/>
              </a:rPr>
              <a:t>,  es un método de enseñanza que descompone los conceptos complejos en pasos más pequeños y manejables, reduciendo gradualmente el apoyo a medida que los alumnos adquieren independencia. Cuando se combina con el PC, el andamiaje desempeña un papel clave para ayudar a los estudiantes adultos a desarrollar habilidades analíticas y de resolución de problemas críticos. </a:t>
            </a:r>
            <a:endParaRPr b="0" i="0" sz="1300" u="none" cap="none" strike="noStrike">
              <a:solidFill>
                <a:srgbClr val="000000"/>
              </a:solidFill>
              <a:latin typeface="Arial"/>
              <a:ea typeface="Arial"/>
              <a:cs typeface="Arial"/>
              <a:sym typeface="Arial"/>
            </a:endParaRPr>
          </a:p>
          <a:p>
            <a:pPr indent="0" lvl="0" marL="0" marR="0" rtl="0" algn="just">
              <a:lnSpc>
                <a:spcPct val="100000"/>
              </a:lnSpc>
              <a:spcBef>
                <a:spcPts val="1200"/>
              </a:spcBef>
              <a:spcAft>
                <a:spcPts val="0"/>
              </a:spcAft>
              <a:buClr>
                <a:srgbClr val="000000"/>
              </a:buClr>
              <a:buSzPts val="1300"/>
              <a:buFont typeface="Arial"/>
              <a:buNone/>
            </a:pPr>
            <a:r>
              <a:rPr b="0" i="0" lang="en-US" sz="1300" u="none" cap="none" strike="noStrike">
                <a:solidFill>
                  <a:srgbClr val="000000"/>
                </a:solidFill>
                <a:latin typeface="Arial"/>
                <a:ea typeface="Arial"/>
                <a:cs typeface="Arial"/>
                <a:sym typeface="Arial"/>
              </a:rPr>
              <a:t>El andamiaje garantiza que los alumnos adultos, independientemente de sus conocimientos previos o de su nivel de alfabetización digital, puedan desarrollar gradualmente sus habilidades de PC a su propio ritmo. Esta adaptabilidad convierte al PC en una metodología inclusiva, ya que permite a los educadores ajustar la complejidad, reforzar los conceptos y personalizar los itinerarios de aprendizaje.</a:t>
            </a:r>
            <a:endParaRPr/>
          </a:p>
          <a:p>
            <a:pPr indent="0" lvl="0" marL="0" marR="0" rtl="0" algn="just">
              <a:lnSpc>
                <a:spcPct val="100000"/>
              </a:lnSpc>
              <a:spcBef>
                <a:spcPts val="1200"/>
              </a:spcBef>
              <a:spcAft>
                <a:spcPts val="1200"/>
              </a:spcAft>
              <a:buClr>
                <a:srgbClr val="000000"/>
              </a:buClr>
              <a:buSzPts val="1300"/>
              <a:buFont typeface="Arial"/>
              <a:buNone/>
            </a:pPr>
            <a:r>
              <a:rPr b="0" i="0" lang="en-US" sz="1300" u="none" cap="none" strike="noStrike">
                <a:solidFill>
                  <a:srgbClr val="000000"/>
                </a:solidFill>
                <a:latin typeface="Arial"/>
                <a:ea typeface="Arial"/>
                <a:cs typeface="Arial"/>
                <a:sym typeface="Arial"/>
              </a:rPr>
              <a:t>Elementos clave del andamiaje en el PC:</a:t>
            </a:r>
            <a:endParaRPr b="0" i="0" sz="1300" u="none" cap="none" strike="noStrike">
              <a:solidFill>
                <a:srgbClr val="000000"/>
              </a:solidFill>
              <a:latin typeface="Arial"/>
              <a:ea typeface="Arial"/>
              <a:cs typeface="Arial"/>
              <a:sym typeface="Arial"/>
            </a:endParaRPr>
          </a:p>
        </p:txBody>
      </p:sp>
      <p:pic>
        <p:nvPicPr>
          <p:cNvPr descr="A person holding his hand to his face&#10;&#10;Description automatically generated" id="532" name="Google Shape;532;p20"/>
          <p:cNvPicPr preferRelativeResize="0"/>
          <p:nvPr/>
        </p:nvPicPr>
        <p:blipFill rotWithShape="1">
          <a:blip r:embed="rId3">
            <a:alphaModFix/>
          </a:blip>
          <a:srcRect b="5000" l="0" r="0" t="5000"/>
          <a:stretch/>
        </p:blipFill>
        <p:spPr>
          <a:xfrm>
            <a:off x="9386285" y="767462"/>
            <a:ext cx="2762619" cy="2219786"/>
          </a:xfrm>
          <a:prstGeom prst="rect">
            <a:avLst/>
          </a:prstGeom>
          <a:noFill/>
          <a:ln>
            <a:noFill/>
          </a:ln>
        </p:spPr>
      </p:pic>
      <p:pic>
        <p:nvPicPr>
          <p:cNvPr id="533" name="Google Shape;533;p20"/>
          <p:cNvPicPr preferRelativeResize="0"/>
          <p:nvPr/>
        </p:nvPicPr>
        <p:blipFill rotWithShape="1">
          <a:blip r:embed="rId4">
            <a:alphaModFix/>
          </a:blip>
          <a:srcRect b="0" l="0" r="0" t="0"/>
          <a:stretch/>
        </p:blipFill>
        <p:spPr>
          <a:xfrm>
            <a:off x="2401657" y="4344014"/>
            <a:ext cx="7402614" cy="1197093"/>
          </a:xfrm>
          <a:prstGeom prst="rect">
            <a:avLst/>
          </a:prstGeom>
          <a:noFill/>
          <a:ln>
            <a:noFill/>
          </a:ln>
        </p:spPr>
      </p:pic>
      <p:sp>
        <p:nvSpPr>
          <p:cNvPr id="534" name="Google Shape;534;p20"/>
          <p:cNvSpPr txBox="1"/>
          <p:nvPr/>
        </p:nvSpPr>
        <p:spPr>
          <a:xfrm>
            <a:off x="696348" y="3560268"/>
            <a:ext cx="2892511" cy="76940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708684"/>
                </a:solidFill>
                <a:latin typeface="Arial"/>
                <a:ea typeface="Arial"/>
                <a:cs typeface="Arial"/>
                <a:sym typeface="Arial"/>
              </a:rPr>
              <a:t>Desarrollo paso a paso de las habilidades</a:t>
            </a:r>
            <a:endParaRPr/>
          </a:p>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Introduce conceptos de PC, como la descomposición en pequeños segmentos para construir confianza.</a:t>
            </a:r>
            <a:endParaRPr b="0" i="0" sz="1400" u="none" cap="none" strike="noStrike">
              <a:solidFill>
                <a:srgbClr val="000000"/>
              </a:solidFill>
              <a:latin typeface="Arial"/>
              <a:ea typeface="Arial"/>
              <a:cs typeface="Arial"/>
              <a:sym typeface="Arial"/>
            </a:endParaRPr>
          </a:p>
        </p:txBody>
      </p:sp>
      <p:sp>
        <p:nvSpPr>
          <p:cNvPr id="535" name="Google Shape;535;p20"/>
          <p:cNvSpPr txBox="1"/>
          <p:nvPr/>
        </p:nvSpPr>
        <p:spPr>
          <a:xfrm>
            <a:off x="3084911" y="5654485"/>
            <a:ext cx="2956142" cy="93867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708684"/>
                </a:solidFill>
                <a:latin typeface="Arial"/>
                <a:ea typeface="Arial"/>
                <a:cs typeface="Arial"/>
                <a:sym typeface="Arial"/>
              </a:rPr>
              <a:t>Práctica guiada</a:t>
            </a:r>
            <a:endParaRPr/>
          </a:p>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Ofrece actividades estructuradas con instrucciones y ejemplos claros para garantizar la comprensión de los alumnos antes de trabajar de forma independiente.</a:t>
            </a:r>
            <a:endParaRPr b="0" i="0" sz="1400" u="none" cap="none" strike="noStrike">
              <a:solidFill>
                <a:srgbClr val="000000"/>
              </a:solidFill>
              <a:latin typeface="Arial"/>
              <a:ea typeface="Arial"/>
              <a:cs typeface="Arial"/>
              <a:sym typeface="Arial"/>
            </a:endParaRPr>
          </a:p>
        </p:txBody>
      </p:sp>
      <p:sp>
        <p:nvSpPr>
          <p:cNvPr id="536" name="Google Shape;536;p20"/>
          <p:cNvSpPr txBox="1"/>
          <p:nvPr/>
        </p:nvSpPr>
        <p:spPr>
          <a:xfrm>
            <a:off x="6563640" y="5654485"/>
            <a:ext cx="2217106" cy="93867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708684"/>
                </a:solidFill>
                <a:latin typeface="Arial"/>
                <a:ea typeface="Arial"/>
                <a:cs typeface="Arial"/>
                <a:sym typeface="Arial"/>
              </a:rPr>
              <a:t>Retroalimentación y ajustes</a:t>
            </a:r>
            <a:endParaRPr/>
          </a:p>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Proporciona retroalimentación periódica y adapte las tareas al progreso de los alumnos para evitar que se sientan abrumados.</a:t>
            </a:r>
            <a:endParaRPr b="0" i="0" sz="1400" u="none" cap="none" strike="noStrike">
              <a:solidFill>
                <a:srgbClr val="000000"/>
              </a:solidFill>
              <a:latin typeface="Arial"/>
              <a:ea typeface="Arial"/>
              <a:cs typeface="Arial"/>
              <a:sym typeface="Arial"/>
            </a:endParaRPr>
          </a:p>
        </p:txBody>
      </p:sp>
      <p:sp>
        <p:nvSpPr>
          <p:cNvPr id="537" name="Google Shape;537;p20"/>
          <p:cNvSpPr txBox="1"/>
          <p:nvPr/>
        </p:nvSpPr>
        <p:spPr>
          <a:xfrm>
            <a:off x="4462272" y="3345011"/>
            <a:ext cx="3243072" cy="93867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708684"/>
                </a:solidFill>
                <a:latin typeface="Arial"/>
                <a:ea typeface="Arial"/>
                <a:cs typeface="Arial"/>
                <a:sym typeface="Arial"/>
              </a:rPr>
              <a:t>Liberación gradual de responsabilidades</a:t>
            </a:r>
            <a:endParaRPr/>
          </a:p>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Comienza orientando y avanza gradualmente a tareas más independientes a medida que los alumnos adquieren confianza en la aplicación de las estrategias de PC.</a:t>
            </a:r>
            <a:endParaRPr b="0" i="0" sz="1400" u="none" cap="none" strike="noStrike">
              <a:solidFill>
                <a:srgbClr val="000000"/>
              </a:solidFill>
              <a:latin typeface="Arial"/>
              <a:ea typeface="Arial"/>
              <a:cs typeface="Arial"/>
              <a:sym typeface="Arial"/>
            </a:endParaRPr>
          </a:p>
        </p:txBody>
      </p:sp>
      <p:sp>
        <p:nvSpPr>
          <p:cNvPr id="538" name="Google Shape;538;p20"/>
          <p:cNvSpPr txBox="1"/>
          <p:nvPr/>
        </p:nvSpPr>
        <p:spPr>
          <a:xfrm>
            <a:off x="8780746" y="3560268"/>
            <a:ext cx="3223199" cy="76940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708684"/>
                </a:solidFill>
                <a:latin typeface="Arial"/>
                <a:ea typeface="Arial"/>
                <a:cs typeface="Arial"/>
                <a:sym typeface="Arial"/>
              </a:rPr>
              <a:t>Aplicación en el mundo real</a:t>
            </a:r>
            <a:endParaRPr/>
          </a:p>
          <a:p>
            <a:pPr indent="0" lvl="0" marL="0" marR="0" rtl="0" algn="just">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Relaciona cada paso con situaciones prácticas, ayudando a los alumnos a ver cómo se aplican los conceptos del PC a situaciones de la vida real.</a:t>
            </a:r>
            <a:endParaRPr b="0" i="0" sz="1400" u="none" cap="none" strike="noStrike">
              <a:solidFill>
                <a:srgbClr val="000000"/>
              </a:solidFill>
              <a:latin typeface="Arial"/>
              <a:ea typeface="Arial"/>
              <a:cs typeface="Arial"/>
              <a:sym typeface="Arial"/>
            </a:endParaRPr>
          </a:p>
        </p:txBody>
      </p:sp>
      <p:sp>
        <p:nvSpPr>
          <p:cNvPr id="539" name="Google Shape;539;p20"/>
          <p:cNvSpPr txBox="1"/>
          <p:nvPr/>
        </p:nvSpPr>
        <p:spPr>
          <a:xfrm>
            <a:off x="9405855" y="5588828"/>
            <a:ext cx="2342368" cy="104996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Utilizando el andamiaje en tus clases podrás crear un entorno de aprendizaje en el que los alumnos puedan progresar a su propio ritmo.</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540" name="Google Shape;540;p20"/>
          <p:cNvPicPr preferRelativeResize="0"/>
          <p:nvPr/>
        </p:nvPicPr>
        <p:blipFill rotWithShape="1">
          <a:blip r:embed="rId5">
            <a:alphaModFix/>
          </a:blip>
          <a:srcRect b="0" l="0" r="0" t="0"/>
          <a:stretch/>
        </p:blipFill>
        <p:spPr>
          <a:xfrm>
            <a:off x="11347542" y="5095082"/>
            <a:ext cx="801362" cy="801362"/>
          </a:xfrm>
          <a:prstGeom prst="rect">
            <a:avLst/>
          </a:prstGeom>
          <a:noFill/>
          <a:ln>
            <a:noFill/>
          </a:ln>
        </p:spPr>
      </p:pic>
      <p:sp>
        <p:nvSpPr>
          <p:cNvPr id="541" name="Google Shape;541;p20"/>
          <p:cNvSpPr txBox="1"/>
          <p:nvPr/>
        </p:nvSpPr>
        <p:spPr>
          <a:xfrm>
            <a:off x="2755726" y="4680950"/>
            <a:ext cx="48851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1</a:t>
            </a:r>
            <a:endParaRPr b="1" i="0" sz="2000" u="none" cap="none" strike="noStrike">
              <a:solidFill>
                <a:srgbClr val="000000"/>
              </a:solidFill>
              <a:latin typeface="Arial"/>
              <a:ea typeface="Arial"/>
              <a:cs typeface="Arial"/>
              <a:sym typeface="Arial"/>
            </a:endParaRPr>
          </a:p>
        </p:txBody>
      </p:sp>
      <p:sp>
        <p:nvSpPr>
          <p:cNvPr id="542" name="Google Shape;542;p20"/>
          <p:cNvSpPr txBox="1"/>
          <p:nvPr/>
        </p:nvSpPr>
        <p:spPr>
          <a:xfrm>
            <a:off x="4296426" y="4680950"/>
            <a:ext cx="48851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2</a:t>
            </a:r>
            <a:endParaRPr b="1" i="0" sz="2000" u="none" cap="none" strike="noStrike">
              <a:solidFill>
                <a:srgbClr val="000000"/>
              </a:solidFill>
              <a:latin typeface="Arial"/>
              <a:ea typeface="Arial"/>
              <a:cs typeface="Arial"/>
              <a:sym typeface="Arial"/>
            </a:endParaRPr>
          </a:p>
        </p:txBody>
      </p:sp>
      <p:sp>
        <p:nvSpPr>
          <p:cNvPr id="543" name="Google Shape;543;p20"/>
          <p:cNvSpPr txBox="1"/>
          <p:nvPr/>
        </p:nvSpPr>
        <p:spPr>
          <a:xfrm>
            <a:off x="5851742" y="4680950"/>
            <a:ext cx="48851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3</a:t>
            </a:r>
            <a:endParaRPr b="1" i="0" sz="2000" u="none" cap="none" strike="noStrike">
              <a:solidFill>
                <a:srgbClr val="000000"/>
              </a:solidFill>
              <a:latin typeface="Arial"/>
              <a:ea typeface="Arial"/>
              <a:cs typeface="Arial"/>
              <a:sym typeface="Arial"/>
            </a:endParaRPr>
          </a:p>
        </p:txBody>
      </p:sp>
      <p:sp>
        <p:nvSpPr>
          <p:cNvPr id="544" name="Google Shape;544;p20"/>
          <p:cNvSpPr txBox="1"/>
          <p:nvPr/>
        </p:nvSpPr>
        <p:spPr>
          <a:xfrm>
            <a:off x="7427935" y="4680950"/>
            <a:ext cx="48851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4</a:t>
            </a:r>
            <a:endParaRPr b="1" i="0" sz="2000" u="none" cap="none" strike="noStrike">
              <a:solidFill>
                <a:srgbClr val="000000"/>
              </a:solidFill>
              <a:latin typeface="Arial"/>
              <a:ea typeface="Arial"/>
              <a:cs typeface="Arial"/>
              <a:sym typeface="Arial"/>
            </a:endParaRPr>
          </a:p>
        </p:txBody>
      </p:sp>
      <p:sp>
        <p:nvSpPr>
          <p:cNvPr id="545" name="Google Shape;545;p20"/>
          <p:cNvSpPr txBox="1"/>
          <p:nvPr/>
        </p:nvSpPr>
        <p:spPr>
          <a:xfrm>
            <a:off x="8972811" y="4680950"/>
            <a:ext cx="48851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5</a:t>
            </a:r>
            <a:endParaRPr b="1" i="0" sz="20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49" name="Shape 549"/>
        <p:cNvGrpSpPr/>
        <p:nvPr/>
      </p:nvGrpSpPr>
      <p:grpSpPr>
        <a:xfrm>
          <a:off x="0" y="0"/>
          <a:ext cx="0" cy="0"/>
          <a:chOff x="0" y="0"/>
          <a:chExt cx="0" cy="0"/>
        </a:xfrm>
      </p:grpSpPr>
      <p:pic>
        <p:nvPicPr>
          <p:cNvPr descr="Imagen que contiene Interfaz de usuario gráfica&#10;&#10;Descripción generada automáticamente" id="550" name="Google Shape;550;p21"/>
          <p:cNvPicPr preferRelativeResize="0"/>
          <p:nvPr/>
        </p:nvPicPr>
        <p:blipFill rotWithShape="1">
          <a:blip r:embed="rId3">
            <a:alphaModFix/>
          </a:blip>
          <a:srcRect b="0" l="0" r="0" t="0"/>
          <a:stretch/>
        </p:blipFill>
        <p:spPr>
          <a:xfrm>
            <a:off x="389884" y="4749147"/>
            <a:ext cx="2410836" cy="2217245"/>
          </a:xfrm>
          <a:prstGeom prst="rect">
            <a:avLst/>
          </a:prstGeom>
          <a:noFill/>
          <a:ln>
            <a:noFill/>
          </a:ln>
        </p:spPr>
      </p:pic>
      <p:pic>
        <p:nvPicPr>
          <p:cNvPr descr="Interfaz de usuario gráfica&#10;&#10;Descripción generada automáticamente con confianza media" id="551" name="Google Shape;551;p21"/>
          <p:cNvPicPr preferRelativeResize="0"/>
          <p:nvPr/>
        </p:nvPicPr>
        <p:blipFill rotWithShape="1">
          <a:blip r:embed="rId4">
            <a:alphaModFix/>
          </a:blip>
          <a:srcRect b="0" l="0" r="0" t="0"/>
          <a:stretch/>
        </p:blipFill>
        <p:spPr>
          <a:xfrm>
            <a:off x="9017404" y="0"/>
            <a:ext cx="3169574" cy="3169574"/>
          </a:xfrm>
          <a:prstGeom prst="rect">
            <a:avLst/>
          </a:prstGeom>
          <a:noFill/>
          <a:ln>
            <a:noFill/>
          </a:ln>
        </p:spPr>
      </p:pic>
      <p:sp>
        <p:nvSpPr>
          <p:cNvPr id="552" name="Google Shape;552;p21"/>
          <p:cNvSpPr txBox="1"/>
          <p:nvPr>
            <p:ph idx="1" type="body"/>
          </p:nvPr>
        </p:nvSpPr>
        <p:spPr>
          <a:xfrm>
            <a:off x="657922" y="427037"/>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b="1" lang="en-US" sz="2400">
                <a:latin typeface="Arial"/>
                <a:ea typeface="Arial"/>
                <a:cs typeface="Arial"/>
                <a:sym typeface="Arial"/>
              </a:rPr>
              <a:t>Actividades </a:t>
            </a:r>
            <a:r>
              <a:rPr lang="en-US">
                <a:latin typeface="Arial"/>
                <a:ea typeface="Arial"/>
                <a:cs typeface="Arial"/>
                <a:sym typeface="Arial"/>
              </a:rPr>
              <a:t>desenchufadas</a:t>
            </a:r>
            <a:endParaRPr>
              <a:latin typeface="Arial"/>
              <a:ea typeface="Arial"/>
              <a:cs typeface="Arial"/>
              <a:sym typeface="Arial"/>
            </a:endParaRPr>
          </a:p>
        </p:txBody>
      </p:sp>
      <p:sp>
        <p:nvSpPr>
          <p:cNvPr id="553" name="Google Shape;553;p2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554" name="Google Shape;554;p21"/>
          <p:cNvSpPr txBox="1"/>
          <p:nvPr/>
        </p:nvSpPr>
        <p:spPr>
          <a:xfrm>
            <a:off x="657922" y="1225672"/>
            <a:ext cx="8321056" cy="116951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PC puede desarrollarse sin utilizar ordenadores ni herramientas digitales. Las actividades desenchufadas permiten a los alumnos interactuar con los conceptos del PC a través de ejercicios prácticos e interactivos que fomentan la resolución de problemas y las habilidades de pensamiento lógico. Estas actividades son especialmente útiles para los educadores que deseen integrar el PC en las lecciones sin utilizar la tecnología.</a:t>
            </a:r>
            <a:endParaRPr b="0" i="0" sz="1400" u="none" cap="none" strike="noStrike">
              <a:solidFill>
                <a:srgbClr val="000000"/>
              </a:solidFill>
              <a:latin typeface="Arial"/>
              <a:ea typeface="Arial"/>
              <a:cs typeface="Arial"/>
              <a:sym typeface="Arial"/>
            </a:endParaRPr>
          </a:p>
        </p:txBody>
      </p:sp>
      <p:sp>
        <p:nvSpPr>
          <p:cNvPr id="555" name="Google Shape;555;p21"/>
          <p:cNvSpPr txBox="1"/>
          <p:nvPr/>
        </p:nvSpPr>
        <p:spPr>
          <a:xfrm>
            <a:off x="732306" y="4116791"/>
            <a:ext cx="10727389" cy="847171"/>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Las actividades desenchufadas hacen que el pensamiento computacional sea accesible, interesante y relevante para los estudiantes adultos, especialmente para aquellos que no saben utilizar la tecnología. Incorporar estos ejercicios puede reforzar las habilidades de resolución de problemas sin necesidad de herramientas digitales.</a:t>
            </a:r>
            <a:endParaRPr b="0" i="0" sz="1400" u="none" cap="none" strike="noStrike">
              <a:solidFill>
                <a:srgbClr val="000000"/>
              </a:solidFill>
              <a:latin typeface="Arial"/>
              <a:ea typeface="Arial"/>
              <a:cs typeface="Arial"/>
              <a:sym typeface="Arial"/>
            </a:endParaRPr>
          </a:p>
        </p:txBody>
      </p:sp>
      <p:sp>
        <p:nvSpPr>
          <p:cNvPr id="556" name="Google Shape;556;p21"/>
          <p:cNvSpPr txBox="1"/>
          <p:nvPr/>
        </p:nvSpPr>
        <p:spPr>
          <a:xfrm>
            <a:off x="657922" y="2346330"/>
            <a:ext cx="9963301" cy="163117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¿Por qué usar actividades desenchufadas?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dk1"/>
              </a:buClr>
              <a:buSzPts val="1400"/>
              <a:buFont typeface="Noto Sans Symbols"/>
              <a:buChar char="✔"/>
            </a:pPr>
            <a:r>
              <a:rPr b="1" i="0" lang="en-US" sz="1400" u="none" cap="none" strike="noStrike">
                <a:solidFill>
                  <a:schemeClr val="dk1"/>
                </a:solidFill>
                <a:latin typeface="Arial"/>
                <a:ea typeface="Arial"/>
                <a:cs typeface="Arial"/>
                <a:sym typeface="Arial"/>
              </a:rPr>
              <a:t>Accesible para todos los estudiantes</a:t>
            </a:r>
            <a:r>
              <a:rPr b="0" i="0" lang="en-US" sz="1400" u="none" cap="none" strike="noStrike">
                <a:solidFill>
                  <a:schemeClr val="dk1"/>
                </a:solidFill>
                <a:latin typeface="Arial"/>
                <a:ea typeface="Arial"/>
                <a:cs typeface="Arial"/>
                <a:sym typeface="Arial"/>
              </a:rPr>
              <a:t>: No se necesitan ordenadores ni conocimientos técnicos previos.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1200"/>
              </a:spcBef>
              <a:spcAft>
                <a:spcPts val="0"/>
              </a:spcAft>
              <a:buClr>
                <a:schemeClr val="dk1"/>
              </a:buClr>
              <a:buSzPts val="1400"/>
              <a:buFont typeface="Noto Sans Symbols"/>
              <a:buChar char="✔"/>
            </a:pPr>
            <a:r>
              <a:rPr b="1" i="0" lang="en-US" sz="1400" u="none" cap="none" strike="noStrike">
                <a:solidFill>
                  <a:schemeClr val="dk1"/>
                </a:solidFill>
                <a:latin typeface="Arial"/>
                <a:ea typeface="Arial"/>
                <a:cs typeface="Arial"/>
                <a:sym typeface="Arial"/>
              </a:rPr>
              <a:t>Fomenta el aprendizaje práctico:</a:t>
            </a:r>
            <a:r>
              <a:rPr b="0" i="0" lang="en-US" sz="1400" u="none" cap="none" strike="noStrike">
                <a:solidFill>
                  <a:schemeClr val="dk1"/>
                </a:solidFill>
                <a:latin typeface="Arial"/>
                <a:ea typeface="Arial"/>
                <a:cs typeface="Arial"/>
                <a:sym typeface="Arial"/>
              </a:rPr>
              <a:t> Utiliza ejercicios reales, físicos y colaborativos para hacer el PC más atractivo.</a:t>
            </a:r>
            <a:endParaRPr/>
          </a:p>
          <a:p>
            <a:pPr indent="-285750" lvl="0" marL="285750" marR="0" rtl="0" algn="l">
              <a:lnSpc>
                <a:spcPct val="100000"/>
              </a:lnSpc>
              <a:spcBef>
                <a:spcPts val="1200"/>
              </a:spcBef>
              <a:spcAft>
                <a:spcPts val="0"/>
              </a:spcAft>
              <a:buClr>
                <a:schemeClr val="dk1"/>
              </a:buClr>
              <a:buSzPts val="1400"/>
              <a:buFont typeface="Noto Sans Symbols"/>
              <a:buChar char="✔"/>
            </a:pPr>
            <a:r>
              <a:rPr b="1" i="0" lang="en-US" sz="1400" u="none" cap="none" strike="noStrike">
                <a:solidFill>
                  <a:schemeClr val="dk1"/>
                </a:solidFill>
                <a:latin typeface="Arial"/>
                <a:ea typeface="Arial"/>
                <a:cs typeface="Arial"/>
                <a:sym typeface="Arial"/>
              </a:rPr>
              <a:t>Fortalece las habilidades de resolución de problemas: </a:t>
            </a:r>
            <a:r>
              <a:rPr b="0" i="0" lang="en-US" sz="1400" u="none" cap="none" strike="noStrike">
                <a:solidFill>
                  <a:schemeClr val="dk1"/>
                </a:solidFill>
                <a:latin typeface="Arial"/>
                <a:ea typeface="Arial"/>
                <a:cs typeface="Arial"/>
                <a:sym typeface="Arial"/>
              </a:rPr>
              <a:t>Se centra en el razonamiento lógico, el pensamiento crítico y el pensamiento estructurado. </a:t>
            </a:r>
            <a:endParaRPr b="0" i="0" sz="1400" u="none" cap="none" strike="noStrike">
              <a:solidFill>
                <a:srgbClr val="000000"/>
              </a:solidFill>
              <a:latin typeface="Arial"/>
              <a:ea typeface="Arial"/>
              <a:cs typeface="Arial"/>
              <a:sym typeface="Arial"/>
            </a:endParaRPr>
          </a:p>
        </p:txBody>
      </p:sp>
      <p:sp>
        <p:nvSpPr>
          <p:cNvPr id="557" name="Google Shape;557;p21"/>
          <p:cNvSpPr txBox="1"/>
          <p:nvPr/>
        </p:nvSpPr>
        <p:spPr>
          <a:xfrm>
            <a:off x="3068775" y="5083246"/>
            <a:ext cx="1382973" cy="30777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sng" cap="none" strike="noStrike">
                <a:solidFill>
                  <a:srgbClr val="000000"/>
                </a:solidFill>
                <a:latin typeface="Arial"/>
                <a:ea typeface="Arial"/>
                <a:cs typeface="Arial"/>
                <a:sym typeface="Arial"/>
              </a:rPr>
              <a:t>Ejemplo </a:t>
            </a:r>
            <a:endParaRPr b="1" i="0" sz="1400" u="sng" cap="none" strike="noStrike">
              <a:solidFill>
                <a:schemeClr val="dk1"/>
              </a:solidFill>
              <a:latin typeface="Arial"/>
              <a:ea typeface="Arial"/>
              <a:cs typeface="Arial"/>
              <a:sym typeface="Arial"/>
            </a:endParaRPr>
          </a:p>
        </p:txBody>
      </p:sp>
      <p:sp>
        <p:nvSpPr>
          <p:cNvPr id="558" name="Google Shape;558;p21"/>
          <p:cNvSpPr txBox="1"/>
          <p:nvPr/>
        </p:nvSpPr>
        <p:spPr>
          <a:xfrm>
            <a:off x="3068775" y="5530309"/>
            <a:ext cx="3211772"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Los alumnos planifican una reunión familiar dividiéndola en pasos más pequeños, como elegir una fecha, enviar invitaciones, preparar la comida y organizar actividades.</a:t>
            </a:r>
            <a:endParaRPr b="0" i="0" sz="1200" u="none" cap="none" strike="noStrike">
              <a:solidFill>
                <a:schemeClr val="dk1"/>
              </a:solidFill>
              <a:latin typeface="Arial"/>
              <a:ea typeface="Arial"/>
              <a:cs typeface="Arial"/>
              <a:sym typeface="Arial"/>
            </a:endParaRPr>
          </a:p>
        </p:txBody>
      </p:sp>
      <p:pic>
        <p:nvPicPr>
          <p:cNvPr descr="Icono&#10;&#10;Descripción generada automáticamente" id="559" name="Google Shape;559;p21"/>
          <p:cNvPicPr preferRelativeResize="0"/>
          <p:nvPr/>
        </p:nvPicPr>
        <p:blipFill rotWithShape="1">
          <a:blip r:embed="rId5">
            <a:alphaModFix/>
          </a:blip>
          <a:srcRect b="0" l="0" r="0" t="0"/>
          <a:stretch/>
        </p:blipFill>
        <p:spPr>
          <a:xfrm>
            <a:off x="6682631" y="5530309"/>
            <a:ext cx="830997" cy="830997"/>
          </a:xfrm>
          <a:prstGeom prst="rect">
            <a:avLst/>
          </a:prstGeom>
          <a:noFill/>
          <a:ln>
            <a:noFill/>
          </a:ln>
        </p:spPr>
      </p:pic>
      <p:sp>
        <p:nvSpPr>
          <p:cNvPr id="560" name="Google Shape;560;p21"/>
          <p:cNvSpPr txBox="1"/>
          <p:nvPr/>
        </p:nvSpPr>
        <p:spPr>
          <a:xfrm>
            <a:off x="7915711" y="5530309"/>
            <a:ext cx="3211772"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Esto refuerza la descomposición, ayudando a los alumnos a estructurar tareas complejas en partes manejables para una mejor planificación y ejecución.</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564" name="Shape 564"/>
        <p:cNvGrpSpPr/>
        <p:nvPr/>
      </p:nvGrpSpPr>
      <p:grpSpPr>
        <a:xfrm>
          <a:off x="0" y="0"/>
          <a:ext cx="0" cy="0"/>
          <a:chOff x="0" y="0"/>
          <a:chExt cx="0" cy="0"/>
        </a:xfrm>
      </p:grpSpPr>
      <p:sp>
        <p:nvSpPr>
          <p:cNvPr id="565" name="Google Shape;565;p68"/>
          <p:cNvSpPr txBox="1"/>
          <p:nvPr>
            <p:ph type="title"/>
          </p:nvPr>
        </p:nvSpPr>
        <p:spPr>
          <a:xfrm>
            <a:off x="753918" y="345841"/>
            <a:ext cx="9486900" cy="72511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3200"/>
              <a:buNone/>
            </a:pPr>
            <a:r>
              <a:rPr b="1" lang="en-US" sz="2400">
                <a:latin typeface="Arial"/>
                <a:ea typeface="Arial"/>
                <a:cs typeface="Arial"/>
                <a:sym typeface="Arial"/>
              </a:rPr>
              <a:t>Actividades desenchufadas</a:t>
            </a:r>
            <a:endParaRPr/>
          </a:p>
        </p:txBody>
      </p:sp>
      <p:sp>
        <p:nvSpPr>
          <p:cNvPr id="566" name="Google Shape;566;p68"/>
          <p:cNvSpPr txBox="1"/>
          <p:nvPr>
            <p:ph idx="1" type="body"/>
          </p:nvPr>
        </p:nvSpPr>
        <p:spPr>
          <a:xfrm>
            <a:off x="753919" y="1267621"/>
            <a:ext cx="8482487" cy="4246324"/>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260"/>
              <a:buNone/>
            </a:pPr>
            <a:r>
              <a:rPr lang="en-US" sz="1400">
                <a:latin typeface="Arial"/>
                <a:ea typeface="Arial"/>
                <a:cs typeface="Arial"/>
                <a:sym typeface="Arial"/>
              </a:rPr>
              <a:t>A continuación, se presentan algunos ejemplos prácticos de actividades desenchufadas que puedes aplicar fácilmente en contextos de educación de adultos para fomentar el Pensamiento Computacional:</a:t>
            </a:r>
            <a:endParaRPr/>
          </a:p>
        </p:txBody>
      </p:sp>
      <p:sp>
        <p:nvSpPr>
          <p:cNvPr id="567" name="Google Shape;567;p6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60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568" name="Google Shape;568;p68"/>
          <p:cNvSpPr/>
          <p:nvPr/>
        </p:nvSpPr>
        <p:spPr>
          <a:xfrm>
            <a:off x="5309704" y="2292589"/>
            <a:ext cx="3549975" cy="4246323"/>
          </a:xfrm>
          <a:prstGeom prst="roundRect">
            <a:avLst>
              <a:gd fmla="val 16667"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9" name="Google Shape;569;p68"/>
          <p:cNvSpPr/>
          <p:nvPr/>
        </p:nvSpPr>
        <p:spPr>
          <a:xfrm>
            <a:off x="1287319" y="2292589"/>
            <a:ext cx="3549975" cy="4246323"/>
          </a:xfrm>
          <a:prstGeom prst="roundRect">
            <a:avLst>
              <a:gd fmla="val 16667" name="adj"/>
            </a:avLst>
          </a:prstGeom>
          <a:solidFill>
            <a:schemeClr val="lt2"/>
          </a:solid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570" name="Google Shape;570;p68"/>
          <p:cNvSpPr/>
          <p:nvPr/>
        </p:nvSpPr>
        <p:spPr>
          <a:xfrm>
            <a:off x="5505922" y="2072755"/>
            <a:ext cx="3169574" cy="612000"/>
          </a:xfrm>
          <a:prstGeom prst="roundRect">
            <a:avLst>
              <a:gd fmla="val 16667" name="adj"/>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Confusión en la receta</a:t>
            </a:r>
            <a:endParaRPr b="1" i="0" sz="1600" u="none" cap="none" strike="noStrike">
              <a:solidFill>
                <a:schemeClr val="lt1"/>
              </a:solidFill>
              <a:latin typeface="Arial"/>
              <a:ea typeface="Arial"/>
              <a:cs typeface="Arial"/>
              <a:sym typeface="Arial"/>
            </a:endParaRPr>
          </a:p>
        </p:txBody>
      </p:sp>
      <p:sp>
        <p:nvSpPr>
          <p:cNvPr id="571" name="Google Shape;571;p68"/>
          <p:cNvSpPr/>
          <p:nvPr/>
        </p:nvSpPr>
        <p:spPr>
          <a:xfrm>
            <a:off x="1477519" y="2072755"/>
            <a:ext cx="3169574" cy="612000"/>
          </a:xfrm>
          <a:prstGeom prst="roundRect">
            <a:avLst>
              <a:gd fmla="val 16667" name="adj"/>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Organizador búsquedas de empleo</a:t>
            </a:r>
            <a:endParaRPr b="1" i="0" sz="1600" u="none" cap="none" strike="noStrike">
              <a:solidFill>
                <a:schemeClr val="lt1"/>
              </a:solidFill>
              <a:latin typeface="Arial"/>
              <a:ea typeface="Arial"/>
              <a:cs typeface="Arial"/>
              <a:sym typeface="Arial"/>
            </a:endParaRPr>
          </a:p>
        </p:txBody>
      </p:sp>
      <p:pic>
        <p:nvPicPr>
          <p:cNvPr descr="Interfaz de usuario gráfica&#10;&#10;Descripción generada automáticamente con confianza media" id="572" name="Google Shape;572;p68"/>
          <p:cNvPicPr preferRelativeResize="0"/>
          <p:nvPr/>
        </p:nvPicPr>
        <p:blipFill rotWithShape="1">
          <a:blip r:embed="rId3">
            <a:alphaModFix/>
          </a:blip>
          <a:srcRect b="0" l="0" r="0" t="0"/>
          <a:stretch/>
        </p:blipFill>
        <p:spPr>
          <a:xfrm>
            <a:off x="9236406" y="0"/>
            <a:ext cx="2955594" cy="2955594"/>
          </a:xfrm>
          <a:prstGeom prst="rect">
            <a:avLst/>
          </a:prstGeom>
          <a:noFill/>
          <a:ln>
            <a:noFill/>
          </a:ln>
        </p:spPr>
      </p:pic>
      <p:sp>
        <p:nvSpPr>
          <p:cNvPr id="573" name="Google Shape;573;p68"/>
          <p:cNvSpPr txBox="1"/>
          <p:nvPr/>
        </p:nvSpPr>
        <p:spPr>
          <a:xfrm>
            <a:off x="1389020" y="2782487"/>
            <a:ext cx="3359774" cy="93871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100" u="none" cap="none" strike="noStrike">
                <a:solidFill>
                  <a:srgbClr val="000000"/>
                </a:solidFill>
                <a:latin typeface="Arial"/>
                <a:ea typeface="Arial"/>
                <a:cs typeface="Arial"/>
                <a:sym typeface="Arial"/>
              </a:rPr>
              <a:t>Los estudiantes reciben diferentes ofertas de trabajo ficticias. Deben agruparlas y ordenarlas por criterios: horas, habilidades requeridas, distancia y/o salario. Luego, clasifican los empleos a los que postularían y por qué.</a:t>
            </a:r>
            <a:endParaRPr/>
          </a:p>
        </p:txBody>
      </p:sp>
      <p:sp>
        <p:nvSpPr>
          <p:cNvPr id="574" name="Google Shape;574;p68"/>
          <p:cNvSpPr txBox="1"/>
          <p:nvPr/>
        </p:nvSpPr>
        <p:spPr>
          <a:xfrm>
            <a:off x="1425596" y="4445031"/>
            <a:ext cx="3258072" cy="60016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Valor metodológico:</a:t>
            </a:r>
            <a:endParaRPr/>
          </a:p>
          <a:p>
            <a:pPr indent="0" lvl="0" marL="0" marR="0" rtl="0" algn="just">
              <a:lnSpc>
                <a:spcPct val="100000"/>
              </a:lnSpc>
              <a:spcBef>
                <a:spcPts val="0"/>
              </a:spcBef>
              <a:spcAft>
                <a:spcPts val="0"/>
              </a:spcAft>
              <a:buNone/>
            </a:pPr>
            <a:r>
              <a:rPr b="0" i="0" lang="en-US" sz="1100" u="none" cap="none" strike="noStrike">
                <a:solidFill>
                  <a:srgbClr val="000000"/>
                </a:solidFill>
                <a:latin typeface="Arial"/>
                <a:ea typeface="Arial"/>
                <a:cs typeface="Arial"/>
                <a:sym typeface="Arial"/>
              </a:rPr>
              <a:t>Fortalece la clasificación, el filtrado y la toma de decisiones estructurada.</a:t>
            </a:r>
            <a:endParaRPr b="0" i="0" sz="1050" u="none" cap="none" strike="noStrike">
              <a:solidFill>
                <a:srgbClr val="000000"/>
              </a:solidFill>
              <a:latin typeface="Arial"/>
              <a:ea typeface="Arial"/>
              <a:cs typeface="Arial"/>
              <a:sym typeface="Arial"/>
            </a:endParaRPr>
          </a:p>
        </p:txBody>
      </p:sp>
      <p:sp>
        <p:nvSpPr>
          <p:cNvPr id="575" name="Google Shape;575;p68"/>
          <p:cNvSpPr txBox="1"/>
          <p:nvPr/>
        </p:nvSpPr>
        <p:spPr>
          <a:xfrm>
            <a:off x="1389020" y="5016624"/>
            <a:ext cx="3448273" cy="127727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Pautas para el formador:</a:t>
            </a:r>
            <a:endParaRPr/>
          </a:p>
          <a:p>
            <a:pPr indent="-171450" lvl="0" marL="171450" marR="0" rtl="0" algn="just">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Utiliza descripciones de puestos de trabajo realistas procedentes de fuentes locales.</a:t>
            </a:r>
            <a:endParaRPr/>
          </a:p>
          <a:p>
            <a:pPr indent="-171450" lvl="0" marL="171450" marR="0" rtl="0" algn="just">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Dirige un debate sobre los pasos que utilizaron para clasificar y decidir.</a:t>
            </a:r>
            <a:endParaRPr/>
          </a:p>
          <a:p>
            <a:pPr indent="-171450" lvl="0" marL="171450" marR="0" rtl="0" algn="just">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Relaciona el proceso con los filtros de búsqueda de las plataformas en línea.</a:t>
            </a:r>
            <a:endParaRPr b="0" i="0" sz="1100" u="none" cap="none" strike="noStrike">
              <a:solidFill>
                <a:srgbClr val="000000"/>
              </a:solidFill>
              <a:latin typeface="Arial"/>
              <a:ea typeface="Arial"/>
              <a:cs typeface="Arial"/>
              <a:sym typeface="Arial"/>
            </a:endParaRPr>
          </a:p>
        </p:txBody>
      </p:sp>
      <p:sp>
        <p:nvSpPr>
          <p:cNvPr id="576" name="Google Shape;576;p68"/>
          <p:cNvSpPr txBox="1"/>
          <p:nvPr/>
        </p:nvSpPr>
        <p:spPr>
          <a:xfrm>
            <a:off x="5492615" y="2782487"/>
            <a:ext cx="3197083" cy="127727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100" u="none" cap="none" strike="noStrike">
                <a:solidFill>
                  <a:srgbClr val="000000"/>
                </a:solidFill>
                <a:latin typeface="Arial"/>
                <a:ea typeface="Arial"/>
                <a:cs typeface="Arial"/>
                <a:sym typeface="Arial"/>
              </a:rPr>
              <a:t>Proporciona a los alumnos los pasos de una receta en tarjetas separadas, como preparar una ensalada o pasta. Los pasos están desordenados. Su tarea consiste en ordenarlos correctamente y, a continuación, explicar su lógica. Puedes hacerlo más difícil introduciendo un paso «incorrecto» para depurarlo.</a:t>
            </a:r>
            <a:endParaRPr/>
          </a:p>
        </p:txBody>
      </p:sp>
      <p:sp>
        <p:nvSpPr>
          <p:cNvPr id="577" name="Google Shape;577;p68"/>
          <p:cNvSpPr txBox="1"/>
          <p:nvPr/>
        </p:nvSpPr>
        <p:spPr>
          <a:xfrm>
            <a:off x="5468708" y="4016924"/>
            <a:ext cx="3194170" cy="76944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Ventajas</a:t>
            </a:r>
            <a:r>
              <a:rPr b="0" i="0" lang="en-US" sz="1100" u="none" cap="none" strike="noStrike">
                <a:solidFill>
                  <a:srgbClr val="000000"/>
                </a:solidFill>
                <a:latin typeface="Arial"/>
                <a:ea typeface="Arial"/>
                <a:cs typeface="Arial"/>
                <a:sym typeface="Arial"/>
              </a:rPr>
              <a:t>:</a:t>
            </a:r>
            <a:endParaRPr/>
          </a:p>
          <a:p>
            <a:pPr indent="-171450" lvl="0" marL="171450" marR="0" rtl="0" algn="just">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Accesible y de baja presión.</a:t>
            </a:r>
            <a:endParaRPr/>
          </a:p>
          <a:p>
            <a:pPr indent="-171450" lvl="0" marL="171450" marR="0" rtl="0" algn="just">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Conecta directamente con la secuenciación y la lógica.</a:t>
            </a:r>
            <a:endParaRPr/>
          </a:p>
        </p:txBody>
      </p:sp>
      <p:sp>
        <p:nvSpPr>
          <p:cNvPr id="578" name="Google Shape;578;p68"/>
          <p:cNvSpPr txBox="1"/>
          <p:nvPr/>
        </p:nvSpPr>
        <p:spPr>
          <a:xfrm>
            <a:off x="5408227" y="4713453"/>
            <a:ext cx="3387283" cy="6001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Valor metodológico:</a:t>
            </a:r>
            <a:endParaRPr/>
          </a:p>
          <a:p>
            <a:pPr indent="0" lvl="0" marL="0" marR="0" rtl="0" algn="l">
              <a:lnSpc>
                <a:spcPct val="100000"/>
              </a:lnSpc>
              <a:spcBef>
                <a:spcPts val="0"/>
              </a:spcBef>
              <a:spcAft>
                <a:spcPts val="0"/>
              </a:spcAft>
              <a:buNone/>
            </a:pPr>
            <a:r>
              <a:rPr b="0" i="0" lang="en-US" sz="1100" u="none" cap="none" strike="noStrike">
                <a:solidFill>
                  <a:srgbClr val="000000"/>
                </a:solidFill>
                <a:latin typeface="Arial"/>
                <a:ea typeface="Arial"/>
                <a:cs typeface="Arial"/>
                <a:sym typeface="Arial"/>
              </a:rPr>
              <a:t>Desarrolla el pensamiento algorítmico y la secuenciación</a:t>
            </a:r>
            <a:endParaRPr/>
          </a:p>
        </p:txBody>
      </p:sp>
      <p:sp>
        <p:nvSpPr>
          <p:cNvPr id="579" name="Google Shape;579;p68"/>
          <p:cNvSpPr txBox="1"/>
          <p:nvPr/>
        </p:nvSpPr>
        <p:spPr>
          <a:xfrm>
            <a:off x="5431655" y="5262410"/>
            <a:ext cx="3387283" cy="110799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Pautas para el formador:</a:t>
            </a:r>
            <a:endParaRPr/>
          </a:p>
          <a:p>
            <a:pPr indent="-171450" lvl="0" marL="171450" marR="0" rtl="0" algn="just">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Utiliza recetas comunes.</a:t>
            </a:r>
            <a:endParaRPr/>
          </a:p>
          <a:p>
            <a:pPr indent="-171450" lvl="0" marL="171450" marR="0" rtl="0" algn="just">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Anima a los alumnos a explicar por qué eligieron ese orden.</a:t>
            </a:r>
            <a:endParaRPr/>
          </a:p>
          <a:p>
            <a:pPr indent="-171450" lvl="0" marL="171450" marR="0" rtl="0" algn="just">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Analiza qué sucede si se omite un paso o se realiza mal.</a:t>
            </a:r>
            <a:endParaRPr/>
          </a:p>
        </p:txBody>
      </p:sp>
      <p:sp>
        <p:nvSpPr>
          <p:cNvPr id="580" name="Google Shape;580;p68"/>
          <p:cNvSpPr txBox="1"/>
          <p:nvPr/>
        </p:nvSpPr>
        <p:spPr>
          <a:xfrm>
            <a:off x="1457547" y="3712124"/>
            <a:ext cx="3194170" cy="76944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100" u="none" cap="none" strike="noStrike">
                <a:solidFill>
                  <a:srgbClr val="000000"/>
                </a:solidFill>
                <a:latin typeface="Arial"/>
                <a:ea typeface="Arial"/>
                <a:cs typeface="Arial"/>
                <a:sym typeface="Arial"/>
              </a:rPr>
              <a:t>Ventajas:</a:t>
            </a:r>
            <a:endParaRPr/>
          </a:p>
          <a:p>
            <a:pPr indent="-171450" lvl="0" marL="171450" marR="0" rtl="0" algn="just">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Simula responsabilidades del mundo real.</a:t>
            </a:r>
            <a:endParaRPr/>
          </a:p>
          <a:p>
            <a:pPr indent="-171450" lvl="0" marL="171450" marR="0" rtl="0" algn="just">
              <a:lnSpc>
                <a:spcPct val="100000"/>
              </a:lnSpc>
              <a:spcBef>
                <a:spcPts val="0"/>
              </a:spcBef>
              <a:spcAft>
                <a:spcPts val="0"/>
              </a:spcAft>
              <a:buClr>
                <a:srgbClr val="000000"/>
              </a:buClr>
              <a:buSzPts val="1100"/>
              <a:buFont typeface="Arial"/>
              <a:buChar char="•"/>
            </a:pPr>
            <a:r>
              <a:rPr b="0" i="0" lang="en-US" sz="1100" u="none" cap="none" strike="noStrike">
                <a:solidFill>
                  <a:srgbClr val="000000"/>
                </a:solidFill>
                <a:latin typeface="Arial"/>
                <a:ea typeface="Arial"/>
                <a:cs typeface="Arial"/>
                <a:sym typeface="Arial"/>
              </a:rPr>
              <a:t>Ayuda a desarrollar habilidades de toma de decisiones y priorización.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584" name="Shape 584"/>
        <p:cNvGrpSpPr/>
        <p:nvPr/>
      </p:nvGrpSpPr>
      <p:grpSpPr>
        <a:xfrm>
          <a:off x="0" y="0"/>
          <a:ext cx="0" cy="0"/>
          <a:chOff x="0" y="0"/>
          <a:chExt cx="0" cy="0"/>
        </a:xfrm>
      </p:grpSpPr>
      <p:sp>
        <p:nvSpPr>
          <p:cNvPr id="585" name="Google Shape;585;p69"/>
          <p:cNvSpPr txBox="1"/>
          <p:nvPr>
            <p:ph type="title"/>
          </p:nvPr>
        </p:nvSpPr>
        <p:spPr>
          <a:xfrm>
            <a:off x="649705" y="411247"/>
            <a:ext cx="9486900" cy="72511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3200"/>
              <a:buNone/>
            </a:pPr>
            <a:r>
              <a:rPr b="1" lang="en-US" sz="2800">
                <a:latin typeface="Arial"/>
                <a:ea typeface="Arial"/>
                <a:cs typeface="Arial"/>
                <a:sym typeface="Arial"/>
              </a:rPr>
              <a:t>Actividades desenchufadas</a:t>
            </a:r>
            <a:endParaRPr/>
          </a:p>
        </p:txBody>
      </p:sp>
      <p:sp>
        <p:nvSpPr>
          <p:cNvPr id="586" name="Google Shape;586;p69"/>
          <p:cNvSpPr txBox="1"/>
          <p:nvPr>
            <p:ph idx="1" type="body"/>
          </p:nvPr>
        </p:nvSpPr>
        <p:spPr>
          <a:xfrm>
            <a:off x="408432" y="1294744"/>
            <a:ext cx="8442960" cy="3007615"/>
          </a:xfrm>
          <a:prstGeom prst="rect">
            <a:avLst/>
          </a:prstGeom>
          <a:noFill/>
          <a:ln>
            <a:noFill/>
          </a:ln>
        </p:spPr>
        <p:txBody>
          <a:bodyPr anchorCtr="0" anchor="t" bIns="45700" lIns="91425" spcFirstLastPara="1" rIns="91425" wrap="square" tIns="45700">
            <a:normAutofit lnSpcReduction="10000"/>
          </a:bodyPr>
          <a:lstStyle/>
          <a:p>
            <a:pPr indent="0" lvl="0" marL="148590" rtl="0" algn="just">
              <a:lnSpc>
                <a:spcPct val="100000"/>
              </a:lnSpc>
              <a:spcBef>
                <a:spcPts val="0"/>
              </a:spcBef>
              <a:spcAft>
                <a:spcPts val="0"/>
              </a:spcAft>
              <a:buSzPts val="1260"/>
              <a:buNone/>
            </a:pPr>
            <a:r>
              <a:rPr lang="en-US" sz="1600">
                <a:latin typeface="Arial"/>
                <a:ea typeface="Arial"/>
                <a:cs typeface="Arial"/>
                <a:sym typeface="Arial"/>
              </a:rPr>
              <a:t>Las actividades desconectadas son herramientas potentes y de bajo coste que ayudan a los estudiantes adultos a desarrollar el pensamiento computacional desde la base. </a:t>
            </a:r>
            <a:endParaRPr/>
          </a:p>
          <a:p>
            <a:pPr indent="0" lvl="0" marL="148590" rtl="0" algn="just">
              <a:lnSpc>
                <a:spcPct val="100000"/>
              </a:lnSpc>
              <a:spcBef>
                <a:spcPts val="0"/>
              </a:spcBef>
              <a:spcAft>
                <a:spcPts val="0"/>
              </a:spcAft>
              <a:buSzPts val="1260"/>
              <a:buNone/>
            </a:pPr>
            <a:r>
              <a:t/>
            </a:r>
            <a:endParaRPr sz="1600">
              <a:latin typeface="Arial"/>
              <a:ea typeface="Arial"/>
              <a:cs typeface="Arial"/>
              <a:sym typeface="Arial"/>
            </a:endParaRPr>
          </a:p>
          <a:p>
            <a:pPr indent="0" lvl="0" marL="148590" rtl="0" algn="just">
              <a:lnSpc>
                <a:spcPct val="100000"/>
              </a:lnSpc>
              <a:spcBef>
                <a:spcPts val="0"/>
              </a:spcBef>
              <a:spcAft>
                <a:spcPts val="0"/>
              </a:spcAft>
              <a:buSzPts val="1260"/>
              <a:buNone/>
            </a:pPr>
            <a:r>
              <a:rPr lang="en-US" sz="1600">
                <a:latin typeface="Arial"/>
                <a:ea typeface="Arial"/>
                <a:cs typeface="Arial"/>
                <a:sym typeface="Arial"/>
              </a:rPr>
              <a:t>Por ejemplo, pedir a los alumnos que planifiquen cómo se preparan por la mañana con notas adhesivas puede enseñarles descomposición y secuenciación. Los juegos de grupo, como la narración de historias «si-esto-entonces-eso» o la creación de un diagrama de flujo humano, pueden fomentar la lógica y la colaboración. Este tipo de ejercicios anima a los estudiantes adultos a participar activamente, probar soluciones y reflexionar sobre sus estrategias de resolución de problemas en contextos familiares. </a:t>
            </a:r>
            <a:endParaRPr/>
          </a:p>
          <a:p>
            <a:pPr indent="0" lvl="0" marL="148590" rtl="0" algn="just">
              <a:lnSpc>
                <a:spcPct val="100000"/>
              </a:lnSpc>
              <a:spcBef>
                <a:spcPts val="0"/>
              </a:spcBef>
              <a:spcAft>
                <a:spcPts val="0"/>
              </a:spcAft>
              <a:buSzPts val="1260"/>
              <a:buNone/>
            </a:pPr>
            <a:r>
              <a:t/>
            </a:r>
            <a:endParaRPr sz="1600">
              <a:latin typeface="Arial"/>
              <a:ea typeface="Arial"/>
              <a:cs typeface="Arial"/>
              <a:sym typeface="Arial"/>
            </a:endParaRPr>
          </a:p>
          <a:p>
            <a:pPr indent="0" lvl="0" marL="148590" rtl="0" algn="just">
              <a:lnSpc>
                <a:spcPct val="100000"/>
              </a:lnSpc>
              <a:spcBef>
                <a:spcPts val="0"/>
              </a:spcBef>
              <a:spcAft>
                <a:spcPts val="0"/>
              </a:spcAft>
              <a:buSzPts val="1260"/>
              <a:buNone/>
            </a:pPr>
            <a:r>
              <a:rPr lang="en-US" sz="1600">
                <a:latin typeface="Arial"/>
                <a:ea typeface="Arial"/>
                <a:cs typeface="Arial"/>
                <a:sym typeface="Arial"/>
              </a:rPr>
              <a:t>Cuando las actividades desconectadas se aplican intencionadamente se crean momentos de aprendizaje estructurado significativos.</a:t>
            </a:r>
            <a:endParaRPr sz="1600">
              <a:latin typeface="Arial"/>
              <a:ea typeface="Arial"/>
              <a:cs typeface="Arial"/>
              <a:sym typeface="Arial"/>
            </a:endParaRPr>
          </a:p>
        </p:txBody>
      </p:sp>
      <p:sp>
        <p:nvSpPr>
          <p:cNvPr id="587" name="Google Shape;587;p6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rmAutofit/>
          </a:bodyPr>
          <a:lstStyle/>
          <a:p>
            <a:pPr indent="0" lvl="0" marL="0" rtl="0" algn="r">
              <a:lnSpc>
                <a:spcPct val="100000"/>
              </a:lnSpc>
              <a:spcBef>
                <a:spcPts val="0"/>
              </a:spcBef>
              <a:spcAft>
                <a:spcPts val="600"/>
              </a:spcAft>
              <a:buSzPts val="900"/>
              <a:buNone/>
            </a:pPr>
            <a:fld id="{00000000-1234-1234-1234-123412341234}" type="slidenum">
              <a:rPr lang="en-US"/>
              <a:t>‹#›</a:t>
            </a:fld>
            <a:endParaRPr/>
          </a:p>
        </p:txBody>
      </p:sp>
      <p:sp>
        <p:nvSpPr>
          <p:cNvPr id="588" name="Google Shape;588;p69"/>
          <p:cNvSpPr txBox="1"/>
          <p:nvPr/>
        </p:nvSpPr>
        <p:spPr>
          <a:xfrm>
            <a:off x="649705" y="4357755"/>
            <a:ext cx="10701047" cy="230832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600" u="none" cap="none" strike="noStrike">
                <a:solidFill>
                  <a:srgbClr val="678877"/>
                </a:solidFill>
                <a:latin typeface="Arial"/>
                <a:ea typeface="Arial"/>
                <a:cs typeface="Arial"/>
                <a:sym typeface="Arial"/>
              </a:rPr>
              <a:t>Pautas para los formadores:</a:t>
            </a:r>
            <a:endParaRPr/>
          </a:p>
          <a:p>
            <a:pPr indent="0" lvl="0" marL="0" marR="0" rtl="0" algn="just">
              <a:lnSpc>
                <a:spcPct val="100000"/>
              </a:lnSpc>
              <a:spcBef>
                <a:spcPts val="0"/>
              </a:spcBef>
              <a:spcAft>
                <a:spcPts val="0"/>
              </a:spcAft>
              <a:buNone/>
            </a:pPr>
            <a:r>
              <a:t/>
            </a:r>
            <a:endParaRPr b="1" i="0" sz="1600" u="none" cap="none" strike="noStrike">
              <a:solidFill>
                <a:srgbClr val="678877"/>
              </a:solidFill>
              <a:latin typeface="Arial"/>
              <a:ea typeface="Arial"/>
              <a:cs typeface="Arial"/>
              <a:sym typeface="Arial"/>
            </a:endParaRPr>
          </a:p>
          <a:p>
            <a:pPr indent="-342900" lvl="0" marL="342900" marR="0" rtl="0" algn="just">
              <a:lnSpc>
                <a:spcPct val="100000"/>
              </a:lnSpc>
              <a:spcBef>
                <a:spcPts val="0"/>
              </a:spcBef>
              <a:spcAft>
                <a:spcPts val="0"/>
              </a:spcAft>
              <a:buClr>
                <a:srgbClr val="000000"/>
              </a:buClr>
              <a:buSzPts val="1400"/>
              <a:buFont typeface="Arial"/>
              <a:buAutoNum type="arabicPeriod"/>
            </a:pPr>
            <a:r>
              <a:rPr b="1" i="0" lang="en-US" sz="1400" u="none" cap="none" strike="noStrike">
                <a:solidFill>
                  <a:srgbClr val="000000"/>
                </a:solidFill>
                <a:latin typeface="Arial"/>
                <a:ea typeface="Arial"/>
                <a:cs typeface="Arial"/>
                <a:sym typeface="Arial"/>
              </a:rPr>
              <a:t>Empieza simple</a:t>
            </a:r>
            <a:r>
              <a:rPr b="0" i="0" lang="en-US" sz="1400" u="none" cap="none" strike="noStrike">
                <a:solidFill>
                  <a:srgbClr val="000000"/>
                </a:solidFill>
                <a:latin typeface="Arial"/>
                <a:ea typeface="Arial"/>
                <a:cs typeface="Arial"/>
                <a:sym typeface="Arial"/>
              </a:rPr>
              <a:t>: Introduce siempre actividades desenchufadas con situaciones reales.</a:t>
            </a:r>
            <a:endParaRPr/>
          </a:p>
          <a:p>
            <a:pPr indent="-342900" lvl="0" marL="342900" marR="0" rtl="0" algn="just">
              <a:lnSpc>
                <a:spcPct val="100000"/>
              </a:lnSpc>
              <a:spcBef>
                <a:spcPts val="0"/>
              </a:spcBef>
              <a:spcAft>
                <a:spcPts val="0"/>
              </a:spcAft>
              <a:buClr>
                <a:srgbClr val="000000"/>
              </a:buClr>
              <a:buSzPts val="1400"/>
              <a:buFont typeface="Arial"/>
              <a:buAutoNum type="arabicPeriod"/>
            </a:pPr>
            <a:r>
              <a:rPr b="1" i="0" lang="en-US" sz="1400" u="none" cap="none" strike="noStrike">
                <a:solidFill>
                  <a:srgbClr val="000000"/>
                </a:solidFill>
                <a:latin typeface="Arial"/>
                <a:ea typeface="Arial"/>
                <a:cs typeface="Arial"/>
                <a:sym typeface="Arial"/>
              </a:rPr>
              <a:t>Facilita</a:t>
            </a:r>
            <a:r>
              <a:rPr b="0" i="0" lang="en-US" sz="1400" u="none" cap="none" strike="noStrike">
                <a:solidFill>
                  <a:srgbClr val="000000"/>
                </a:solidFill>
                <a:latin typeface="Arial"/>
                <a:ea typeface="Arial"/>
                <a:cs typeface="Arial"/>
                <a:sym typeface="Arial"/>
              </a:rPr>
              <a:t>: Actúa como facilitador más que como simple instructor, guiando y apoyando a los alumnos a lo largo de las actividades.</a:t>
            </a:r>
            <a:endParaRPr/>
          </a:p>
          <a:p>
            <a:pPr indent="-342900" lvl="0" marL="342900" marR="0" rtl="0" algn="just">
              <a:lnSpc>
                <a:spcPct val="100000"/>
              </a:lnSpc>
              <a:spcBef>
                <a:spcPts val="0"/>
              </a:spcBef>
              <a:spcAft>
                <a:spcPts val="0"/>
              </a:spcAft>
              <a:buClr>
                <a:srgbClr val="000000"/>
              </a:buClr>
              <a:buSzPts val="1400"/>
              <a:buFont typeface="Arial"/>
              <a:buAutoNum type="arabicPeriod"/>
            </a:pPr>
            <a:r>
              <a:rPr b="1" i="0" lang="en-US" sz="1400" u="none" cap="none" strike="noStrike">
                <a:solidFill>
                  <a:srgbClr val="000000"/>
                </a:solidFill>
                <a:latin typeface="Arial"/>
                <a:ea typeface="Arial"/>
                <a:cs typeface="Arial"/>
                <a:sym typeface="Arial"/>
              </a:rPr>
              <a:t>Reflexiona sobre lo que han aprendido</a:t>
            </a:r>
            <a:r>
              <a:rPr b="0" i="0" lang="en-US" sz="1400" u="none" cap="none" strike="noStrike">
                <a:solidFill>
                  <a:srgbClr val="000000"/>
                </a:solidFill>
                <a:latin typeface="Arial"/>
                <a:ea typeface="Arial"/>
                <a:cs typeface="Arial"/>
                <a:sym typeface="Arial"/>
              </a:rPr>
              <a:t>: Termina cada actividad con una reflexión guiada:</a:t>
            </a:r>
            <a:endParaRPr/>
          </a:p>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	</a:t>
            </a:r>
            <a:r>
              <a:rPr b="0" i="1" lang="en-US" sz="1400" u="none" cap="none" strike="noStrike">
                <a:solidFill>
                  <a:srgbClr val="000000"/>
                </a:solidFill>
                <a:latin typeface="Arial"/>
                <a:ea typeface="Arial"/>
                <a:cs typeface="Arial"/>
                <a:sym typeface="Arial"/>
              </a:rPr>
              <a:t>«¿Qué hemos hecho?»</a:t>
            </a:r>
            <a:endParaRPr/>
          </a:p>
          <a:p>
            <a:pPr indent="0" lvl="0" marL="0" marR="0" rtl="0" algn="just">
              <a:lnSpc>
                <a:spcPct val="100000"/>
              </a:lnSpc>
              <a:spcBef>
                <a:spcPts val="0"/>
              </a:spcBef>
              <a:spcAft>
                <a:spcPts val="0"/>
              </a:spcAft>
              <a:buNone/>
            </a:pPr>
            <a:r>
              <a:rPr b="0" i="1" lang="en-US" sz="1400" u="none" cap="none" strike="noStrike">
                <a:solidFill>
                  <a:srgbClr val="000000"/>
                </a:solidFill>
                <a:latin typeface="Arial"/>
                <a:ea typeface="Arial"/>
                <a:cs typeface="Arial"/>
                <a:sym typeface="Arial"/>
              </a:rPr>
              <a:t>	«¿Por qué lo hemos hecho así?»</a:t>
            </a:r>
            <a:endParaRPr/>
          </a:p>
          <a:p>
            <a:pPr indent="0" lvl="0" marL="0" marR="0" rtl="0" algn="just">
              <a:lnSpc>
                <a:spcPct val="100000"/>
              </a:lnSpc>
              <a:spcBef>
                <a:spcPts val="0"/>
              </a:spcBef>
              <a:spcAft>
                <a:spcPts val="0"/>
              </a:spcAft>
              <a:buNone/>
            </a:pPr>
            <a:r>
              <a:rPr b="0" i="1" lang="en-US" sz="1400" u="none" cap="none" strike="noStrike">
                <a:solidFill>
                  <a:srgbClr val="000000"/>
                </a:solidFill>
                <a:latin typeface="Arial"/>
                <a:ea typeface="Arial"/>
                <a:cs typeface="Arial"/>
                <a:sym typeface="Arial"/>
              </a:rPr>
              <a:t>	«¿Cómo se relaciona con el pensamiento computacional?»</a:t>
            </a:r>
            <a:endParaRPr/>
          </a:p>
          <a:p>
            <a:pPr indent="-342900" lvl="0" marL="342900" marR="0" rtl="0" algn="just">
              <a:lnSpc>
                <a:spcPct val="100000"/>
              </a:lnSpc>
              <a:spcBef>
                <a:spcPts val="0"/>
              </a:spcBef>
              <a:spcAft>
                <a:spcPts val="0"/>
              </a:spcAft>
              <a:buClr>
                <a:srgbClr val="000000"/>
              </a:buClr>
              <a:buSzPts val="1400"/>
              <a:buFont typeface="Arial"/>
              <a:buAutoNum type="arabicPeriod" startAt="4"/>
            </a:pPr>
            <a:r>
              <a:rPr b="1" i="0" lang="en-US" sz="1400" u="none" cap="none" strike="noStrike">
                <a:solidFill>
                  <a:srgbClr val="000000"/>
                </a:solidFill>
                <a:latin typeface="Arial"/>
                <a:ea typeface="Arial"/>
                <a:cs typeface="Arial"/>
                <a:sym typeface="Arial"/>
              </a:rPr>
              <a:t>Evalúa</a:t>
            </a:r>
            <a:r>
              <a:rPr b="0" i="0" lang="en-US" sz="1400" u="none" cap="none" strike="noStrike">
                <a:solidFill>
                  <a:srgbClr val="000000"/>
                </a:solidFill>
                <a:latin typeface="Arial"/>
                <a:ea typeface="Arial"/>
                <a:cs typeface="Arial"/>
                <a:sym typeface="Arial"/>
              </a:rPr>
              <a:t>: Utiliza debates en grupo y comentarios reflexivos como estrategias de evaluación, haciendo hincapié en la comprensión de los procesos más que en las respuestas correctas/incorrectas.</a:t>
            </a:r>
            <a:endParaRPr/>
          </a:p>
        </p:txBody>
      </p:sp>
      <p:pic>
        <p:nvPicPr>
          <p:cNvPr descr="Interfaz de usuario gráfica&#10;&#10;Descripción generada automáticamente con confianza media" id="589" name="Google Shape;589;p69"/>
          <p:cNvPicPr preferRelativeResize="0"/>
          <p:nvPr/>
        </p:nvPicPr>
        <p:blipFill rotWithShape="1">
          <a:blip r:embed="rId3">
            <a:alphaModFix/>
          </a:blip>
          <a:srcRect b="0" l="0" r="0" t="0"/>
          <a:stretch/>
        </p:blipFill>
        <p:spPr>
          <a:xfrm>
            <a:off x="9017404" y="0"/>
            <a:ext cx="3169574" cy="316957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93" name="Shape 593"/>
        <p:cNvGrpSpPr/>
        <p:nvPr/>
      </p:nvGrpSpPr>
      <p:grpSpPr>
        <a:xfrm>
          <a:off x="0" y="0"/>
          <a:ext cx="0" cy="0"/>
          <a:chOff x="0" y="0"/>
          <a:chExt cx="0" cy="0"/>
        </a:xfrm>
      </p:grpSpPr>
      <p:sp>
        <p:nvSpPr>
          <p:cNvPr id="594" name="Google Shape;594;p70"/>
          <p:cNvSpPr txBox="1"/>
          <p:nvPr>
            <p:ph type="title"/>
          </p:nvPr>
        </p:nvSpPr>
        <p:spPr>
          <a:xfrm>
            <a:off x="393992" y="275377"/>
            <a:ext cx="9486900" cy="72511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3200"/>
              <a:buNone/>
            </a:pPr>
            <a:r>
              <a:rPr b="1" lang="en-US" sz="2400">
                <a:latin typeface="Arial"/>
                <a:ea typeface="Arial"/>
                <a:cs typeface="Arial"/>
                <a:sym typeface="Arial"/>
              </a:rPr>
              <a:t>Actividades de programación</a:t>
            </a:r>
            <a:endParaRPr/>
          </a:p>
        </p:txBody>
      </p:sp>
      <p:sp>
        <p:nvSpPr>
          <p:cNvPr id="595" name="Google Shape;595;p70"/>
          <p:cNvSpPr txBox="1"/>
          <p:nvPr>
            <p:ph idx="1" type="body"/>
          </p:nvPr>
        </p:nvSpPr>
        <p:spPr>
          <a:xfrm>
            <a:off x="188120" y="1096369"/>
            <a:ext cx="11233485" cy="1501026"/>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260"/>
              <a:buNone/>
            </a:pPr>
            <a:r>
              <a:rPr lang="en-US" sz="1400">
                <a:latin typeface="Arial"/>
                <a:ea typeface="Arial"/>
                <a:cs typeface="Arial"/>
                <a:sym typeface="Arial"/>
              </a:rPr>
              <a:t>Las actividades de programación ofrecen una forma práctica de construir la estructura del Pensamiento Computacional en estudiantes adultos. Cuando los alumnos diseñan soluciones digitales, como animaciones o aplicaciones, ponen en práctica los principios básicos del PC.</a:t>
            </a:r>
            <a:endParaRPr/>
          </a:p>
          <a:p>
            <a:pPr indent="0" lvl="0" marL="148590" rtl="0" algn="just">
              <a:lnSpc>
                <a:spcPct val="100000"/>
              </a:lnSpc>
              <a:spcBef>
                <a:spcPts val="1000"/>
              </a:spcBef>
              <a:spcAft>
                <a:spcPts val="0"/>
              </a:spcAft>
              <a:buSzPts val="1260"/>
              <a:buNone/>
            </a:pPr>
            <a:r>
              <a:rPr lang="en-US" sz="1400">
                <a:latin typeface="Arial"/>
                <a:ea typeface="Arial"/>
                <a:cs typeface="Arial"/>
                <a:sym typeface="Arial"/>
              </a:rPr>
              <a:t>La programación no tiene por qué ser compleja. Existen herramientas para principiantes que pueden ayudar a los estudiantes adultos a experimentar los conceptos del PC de forma atractiva y sin necesidad de tener conocimientos avanzados de tecnología.</a:t>
            </a:r>
            <a:endParaRPr/>
          </a:p>
        </p:txBody>
      </p:sp>
      <p:sp>
        <p:nvSpPr>
          <p:cNvPr id="596" name="Google Shape;596;p7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597" name="Google Shape;597;p70"/>
          <p:cNvSpPr/>
          <p:nvPr/>
        </p:nvSpPr>
        <p:spPr>
          <a:xfrm>
            <a:off x="203792" y="2832122"/>
            <a:ext cx="3549975" cy="3914407"/>
          </a:xfrm>
          <a:prstGeom prst="roundRect">
            <a:avLst>
              <a:gd fmla="val 16667"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98" name="Google Shape;598;p70"/>
          <p:cNvSpPr/>
          <p:nvPr/>
        </p:nvSpPr>
        <p:spPr>
          <a:xfrm>
            <a:off x="4029876" y="2807068"/>
            <a:ext cx="3549975" cy="3914407"/>
          </a:xfrm>
          <a:prstGeom prst="roundRect">
            <a:avLst>
              <a:gd fmla="val 16667"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99" name="Google Shape;599;p70"/>
          <p:cNvSpPr/>
          <p:nvPr/>
        </p:nvSpPr>
        <p:spPr>
          <a:xfrm>
            <a:off x="7960565" y="2807067"/>
            <a:ext cx="3549975" cy="3914407"/>
          </a:xfrm>
          <a:prstGeom prst="roundRect">
            <a:avLst>
              <a:gd fmla="val 16667" name="adj"/>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00" name="Google Shape;600;p70"/>
          <p:cNvSpPr/>
          <p:nvPr/>
        </p:nvSpPr>
        <p:spPr>
          <a:xfrm>
            <a:off x="393992" y="2728351"/>
            <a:ext cx="3169574" cy="523220"/>
          </a:xfrm>
          <a:prstGeom prst="roundRect">
            <a:avLst>
              <a:gd fmla="val 16667" name="adj"/>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Scratch</a:t>
            </a:r>
            <a:endParaRPr/>
          </a:p>
        </p:txBody>
      </p:sp>
      <p:sp>
        <p:nvSpPr>
          <p:cNvPr id="601" name="Google Shape;601;p70"/>
          <p:cNvSpPr/>
          <p:nvPr/>
        </p:nvSpPr>
        <p:spPr>
          <a:xfrm>
            <a:off x="4235581" y="2728351"/>
            <a:ext cx="3169574" cy="523220"/>
          </a:xfrm>
          <a:prstGeom prst="roundRect">
            <a:avLst>
              <a:gd fmla="val 16667" name="adj"/>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App inventor</a:t>
            </a:r>
            <a:endParaRPr/>
          </a:p>
        </p:txBody>
      </p:sp>
      <p:sp>
        <p:nvSpPr>
          <p:cNvPr id="602" name="Google Shape;602;p70"/>
          <p:cNvSpPr/>
          <p:nvPr/>
        </p:nvSpPr>
        <p:spPr>
          <a:xfrm>
            <a:off x="8150765" y="2715695"/>
            <a:ext cx="3169574" cy="523220"/>
          </a:xfrm>
          <a:prstGeom prst="roundRect">
            <a:avLst>
              <a:gd fmla="val 16667" name="adj"/>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Arduino</a:t>
            </a:r>
            <a:endParaRPr/>
          </a:p>
        </p:txBody>
      </p:sp>
      <p:pic>
        <p:nvPicPr>
          <p:cNvPr descr="A white and orange text&#10;&#10;AI-generated content may be incorrect." id="603" name="Google Shape;603;p70"/>
          <p:cNvPicPr preferRelativeResize="0"/>
          <p:nvPr/>
        </p:nvPicPr>
        <p:blipFill rotWithShape="1">
          <a:blip r:embed="rId3">
            <a:alphaModFix/>
          </a:blip>
          <a:srcRect b="0" l="0" r="0" t="0"/>
          <a:stretch/>
        </p:blipFill>
        <p:spPr>
          <a:xfrm>
            <a:off x="2665506" y="2596325"/>
            <a:ext cx="1261518" cy="471591"/>
          </a:xfrm>
          <a:prstGeom prst="rect">
            <a:avLst/>
          </a:prstGeom>
          <a:noFill/>
          <a:ln>
            <a:noFill/>
          </a:ln>
        </p:spPr>
      </p:pic>
      <p:pic>
        <p:nvPicPr>
          <p:cNvPr descr="A black and orange logo&#10;&#10;AI-generated content may be incorrect." id="604" name="Google Shape;604;p70"/>
          <p:cNvPicPr preferRelativeResize="0"/>
          <p:nvPr/>
        </p:nvPicPr>
        <p:blipFill rotWithShape="1">
          <a:blip r:embed="rId4">
            <a:alphaModFix/>
          </a:blip>
          <a:srcRect b="0" l="0" r="0" t="0"/>
          <a:stretch/>
        </p:blipFill>
        <p:spPr>
          <a:xfrm>
            <a:off x="6697722" y="2664808"/>
            <a:ext cx="1352336" cy="356867"/>
          </a:xfrm>
          <a:prstGeom prst="rect">
            <a:avLst/>
          </a:prstGeom>
          <a:noFill/>
          <a:ln>
            <a:noFill/>
          </a:ln>
        </p:spPr>
      </p:pic>
      <p:pic>
        <p:nvPicPr>
          <p:cNvPr descr="A blue logo with a plus and minus sign&#10;&#10;AI-generated content may be incorrect." id="605" name="Google Shape;605;p70"/>
          <p:cNvPicPr preferRelativeResize="0"/>
          <p:nvPr/>
        </p:nvPicPr>
        <p:blipFill rotWithShape="1">
          <a:blip r:embed="rId5">
            <a:alphaModFix/>
          </a:blip>
          <a:srcRect b="14453" l="1" r="739" t="10926"/>
          <a:stretch/>
        </p:blipFill>
        <p:spPr>
          <a:xfrm>
            <a:off x="10774096" y="2471921"/>
            <a:ext cx="756101" cy="568398"/>
          </a:xfrm>
          <a:prstGeom prst="rect">
            <a:avLst/>
          </a:prstGeom>
          <a:noFill/>
          <a:ln>
            <a:noFill/>
          </a:ln>
        </p:spPr>
      </p:pic>
      <p:sp>
        <p:nvSpPr>
          <p:cNvPr id="606" name="Google Shape;606;p70"/>
          <p:cNvSpPr txBox="1"/>
          <p:nvPr/>
        </p:nvSpPr>
        <p:spPr>
          <a:xfrm>
            <a:off x="268047" y="3258564"/>
            <a:ext cx="3295519" cy="70788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000" u="none" cap="none" strike="noStrike">
                <a:solidFill>
                  <a:srgbClr val="000000"/>
                </a:solidFill>
                <a:latin typeface="Arial"/>
                <a:ea typeface="Arial"/>
                <a:cs typeface="Arial"/>
                <a:sym typeface="Arial"/>
              </a:rPr>
              <a:t>Scratch es un entorno de programación visual gratuito basado en bloques que permite a los alumnos construir historias, juegos y animaciones encajando bloques de código como si fueran piezas de un puzle.</a:t>
            </a:r>
            <a:endParaRPr/>
          </a:p>
        </p:txBody>
      </p:sp>
      <p:sp>
        <p:nvSpPr>
          <p:cNvPr id="607" name="Google Shape;607;p70"/>
          <p:cNvSpPr txBox="1"/>
          <p:nvPr/>
        </p:nvSpPr>
        <p:spPr>
          <a:xfrm>
            <a:off x="268047" y="3984783"/>
            <a:ext cx="3408233" cy="116955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000" u="none" cap="none" strike="noStrike">
                <a:solidFill>
                  <a:srgbClr val="000000"/>
                </a:solidFill>
                <a:latin typeface="Arial"/>
                <a:ea typeface="Arial"/>
                <a:cs typeface="Arial"/>
                <a:sym typeface="Arial"/>
              </a:rPr>
              <a:t>Ventajas</a:t>
            </a:r>
            <a:r>
              <a:rPr b="0" i="0" lang="en-US" sz="1000" u="none" cap="none" strike="noStrike">
                <a:solidFill>
                  <a:srgbClr val="000000"/>
                </a:solidFill>
                <a:latin typeface="Arial"/>
                <a:ea typeface="Arial"/>
                <a:cs typeface="Arial"/>
                <a:sym typeface="Arial"/>
              </a:rPr>
              <a:t>:</a:t>
            </a:r>
            <a:endParaRPr/>
          </a:p>
          <a:p>
            <a:pPr indent="0" lvl="0" marL="0" marR="0" rtl="0" algn="just">
              <a:lnSpc>
                <a:spcPct val="100000"/>
              </a:lnSpc>
              <a:spcBef>
                <a:spcPts val="0"/>
              </a:spcBef>
              <a:spcAft>
                <a:spcPts val="0"/>
              </a:spcAft>
              <a:buNone/>
            </a:pPr>
            <a:r>
              <a:rPr b="0" i="0" lang="en-US" sz="1000" u="none" cap="none" strike="noStrike">
                <a:solidFill>
                  <a:srgbClr val="000000"/>
                </a:solidFill>
                <a:latin typeface="Arial"/>
                <a:ea typeface="Arial"/>
                <a:cs typeface="Arial"/>
                <a:sym typeface="Arial"/>
              </a:rPr>
              <a:t>Scratch enseña la lógica y la estructura de la programación de forma visual. Los alumnos exploran la secuenciación, los bucles, los eventos y la depuración mientras ven resultados inmediatos de sus acciones.</a:t>
            </a:r>
            <a:endParaRPr/>
          </a:p>
          <a:p>
            <a:pPr indent="0" lvl="0" marL="0" marR="0" rtl="0" algn="just">
              <a:lnSpc>
                <a:spcPct val="100000"/>
              </a:lnSpc>
              <a:spcBef>
                <a:spcPts val="0"/>
              </a:spcBef>
              <a:spcAft>
                <a:spcPts val="0"/>
              </a:spcAft>
              <a:buNone/>
            </a:pPr>
            <a:r>
              <a:rPr b="0" i="0" lang="en-US" sz="1000" u="none" cap="none" strike="noStrike">
                <a:solidFill>
                  <a:srgbClr val="000000"/>
                </a:solidFill>
                <a:latin typeface="Arial"/>
                <a:ea typeface="Arial"/>
                <a:cs typeface="Arial"/>
                <a:sym typeface="Arial"/>
              </a:rPr>
              <a:t>Scratch es creativo y lúdico, y anima a los alumnos a utilizar los elementos básicos del PC.</a:t>
            </a:r>
            <a:endParaRPr/>
          </a:p>
        </p:txBody>
      </p:sp>
      <p:sp>
        <p:nvSpPr>
          <p:cNvPr id="608" name="Google Shape;608;p70"/>
          <p:cNvSpPr txBox="1"/>
          <p:nvPr/>
        </p:nvSpPr>
        <p:spPr>
          <a:xfrm>
            <a:off x="232761" y="5160326"/>
            <a:ext cx="3443519"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000" u="none" cap="none" strike="noStrike">
                <a:solidFill>
                  <a:srgbClr val="000000"/>
                </a:solidFill>
                <a:latin typeface="Arial"/>
                <a:ea typeface="Arial"/>
                <a:cs typeface="Arial"/>
                <a:sym typeface="Arial"/>
              </a:rPr>
              <a:t>Directrices para los formadores:</a:t>
            </a:r>
            <a:endParaRPr/>
          </a:p>
          <a:p>
            <a:pPr indent="-228600" lvl="0" marL="228600" marR="0" rtl="0" algn="just">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Empieza con un objetivo sencillo. </a:t>
            </a:r>
            <a:endParaRPr/>
          </a:p>
          <a:p>
            <a:pPr indent="-228600" lvl="0" marL="228600" marR="0" rtl="0" algn="just">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Utiliza plantillas predefinidas para reducir la barrera de entrada.</a:t>
            </a:r>
            <a:endParaRPr/>
          </a:p>
          <a:p>
            <a:pPr indent="-228600" lvl="0" marL="228600" marR="0" rtl="0" algn="just">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Guía a los alumnos para que reflexionen sobre la lógica que subyace a sus elecciones de bloques.</a:t>
            </a:r>
            <a:endParaRPr/>
          </a:p>
          <a:p>
            <a:pPr indent="-228600" lvl="0" marL="228600" marR="0" rtl="0" algn="just">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Anima a los alumnos a compartir sus experiencias para fomentar la confianza y la comunicación.</a:t>
            </a:r>
            <a:endParaRPr/>
          </a:p>
        </p:txBody>
      </p:sp>
      <p:sp>
        <p:nvSpPr>
          <p:cNvPr id="609" name="Google Shape;609;p70"/>
          <p:cNvSpPr txBox="1"/>
          <p:nvPr/>
        </p:nvSpPr>
        <p:spPr>
          <a:xfrm>
            <a:off x="4128545" y="3250658"/>
            <a:ext cx="3354352" cy="70788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000" u="none" cap="none" strike="noStrike">
                <a:solidFill>
                  <a:srgbClr val="000000"/>
                </a:solidFill>
                <a:latin typeface="Arial"/>
                <a:ea typeface="Arial"/>
                <a:cs typeface="Arial"/>
                <a:sym typeface="Arial"/>
              </a:rPr>
              <a:t>Plataforma de programación visual que permite a los usuarios crear aplicaciones Android sencillas utilizando lógica basada en bloques. Es ideal para principiantes y no requiere conocimientos previos de programación.</a:t>
            </a:r>
            <a:endParaRPr/>
          </a:p>
        </p:txBody>
      </p:sp>
      <p:sp>
        <p:nvSpPr>
          <p:cNvPr id="610" name="Google Shape;610;p70"/>
          <p:cNvSpPr txBox="1"/>
          <p:nvPr/>
        </p:nvSpPr>
        <p:spPr>
          <a:xfrm>
            <a:off x="4106686" y="3935311"/>
            <a:ext cx="3453379" cy="133882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000" u="none" cap="none" strike="noStrike">
                <a:solidFill>
                  <a:srgbClr val="000000"/>
                </a:solidFill>
                <a:latin typeface="Arial"/>
                <a:ea typeface="Arial"/>
                <a:cs typeface="Arial"/>
                <a:sym typeface="Arial"/>
              </a:rPr>
              <a:t>Ventajas:</a:t>
            </a:r>
            <a:endParaRPr/>
          </a:p>
          <a:p>
            <a:pPr indent="0" lvl="0" marL="0" marR="0" rtl="0" algn="just">
              <a:lnSpc>
                <a:spcPct val="100000"/>
              </a:lnSpc>
              <a:spcBef>
                <a:spcPts val="0"/>
              </a:spcBef>
              <a:spcAft>
                <a:spcPts val="0"/>
              </a:spcAft>
              <a:buNone/>
            </a:pPr>
            <a:r>
              <a:rPr b="0" i="0" lang="en-US" sz="1000" u="none" cap="none" strike="noStrike">
                <a:solidFill>
                  <a:srgbClr val="000000"/>
                </a:solidFill>
                <a:latin typeface="Arial"/>
                <a:ea typeface="Arial"/>
                <a:cs typeface="Arial"/>
                <a:sym typeface="Arial"/>
              </a:rPr>
              <a:t>El inventor de aplicaciones desarrolla la comprensión basada en eventos de cómo las acciones del usuario (como pulsar un botón) desencadenan respuestas (como mostrar un mensaje). Los alumnos exploran entradas, condiciones, salidas, secuencias y flujos lógicos de forma práctica, y a menudo diseñan herramientas para sus propias necesidades cotidianas</a:t>
            </a:r>
            <a:r>
              <a:rPr b="0" i="0" lang="en-US" sz="1100" u="none" cap="none" strike="noStrike">
                <a:solidFill>
                  <a:srgbClr val="000000"/>
                </a:solidFill>
                <a:latin typeface="Arial"/>
                <a:ea typeface="Arial"/>
                <a:cs typeface="Arial"/>
                <a:sym typeface="Arial"/>
              </a:rPr>
              <a:t>.</a:t>
            </a:r>
            <a:endParaRPr/>
          </a:p>
        </p:txBody>
      </p:sp>
      <p:sp>
        <p:nvSpPr>
          <p:cNvPr id="611" name="Google Shape;611;p70"/>
          <p:cNvSpPr txBox="1"/>
          <p:nvPr/>
        </p:nvSpPr>
        <p:spPr>
          <a:xfrm>
            <a:off x="4064652" y="5203237"/>
            <a:ext cx="3418246"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000" u="none" cap="none" strike="noStrike">
                <a:solidFill>
                  <a:srgbClr val="000000"/>
                </a:solidFill>
                <a:latin typeface="Arial"/>
                <a:ea typeface="Arial"/>
                <a:cs typeface="Arial"/>
                <a:sym typeface="Arial"/>
              </a:rPr>
              <a:t>Directrices para los formadores:</a:t>
            </a:r>
            <a:endParaRPr/>
          </a:p>
          <a:p>
            <a:pPr indent="-285750" lvl="0" marL="285750" marR="0" rtl="0" algn="just">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Mantén los proyectos prácticos y pertinentes.</a:t>
            </a:r>
            <a:endParaRPr/>
          </a:p>
          <a:p>
            <a:pPr indent="-285750" lvl="0" marL="285750" marR="0" rtl="0" algn="just">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Empieza con tutoriales que construyan aplicaciones paso a paso.</a:t>
            </a:r>
            <a:endParaRPr/>
          </a:p>
          <a:p>
            <a:pPr indent="-285750" lvl="0" marL="285750" marR="0" rtl="0" algn="just">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Haz hincapié en la planificación y la elaboración de diagramas de flujo antes de crear la aplicación.</a:t>
            </a:r>
            <a:endParaRPr/>
          </a:p>
          <a:p>
            <a:pPr indent="-285750" lvl="0" marL="285750" marR="0" rtl="0" algn="just">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Utiliza teléfonos o emuladores para probar las aplicaciones y mostrar la conexión con el mundo real.</a:t>
            </a:r>
            <a:endParaRPr/>
          </a:p>
        </p:txBody>
      </p:sp>
      <p:sp>
        <p:nvSpPr>
          <p:cNvPr id="612" name="Google Shape;612;p70"/>
          <p:cNvSpPr txBox="1"/>
          <p:nvPr/>
        </p:nvSpPr>
        <p:spPr>
          <a:xfrm>
            <a:off x="8050058" y="3307343"/>
            <a:ext cx="3453021" cy="70788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000" u="none" cap="none" strike="noStrike">
                <a:solidFill>
                  <a:srgbClr val="000000"/>
                </a:solidFill>
                <a:latin typeface="Arial"/>
                <a:ea typeface="Arial"/>
                <a:cs typeface="Arial"/>
                <a:sym typeface="Arial"/>
              </a:rPr>
              <a:t>Arduino es una plataforma de microcontroladores utilizada para construir dispositivos digitales y sistemas físicos interactivos. Los alumnos escriben un código sencillo que interactúa con componentes físicos para realizar tareas.</a:t>
            </a:r>
            <a:endParaRPr/>
          </a:p>
        </p:txBody>
      </p:sp>
      <p:sp>
        <p:nvSpPr>
          <p:cNvPr id="613" name="Google Shape;613;p70"/>
          <p:cNvSpPr txBox="1"/>
          <p:nvPr/>
        </p:nvSpPr>
        <p:spPr>
          <a:xfrm>
            <a:off x="8030401" y="3980338"/>
            <a:ext cx="3424045" cy="10156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000" u="none" cap="none" strike="noStrike">
                <a:solidFill>
                  <a:srgbClr val="000000"/>
                </a:solidFill>
                <a:latin typeface="Arial"/>
                <a:ea typeface="Arial"/>
                <a:cs typeface="Arial"/>
                <a:sym typeface="Arial"/>
              </a:rPr>
              <a:t>Ventajas:</a:t>
            </a:r>
            <a:endParaRPr/>
          </a:p>
          <a:p>
            <a:pPr indent="0" lvl="0" marL="0" marR="0" rtl="0" algn="just">
              <a:lnSpc>
                <a:spcPct val="100000"/>
              </a:lnSpc>
              <a:spcBef>
                <a:spcPts val="0"/>
              </a:spcBef>
              <a:spcAft>
                <a:spcPts val="0"/>
              </a:spcAft>
              <a:buNone/>
            </a:pPr>
            <a:r>
              <a:rPr b="0" i="0" lang="en-US" sz="1000" u="none" cap="none" strike="noStrike">
                <a:solidFill>
                  <a:srgbClr val="000000"/>
                </a:solidFill>
                <a:latin typeface="Arial"/>
                <a:ea typeface="Arial"/>
                <a:cs typeface="Arial"/>
                <a:sym typeface="Arial"/>
              </a:rPr>
              <a:t>Arduino introduce a los alumnos en la lógica de entrada/salida y en los principios básicos del PC en tiempo real. Los alumnos pueden ver y tocar los resultados, lo que refuerza la idea de que el pensamiento estructurado conduce a resultados reales.</a:t>
            </a:r>
            <a:endParaRPr/>
          </a:p>
        </p:txBody>
      </p:sp>
      <p:sp>
        <p:nvSpPr>
          <p:cNvPr id="614" name="Google Shape;614;p70"/>
          <p:cNvSpPr txBox="1"/>
          <p:nvPr/>
        </p:nvSpPr>
        <p:spPr>
          <a:xfrm>
            <a:off x="7933447" y="4995868"/>
            <a:ext cx="3569632" cy="147732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1000" u="none" cap="none" strike="noStrike">
                <a:solidFill>
                  <a:srgbClr val="000000"/>
                </a:solidFill>
                <a:latin typeface="Arial"/>
                <a:ea typeface="Arial"/>
                <a:cs typeface="Arial"/>
                <a:sym typeface="Arial"/>
              </a:rPr>
              <a:t>Directrices para los formadores:</a:t>
            </a:r>
            <a:endParaRPr/>
          </a:p>
          <a:p>
            <a:pPr indent="-285750" lvl="0" marL="285750" marR="0" rtl="0" algn="just">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Comienza con proyectos guiados y precableados para reducir la complejidad del hardware.</a:t>
            </a:r>
            <a:endParaRPr/>
          </a:p>
          <a:p>
            <a:pPr indent="-285750" lvl="0" marL="285750" marR="0" rtl="0" algn="just">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Concéntrate primero en comprender el flujo causa/efecto. </a:t>
            </a:r>
            <a:endParaRPr/>
          </a:p>
          <a:p>
            <a:pPr indent="-285750" lvl="0" marL="285750" marR="0" rtl="0" algn="just">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Fomenta la resolución de problemas como un momento de aprendizaje, no como un error.</a:t>
            </a:r>
            <a:endParaRPr/>
          </a:p>
          <a:p>
            <a:pPr indent="-285750" lvl="0" marL="285750" marR="0" rtl="0" algn="just">
              <a:lnSpc>
                <a:spcPct val="100000"/>
              </a:lnSpc>
              <a:spcBef>
                <a:spcPts val="0"/>
              </a:spcBef>
              <a:spcAft>
                <a:spcPts val="0"/>
              </a:spcAft>
              <a:buClr>
                <a:srgbClr val="000000"/>
              </a:buClr>
              <a:buSzPts val="1000"/>
              <a:buFont typeface="Arial"/>
              <a:buChar char="•"/>
            </a:pPr>
            <a:r>
              <a:rPr b="0" i="0" lang="en-US" sz="1000" u="none" cap="none" strike="noStrike">
                <a:solidFill>
                  <a:srgbClr val="000000"/>
                </a:solidFill>
                <a:latin typeface="Arial"/>
                <a:ea typeface="Arial"/>
                <a:cs typeface="Arial"/>
                <a:sym typeface="Arial"/>
              </a:rPr>
              <a:t>Utilízalo como puente para hablar de cómo funcionan la automatización y los sistemas en la vida real.</a:t>
            </a:r>
            <a:endParaRPr/>
          </a:p>
        </p:txBody>
      </p:sp>
      <p:pic>
        <p:nvPicPr>
          <p:cNvPr descr="A computer with a keyboard and mouse&#10;&#10;AI-generated content may be incorrect." id="615" name="Google Shape;615;p70"/>
          <p:cNvPicPr preferRelativeResize="0"/>
          <p:nvPr/>
        </p:nvPicPr>
        <p:blipFill rotWithShape="1">
          <a:blip r:embed="rId6">
            <a:alphaModFix/>
          </a:blip>
          <a:srcRect b="0" l="0" r="0" t="0"/>
          <a:stretch/>
        </p:blipFill>
        <p:spPr>
          <a:xfrm>
            <a:off x="10830784" y="106459"/>
            <a:ext cx="1181641" cy="118164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19" name="Shape 619"/>
        <p:cNvGrpSpPr/>
        <p:nvPr/>
      </p:nvGrpSpPr>
      <p:grpSpPr>
        <a:xfrm>
          <a:off x="0" y="0"/>
          <a:ext cx="0" cy="0"/>
          <a:chOff x="0" y="0"/>
          <a:chExt cx="0" cy="0"/>
        </a:xfrm>
      </p:grpSpPr>
      <p:sp>
        <p:nvSpPr>
          <p:cNvPr id="620" name="Google Shape;620;p71"/>
          <p:cNvSpPr txBox="1"/>
          <p:nvPr>
            <p:ph type="title"/>
          </p:nvPr>
        </p:nvSpPr>
        <p:spPr>
          <a:xfrm>
            <a:off x="533400" y="481386"/>
            <a:ext cx="9486900" cy="72511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SzPts val="3200"/>
              <a:buNone/>
            </a:pPr>
            <a:r>
              <a:rPr b="1" lang="en-US" sz="2400">
                <a:latin typeface="Arial"/>
                <a:ea typeface="Arial"/>
                <a:cs typeface="Arial"/>
                <a:sym typeface="Arial"/>
              </a:rPr>
              <a:t>Manteniendo la motivación de los estudiantes adultos</a:t>
            </a:r>
            <a:endParaRPr/>
          </a:p>
        </p:txBody>
      </p:sp>
      <p:sp>
        <p:nvSpPr>
          <p:cNvPr id="621" name="Google Shape;621;p71"/>
          <p:cNvSpPr txBox="1"/>
          <p:nvPr>
            <p:ph idx="1" type="body"/>
          </p:nvPr>
        </p:nvSpPr>
        <p:spPr>
          <a:xfrm>
            <a:off x="426720" y="1222155"/>
            <a:ext cx="11338560" cy="1345499"/>
          </a:xfrm>
          <a:prstGeom prst="rect">
            <a:avLst/>
          </a:prstGeom>
          <a:noFill/>
          <a:ln>
            <a:noFill/>
          </a:ln>
        </p:spPr>
        <p:txBody>
          <a:bodyPr anchorCtr="0" anchor="t" bIns="45700" lIns="91425" spcFirstLastPara="1" rIns="91425" wrap="square" tIns="45700">
            <a:normAutofit/>
          </a:bodyPr>
          <a:lstStyle/>
          <a:p>
            <a:pPr indent="0" lvl="0" marL="148590" rtl="0" algn="just">
              <a:lnSpc>
                <a:spcPct val="100000"/>
              </a:lnSpc>
              <a:spcBef>
                <a:spcPts val="1000"/>
              </a:spcBef>
              <a:spcAft>
                <a:spcPts val="0"/>
              </a:spcAft>
              <a:buSzPts val="1260"/>
              <a:buNone/>
            </a:pPr>
            <a:r>
              <a:rPr lang="en-US" sz="1400">
                <a:latin typeface="Arial"/>
                <a:ea typeface="Arial"/>
                <a:cs typeface="Arial"/>
                <a:sym typeface="Arial"/>
              </a:rPr>
              <a:t>Motivar a los estudiantes adultos implica vincular los contenidos educativos con sus objetivos personales y las necesidades del mundo real. </a:t>
            </a:r>
            <a:endParaRPr/>
          </a:p>
          <a:p>
            <a:pPr indent="0" lvl="0" marL="148590" rtl="0" algn="just">
              <a:lnSpc>
                <a:spcPct val="100000"/>
              </a:lnSpc>
              <a:spcBef>
                <a:spcPts val="1000"/>
              </a:spcBef>
              <a:spcAft>
                <a:spcPts val="0"/>
              </a:spcAft>
              <a:buSzPts val="1260"/>
              <a:buNone/>
            </a:pPr>
            <a:r>
              <a:rPr lang="en-US" sz="1400">
                <a:latin typeface="Arial"/>
                <a:ea typeface="Arial"/>
                <a:cs typeface="Arial"/>
                <a:sym typeface="Arial"/>
              </a:rPr>
              <a:t>El Pensamiento Computacional ayuda a mantener la motivación del alumnado al poner en evidencia su valor y aplicación en la vida cotidiana. Utilizar el PC para abordar desafíos cotidianos, estimular la creatividad y adaptar la enseñanza a los objetivos individuales permite empoderar al alumnado y reforzar su aprendizaje.</a:t>
            </a:r>
            <a:endParaRPr/>
          </a:p>
        </p:txBody>
      </p:sp>
      <p:sp>
        <p:nvSpPr>
          <p:cNvPr id="622" name="Google Shape;622;p7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623" name="Google Shape;623;p71"/>
          <p:cNvSpPr/>
          <p:nvPr/>
        </p:nvSpPr>
        <p:spPr>
          <a:xfrm>
            <a:off x="4680463" y="2584704"/>
            <a:ext cx="6291072" cy="3816429"/>
          </a:xfrm>
          <a:prstGeom prst="rect">
            <a:avLst/>
          </a:prstGeom>
          <a:solidFill>
            <a:srgbClr val="708684">
              <a:alpha val="2980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24" name="Google Shape;624;p71"/>
          <p:cNvSpPr txBox="1"/>
          <p:nvPr/>
        </p:nvSpPr>
        <p:spPr>
          <a:xfrm>
            <a:off x="4740442" y="2767263"/>
            <a:ext cx="6160169" cy="3447098"/>
          </a:xfrm>
          <a:prstGeom prst="rect">
            <a:avLst/>
          </a:prstGeom>
          <a:noFill/>
          <a:ln>
            <a:noFill/>
          </a:ln>
        </p:spPr>
        <p:txBody>
          <a:bodyPr anchorCtr="0" anchor="t" bIns="45700" lIns="91425" spcFirstLastPara="1" rIns="91425" wrap="square" tIns="45700">
            <a:spAutoFit/>
          </a:bodyPr>
          <a:lstStyle/>
          <a:p>
            <a:pPr indent="-285750" lvl="0" marL="285750" marR="0" rtl="0" algn="just">
              <a:lnSpc>
                <a:spcPct val="100000"/>
              </a:lnSpc>
              <a:spcBef>
                <a:spcPts val="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Muestra cómo los principios del PC pueden resolver problemas cotidianos, lo que mantiene a los alumnos motivados y comprometidos.</a:t>
            </a:r>
            <a:endParaRPr/>
          </a:p>
          <a:p>
            <a:pPr indent="-285750" lvl="0" marL="285750" marR="0" rtl="0" algn="just">
              <a:lnSpc>
                <a:spcPct val="100000"/>
              </a:lnSpc>
              <a:spcBef>
                <a:spcPts val="12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Fomenta la confianza en uno mismo enseñando a los alumnos a abordar los problemas de forma sistemática e independiente.</a:t>
            </a:r>
            <a:endParaRPr/>
          </a:p>
          <a:p>
            <a:pPr indent="-285750" lvl="0" marL="285750" marR="0" rtl="0" algn="just">
              <a:lnSpc>
                <a:spcPct val="100000"/>
              </a:lnSpc>
              <a:spcBef>
                <a:spcPts val="12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Estimula la creatividad a través de tareas que permiten a los alumnos utilizar el PC para planificar y diseñar.</a:t>
            </a:r>
            <a:endParaRPr/>
          </a:p>
          <a:p>
            <a:pPr indent="-285750" lvl="0" marL="285750" marR="0" rtl="0" algn="just">
              <a:lnSpc>
                <a:spcPct val="100000"/>
              </a:lnSpc>
              <a:spcBef>
                <a:spcPts val="12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Adapta la enseñanza del PC a los objetivos específicos de cada alumno, haciendo que el contenido resulte directamente aplicable.</a:t>
            </a:r>
            <a:endParaRPr/>
          </a:p>
          <a:p>
            <a:pPr indent="-285750" lvl="0" marL="285750" marR="0" rtl="0" algn="just">
              <a:lnSpc>
                <a:spcPct val="100000"/>
              </a:lnSpc>
              <a:spcBef>
                <a:spcPts val="12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Promueve el aprendizaje colaborativo con actividades grupales que refuercen la motivación y el intercambio de ideas.</a:t>
            </a:r>
            <a:endParaRPr/>
          </a:p>
          <a:p>
            <a:pPr indent="-285750" lvl="0" marL="285750" marR="0" rtl="0" algn="just">
              <a:lnSpc>
                <a:spcPct val="100000"/>
              </a:lnSpc>
              <a:spcBef>
                <a:spcPts val="1200"/>
              </a:spcBef>
              <a:spcAft>
                <a:spcPts val="0"/>
              </a:spcAft>
              <a:buClr>
                <a:srgbClr val="000000"/>
              </a:buClr>
              <a:buSzPts val="1400"/>
              <a:buFont typeface="Noto Sans Symbols"/>
              <a:buChar char="✔"/>
            </a:pPr>
            <a:r>
              <a:rPr b="0" i="0" lang="en-US" sz="1400" u="none" cap="none" strike="noStrike">
                <a:solidFill>
                  <a:srgbClr val="000000"/>
                </a:solidFill>
                <a:latin typeface="Arial"/>
                <a:ea typeface="Arial"/>
                <a:cs typeface="Arial"/>
                <a:sym typeface="Arial"/>
              </a:rPr>
              <a:t>Refuerza el progreso mediante comentarios positivos que destaquen los beneficios prácticos del PC.</a:t>
            </a:r>
            <a:endParaRPr/>
          </a:p>
        </p:txBody>
      </p:sp>
      <p:pic>
        <p:nvPicPr>
          <p:cNvPr descr="Icono&#10;&#10;Descripción generada automáticamente" id="625" name="Google Shape;625;p71"/>
          <p:cNvPicPr preferRelativeResize="0"/>
          <p:nvPr/>
        </p:nvPicPr>
        <p:blipFill rotWithShape="1">
          <a:blip r:embed="rId3">
            <a:alphaModFix/>
          </a:blip>
          <a:srcRect b="0" l="0" r="0" t="0"/>
          <a:stretch/>
        </p:blipFill>
        <p:spPr>
          <a:xfrm>
            <a:off x="2522479" y="4821752"/>
            <a:ext cx="1219209" cy="1219209"/>
          </a:xfrm>
          <a:prstGeom prst="rect">
            <a:avLst/>
          </a:prstGeom>
          <a:noFill/>
          <a:ln>
            <a:noFill/>
          </a:ln>
        </p:spPr>
      </p:pic>
      <p:grpSp>
        <p:nvGrpSpPr>
          <p:cNvPr id="626" name="Google Shape;626;p71"/>
          <p:cNvGrpSpPr/>
          <p:nvPr/>
        </p:nvGrpSpPr>
        <p:grpSpPr>
          <a:xfrm rot="-2395580">
            <a:off x="1217633" y="3136319"/>
            <a:ext cx="2478396" cy="2090726"/>
            <a:chOff x="7719060" y="1397635"/>
            <a:chExt cx="2267268" cy="1912623"/>
          </a:xfrm>
        </p:grpSpPr>
        <p:sp>
          <p:nvSpPr>
            <p:cNvPr id="627" name="Google Shape;627;p71"/>
            <p:cNvSpPr/>
            <p:nvPr/>
          </p:nvSpPr>
          <p:spPr>
            <a:xfrm>
              <a:off x="7923849" y="1397635"/>
              <a:ext cx="2062479" cy="1912623"/>
            </a:xfrm>
            <a:custGeom>
              <a:rect b="b" l="l" r="r" t="t"/>
              <a:pathLst>
                <a:path extrusionOk="0" h="21600" w="21600">
                  <a:moveTo>
                    <a:pt x="984" y="21600"/>
                  </a:moveTo>
                  <a:lnTo>
                    <a:pt x="2168" y="15418"/>
                  </a:lnTo>
                  <a:lnTo>
                    <a:pt x="18700" y="16135"/>
                  </a:lnTo>
                  <a:lnTo>
                    <a:pt x="21600" y="1778"/>
                  </a:lnTo>
                  <a:lnTo>
                    <a:pt x="20190" y="0"/>
                  </a:lnTo>
                  <a:lnTo>
                    <a:pt x="0" y="9394"/>
                  </a:lnTo>
                  <a:close/>
                </a:path>
              </a:pathLst>
            </a:custGeom>
            <a:solidFill>
              <a:srgbClr val="33443B"/>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t/>
              </a:r>
              <a:endParaRPr b="0" i="0" sz="1800" u="none" cap="none" strike="noStrike">
                <a:solidFill>
                  <a:schemeClr val="dk1"/>
                </a:solidFill>
                <a:latin typeface="Arial"/>
                <a:ea typeface="Arial"/>
                <a:cs typeface="Arial"/>
                <a:sym typeface="Arial"/>
              </a:endParaRPr>
            </a:p>
          </p:txBody>
        </p:sp>
        <p:sp>
          <p:nvSpPr>
            <p:cNvPr id="628" name="Google Shape;628;p71"/>
            <p:cNvSpPr/>
            <p:nvPr/>
          </p:nvSpPr>
          <p:spPr>
            <a:xfrm>
              <a:off x="7719060" y="1397635"/>
              <a:ext cx="2128522" cy="1912623"/>
            </a:xfrm>
            <a:custGeom>
              <a:rect b="b" l="l" r="r" t="t"/>
              <a:pathLst>
                <a:path extrusionOk="0" h="21600" w="21600">
                  <a:moveTo>
                    <a:pt x="0" y="3657"/>
                  </a:moveTo>
                  <a:lnTo>
                    <a:pt x="2990" y="21600"/>
                  </a:lnTo>
                  <a:lnTo>
                    <a:pt x="3570" y="13740"/>
                  </a:lnTo>
                  <a:lnTo>
                    <a:pt x="18739" y="14300"/>
                  </a:lnTo>
                  <a:lnTo>
                    <a:pt x="21600" y="0"/>
                  </a:lnTo>
                  <a:close/>
                </a:path>
              </a:pathLst>
            </a:custGeom>
            <a:solidFill>
              <a:srgbClr val="678877"/>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None/>
              </a:pPr>
              <a:r>
                <a:t/>
              </a:r>
              <a:endParaRPr b="0" i="0" sz="1800" u="none" cap="none" strike="noStrike">
                <a:solidFill>
                  <a:schemeClr val="dk1"/>
                </a:solidFill>
                <a:latin typeface="Arial"/>
                <a:ea typeface="Arial"/>
                <a:cs typeface="Arial"/>
                <a:sym typeface="Arial"/>
              </a:endParaRPr>
            </a:p>
          </p:txBody>
        </p:sp>
        <p:grpSp>
          <p:nvGrpSpPr>
            <p:cNvPr id="629" name="Google Shape;629;p71"/>
            <p:cNvGrpSpPr/>
            <p:nvPr/>
          </p:nvGrpSpPr>
          <p:grpSpPr>
            <a:xfrm>
              <a:off x="8021170" y="1985704"/>
              <a:ext cx="1708485" cy="437417"/>
              <a:chOff x="332934" y="3007038"/>
              <a:chExt cx="3296415" cy="437417"/>
            </a:xfrm>
          </p:grpSpPr>
          <p:sp>
            <p:nvSpPr>
              <p:cNvPr id="630" name="Google Shape;630;p71"/>
              <p:cNvSpPr txBox="1"/>
              <p:nvPr/>
            </p:nvSpPr>
            <p:spPr>
              <a:xfrm>
                <a:off x="630075" y="3007038"/>
                <a:ext cx="2999274" cy="337870"/>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None/>
                </a:pPr>
                <a:r>
                  <a:rPr b="1" i="0" lang="en-US" sz="1800" u="none" cap="none" strike="noStrike">
                    <a:solidFill>
                      <a:schemeClr val="lt1"/>
                    </a:solidFill>
                    <a:latin typeface="Arial"/>
                    <a:ea typeface="Arial"/>
                    <a:cs typeface="Arial"/>
                    <a:sym typeface="Arial"/>
                  </a:rPr>
                  <a:t>RECUERDA</a:t>
                </a:r>
                <a:endParaRPr/>
              </a:p>
            </p:txBody>
          </p:sp>
          <p:sp>
            <p:nvSpPr>
              <p:cNvPr id="631" name="Google Shape;631;p71"/>
              <p:cNvSpPr txBox="1"/>
              <p:nvPr/>
            </p:nvSpPr>
            <p:spPr>
              <a:xfrm>
                <a:off x="332934" y="3191053"/>
                <a:ext cx="2999272" cy="253402"/>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grpSp>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635" name="Shape 635"/>
        <p:cNvGrpSpPr/>
        <p:nvPr/>
      </p:nvGrpSpPr>
      <p:grpSpPr>
        <a:xfrm>
          <a:off x="0" y="0"/>
          <a:ext cx="0" cy="0"/>
          <a:chOff x="0" y="0"/>
          <a:chExt cx="0" cy="0"/>
        </a:xfrm>
      </p:grpSpPr>
      <p:pic>
        <p:nvPicPr>
          <p:cNvPr id="636" name="Google Shape;636;p72"/>
          <p:cNvPicPr preferRelativeResize="0"/>
          <p:nvPr/>
        </p:nvPicPr>
        <p:blipFill rotWithShape="1">
          <a:blip r:embed="rId3">
            <a:alphaModFix/>
          </a:blip>
          <a:srcRect b="0" l="0" r="0" t="0"/>
          <a:stretch/>
        </p:blipFill>
        <p:spPr>
          <a:xfrm>
            <a:off x="0" y="2004550"/>
            <a:ext cx="12192000" cy="4853449"/>
          </a:xfrm>
          <a:prstGeom prst="rect">
            <a:avLst/>
          </a:prstGeom>
          <a:noFill/>
          <a:ln>
            <a:noFill/>
          </a:ln>
        </p:spPr>
      </p:pic>
      <p:sp>
        <p:nvSpPr>
          <p:cNvPr id="637" name="Google Shape;637;p72"/>
          <p:cNvSpPr/>
          <p:nvPr/>
        </p:nvSpPr>
        <p:spPr>
          <a:xfrm>
            <a:off x="0" y="2004551"/>
            <a:ext cx="12192000" cy="4853449"/>
          </a:xfrm>
          <a:prstGeom prst="rect">
            <a:avLst/>
          </a:prstGeom>
          <a:solidFill>
            <a:srgbClr val="7F7F7F">
              <a:alpha val="7254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638" name="Google Shape;638;p72"/>
          <p:cNvSpPr txBox="1"/>
          <p:nvPr>
            <p:ph idx="1" type="body"/>
          </p:nvPr>
        </p:nvSpPr>
        <p:spPr>
          <a:xfrm>
            <a:off x="533275" y="573590"/>
            <a:ext cx="9237900" cy="1055700"/>
          </a:xfrm>
          <a:prstGeom prst="rect">
            <a:avLst/>
          </a:prstGeom>
          <a:noFill/>
          <a:ln>
            <a:noFill/>
          </a:ln>
        </p:spPr>
        <p:txBody>
          <a:bodyPr anchorCtr="0" anchor="b" bIns="45700" lIns="91425" spcFirstLastPara="1" rIns="91425" wrap="square" tIns="45700">
            <a:noAutofit/>
          </a:bodyPr>
          <a:lstStyle/>
          <a:p>
            <a:pPr indent="0" lvl="0" marL="0" rtl="0" algn="l">
              <a:lnSpc>
                <a:spcPct val="80000"/>
              </a:lnSpc>
              <a:spcBef>
                <a:spcPts val="0"/>
              </a:spcBef>
              <a:spcAft>
                <a:spcPts val="0"/>
              </a:spcAft>
              <a:buClr>
                <a:schemeClr val="accent3"/>
              </a:buClr>
              <a:buSzPts val="1680"/>
              <a:buNone/>
            </a:pPr>
            <a:r>
              <a:rPr lang="en-US" sz="2800">
                <a:solidFill>
                  <a:srgbClr val="678877"/>
                </a:solidFill>
                <a:latin typeface="Arial"/>
                <a:ea typeface="Arial"/>
                <a:cs typeface="Arial"/>
                <a:sym typeface="Arial"/>
              </a:rPr>
              <a:t>¿Estás siguiendo el contenido? </a:t>
            </a:r>
            <a:r>
              <a:rPr b="0" lang="en-US" sz="2800">
                <a:latin typeface="Arial"/>
                <a:ea typeface="Arial"/>
                <a:cs typeface="Arial"/>
                <a:sym typeface="Arial"/>
              </a:rPr>
              <a:t>Responde esta breve pregunta para reforzar lo que has aprendido.</a:t>
            </a:r>
            <a:endParaRPr b="0" sz="3000"/>
          </a:p>
        </p:txBody>
      </p:sp>
      <p:sp>
        <p:nvSpPr>
          <p:cNvPr id="639" name="Google Shape;639;p72"/>
          <p:cNvSpPr txBox="1"/>
          <p:nvPr/>
        </p:nvSpPr>
        <p:spPr>
          <a:xfrm>
            <a:off x="935577" y="2533750"/>
            <a:ext cx="10058700" cy="4062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000" u="none" cap="none" strike="noStrike">
                <a:solidFill>
                  <a:srgbClr val="FFFFFF"/>
                </a:solidFill>
                <a:latin typeface="Arial"/>
                <a:ea typeface="Arial"/>
                <a:cs typeface="Arial"/>
                <a:sym typeface="Arial"/>
              </a:rPr>
              <a:t>¿Cuál es el principal enfoque al enseñar a personas adultas?</a:t>
            </a:r>
            <a:endParaRPr b="1" i="0" sz="2500" u="none" cap="none" strike="noStrike">
              <a:solidFill>
                <a:srgbClr val="FFFFFF"/>
              </a:solidFill>
              <a:latin typeface="Arial"/>
              <a:ea typeface="Arial"/>
              <a:cs typeface="Arial"/>
              <a:sym typeface="Arial"/>
            </a:endParaRPr>
          </a:p>
          <a:p>
            <a:pPr indent="0" lvl="0" marL="0" marR="0" rtl="0" algn="l">
              <a:lnSpc>
                <a:spcPct val="150000"/>
              </a:lnSpc>
              <a:spcBef>
                <a:spcPts val="800"/>
              </a:spcBef>
              <a:spcAft>
                <a:spcPts val="0"/>
              </a:spcAft>
              <a:buNone/>
            </a:pPr>
            <a:r>
              <a:rPr b="0" i="0" lang="en-US" sz="2500" u="none" cap="none" strike="noStrike">
                <a:solidFill>
                  <a:srgbClr val="FFFFFF"/>
                </a:solidFill>
                <a:latin typeface="Arial"/>
                <a:ea typeface="Arial"/>
                <a:cs typeface="Arial"/>
                <a:sym typeface="Arial"/>
              </a:rPr>
              <a:t>A) Memorizar datos </a:t>
            </a:r>
            <a:endParaRPr/>
          </a:p>
          <a:p>
            <a:pPr indent="0" lvl="0" marL="0" marR="0" rtl="0" algn="l">
              <a:lnSpc>
                <a:spcPct val="150000"/>
              </a:lnSpc>
              <a:spcBef>
                <a:spcPts val="800"/>
              </a:spcBef>
              <a:spcAft>
                <a:spcPts val="0"/>
              </a:spcAft>
              <a:buNone/>
            </a:pPr>
            <a:r>
              <a:rPr b="0" i="0" lang="en-US" sz="2500" u="none" cap="none" strike="noStrike">
                <a:solidFill>
                  <a:srgbClr val="FFFFFF"/>
                </a:solidFill>
                <a:latin typeface="Arial"/>
                <a:ea typeface="Arial"/>
                <a:cs typeface="Arial"/>
                <a:sym typeface="Arial"/>
              </a:rPr>
              <a:t>B) Aplicaciones prácticas y del mundo real</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0"/>
              </a:spcBef>
              <a:spcAft>
                <a:spcPts val="0"/>
              </a:spcAft>
              <a:buNone/>
            </a:pPr>
            <a:r>
              <a:rPr b="0" i="0" lang="en-US" sz="2500" u="none" cap="none" strike="noStrike">
                <a:solidFill>
                  <a:srgbClr val="FFFFFF"/>
                </a:solidFill>
                <a:latin typeface="Arial"/>
                <a:ea typeface="Arial"/>
                <a:cs typeface="Arial"/>
                <a:sym typeface="Arial"/>
              </a:rPr>
              <a:t>C) </a:t>
            </a:r>
            <a:r>
              <a:rPr b="0" i="0" lang="en-US" sz="2500" u="none" cap="none" strike="noStrike">
                <a:solidFill>
                  <a:srgbClr val="FFFFFF"/>
                </a:solidFill>
                <a:latin typeface="Arial"/>
                <a:ea typeface="Arial"/>
                <a:cs typeface="Arial"/>
                <a:sym typeface="Arial"/>
              </a:rPr>
              <a:t>Entornos de aprendizaje competitivos </a:t>
            </a:r>
            <a:r>
              <a:rPr b="0" i="0" lang="en-US" sz="2500" u="none" cap="none" strike="noStrike">
                <a:solidFill>
                  <a:srgbClr val="FFFFFF"/>
                </a:solidFill>
                <a:latin typeface="Arial"/>
                <a:ea typeface="Arial"/>
                <a:cs typeface="Arial"/>
                <a:sym typeface="Arial"/>
              </a:rPr>
              <a:t>s</a:t>
            </a:r>
            <a:endParaRPr b="0" i="0" sz="2500" u="none" cap="none" strike="noStrike">
              <a:solidFill>
                <a:srgbClr val="FFFFFF"/>
              </a:solidFill>
              <a:latin typeface="Arial"/>
              <a:ea typeface="Arial"/>
              <a:cs typeface="Arial"/>
              <a:sym typeface="Arial"/>
            </a:endParaRPr>
          </a:p>
          <a:p>
            <a:pPr indent="0" lvl="0" marL="0" marR="0" rtl="0" algn="l">
              <a:lnSpc>
                <a:spcPct val="150000"/>
              </a:lnSpc>
              <a:spcBef>
                <a:spcPts val="0"/>
              </a:spcBef>
              <a:spcAft>
                <a:spcPts val="0"/>
              </a:spcAft>
              <a:buNone/>
            </a:pPr>
            <a:r>
              <a:rPr b="0" i="0" lang="en-US" sz="2500" u="none" cap="none" strike="noStrike">
                <a:solidFill>
                  <a:srgbClr val="FFFFFF"/>
                </a:solidFill>
                <a:latin typeface="Arial"/>
                <a:ea typeface="Arial"/>
                <a:cs typeface="Arial"/>
                <a:sym typeface="Arial"/>
              </a:rPr>
              <a:t>D) </a:t>
            </a:r>
            <a:r>
              <a:rPr b="0" i="0" lang="en-US" sz="2500" u="none" cap="none" strike="noStrike">
                <a:solidFill>
                  <a:srgbClr val="FFFFFF"/>
                </a:solidFill>
                <a:latin typeface="Arial"/>
                <a:ea typeface="Arial"/>
                <a:cs typeface="Arial"/>
                <a:sym typeface="Arial"/>
              </a:rPr>
              <a:t>Largas clases teóricas</a:t>
            </a:r>
            <a:endParaRPr b="0" i="0" sz="2500" u="none" cap="none" strike="noStrike">
              <a:solidFill>
                <a:srgbClr val="FFFFFF"/>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640" name="Google Shape;640;p72"/>
          <p:cNvPicPr preferRelativeResize="0"/>
          <p:nvPr/>
        </p:nvPicPr>
        <p:blipFill rotWithShape="1">
          <a:blip r:embed="rId4">
            <a:alphaModFix/>
          </a:blip>
          <a:srcRect b="0" l="0" r="0" t="0"/>
          <a:stretch/>
        </p:blipFill>
        <p:spPr>
          <a:xfrm>
            <a:off x="10041536" y="207562"/>
            <a:ext cx="1658817" cy="1658817"/>
          </a:xfrm>
          <a:prstGeom prst="rect">
            <a:avLst/>
          </a:prstGeom>
          <a:noFill/>
          <a:ln>
            <a:noFill/>
          </a:ln>
        </p:spPr>
      </p:pic>
      <p:sp>
        <p:nvSpPr>
          <p:cNvPr id="641" name="Google Shape;641;p72"/>
          <p:cNvSpPr txBox="1"/>
          <p:nvPr/>
        </p:nvSpPr>
        <p:spPr>
          <a:xfrm>
            <a:off x="11116340" y="6356350"/>
            <a:ext cx="8718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pic>
        <p:nvPicPr>
          <p:cNvPr id="648" name="Google Shape;648;p26"/>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49" name="Google Shape;649;p26"/>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3</a:t>
            </a:r>
            <a:endParaRPr>
              <a:latin typeface="Arial"/>
              <a:ea typeface="Arial"/>
              <a:cs typeface="Arial"/>
              <a:sym typeface="Arial"/>
            </a:endParaRPr>
          </a:p>
        </p:txBody>
      </p:sp>
      <p:sp>
        <p:nvSpPr>
          <p:cNvPr id="650" name="Google Shape;650;p26"/>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Diseño de clases y actividades</a:t>
            </a:r>
            <a:endParaRPr>
              <a:latin typeface="Arial"/>
              <a:ea typeface="Arial"/>
              <a:cs typeface="Arial"/>
              <a:sym typeface="Arial"/>
            </a:endParaRPr>
          </a:p>
        </p:txBody>
      </p:sp>
      <p:sp>
        <p:nvSpPr>
          <p:cNvPr id="651" name="Google Shape;651;p26"/>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7F7F7F"/>
                </a:solidFill>
                <a:latin typeface="Arial"/>
                <a:ea typeface="Arial"/>
                <a:cs typeface="Arial"/>
                <a:sym typeface="Arial"/>
              </a:rPr>
              <a:t>‹#›</a:t>
            </a:fld>
            <a:endParaRPr b="0" i="0" sz="900" u="none" cap="none" strike="noStrike">
              <a:solidFill>
                <a:srgbClr val="7F7F7F"/>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7" name="Shape 657"/>
        <p:cNvGrpSpPr/>
        <p:nvPr/>
      </p:nvGrpSpPr>
      <p:grpSpPr>
        <a:xfrm>
          <a:off x="0" y="0"/>
          <a:ext cx="0" cy="0"/>
          <a:chOff x="0" y="0"/>
          <a:chExt cx="0" cy="0"/>
        </a:xfrm>
      </p:grpSpPr>
      <p:pic>
        <p:nvPicPr>
          <p:cNvPr descr="Close-up of circuit board" id="658" name="Google Shape;658;p27"/>
          <p:cNvPicPr preferRelativeResize="0"/>
          <p:nvPr>
            <p:ph idx="2" type="pic"/>
          </p:nvPr>
        </p:nvPicPr>
        <p:blipFill rotWithShape="1">
          <a:blip r:embed="rId3">
            <a:alphaModFix/>
          </a:blip>
          <a:srcRect b="0" l="1467" r="1467" t="0"/>
          <a:stretch/>
        </p:blipFill>
        <p:spPr>
          <a:xfrm>
            <a:off x="0" y="0"/>
            <a:ext cx="12192000" cy="6858000"/>
          </a:xfrm>
          <a:prstGeom prst="rect">
            <a:avLst/>
          </a:prstGeom>
          <a:noFill/>
          <a:ln>
            <a:noFill/>
          </a:ln>
        </p:spPr>
      </p:pic>
      <p:sp>
        <p:nvSpPr>
          <p:cNvPr id="659" name="Google Shape;659;p27"/>
          <p:cNvSpPr/>
          <p:nvPr/>
        </p:nvSpPr>
        <p:spPr>
          <a:xfrm>
            <a:off x="798576" y="697992"/>
            <a:ext cx="10594848" cy="5462016"/>
          </a:xfrm>
          <a:prstGeom prst="rect">
            <a:avLst/>
          </a:prstGeom>
          <a:solidFill>
            <a:srgbClr val="7F7F7F">
              <a:alpha val="7254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660" name="Google Shape;660;p27"/>
          <p:cNvSpPr txBox="1"/>
          <p:nvPr/>
        </p:nvSpPr>
        <p:spPr>
          <a:xfrm>
            <a:off x="2163183" y="1797784"/>
            <a:ext cx="7865634" cy="353939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En esta unidad, nos centraremos en mostrar herramientas y técnicas que te permitan integrar eficazmente el Pensamiento Computacional en la planificación de tus clases y estrategias de enseñanza. Pasando de la teoría a la práctica, exploraremos cómo diseñar planes de clase bien estructurados que incorporen conceptos de PC como la descomposición, el reconocimiento de patrones y el pensamiento algorítmico.</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Esta unidad se enfoca en los elementos prácticos para el diseño de clases, proporcionando una guía paso a paso para incorporar el PC en diversas áreas temáticas y escenarios del mundo real. Al final, aprenderás a elaborar planes de clase interesantes y adaptados a las necesidades de tus alumnos.</a:t>
            </a:r>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chemeClr val="lt1"/>
                </a:solidFill>
                <a:latin typeface="Arial"/>
                <a:ea typeface="Arial"/>
                <a:cs typeface="Arial"/>
                <a:sym typeface="Arial"/>
              </a:rPr>
              <a:t>Como formadores, vuestro papel es vital para garantizar que las clases aporten conocimientos a los alumnos y les capaciten para aplicar las destrezas del PC en contextos del mundo cotidiano.</a:t>
            </a:r>
            <a:endParaRPr b="0" i="0" sz="1400" u="none" cap="none" strike="noStrike">
              <a:solidFill>
                <a:srgbClr val="000000"/>
              </a:solidFill>
              <a:latin typeface="Arial"/>
              <a:ea typeface="Arial"/>
              <a:cs typeface="Arial"/>
              <a:sym typeface="Arial"/>
            </a:endParaRPr>
          </a:p>
        </p:txBody>
      </p:sp>
      <p:sp>
        <p:nvSpPr>
          <p:cNvPr id="661" name="Google Shape;661;p27"/>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chemeClr val="lt1"/>
                </a:solidFill>
                <a:latin typeface="Arial"/>
                <a:ea typeface="Arial"/>
                <a:cs typeface="Arial"/>
                <a:sym typeface="Arial"/>
              </a:rPr>
              <a:t>‹#›</a:t>
            </a:fld>
            <a:endParaRPr b="0" i="0" sz="900" u="none" cap="none" strike="noStrike">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65" name="Shape 665"/>
        <p:cNvGrpSpPr/>
        <p:nvPr/>
      </p:nvGrpSpPr>
      <p:grpSpPr>
        <a:xfrm>
          <a:off x="0" y="0"/>
          <a:ext cx="0" cy="0"/>
          <a:chOff x="0" y="0"/>
          <a:chExt cx="0" cy="0"/>
        </a:xfrm>
      </p:grpSpPr>
      <p:sp>
        <p:nvSpPr>
          <p:cNvPr id="666" name="Google Shape;666;p28"/>
          <p:cNvSpPr/>
          <p:nvPr/>
        </p:nvSpPr>
        <p:spPr>
          <a:xfrm>
            <a:off x="882537" y="5242110"/>
            <a:ext cx="6096000" cy="1061603"/>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667" name="Google Shape;667;p28"/>
          <p:cNvPicPr preferRelativeResize="0"/>
          <p:nvPr/>
        </p:nvPicPr>
        <p:blipFill rotWithShape="1">
          <a:blip r:embed="rId3">
            <a:alphaModFix/>
          </a:blip>
          <a:srcRect b="0" l="30342" r="30344" t="0"/>
          <a:stretch/>
        </p:blipFill>
        <p:spPr>
          <a:xfrm>
            <a:off x="8140700" y="-1"/>
            <a:ext cx="4051300" cy="6858001"/>
          </a:xfrm>
          <a:prstGeom prst="rect">
            <a:avLst/>
          </a:prstGeom>
          <a:noFill/>
          <a:ln>
            <a:noFill/>
          </a:ln>
        </p:spPr>
      </p:pic>
      <p:sp>
        <p:nvSpPr>
          <p:cNvPr id="668" name="Google Shape;668;p28"/>
          <p:cNvSpPr txBox="1"/>
          <p:nvPr>
            <p:ph idx="1" type="body"/>
          </p:nvPr>
        </p:nvSpPr>
        <p:spPr>
          <a:xfrm>
            <a:off x="510159" y="572126"/>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Importancia de un plan de clases bien estructurado</a:t>
            </a:r>
            <a:endParaRPr>
              <a:solidFill>
                <a:schemeClr val="dk1"/>
              </a:solidFill>
              <a:latin typeface="Arial"/>
              <a:ea typeface="Arial"/>
              <a:cs typeface="Arial"/>
              <a:sym typeface="Arial"/>
            </a:endParaRPr>
          </a:p>
        </p:txBody>
      </p:sp>
      <p:sp>
        <p:nvSpPr>
          <p:cNvPr id="669" name="Google Shape;669;p2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a:t>
            </a:fld>
            <a:endParaRPr>
              <a:solidFill>
                <a:schemeClr val="lt1"/>
              </a:solidFill>
              <a:latin typeface="Arial"/>
              <a:ea typeface="Arial"/>
              <a:cs typeface="Arial"/>
              <a:sym typeface="Arial"/>
            </a:endParaRPr>
          </a:p>
        </p:txBody>
      </p:sp>
      <p:sp>
        <p:nvSpPr>
          <p:cNvPr id="670" name="Google Shape;670;p28"/>
          <p:cNvSpPr txBox="1"/>
          <p:nvPr/>
        </p:nvSpPr>
        <p:spPr>
          <a:xfrm>
            <a:off x="704371" y="1352680"/>
            <a:ext cx="6452332" cy="375483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Un plan de clases bien estructurado es fundamental para enseñar de forma eficaz a personas adultas. Actúa como una hoja de ruta que permite a educadores y estudiantes mantenerse enfocados en objetivos claros, teniendo en cuenta las necesidades específicas del alumnado adulto.</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Dado que muchos adultos compaginan el aprendizaje con el trabajo, la familia y otras responsabilidades, las clases deben ser significativas, eficientes y atractivas. Una planificación estructurada permite aprovechar al máximo el tiempo disponible y asegura que el contenido sea relevante y aplicable a sus objetivos en la vida real.</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Adaptar un plan de clases a personas adultas implica integrar sus experiencias previas, ofrecer aplicaciones prácticas y considerar distintos estilos de aprendizaje. Una estructura cuidadosamente diseñada garantiza una progresión lógica de los contenidos, conectando conocimientos previos con nuevos conceptos, y permite la flexibilidad necesaria para responder a las necesidades del grupo.</a:t>
            </a:r>
            <a:endParaRPr b="0" i="0" sz="1400" u="none" cap="none" strike="noStrike">
              <a:solidFill>
                <a:srgbClr val="000000"/>
              </a:solidFill>
              <a:latin typeface="Arial"/>
              <a:ea typeface="Arial"/>
              <a:cs typeface="Arial"/>
              <a:sym typeface="Arial"/>
            </a:endParaRPr>
          </a:p>
        </p:txBody>
      </p:sp>
      <p:sp>
        <p:nvSpPr>
          <p:cNvPr id="671" name="Google Shape;671;p28"/>
          <p:cNvSpPr txBox="1"/>
          <p:nvPr/>
        </p:nvSpPr>
        <p:spPr>
          <a:xfrm>
            <a:off x="1144930" y="5511302"/>
            <a:ext cx="5571214"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Un plan sólido no sólo orienta la sesión, sino que crea un marco de apoyo para experiencias de aprendizaje significativas y eficaces.</a:t>
            </a:r>
            <a:endParaRPr/>
          </a:p>
        </p:txBody>
      </p:sp>
      <p:pic>
        <p:nvPicPr>
          <p:cNvPr descr="Icono&#10;&#10;Descripción generada automáticamente" id="672" name="Google Shape;672;p28"/>
          <p:cNvPicPr preferRelativeResize="0"/>
          <p:nvPr/>
        </p:nvPicPr>
        <p:blipFill rotWithShape="1">
          <a:blip r:embed="rId4">
            <a:alphaModFix/>
          </a:blip>
          <a:srcRect b="0" l="0" r="0" t="0"/>
          <a:stretch/>
        </p:blipFill>
        <p:spPr>
          <a:xfrm>
            <a:off x="510159" y="5813630"/>
            <a:ext cx="710975" cy="710975"/>
          </a:xfrm>
          <a:prstGeom prst="rect">
            <a:avLst/>
          </a:prstGeom>
          <a:noFill/>
          <a:ln>
            <a:noFill/>
          </a:ln>
        </p:spPr>
      </p:pic>
      <p:pic>
        <p:nvPicPr>
          <p:cNvPr descr="Icono&#10;&#10;Descripción generada automáticamente" id="673" name="Google Shape;673;p28"/>
          <p:cNvPicPr preferRelativeResize="0"/>
          <p:nvPr/>
        </p:nvPicPr>
        <p:blipFill rotWithShape="1">
          <a:blip r:embed="rId5">
            <a:alphaModFix/>
          </a:blip>
          <a:srcRect b="0" l="0" r="0" t="0"/>
          <a:stretch/>
        </p:blipFill>
        <p:spPr>
          <a:xfrm>
            <a:off x="6635733" y="4747017"/>
            <a:ext cx="1025894" cy="102589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77" name="Shape 677"/>
        <p:cNvGrpSpPr/>
        <p:nvPr/>
      </p:nvGrpSpPr>
      <p:grpSpPr>
        <a:xfrm>
          <a:off x="0" y="0"/>
          <a:ext cx="0" cy="0"/>
          <a:chOff x="0" y="0"/>
          <a:chExt cx="0" cy="0"/>
        </a:xfrm>
      </p:grpSpPr>
      <p:sp>
        <p:nvSpPr>
          <p:cNvPr id="678" name="Google Shape;678;p29"/>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Elementos de un buen plan docente</a:t>
            </a:r>
            <a:endParaRPr>
              <a:solidFill>
                <a:schemeClr val="dk1"/>
              </a:solidFill>
              <a:latin typeface="Arial"/>
              <a:ea typeface="Arial"/>
              <a:cs typeface="Arial"/>
              <a:sym typeface="Arial"/>
            </a:endParaRPr>
          </a:p>
        </p:txBody>
      </p:sp>
      <p:sp>
        <p:nvSpPr>
          <p:cNvPr id="679" name="Google Shape;679;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680" name="Google Shape;680;p29"/>
          <p:cNvSpPr txBox="1"/>
          <p:nvPr/>
        </p:nvSpPr>
        <p:spPr>
          <a:xfrm>
            <a:off x="550177" y="1426659"/>
            <a:ext cx="11091646" cy="73862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Un plan de clase sólido es la base de una enseñanza eficaz, especialmente para los estudiantes adultos que valoran la claridad, la relevancia y la estructura. Al incorporar estos elementos clave, puedes diseñar planes de clase que resuenen con tus estudiantes y tengan un impacto duradero.</a:t>
            </a:r>
            <a:endParaRPr b="0" i="0" sz="1400" u="none" cap="none" strike="noStrike">
              <a:solidFill>
                <a:srgbClr val="000000"/>
              </a:solidFill>
              <a:latin typeface="Arial"/>
              <a:ea typeface="Arial"/>
              <a:cs typeface="Arial"/>
              <a:sym typeface="Arial"/>
            </a:endParaRPr>
          </a:p>
        </p:txBody>
      </p:sp>
      <p:graphicFrame>
        <p:nvGraphicFramePr>
          <p:cNvPr id="681" name="Google Shape;681;p29"/>
          <p:cNvGraphicFramePr/>
          <p:nvPr/>
        </p:nvGraphicFramePr>
        <p:xfrm>
          <a:off x="550177" y="2282397"/>
          <a:ext cx="3000000" cy="3000000"/>
        </p:xfrm>
        <a:graphic>
          <a:graphicData uri="http://schemas.openxmlformats.org/drawingml/2006/table">
            <a:tbl>
              <a:tblPr bandRow="1" firstRow="1">
                <a:noFill/>
                <a:tableStyleId>{04224F2C-E67B-4788-A847-BB149CC67929}</a:tableStyleId>
              </a:tblPr>
              <a:tblGrid>
                <a:gridCol w="1551650"/>
                <a:gridCol w="2880000"/>
                <a:gridCol w="2880000"/>
                <a:gridCol w="3780000"/>
              </a:tblGrid>
              <a:tr h="496925">
                <a:tc>
                  <a:txBody>
                    <a:bodyPr/>
                    <a:lstStyle/>
                    <a:p>
                      <a:pPr indent="0" lvl="0" marL="0" marR="0" rtl="0" algn="ctr">
                        <a:lnSpc>
                          <a:spcPct val="100000"/>
                        </a:lnSpc>
                        <a:spcBef>
                          <a:spcPts val="0"/>
                        </a:spcBef>
                        <a:spcAft>
                          <a:spcPts val="0"/>
                        </a:spcAft>
                        <a:buClr>
                          <a:srgbClr val="000000"/>
                        </a:buClr>
                        <a:buSzPts val="1800"/>
                        <a:buFont typeface="Arial"/>
                        <a:buNone/>
                      </a:pPr>
                      <a:r>
                        <a:rPr b="1" lang="en-US" sz="1800" u="none" cap="none" strike="noStrike">
                          <a:latin typeface="Arial"/>
                          <a:ea typeface="Arial"/>
                          <a:cs typeface="Arial"/>
                          <a:sym typeface="Arial"/>
                        </a:rPr>
                        <a:t>Elemento</a:t>
                      </a:r>
                      <a:endParaRPr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678877"/>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Definición</a:t>
                      </a:r>
                      <a:endParaRPr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678877"/>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Por qué importa</a:t>
                      </a:r>
                      <a:endParaRPr b="1" i="0" sz="1800" u="none" cap="none" strike="noStrike">
                        <a:solidFill>
                          <a:schemeClr val="lt1"/>
                        </a:solidFill>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678877"/>
                    </a:solidFill>
                  </a:tcPr>
                </a:tc>
                <a:tc>
                  <a:txBody>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Características clave</a:t>
                      </a:r>
                      <a:endParaRPr b="1" i="0" sz="1800" u="none" cap="none" strike="noStrike">
                        <a:solidFill>
                          <a:schemeClr val="lt1"/>
                        </a:solidFill>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678877"/>
                    </a:solidFill>
                  </a:tcPr>
                </a:tc>
              </a:tr>
              <a:tr h="790800">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solidFill>
                            <a:schemeClr val="dk1"/>
                          </a:solidFill>
                          <a:latin typeface="Arial"/>
                          <a:ea typeface="Arial"/>
                          <a:cs typeface="Arial"/>
                          <a:sym typeface="Arial"/>
                        </a:rPr>
                        <a:t>Objetivos claros</a:t>
                      </a:r>
                      <a:endParaRPr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2DDD8"/>
                    </a:solidFill>
                  </a:tcPr>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latin typeface="Arial"/>
                          <a:ea typeface="Arial"/>
                          <a:cs typeface="Arial"/>
                          <a:sym typeface="Arial"/>
                        </a:rPr>
                        <a:t>Define lo que los alumnos habrán conseguido para el final de la lección, utilizando objetivos específicos, medibles y pertinentes, adaptados a sus necesidades.</a:t>
                      </a:r>
                      <a:endParaRPr sz="1200" u="none" cap="none" strike="noStrike">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Proporciona dirección, manteniendo las lecciones centradas y con un propósito. Para los adultos, conocer el objetivo final aumenta la motivación y el compromiso.</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solidFill>
                  </a:tcPr>
                </a:tc>
                <a:tc>
                  <a:txBody>
                    <a:bodyPr/>
                    <a:lstStyle/>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Conectar con tareas o habilidades del mundo real</a:t>
                      </a:r>
                      <a:endParaRPr/>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Objetivos prácticos y alcanzables</a:t>
                      </a:r>
                      <a:endParaRPr/>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Resultados medibles</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solidFill>
                  </a:tcPr>
                </a:tc>
              </a:tr>
              <a:tr h="790800">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solidFill>
                            <a:schemeClr val="dk1"/>
                          </a:solidFill>
                          <a:latin typeface="Arial"/>
                          <a:ea typeface="Arial"/>
                          <a:cs typeface="Arial"/>
                          <a:sym typeface="Arial"/>
                        </a:rPr>
                        <a:t>Contenido estructurado</a:t>
                      </a:r>
                      <a:endParaRPr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2DDD8"/>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Organiza la lección en secciones lógicas: </a:t>
                      </a:r>
                      <a:endParaRPr/>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Introducción </a:t>
                      </a:r>
                      <a:endParaRPr/>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Contenido esencial </a:t>
                      </a:r>
                      <a:endParaRPr/>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Conclusión</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Garantiza que los alumnos puedan seguir el proceso, aprovechando los conocimientos previos y reteniendo la información clave de forma más eficaz.</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solidFill>
                  </a:tcPr>
                </a:tc>
                <a:tc>
                  <a:txBody>
                    <a:bodyPr/>
                    <a:lstStyle/>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Contextualización en la introducción</a:t>
                      </a:r>
                      <a:endParaRPr/>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Desarrollo paso a paso con ejemplos prácticos</a:t>
                      </a:r>
                      <a:endParaRPr/>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La conclusión lo une todo y lo conecta con futuras lecciones</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solidFill>
                  </a:tcPr>
                </a:tc>
              </a:tr>
              <a:tr h="790800">
                <a:tc>
                  <a:txBody>
                    <a:bodyPr/>
                    <a:lstStyle/>
                    <a:p>
                      <a:pPr indent="0" lvl="0" marL="0" marR="0" rtl="0" algn="ctr">
                        <a:lnSpc>
                          <a:spcPct val="100000"/>
                        </a:lnSpc>
                        <a:spcBef>
                          <a:spcPts val="0"/>
                        </a:spcBef>
                        <a:spcAft>
                          <a:spcPts val="0"/>
                        </a:spcAft>
                        <a:buClr>
                          <a:srgbClr val="000000"/>
                        </a:buClr>
                        <a:buSzPts val="1600"/>
                        <a:buFont typeface="Arial"/>
                        <a:buNone/>
                      </a:pPr>
                      <a:r>
                        <a:rPr b="1" lang="en-US" sz="1600" u="none" cap="none" strike="noStrike">
                          <a:solidFill>
                            <a:schemeClr val="dk1"/>
                          </a:solidFill>
                          <a:latin typeface="Arial"/>
                          <a:ea typeface="Arial"/>
                          <a:cs typeface="Arial"/>
                          <a:sym typeface="Arial"/>
                        </a:rPr>
                        <a:t>Estrategias de implicación</a:t>
                      </a:r>
                      <a:endParaRPr sz="14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2DDD8"/>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Utiliza la narración de historias, los escenarios reales y las actividades interactivas para captar la atención de los alumnos y mantenerlos motivados.</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Relaciona las lecciones con las experiencias de los alumnos, haciendo que el contenido sea más cercano y aumentando la comprensión.</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solidFill>
                  </a:tcPr>
                </a:tc>
                <a:tc>
                  <a:txBody>
                    <a:bodyPr/>
                    <a:lstStyle/>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Narración de historias y situaciones reales</a:t>
                      </a:r>
                      <a:endParaRPr/>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Actividades interactivas y prácticas</a:t>
                      </a:r>
                      <a:endParaRPr/>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Métodos para diversos estilos de aprendizaje</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solidFill>
                  </a:tcPr>
                </a:tc>
              </a:tr>
              <a:tr h="790800">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solidFill>
                            <a:schemeClr val="dk1"/>
                          </a:solidFill>
                          <a:latin typeface="Arial"/>
                          <a:ea typeface="Arial"/>
                          <a:cs typeface="Arial"/>
                          <a:sym typeface="Arial"/>
                        </a:rPr>
                        <a:t>Evaluación y retroalimentación</a:t>
                      </a:r>
                      <a:endParaRPr sz="1200" u="none" cap="none" strike="noStrike">
                        <a:latin typeface="Arial"/>
                        <a:ea typeface="Arial"/>
                        <a:cs typeface="Arial"/>
                        <a:sym typeface="Arial"/>
                      </a:endParaRPr>
                    </a:p>
                  </a:txBody>
                  <a:tcPr marT="45725" marB="45725" marR="91450" marL="91450" anchor="ctr">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D2DDD8"/>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Implica comprobar la comprensión de los alumnos y ofrecer una aportación constructiva para apoyar su crecimiento.</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solidFill>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Refuerza el aprendizaje, ayuda a identificar las lagunas y mantén a los alumnos motivados para progresar.</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solidFill>
                  </a:tcPr>
                </a:tc>
                <a:tc>
                  <a:txBody>
                    <a:bodyPr/>
                    <a:lstStyle/>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Evaluaciones prácticas y comprobaciones de comprensión</a:t>
                      </a:r>
                      <a:endParaRPr/>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Retroalimentación constructiva y práctica</a:t>
                      </a:r>
                      <a:endParaRPr/>
                    </a:p>
                    <a:p>
                      <a:pPr indent="-171450" lvl="0" marL="171450" marR="0" rtl="0" algn="l">
                        <a:lnSpc>
                          <a:spcPct val="100000"/>
                        </a:lnSpc>
                        <a:spcBef>
                          <a:spcPts val="0"/>
                        </a:spcBef>
                        <a:spcAft>
                          <a:spcPts val="0"/>
                        </a:spcAft>
                        <a:buClr>
                          <a:srgbClr val="000000"/>
                        </a:buClr>
                        <a:buSzPts val="1200"/>
                        <a:buFont typeface="Arial"/>
                        <a:buChar char="•"/>
                      </a:pPr>
                      <a:r>
                        <a:rPr b="0" i="0" lang="en-US" sz="1200" u="none" cap="none" strike="noStrike">
                          <a:solidFill>
                            <a:schemeClr val="dk1"/>
                          </a:solidFill>
                          <a:latin typeface="Arial"/>
                          <a:ea typeface="Arial"/>
                          <a:cs typeface="Arial"/>
                          <a:sym typeface="Arial"/>
                        </a:rPr>
                        <a:t>Fomenta la reflexión y la mejora continua</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BFBFBF"/>
                      </a:solidFill>
                      <a:prstDash val="solid"/>
                      <a:round/>
                      <a:headEnd len="sm" w="sm" type="none"/>
                      <a:tailEnd len="sm" w="sm" type="none"/>
                    </a:lnL>
                    <a:lnR cap="flat" cmpd="sng" w="12700">
                      <a:solidFill>
                        <a:srgbClr val="BFBFBF"/>
                      </a:solidFill>
                      <a:prstDash val="solid"/>
                      <a:round/>
                      <a:headEnd len="sm" w="sm" type="none"/>
                      <a:tailEnd len="sm" w="sm" type="none"/>
                    </a:lnR>
                    <a:lnT cap="flat" cmpd="sng" w="12700">
                      <a:solidFill>
                        <a:srgbClr val="BFBFBF"/>
                      </a:solidFill>
                      <a:prstDash val="solid"/>
                      <a:round/>
                      <a:headEnd len="sm" w="sm" type="none"/>
                      <a:tailEnd len="sm" w="sm" type="none"/>
                    </a:lnT>
                    <a:lnB cap="flat" cmpd="sng" w="12700">
                      <a:solidFill>
                        <a:srgbClr val="BFBFBF"/>
                      </a:solidFill>
                      <a:prstDash val="solid"/>
                      <a:round/>
                      <a:headEnd len="sm" w="sm" type="none"/>
                      <a:tailEnd len="sm" w="sm" type="none"/>
                    </a:lnB>
                    <a:solidFill>
                      <a:srgbClr val="F2F2F2"/>
                    </a:solidFill>
                  </a:tcPr>
                </a:tc>
              </a:tr>
            </a:tbl>
          </a:graphicData>
        </a:graphic>
      </p:graphicFrame>
      <p:pic>
        <p:nvPicPr>
          <p:cNvPr descr="Icono&#10;&#10;Descripción generada automáticamente" id="682" name="Google Shape;682;p29"/>
          <p:cNvPicPr preferRelativeResize="0"/>
          <p:nvPr/>
        </p:nvPicPr>
        <p:blipFill rotWithShape="1">
          <a:blip r:embed="rId3">
            <a:alphaModFix/>
          </a:blip>
          <a:srcRect b="0" l="0" r="0" t="0"/>
          <a:stretch/>
        </p:blipFill>
        <p:spPr>
          <a:xfrm>
            <a:off x="10712488" y="396062"/>
            <a:ext cx="929335" cy="92933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86" name="Shape 686"/>
        <p:cNvGrpSpPr/>
        <p:nvPr/>
      </p:nvGrpSpPr>
      <p:grpSpPr>
        <a:xfrm>
          <a:off x="0" y="0"/>
          <a:ext cx="0" cy="0"/>
          <a:chOff x="0" y="0"/>
          <a:chExt cx="0" cy="0"/>
        </a:xfrm>
      </p:grpSpPr>
      <p:pic>
        <p:nvPicPr>
          <p:cNvPr descr="A group of people standing next to a large clipboard&#10;&#10;Description automatically generated" id="687" name="Google Shape;687;p30"/>
          <p:cNvPicPr preferRelativeResize="0"/>
          <p:nvPr/>
        </p:nvPicPr>
        <p:blipFill rotWithShape="1">
          <a:blip r:embed="rId3">
            <a:alphaModFix/>
          </a:blip>
          <a:srcRect b="0" l="0" r="0" t="0"/>
          <a:stretch/>
        </p:blipFill>
        <p:spPr>
          <a:xfrm>
            <a:off x="10174179" y="191068"/>
            <a:ext cx="1726669" cy="1390233"/>
          </a:xfrm>
          <a:prstGeom prst="rect">
            <a:avLst/>
          </a:prstGeom>
          <a:noFill/>
          <a:ln>
            <a:noFill/>
          </a:ln>
        </p:spPr>
      </p:pic>
      <p:sp>
        <p:nvSpPr>
          <p:cNvPr id="688" name="Google Shape;688;p30"/>
          <p:cNvSpPr txBox="1"/>
          <p:nvPr/>
        </p:nvSpPr>
        <p:spPr>
          <a:xfrm>
            <a:off x="436098" y="1470914"/>
            <a:ext cx="10826263" cy="95410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Diseñar actividades eficaces para tus estudiantes implica utilizar técnicas que les enganchen, les supongan un reto y les motiven. Estas actividades deben conectar con experiencias del mundo real, fomentar el pensamiento crítico y estimular la colaboración. </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 continuación, te presentamos actividades que funcionan bien con estudiantes adultos:</a:t>
            </a:r>
            <a:endParaRPr b="0" i="0" sz="1400" u="none" cap="none" strike="noStrike">
              <a:solidFill>
                <a:srgbClr val="000000"/>
              </a:solidFill>
              <a:latin typeface="Arial"/>
              <a:ea typeface="Arial"/>
              <a:cs typeface="Arial"/>
              <a:sym typeface="Arial"/>
            </a:endParaRPr>
          </a:p>
        </p:txBody>
      </p:sp>
      <p:sp>
        <p:nvSpPr>
          <p:cNvPr id="689" name="Google Shape;689;p30"/>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Diseñando actividades para estudiantes adultos</a:t>
            </a:r>
            <a:endParaRPr>
              <a:latin typeface="Arial"/>
              <a:ea typeface="Arial"/>
              <a:cs typeface="Arial"/>
              <a:sym typeface="Arial"/>
            </a:endParaRPr>
          </a:p>
        </p:txBody>
      </p:sp>
      <p:sp>
        <p:nvSpPr>
          <p:cNvPr id="690" name="Google Shape;690;p30"/>
          <p:cNvSpPr txBox="1"/>
          <p:nvPr/>
        </p:nvSpPr>
        <p:spPr>
          <a:xfrm>
            <a:off x="1882193" y="3644844"/>
            <a:ext cx="377026"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Arial"/>
                <a:ea typeface="Arial"/>
                <a:cs typeface="Arial"/>
                <a:sym typeface="Arial"/>
              </a:rPr>
              <a:t>01</a:t>
            </a:r>
            <a:endParaRPr b="0" i="0" sz="1400" u="none" cap="none" strike="noStrike">
              <a:solidFill>
                <a:srgbClr val="000000"/>
              </a:solidFill>
              <a:latin typeface="Arial"/>
              <a:ea typeface="Arial"/>
              <a:cs typeface="Arial"/>
              <a:sym typeface="Arial"/>
            </a:endParaRPr>
          </a:p>
        </p:txBody>
      </p:sp>
      <p:sp>
        <p:nvSpPr>
          <p:cNvPr id="691" name="Google Shape;691;p30"/>
          <p:cNvSpPr txBox="1"/>
          <p:nvPr/>
        </p:nvSpPr>
        <p:spPr>
          <a:xfrm>
            <a:off x="3809289" y="5275046"/>
            <a:ext cx="377026"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02</a:t>
            </a:r>
            <a:endParaRPr b="0" i="0" sz="1400" u="none" cap="none" strike="noStrike">
              <a:solidFill>
                <a:srgbClr val="000000"/>
              </a:solidFill>
              <a:latin typeface="Arial"/>
              <a:ea typeface="Arial"/>
              <a:cs typeface="Arial"/>
              <a:sym typeface="Arial"/>
            </a:endParaRPr>
          </a:p>
        </p:txBody>
      </p:sp>
      <p:sp>
        <p:nvSpPr>
          <p:cNvPr id="692" name="Google Shape;692;p30"/>
          <p:cNvSpPr/>
          <p:nvPr/>
        </p:nvSpPr>
        <p:spPr>
          <a:xfrm>
            <a:off x="1804108" y="4449053"/>
            <a:ext cx="2663680" cy="1372299"/>
          </a:xfrm>
          <a:custGeom>
            <a:rect b="b" l="l" r="r" t="t"/>
            <a:pathLst>
              <a:path extrusionOk="0" h="1372299" w="2663680">
                <a:moveTo>
                  <a:pt x="439647" y="0"/>
                </a:moveTo>
                <a:lnTo>
                  <a:pt x="1457676" y="0"/>
                </a:lnTo>
                <a:cubicBezTo>
                  <a:pt x="1533921" y="0"/>
                  <a:pt x="1610165" y="13850"/>
                  <a:pt x="1679456" y="27700"/>
                </a:cubicBezTo>
                <a:cubicBezTo>
                  <a:pt x="1693364" y="34625"/>
                  <a:pt x="1714101" y="34625"/>
                  <a:pt x="1728009" y="41614"/>
                </a:cubicBezTo>
                <a:cubicBezTo>
                  <a:pt x="1741917" y="41614"/>
                  <a:pt x="1762654" y="48539"/>
                  <a:pt x="1776562" y="55464"/>
                </a:cubicBezTo>
                <a:cubicBezTo>
                  <a:pt x="1977480" y="124778"/>
                  <a:pt x="2143877" y="256417"/>
                  <a:pt x="2261720" y="429733"/>
                </a:cubicBezTo>
                <a:cubicBezTo>
                  <a:pt x="2268674" y="443583"/>
                  <a:pt x="2282458" y="464358"/>
                  <a:pt x="2289412" y="478208"/>
                </a:cubicBezTo>
                <a:cubicBezTo>
                  <a:pt x="2303319" y="492058"/>
                  <a:pt x="2310149" y="512897"/>
                  <a:pt x="2317103" y="526747"/>
                </a:cubicBezTo>
                <a:cubicBezTo>
                  <a:pt x="2372610" y="644536"/>
                  <a:pt x="2414209" y="776239"/>
                  <a:pt x="2414209" y="914866"/>
                </a:cubicBezTo>
                <a:lnTo>
                  <a:pt x="2663680" y="914866"/>
                </a:lnTo>
                <a:lnTo>
                  <a:pt x="2206213" y="1372299"/>
                </a:lnTo>
                <a:lnTo>
                  <a:pt x="1748871" y="914866"/>
                </a:lnTo>
                <a:lnTo>
                  <a:pt x="1991388" y="914866"/>
                </a:lnTo>
                <a:cubicBezTo>
                  <a:pt x="1977480" y="755463"/>
                  <a:pt x="1887452" y="616836"/>
                  <a:pt x="1762654" y="526747"/>
                </a:cubicBezTo>
                <a:cubicBezTo>
                  <a:pt x="1748871" y="512897"/>
                  <a:pt x="1728009" y="499047"/>
                  <a:pt x="1707272" y="492058"/>
                </a:cubicBezTo>
                <a:cubicBezTo>
                  <a:pt x="1637981" y="450508"/>
                  <a:pt x="1554783" y="429733"/>
                  <a:pt x="1464630" y="429733"/>
                </a:cubicBezTo>
                <a:lnTo>
                  <a:pt x="0" y="429733"/>
                </a:lnTo>
                <a:lnTo>
                  <a:pt x="11752" y="424786"/>
                </a:lnTo>
                <a:cubicBezTo>
                  <a:pt x="163787" y="351685"/>
                  <a:pt x="292470" y="234716"/>
                  <a:pt x="386010" y="94387"/>
                </a:cubicBezTo>
                <a:cubicBezTo>
                  <a:pt x="399867" y="80481"/>
                  <a:pt x="406796" y="59684"/>
                  <a:pt x="413725" y="45841"/>
                </a:cubicBezTo>
                <a:cubicBezTo>
                  <a:pt x="417189" y="38919"/>
                  <a:pt x="420654" y="30259"/>
                  <a:pt x="424984" y="21599"/>
                </a:cubicBezTo>
                <a:close/>
              </a:path>
            </a:pathLst>
          </a:custGeom>
          <a:solidFill>
            <a:srgbClr val="AABEB4"/>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p30"/>
          <p:cNvSpPr/>
          <p:nvPr/>
        </p:nvSpPr>
        <p:spPr>
          <a:xfrm>
            <a:off x="5726318" y="4389619"/>
            <a:ext cx="2675189" cy="1372299"/>
          </a:xfrm>
          <a:custGeom>
            <a:rect b="b" l="l" r="r" t="t"/>
            <a:pathLst>
              <a:path extrusionOk="0" h="1372299" w="2675189">
                <a:moveTo>
                  <a:pt x="450107" y="0"/>
                </a:moveTo>
                <a:lnTo>
                  <a:pt x="1469185" y="0"/>
                </a:lnTo>
                <a:cubicBezTo>
                  <a:pt x="1545430" y="0"/>
                  <a:pt x="1621674" y="13850"/>
                  <a:pt x="1690965" y="27700"/>
                </a:cubicBezTo>
                <a:cubicBezTo>
                  <a:pt x="1704873" y="34625"/>
                  <a:pt x="1725610" y="34625"/>
                  <a:pt x="1739518" y="41614"/>
                </a:cubicBezTo>
                <a:cubicBezTo>
                  <a:pt x="1753426" y="41614"/>
                  <a:pt x="1774163" y="48539"/>
                  <a:pt x="1788071" y="55464"/>
                </a:cubicBezTo>
                <a:cubicBezTo>
                  <a:pt x="1988989" y="124778"/>
                  <a:pt x="2155386" y="256417"/>
                  <a:pt x="2273229" y="429733"/>
                </a:cubicBezTo>
                <a:cubicBezTo>
                  <a:pt x="2280183" y="443583"/>
                  <a:pt x="2293967" y="464358"/>
                  <a:pt x="2300921" y="478208"/>
                </a:cubicBezTo>
                <a:cubicBezTo>
                  <a:pt x="2314828" y="492058"/>
                  <a:pt x="2321658" y="512897"/>
                  <a:pt x="2328612" y="526747"/>
                </a:cubicBezTo>
                <a:cubicBezTo>
                  <a:pt x="2384119" y="644536"/>
                  <a:pt x="2425718" y="776239"/>
                  <a:pt x="2425718" y="914866"/>
                </a:cubicBezTo>
                <a:lnTo>
                  <a:pt x="2675189" y="914866"/>
                </a:lnTo>
                <a:lnTo>
                  <a:pt x="2217722" y="1372299"/>
                </a:lnTo>
                <a:lnTo>
                  <a:pt x="1760380" y="914866"/>
                </a:lnTo>
                <a:lnTo>
                  <a:pt x="2002897" y="914866"/>
                </a:lnTo>
                <a:cubicBezTo>
                  <a:pt x="1988989" y="755463"/>
                  <a:pt x="1898961" y="616836"/>
                  <a:pt x="1774163" y="526747"/>
                </a:cubicBezTo>
                <a:cubicBezTo>
                  <a:pt x="1760380" y="512897"/>
                  <a:pt x="1739518" y="499047"/>
                  <a:pt x="1718781" y="492058"/>
                </a:cubicBezTo>
                <a:cubicBezTo>
                  <a:pt x="1649490" y="450508"/>
                  <a:pt x="1566292" y="429733"/>
                  <a:pt x="1476139" y="429733"/>
                </a:cubicBezTo>
                <a:lnTo>
                  <a:pt x="0" y="429733"/>
                </a:lnTo>
                <a:lnTo>
                  <a:pt x="40717" y="412075"/>
                </a:lnTo>
                <a:cubicBezTo>
                  <a:pt x="184648" y="341256"/>
                  <a:pt x="308154" y="229502"/>
                  <a:pt x="396496" y="94388"/>
                </a:cubicBezTo>
                <a:cubicBezTo>
                  <a:pt x="410346" y="80482"/>
                  <a:pt x="417207" y="59685"/>
                  <a:pt x="424196" y="45842"/>
                </a:cubicBezTo>
                <a:cubicBezTo>
                  <a:pt x="427690" y="38921"/>
                  <a:pt x="431153" y="30261"/>
                  <a:pt x="435473" y="21601"/>
                </a:cubicBezTo>
                <a:close/>
              </a:path>
            </a:pathLst>
          </a:custGeom>
          <a:solidFill>
            <a:srgbClr val="9AA3E0"/>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4" name="Google Shape;694;p30"/>
          <p:cNvSpPr/>
          <p:nvPr/>
        </p:nvSpPr>
        <p:spPr>
          <a:xfrm>
            <a:off x="12886" y="3506575"/>
            <a:ext cx="2536670" cy="1365363"/>
          </a:xfrm>
          <a:custGeom>
            <a:rect b="b" l="l" r="r" t="t"/>
            <a:pathLst>
              <a:path extrusionOk="0" h="21600" w="21600">
                <a:moveTo>
                  <a:pt x="18118" y="14912"/>
                </a:moveTo>
                <a:cubicBezTo>
                  <a:pt x="18236" y="14692"/>
                  <a:pt x="18295" y="14363"/>
                  <a:pt x="18354" y="14144"/>
                </a:cubicBezTo>
                <a:cubicBezTo>
                  <a:pt x="18413" y="13925"/>
                  <a:pt x="18472" y="13596"/>
                  <a:pt x="18590" y="13377"/>
                </a:cubicBezTo>
                <a:cubicBezTo>
                  <a:pt x="19121" y="11513"/>
                  <a:pt x="19416" y="9429"/>
                  <a:pt x="19475" y="7237"/>
                </a:cubicBezTo>
                <a:lnTo>
                  <a:pt x="21600" y="7237"/>
                </a:lnTo>
                <a:lnTo>
                  <a:pt x="17705" y="0"/>
                </a:lnTo>
                <a:lnTo>
                  <a:pt x="13810" y="7237"/>
                </a:lnTo>
                <a:lnTo>
                  <a:pt x="15875" y="7237"/>
                </a:lnTo>
                <a:cubicBezTo>
                  <a:pt x="15757" y="9758"/>
                  <a:pt x="14990" y="12061"/>
                  <a:pt x="13928" y="13377"/>
                </a:cubicBezTo>
                <a:cubicBezTo>
                  <a:pt x="13574" y="13815"/>
                  <a:pt x="13220" y="14144"/>
                  <a:pt x="12866" y="14363"/>
                </a:cubicBezTo>
                <a:cubicBezTo>
                  <a:pt x="12393" y="14692"/>
                  <a:pt x="11921" y="14802"/>
                  <a:pt x="11390" y="14802"/>
                </a:cubicBezTo>
                <a:lnTo>
                  <a:pt x="0" y="14802"/>
                </a:lnTo>
                <a:lnTo>
                  <a:pt x="0" y="21600"/>
                </a:lnTo>
                <a:lnTo>
                  <a:pt x="11331" y="21600"/>
                </a:lnTo>
                <a:cubicBezTo>
                  <a:pt x="11803" y="21600"/>
                  <a:pt x="12275" y="21490"/>
                  <a:pt x="12748" y="21381"/>
                </a:cubicBezTo>
                <a:cubicBezTo>
                  <a:pt x="12866" y="21381"/>
                  <a:pt x="13043" y="21271"/>
                  <a:pt x="13161" y="21271"/>
                </a:cubicBezTo>
                <a:cubicBezTo>
                  <a:pt x="13279" y="21161"/>
                  <a:pt x="13456" y="21161"/>
                  <a:pt x="13574" y="21052"/>
                </a:cubicBezTo>
                <a:cubicBezTo>
                  <a:pt x="15462" y="20175"/>
                  <a:pt x="17056" y="17872"/>
                  <a:pt x="18118" y="14912"/>
                </a:cubicBezTo>
                <a:close/>
              </a:path>
            </a:pathLst>
          </a:custGeom>
          <a:solidFill>
            <a:srgbClr val="BFBFBF"/>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5" name="Google Shape;695;p30"/>
          <p:cNvSpPr/>
          <p:nvPr/>
        </p:nvSpPr>
        <p:spPr>
          <a:xfrm>
            <a:off x="7635010" y="3511128"/>
            <a:ext cx="2714636" cy="1365363"/>
          </a:xfrm>
          <a:custGeom>
            <a:rect b="b" l="l" r="r" t="t"/>
            <a:pathLst>
              <a:path extrusionOk="0" h="1365363" w="2714636">
                <a:moveTo>
                  <a:pt x="2257204" y="0"/>
                </a:moveTo>
                <a:lnTo>
                  <a:pt x="2714636" y="457460"/>
                </a:lnTo>
                <a:lnTo>
                  <a:pt x="2465081" y="457460"/>
                </a:lnTo>
                <a:cubicBezTo>
                  <a:pt x="2458220" y="596019"/>
                  <a:pt x="2423531" y="727751"/>
                  <a:pt x="2361143" y="845577"/>
                </a:cubicBezTo>
                <a:cubicBezTo>
                  <a:pt x="2347293" y="859420"/>
                  <a:pt x="2340431" y="880217"/>
                  <a:pt x="2333443" y="894060"/>
                </a:cubicBezTo>
                <a:cubicBezTo>
                  <a:pt x="2326454" y="907903"/>
                  <a:pt x="2319593" y="928700"/>
                  <a:pt x="2305743" y="942606"/>
                </a:cubicBezTo>
                <a:cubicBezTo>
                  <a:pt x="2187954" y="1122758"/>
                  <a:pt x="2007649" y="1261381"/>
                  <a:pt x="1799772" y="1316817"/>
                </a:cubicBezTo>
                <a:cubicBezTo>
                  <a:pt x="1785922" y="1323770"/>
                  <a:pt x="1765083" y="1323770"/>
                  <a:pt x="1751233" y="1330723"/>
                </a:cubicBezTo>
                <a:cubicBezTo>
                  <a:pt x="1737383" y="1337613"/>
                  <a:pt x="1716545" y="1344567"/>
                  <a:pt x="1702695" y="1344567"/>
                </a:cubicBezTo>
                <a:cubicBezTo>
                  <a:pt x="1640306" y="1358410"/>
                  <a:pt x="1571056" y="1365363"/>
                  <a:pt x="1501806" y="1365363"/>
                </a:cubicBezTo>
                <a:lnTo>
                  <a:pt x="484620" y="1363660"/>
                </a:lnTo>
                <a:lnTo>
                  <a:pt x="483818" y="1362257"/>
                </a:lnTo>
                <a:lnTo>
                  <a:pt x="462306" y="1335308"/>
                </a:lnTo>
                <a:lnTo>
                  <a:pt x="460681" y="1332911"/>
                </a:lnTo>
                <a:cubicBezTo>
                  <a:pt x="453727" y="1319061"/>
                  <a:pt x="439943" y="1298286"/>
                  <a:pt x="432989" y="1284436"/>
                </a:cubicBezTo>
                <a:cubicBezTo>
                  <a:pt x="344607" y="1154449"/>
                  <a:pt x="228913" y="1047905"/>
                  <a:pt x="91828" y="973516"/>
                </a:cubicBezTo>
                <a:lnTo>
                  <a:pt x="0" y="933118"/>
                </a:lnTo>
                <a:lnTo>
                  <a:pt x="1508667" y="935653"/>
                </a:lnTo>
                <a:cubicBezTo>
                  <a:pt x="1584906" y="935653"/>
                  <a:pt x="1661144" y="921810"/>
                  <a:pt x="1723533" y="894060"/>
                </a:cubicBezTo>
                <a:cubicBezTo>
                  <a:pt x="1758222" y="880217"/>
                  <a:pt x="1785922" y="866374"/>
                  <a:pt x="1813622" y="845577"/>
                </a:cubicBezTo>
                <a:cubicBezTo>
                  <a:pt x="1938399" y="762391"/>
                  <a:pt x="2028488" y="616816"/>
                  <a:pt x="2042338" y="457460"/>
                </a:cubicBezTo>
                <a:lnTo>
                  <a:pt x="1799772" y="457460"/>
                </a:lnTo>
                <a:lnTo>
                  <a:pt x="2257204" y="0"/>
                </a:lnTo>
                <a:close/>
              </a:path>
            </a:pathLst>
          </a:custGeom>
          <a:solidFill>
            <a:srgbClr val="678877"/>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6" name="Google Shape;696;p30"/>
          <p:cNvSpPr/>
          <p:nvPr/>
        </p:nvSpPr>
        <p:spPr>
          <a:xfrm>
            <a:off x="3722339" y="3511128"/>
            <a:ext cx="2715693" cy="1365363"/>
          </a:xfrm>
          <a:custGeom>
            <a:rect b="b" l="l" r="r" t="t"/>
            <a:pathLst>
              <a:path extrusionOk="0" h="1365363" w="2715693">
                <a:moveTo>
                  <a:pt x="2258261" y="0"/>
                </a:moveTo>
                <a:lnTo>
                  <a:pt x="2715693" y="457460"/>
                </a:lnTo>
                <a:lnTo>
                  <a:pt x="2466138" y="457460"/>
                </a:lnTo>
                <a:cubicBezTo>
                  <a:pt x="2459277" y="596019"/>
                  <a:pt x="2424588" y="727751"/>
                  <a:pt x="2362200" y="845577"/>
                </a:cubicBezTo>
                <a:cubicBezTo>
                  <a:pt x="2348350" y="859420"/>
                  <a:pt x="2341488" y="880217"/>
                  <a:pt x="2334500" y="894060"/>
                </a:cubicBezTo>
                <a:cubicBezTo>
                  <a:pt x="2327511" y="907903"/>
                  <a:pt x="2320650" y="928700"/>
                  <a:pt x="2306800" y="942606"/>
                </a:cubicBezTo>
                <a:cubicBezTo>
                  <a:pt x="2189011" y="1122758"/>
                  <a:pt x="2008706" y="1261381"/>
                  <a:pt x="1800829" y="1316817"/>
                </a:cubicBezTo>
                <a:cubicBezTo>
                  <a:pt x="1786979" y="1323770"/>
                  <a:pt x="1766140" y="1323770"/>
                  <a:pt x="1752290" y="1330723"/>
                </a:cubicBezTo>
                <a:cubicBezTo>
                  <a:pt x="1738440" y="1337613"/>
                  <a:pt x="1717602" y="1344567"/>
                  <a:pt x="1703752" y="1344567"/>
                </a:cubicBezTo>
                <a:cubicBezTo>
                  <a:pt x="1641363" y="1358410"/>
                  <a:pt x="1572113" y="1365363"/>
                  <a:pt x="1502863" y="1365363"/>
                </a:cubicBezTo>
                <a:lnTo>
                  <a:pt x="485677" y="1363660"/>
                </a:lnTo>
                <a:lnTo>
                  <a:pt x="484875" y="1362257"/>
                </a:lnTo>
                <a:lnTo>
                  <a:pt x="458766" y="1329549"/>
                </a:lnTo>
                <a:lnTo>
                  <a:pt x="446841" y="1308675"/>
                </a:lnTo>
                <a:cubicBezTo>
                  <a:pt x="441657" y="1300018"/>
                  <a:pt x="436472" y="1291362"/>
                  <a:pt x="432995" y="1284437"/>
                </a:cubicBezTo>
                <a:cubicBezTo>
                  <a:pt x="344613" y="1154450"/>
                  <a:pt x="228919" y="1047906"/>
                  <a:pt x="91834" y="973517"/>
                </a:cubicBezTo>
                <a:lnTo>
                  <a:pt x="0" y="933116"/>
                </a:lnTo>
                <a:lnTo>
                  <a:pt x="1509724" y="935653"/>
                </a:lnTo>
                <a:cubicBezTo>
                  <a:pt x="1585963" y="935653"/>
                  <a:pt x="1662201" y="921810"/>
                  <a:pt x="1724590" y="894060"/>
                </a:cubicBezTo>
                <a:cubicBezTo>
                  <a:pt x="1759279" y="880217"/>
                  <a:pt x="1786979" y="866374"/>
                  <a:pt x="1814679" y="845577"/>
                </a:cubicBezTo>
                <a:cubicBezTo>
                  <a:pt x="1939456" y="762391"/>
                  <a:pt x="2029545" y="616816"/>
                  <a:pt x="2043395" y="457460"/>
                </a:cubicBezTo>
                <a:lnTo>
                  <a:pt x="1800829" y="457460"/>
                </a:lnTo>
                <a:lnTo>
                  <a:pt x="2258261" y="0"/>
                </a:lnTo>
                <a:close/>
              </a:path>
            </a:pathLst>
          </a:custGeom>
          <a:solidFill>
            <a:schemeClr val="accent4"/>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Badge 5 outline" id="697" name="Google Shape;697;p30"/>
          <p:cNvPicPr preferRelativeResize="0"/>
          <p:nvPr/>
        </p:nvPicPr>
        <p:blipFill rotWithShape="1">
          <a:blip r:embed="rId4">
            <a:alphaModFix/>
          </a:blip>
          <a:srcRect b="0" l="0" r="0" t="0"/>
          <a:stretch/>
        </p:blipFill>
        <p:spPr>
          <a:xfrm>
            <a:off x="9702737" y="3654003"/>
            <a:ext cx="369332" cy="369332"/>
          </a:xfrm>
          <a:prstGeom prst="rect">
            <a:avLst/>
          </a:prstGeom>
          <a:noFill/>
          <a:ln>
            <a:noFill/>
          </a:ln>
        </p:spPr>
      </p:pic>
      <p:pic>
        <p:nvPicPr>
          <p:cNvPr descr="Badge 4 outline" id="698" name="Google Shape;698;p30"/>
          <p:cNvPicPr preferRelativeResize="0"/>
          <p:nvPr/>
        </p:nvPicPr>
        <p:blipFill rotWithShape="1">
          <a:blip r:embed="rId5">
            <a:alphaModFix/>
          </a:blip>
          <a:srcRect b="0" l="0" r="0" t="0"/>
          <a:stretch/>
        </p:blipFill>
        <p:spPr>
          <a:xfrm>
            <a:off x="7748408" y="5303744"/>
            <a:ext cx="369332" cy="369332"/>
          </a:xfrm>
          <a:prstGeom prst="rect">
            <a:avLst/>
          </a:prstGeom>
          <a:noFill/>
          <a:ln>
            <a:noFill/>
          </a:ln>
        </p:spPr>
      </p:pic>
      <p:pic>
        <p:nvPicPr>
          <p:cNvPr descr="Badge 3 outline" id="699" name="Google Shape;699;p30"/>
          <p:cNvPicPr preferRelativeResize="0"/>
          <p:nvPr/>
        </p:nvPicPr>
        <p:blipFill rotWithShape="1">
          <a:blip r:embed="rId6">
            <a:alphaModFix/>
          </a:blip>
          <a:srcRect b="0" l="0" r="0" t="0"/>
          <a:stretch/>
        </p:blipFill>
        <p:spPr>
          <a:xfrm>
            <a:off x="5794079" y="3654003"/>
            <a:ext cx="369332" cy="369332"/>
          </a:xfrm>
          <a:prstGeom prst="rect">
            <a:avLst/>
          </a:prstGeom>
          <a:noFill/>
          <a:ln>
            <a:noFill/>
          </a:ln>
        </p:spPr>
      </p:pic>
      <p:pic>
        <p:nvPicPr>
          <p:cNvPr descr="Badge outline" id="700" name="Google Shape;700;p30"/>
          <p:cNvPicPr preferRelativeResize="0"/>
          <p:nvPr/>
        </p:nvPicPr>
        <p:blipFill rotWithShape="1">
          <a:blip r:embed="rId7">
            <a:alphaModFix/>
          </a:blip>
          <a:srcRect b="0" l="0" r="0" t="0"/>
          <a:stretch/>
        </p:blipFill>
        <p:spPr>
          <a:xfrm>
            <a:off x="3813136" y="5303744"/>
            <a:ext cx="369332" cy="369332"/>
          </a:xfrm>
          <a:prstGeom prst="rect">
            <a:avLst/>
          </a:prstGeom>
          <a:noFill/>
          <a:ln>
            <a:noFill/>
          </a:ln>
        </p:spPr>
      </p:pic>
      <p:pic>
        <p:nvPicPr>
          <p:cNvPr descr="Badge 1 outline" id="701" name="Google Shape;701;p30"/>
          <p:cNvPicPr preferRelativeResize="0"/>
          <p:nvPr/>
        </p:nvPicPr>
        <p:blipFill rotWithShape="1">
          <a:blip r:embed="rId8">
            <a:alphaModFix/>
          </a:blip>
          <a:srcRect b="0" l="0" r="0" t="0"/>
          <a:stretch/>
        </p:blipFill>
        <p:spPr>
          <a:xfrm>
            <a:off x="1885421" y="3654003"/>
            <a:ext cx="369332" cy="369332"/>
          </a:xfrm>
          <a:prstGeom prst="rect">
            <a:avLst/>
          </a:prstGeom>
          <a:noFill/>
          <a:ln>
            <a:noFill/>
          </a:ln>
        </p:spPr>
      </p:pic>
      <p:sp>
        <p:nvSpPr>
          <p:cNvPr id="702" name="Google Shape;702;p30"/>
          <p:cNvSpPr txBox="1"/>
          <p:nvPr/>
        </p:nvSpPr>
        <p:spPr>
          <a:xfrm>
            <a:off x="177512" y="4523432"/>
            <a:ext cx="1050288"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Debates</a:t>
            </a:r>
            <a:endParaRPr b="0" i="0" sz="1400" u="none" cap="none" strike="noStrike">
              <a:solidFill>
                <a:srgbClr val="000000"/>
              </a:solidFill>
              <a:latin typeface="Arial"/>
              <a:ea typeface="Arial"/>
              <a:cs typeface="Arial"/>
              <a:sym typeface="Arial"/>
            </a:endParaRPr>
          </a:p>
        </p:txBody>
      </p:sp>
      <p:sp>
        <p:nvSpPr>
          <p:cNvPr id="703" name="Google Shape;703;p30"/>
          <p:cNvSpPr txBox="1"/>
          <p:nvPr/>
        </p:nvSpPr>
        <p:spPr>
          <a:xfrm>
            <a:off x="2165878" y="4497489"/>
            <a:ext cx="1661018" cy="27695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Ejercicios prácticos</a:t>
            </a:r>
            <a:endParaRPr b="0" i="0" sz="1400" u="none" cap="none" strike="noStrike">
              <a:solidFill>
                <a:srgbClr val="000000"/>
              </a:solidFill>
              <a:latin typeface="Arial"/>
              <a:ea typeface="Arial"/>
              <a:cs typeface="Arial"/>
              <a:sym typeface="Arial"/>
            </a:endParaRPr>
          </a:p>
        </p:txBody>
      </p:sp>
      <p:sp>
        <p:nvSpPr>
          <p:cNvPr id="704" name="Google Shape;704;p30"/>
          <p:cNvSpPr txBox="1"/>
          <p:nvPr/>
        </p:nvSpPr>
        <p:spPr>
          <a:xfrm>
            <a:off x="4120973" y="4442265"/>
            <a:ext cx="1774847" cy="46162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Tareas de resolución de problemas</a:t>
            </a:r>
            <a:endParaRPr b="0" i="0" sz="1400" u="none" cap="none" strike="noStrike">
              <a:solidFill>
                <a:srgbClr val="000000"/>
              </a:solidFill>
              <a:latin typeface="Arial"/>
              <a:ea typeface="Arial"/>
              <a:cs typeface="Arial"/>
              <a:sym typeface="Arial"/>
            </a:endParaRPr>
          </a:p>
        </p:txBody>
      </p:sp>
      <p:sp>
        <p:nvSpPr>
          <p:cNvPr id="705" name="Google Shape;705;p30"/>
          <p:cNvSpPr txBox="1"/>
          <p:nvPr/>
        </p:nvSpPr>
        <p:spPr>
          <a:xfrm>
            <a:off x="6044524" y="4383333"/>
            <a:ext cx="1840417" cy="461624"/>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Actividades grupales colaborativas</a:t>
            </a:r>
            <a:endParaRPr b="0" i="0" sz="1400" u="none" cap="none" strike="noStrike">
              <a:solidFill>
                <a:srgbClr val="000000"/>
              </a:solidFill>
              <a:latin typeface="Arial"/>
              <a:ea typeface="Arial"/>
              <a:cs typeface="Arial"/>
              <a:sym typeface="Arial"/>
            </a:endParaRPr>
          </a:p>
        </p:txBody>
      </p:sp>
      <p:sp>
        <p:nvSpPr>
          <p:cNvPr id="706" name="Google Shape;706;p30"/>
          <p:cNvSpPr txBox="1"/>
          <p:nvPr/>
        </p:nvSpPr>
        <p:spPr>
          <a:xfrm>
            <a:off x="8033646" y="4450949"/>
            <a:ext cx="1595968" cy="461665"/>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Arial"/>
                <a:ea typeface="Arial"/>
                <a:cs typeface="Arial"/>
                <a:sym typeface="Arial"/>
              </a:rPr>
              <a:t>Reflexión y autoevaluación</a:t>
            </a:r>
            <a:endParaRPr b="0" i="0" sz="1400" u="none" cap="none" strike="noStrike">
              <a:solidFill>
                <a:srgbClr val="000000"/>
              </a:solidFill>
              <a:latin typeface="Arial"/>
              <a:ea typeface="Arial"/>
              <a:cs typeface="Arial"/>
              <a:sym typeface="Arial"/>
            </a:endParaRPr>
          </a:p>
        </p:txBody>
      </p:sp>
      <p:sp>
        <p:nvSpPr>
          <p:cNvPr id="707" name="Google Shape;707;p30"/>
          <p:cNvSpPr txBox="1"/>
          <p:nvPr/>
        </p:nvSpPr>
        <p:spPr>
          <a:xfrm>
            <a:off x="696348" y="2582681"/>
            <a:ext cx="2895426" cy="1015622"/>
          </a:xfrm>
          <a:prstGeom prst="rect">
            <a:avLst/>
          </a:prstGeom>
          <a:solidFill>
            <a:srgbClr val="F2F2F2"/>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Anima a tus estudiantes a compartir experiencias y perspectivas mediante preguntas, fomentando el pensamiento crítico y la conexión con situaciones de la vida real.</a:t>
            </a:r>
            <a:endParaRPr b="0" i="0" sz="1400" u="none" cap="none" strike="noStrike">
              <a:solidFill>
                <a:srgbClr val="000000"/>
              </a:solidFill>
              <a:latin typeface="Arial"/>
              <a:ea typeface="Arial"/>
              <a:cs typeface="Arial"/>
              <a:sym typeface="Arial"/>
            </a:endParaRPr>
          </a:p>
        </p:txBody>
      </p:sp>
      <p:sp>
        <p:nvSpPr>
          <p:cNvPr id="708" name="Google Shape;708;p30"/>
          <p:cNvSpPr txBox="1"/>
          <p:nvPr/>
        </p:nvSpPr>
        <p:spPr>
          <a:xfrm>
            <a:off x="2304199" y="5803075"/>
            <a:ext cx="3367203" cy="1015622"/>
          </a:xfrm>
          <a:prstGeom prst="rect">
            <a:avLst/>
          </a:prstGeom>
          <a:solidFill>
            <a:schemeClr val="lt2"/>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Utiliza actividades prácticas como estudios de casos que permitan a tus estudiantes practicar la aplicación de nuevos conceptos en contextos reales, como dividir las tareas en pasos más pequeños.</a:t>
            </a:r>
            <a:endParaRPr b="0" i="0" sz="1400" u="none" cap="none" strike="noStrike">
              <a:solidFill>
                <a:srgbClr val="000000"/>
              </a:solidFill>
              <a:latin typeface="Arial"/>
              <a:ea typeface="Arial"/>
              <a:cs typeface="Arial"/>
              <a:sym typeface="Arial"/>
            </a:endParaRPr>
          </a:p>
        </p:txBody>
      </p:sp>
      <p:sp>
        <p:nvSpPr>
          <p:cNvPr id="709" name="Google Shape;709;p30"/>
          <p:cNvSpPr txBox="1"/>
          <p:nvPr/>
        </p:nvSpPr>
        <p:spPr>
          <a:xfrm>
            <a:off x="4531032" y="2582681"/>
            <a:ext cx="2895426" cy="1015622"/>
          </a:xfrm>
          <a:prstGeom prst="rect">
            <a:avLst/>
          </a:prstGeom>
          <a:solidFill>
            <a:srgbClr val="EDECE9"/>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Presenta problemas del mundo real para que tus alumnos los resuelvan utilizando el PC, fomentando el pensamiento crítico y la aplicación práctica de las competencias.</a:t>
            </a:r>
            <a:endParaRPr b="0" i="0" sz="1400" u="none" cap="none" strike="noStrike">
              <a:solidFill>
                <a:srgbClr val="000000"/>
              </a:solidFill>
              <a:latin typeface="Arial"/>
              <a:ea typeface="Arial"/>
              <a:cs typeface="Arial"/>
              <a:sym typeface="Arial"/>
            </a:endParaRPr>
          </a:p>
        </p:txBody>
      </p:sp>
      <p:sp>
        <p:nvSpPr>
          <p:cNvPr id="710" name="Google Shape;710;p30"/>
          <p:cNvSpPr txBox="1"/>
          <p:nvPr/>
        </p:nvSpPr>
        <p:spPr>
          <a:xfrm>
            <a:off x="6485360" y="5876276"/>
            <a:ext cx="3499887" cy="830956"/>
          </a:xfrm>
          <a:prstGeom prst="rect">
            <a:avLst/>
          </a:prstGeom>
          <a:solidFill>
            <a:srgbClr val="EBEDF9"/>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Facilita el trabajo en grupo, en el que tus alumnos pueden utilizar sus habilidades de PC para dividir las tareas en partes más pequeñas y encontrar juntos soluciones creativas.</a:t>
            </a:r>
            <a:endParaRPr b="0" i="0" sz="1400" u="none" cap="none" strike="noStrike">
              <a:solidFill>
                <a:srgbClr val="000000"/>
              </a:solidFill>
              <a:latin typeface="Arial"/>
              <a:ea typeface="Arial"/>
              <a:cs typeface="Arial"/>
              <a:sym typeface="Arial"/>
            </a:endParaRPr>
          </a:p>
        </p:txBody>
      </p:sp>
      <p:sp>
        <p:nvSpPr>
          <p:cNvPr id="711" name="Google Shape;711;p30"/>
          <p:cNvSpPr txBox="1"/>
          <p:nvPr/>
        </p:nvSpPr>
        <p:spPr>
          <a:xfrm>
            <a:off x="8439690" y="2582681"/>
            <a:ext cx="2895426" cy="1015622"/>
          </a:xfrm>
          <a:prstGeom prst="rect">
            <a:avLst/>
          </a:prstGeom>
          <a:solidFill>
            <a:srgbClr val="E7ECEC"/>
          </a:solid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Proporciona oportunidades para que los estudiantes reflexionen sobre su progreso en el aprendizaje, evalúen sus puntos fuertes y débiles y establezcan objetivos para su desarrollo futuro.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32"/>
          <p:cNvSpPr txBox="1"/>
          <p:nvPr>
            <p:ph idx="1" type="body"/>
          </p:nvPr>
        </p:nvSpPr>
        <p:spPr>
          <a:xfrm>
            <a:off x="719328" y="1431410"/>
            <a:ext cx="6620255" cy="1351469"/>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1260"/>
              <a:buNone/>
            </a:pPr>
            <a:r>
              <a:rPr lang="en-US" sz="1300">
                <a:latin typeface="Arial"/>
                <a:ea typeface="Arial"/>
                <a:cs typeface="Arial"/>
                <a:sym typeface="Arial"/>
              </a:rPr>
              <a:t>La incorporación del PC a tus clases ayuda a tus estudiantes a desarrollar habilidades esenciales. Al alinear los principios del PC con tareas del mundo real, puedes hacer que el aprendizaje sea más relevante e impactante.</a:t>
            </a:r>
            <a:endParaRPr/>
          </a:p>
          <a:p>
            <a:pPr indent="0" lvl="0" marL="0" rtl="0" algn="just">
              <a:lnSpc>
                <a:spcPct val="100000"/>
              </a:lnSpc>
              <a:spcBef>
                <a:spcPts val="1000"/>
              </a:spcBef>
              <a:spcAft>
                <a:spcPts val="1200"/>
              </a:spcAft>
              <a:buSzPts val="1260"/>
              <a:buNone/>
            </a:pPr>
            <a:r>
              <a:rPr lang="en-US" sz="1300">
                <a:latin typeface="Arial"/>
                <a:ea typeface="Arial"/>
                <a:cs typeface="Arial"/>
                <a:sym typeface="Arial"/>
              </a:rPr>
              <a:t>He aquí tres estrategias que debes seguir para incorporar eficazmente el PC a las clases:</a:t>
            </a:r>
            <a:endParaRPr sz="1300">
              <a:latin typeface="Arial"/>
              <a:ea typeface="Arial"/>
              <a:cs typeface="Arial"/>
              <a:sym typeface="Arial"/>
            </a:endParaRPr>
          </a:p>
        </p:txBody>
      </p:sp>
      <p:sp>
        <p:nvSpPr>
          <p:cNvPr id="719" name="Google Shape;719;p32"/>
          <p:cNvSpPr txBox="1"/>
          <p:nvPr/>
        </p:nvSpPr>
        <p:spPr>
          <a:xfrm>
            <a:off x="682752" y="585216"/>
            <a:ext cx="6790944" cy="806743"/>
          </a:xfrm>
          <a:prstGeom prst="rect">
            <a:avLst/>
          </a:prstGeom>
          <a:noFill/>
          <a:ln>
            <a:noFill/>
          </a:ln>
        </p:spPr>
        <p:txBody>
          <a:bodyPr anchorCtr="0" anchor="b" bIns="45700" lIns="91425" spcFirstLastPara="1" rIns="91425" wrap="square" tIns="45700">
            <a:normAutofit/>
          </a:bodyPr>
          <a:lstStyle/>
          <a:p>
            <a:pPr indent="0" lvl="0" marL="0" marR="0" rtl="0" algn="ctr">
              <a:lnSpc>
                <a:spcPct val="100000"/>
              </a:lnSpc>
              <a:spcBef>
                <a:spcPts val="0"/>
              </a:spcBef>
              <a:spcAft>
                <a:spcPts val="0"/>
              </a:spcAft>
              <a:buClr>
                <a:srgbClr val="243131"/>
              </a:buClr>
              <a:buSzPts val="1260"/>
              <a:buFont typeface="Arial"/>
              <a:buNone/>
            </a:pPr>
            <a:r>
              <a:rPr b="1" i="0" lang="en-US" sz="2000" u="none" cap="none" strike="noStrike">
                <a:solidFill>
                  <a:schemeClr val="dk1"/>
                </a:solidFill>
                <a:latin typeface="Arial"/>
                <a:ea typeface="Arial"/>
                <a:cs typeface="Arial"/>
                <a:sym typeface="Arial"/>
              </a:rPr>
              <a:t>Incorporando del PC a tus clases</a:t>
            </a:r>
            <a:endParaRPr/>
          </a:p>
        </p:txBody>
      </p:sp>
      <p:pic>
        <p:nvPicPr>
          <p:cNvPr id="720" name="Google Shape;720;p32"/>
          <p:cNvPicPr preferRelativeResize="0"/>
          <p:nvPr/>
        </p:nvPicPr>
        <p:blipFill rotWithShape="1">
          <a:blip r:embed="rId3">
            <a:alphaModFix/>
          </a:blip>
          <a:srcRect b="0" l="0" r="0" t="0"/>
          <a:stretch/>
        </p:blipFill>
        <p:spPr>
          <a:xfrm>
            <a:off x="7972529" y="2177048"/>
            <a:ext cx="3655364" cy="3655364"/>
          </a:xfrm>
          <a:prstGeom prst="rect">
            <a:avLst/>
          </a:prstGeom>
          <a:noFill/>
          <a:ln>
            <a:noFill/>
          </a:ln>
        </p:spPr>
      </p:pic>
      <p:pic>
        <p:nvPicPr>
          <p:cNvPr descr="Icono&#10;&#10;Descripción generada automáticamente" id="721" name="Google Shape;721;p32"/>
          <p:cNvPicPr preferRelativeResize="0"/>
          <p:nvPr/>
        </p:nvPicPr>
        <p:blipFill rotWithShape="1">
          <a:blip r:embed="rId4">
            <a:alphaModFix/>
          </a:blip>
          <a:srcRect b="0" l="0" r="0" t="0"/>
          <a:stretch/>
        </p:blipFill>
        <p:spPr>
          <a:xfrm>
            <a:off x="10276424" y="1121010"/>
            <a:ext cx="1351469" cy="1351469"/>
          </a:xfrm>
          <a:prstGeom prst="rect">
            <a:avLst/>
          </a:prstGeom>
          <a:noFill/>
          <a:ln>
            <a:noFill/>
          </a:ln>
        </p:spPr>
      </p:pic>
      <p:sp>
        <p:nvSpPr>
          <p:cNvPr id="722" name="Google Shape;722;p32"/>
          <p:cNvSpPr txBox="1"/>
          <p:nvPr/>
        </p:nvSpPr>
        <p:spPr>
          <a:xfrm>
            <a:off x="682752" y="2472479"/>
            <a:ext cx="6620255" cy="375483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300"/>
              <a:buFont typeface="Arial"/>
              <a:buNone/>
            </a:pPr>
            <a:r>
              <a:rPr b="1" i="0" lang="en-US" sz="1300" u="none" cap="none" strike="noStrike">
                <a:solidFill>
                  <a:schemeClr val="accent3"/>
                </a:solidFill>
                <a:latin typeface="Arial"/>
                <a:ea typeface="Arial"/>
                <a:cs typeface="Arial"/>
                <a:sym typeface="Arial"/>
              </a:rPr>
              <a:t>Comienza con ejercicios sencillos: </a:t>
            </a:r>
            <a:r>
              <a:rPr b="0" i="0" lang="en-US" sz="1300" u="none" cap="none" strike="noStrike">
                <a:solidFill>
                  <a:srgbClr val="000000"/>
                </a:solidFill>
                <a:latin typeface="Arial"/>
                <a:ea typeface="Arial"/>
                <a:cs typeface="Arial"/>
                <a:sym typeface="Arial"/>
              </a:rPr>
              <a:t>Empieza por introducir los principios del PC mediante ejercicios fáciles de entender. Deben ser tareas sencillas que permitan a los alumnos comprender los conceptos básicos sin sentirse abrumados. A medida que los alumnos se sientan más cómodos, puedes aumentar gradualmente la complejidad de las tareas.</a:t>
            </a:r>
            <a:endParaRPr b="0" i="0" sz="13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000000"/>
              </a:buClr>
              <a:buSzPts val="1300"/>
              <a:buFont typeface="Arial"/>
              <a:buNone/>
            </a:pPr>
            <a:r>
              <a:rPr b="1" i="0" lang="en-US" sz="1300" u="none" cap="none" strike="noStrike">
                <a:solidFill>
                  <a:schemeClr val="accent3"/>
                </a:solidFill>
                <a:latin typeface="Arial"/>
                <a:ea typeface="Arial"/>
                <a:cs typeface="Arial"/>
                <a:sym typeface="Arial"/>
              </a:rPr>
              <a:t>Conecta el PC con el mundo real: </a:t>
            </a:r>
            <a:r>
              <a:rPr b="0" i="0" lang="en-US" sz="1300" u="none" cap="none" strike="noStrike">
                <a:solidFill>
                  <a:srgbClr val="000000"/>
                </a:solidFill>
                <a:latin typeface="Arial"/>
                <a:ea typeface="Arial"/>
                <a:cs typeface="Arial"/>
                <a:sym typeface="Arial"/>
              </a:rPr>
              <a:t>Vincula los conceptos del PC directamente con situaciones de la vida real que sean significativas para los alumnos, como las finanzas personales, las tareas profesionales o la resolución de problemas cotidianos. De este modo, se demuestran las ventajas prácticas del PC y ayudaa a los alumnos a ver cómo estas habilidades son relevantes para sus propias vidas.</a:t>
            </a:r>
            <a:endParaRPr b="0" i="0" sz="1300" u="none" cap="none" strike="noStrike">
              <a:solidFill>
                <a:srgbClr val="000000"/>
              </a:solidFill>
              <a:latin typeface="Arial"/>
              <a:ea typeface="Arial"/>
              <a:cs typeface="Arial"/>
              <a:sym typeface="Arial"/>
            </a:endParaRPr>
          </a:p>
          <a:p>
            <a:pPr indent="0" lvl="0" marL="0" marR="0" rtl="0" algn="just">
              <a:lnSpc>
                <a:spcPct val="100000"/>
              </a:lnSpc>
              <a:spcBef>
                <a:spcPts val="1800"/>
              </a:spcBef>
              <a:spcAft>
                <a:spcPts val="0"/>
              </a:spcAft>
              <a:buClr>
                <a:srgbClr val="000000"/>
              </a:buClr>
              <a:buSzPts val="1300"/>
              <a:buFont typeface="Arial"/>
              <a:buNone/>
            </a:pPr>
            <a:r>
              <a:rPr b="1" i="0" lang="en-US" sz="1300" u="none" cap="none" strike="noStrike">
                <a:solidFill>
                  <a:schemeClr val="accent3"/>
                </a:solidFill>
                <a:latin typeface="Arial"/>
                <a:ea typeface="Arial"/>
                <a:cs typeface="Arial"/>
                <a:sym typeface="Arial"/>
              </a:rPr>
              <a:t>Introduce el PC en tareas del mundo real: </a:t>
            </a:r>
            <a:r>
              <a:rPr b="0" i="0" lang="en-US" sz="1300" u="none" cap="none" strike="noStrike">
                <a:solidFill>
                  <a:srgbClr val="000000"/>
                </a:solidFill>
                <a:latin typeface="Arial"/>
                <a:ea typeface="Arial"/>
                <a:cs typeface="Arial"/>
                <a:sym typeface="Arial"/>
              </a:rPr>
              <a:t>Permite que los alumnos apliquen los principios del PC directamente a tareas cotidianas como la elaboración de presupuestos o la planificación de proyectos. Esto faculta a los alumnos a aplicar las habilidades de resolución de problemas directamente a las tareas a las que se enfrentan, como el uso de la descomposición para la planificación y el reconocimiento de patrones para el análisis de tendencias.</a:t>
            </a:r>
            <a:endParaRPr b="0" i="0" sz="1300" u="none" cap="none" strike="noStrik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33"/>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fontScale="92500"/>
          </a:bodyPr>
          <a:lstStyle/>
          <a:p>
            <a:pPr indent="0" lvl="0" marL="0" rtl="0" algn="l">
              <a:lnSpc>
                <a:spcPct val="100000"/>
              </a:lnSpc>
              <a:spcBef>
                <a:spcPts val="0"/>
              </a:spcBef>
              <a:spcAft>
                <a:spcPts val="0"/>
              </a:spcAft>
              <a:buSzPct val="56756"/>
              <a:buNone/>
            </a:pPr>
            <a:r>
              <a:rPr b="1" lang="en-US" sz="2400">
                <a:solidFill>
                  <a:schemeClr val="dk1"/>
                </a:solidFill>
                <a:latin typeface="Arial"/>
                <a:ea typeface="Arial"/>
                <a:cs typeface="Arial"/>
                <a:sym typeface="Arial"/>
              </a:rPr>
              <a:t>Guía paso a paso para crear un plan de clase con integración del PC</a:t>
            </a:r>
            <a:endParaRPr>
              <a:latin typeface="Arial"/>
              <a:ea typeface="Arial"/>
              <a:cs typeface="Arial"/>
              <a:sym typeface="Arial"/>
            </a:endParaRPr>
          </a:p>
        </p:txBody>
      </p:sp>
      <p:sp>
        <p:nvSpPr>
          <p:cNvPr id="728" name="Google Shape;728;p3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729" name="Google Shape;729;p3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730" name="Google Shape;730;p33"/>
          <p:cNvSpPr/>
          <p:nvPr/>
        </p:nvSpPr>
        <p:spPr>
          <a:xfrm>
            <a:off x="0" y="2183644"/>
            <a:ext cx="12191999" cy="3896879"/>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nvGrpSpPr>
          <p:cNvPr id="731" name="Google Shape;731;p33"/>
          <p:cNvGrpSpPr/>
          <p:nvPr/>
        </p:nvGrpSpPr>
        <p:grpSpPr>
          <a:xfrm>
            <a:off x="0" y="2370853"/>
            <a:ext cx="12191999" cy="3709670"/>
            <a:chOff x="0" y="2179781"/>
            <a:chExt cx="12191999" cy="3709670"/>
          </a:xfrm>
        </p:grpSpPr>
        <p:grpSp>
          <p:nvGrpSpPr>
            <p:cNvPr id="732" name="Google Shape;732;p33"/>
            <p:cNvGrpSpPr/>
            <p:nvPr/>
          </p:nvGrpSpPr>
          <p:grpSpPr>
            <a:xfrm>
              <a:off x="0" y="2179781"/>
              <a:ext cx="12062691" cy="3685309"/>
              <a:chOff x="0" y="2179781"/>
              <a:chExt cx="12062691" cy="3685309"/>
            </a:xfrm>
          </p:grpSpPr>
          <p:sp>
            <p:nvSpPr>
              <p:cNvPr id="733" name="Google Shape;733;p33"/>
              <p:cNvSpPr/>
              <p:nvPr/>
            </p:nvSpPr>
            <p:spPr>
              <a:xfrm>
                <a:off x="0" y="2179781"/>
                <a:ext cx="12062691" cy="591127"/>
              </a:xfrm>
              <a:prstGeom prst="homePlate">
                <a:avLst>
                  <a:gd fmla="val 50000"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34" name="Google Shape;734;p33"/>
              <p:cNvSpPr/>
              <p:nvPr/>
            </p:nvSpPr>
            <p:spPr>
              <a:xfrm>
                <a:off x="1772765" y="2179781"/>
                <a:ext cx="1853869" cy="591127"/>
              </a:xfrm>
              <a:prstGeom prst="parallelogram">
                <a:avLst>
                  <a:gd fmla="val 46875" name="adj"/>
                </a:avLst>
              </a:prstGeom>
              <a:solidFill>
                <a:srgbClr val="E7ECE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PASO 1</a:t>
                </a:r>
                <a:endParaRPr b="0" i="0" sz="1400" u="none" cap="none" strike="noStrike">
                  <a:solidFill>
                    <a:srgbClr val="000000"/>
                  </a:solidFill>
                  <a:latin typeface="Arial"/>
                  <a:ea typeface="Arial"/>
                  <a:cs typeface="Arial"/>
                  <a:sym typeface="Arial"/>
                </a:endParaRPr>
              </a:p>
            </p:txBody>
          </p:sp>
          <p:sp>
            <p:nvSpPr>
              <p:cNvPr id="735" name="Google Shape;735;p33"/>
              <p:cNvSpPr/>
              <p:nvPr/>
            </p:nvSpPr>
            <p:spPr>
              <a:xfrm>
                <a:off x="3759397" y="2179781"/>
                <a:ext cx="1853869" cy="591127"/>
              </a:xfrm>
              <a:prstGeom prst="parallelogram">
                <a:avLst>
                  <a:gd fmla="val 46875" name="adj"/>
                </a:avLst>
              </a:prstGeom>
              <a:solidFill>
                <a:srgbClr val="D5E7F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PASO</a:t>
                </a:r>
                <a:r>
                  <a:rPr b="1" i="0" lang="en-US" sz="2400" u="none" cap="none" strike="noStrike">
                    <a:solidFill>
                      <a:srgbClr val="000000"/>
                    </a:solidFill>
                    <a:latin typeface="Arial"/>
                    <a:ea typeface="Arial"/>
                    <a:cs typeface="Arial"/>
                    <a:sym typeface="Arial"/>
                  </a:rPr>
                  <a:t> 2</a:t>
                </a:r>
                <a:endParaRPr b="0" i="0" sz="1400" u="none" cap="none" strike="noStrike">
                  <a:solidFill>
                    <a:srgbClr val="000000"/>
                  </a:solidFill>
                  <a:latin typeface="Arial"/>
                  <a:ea typeface="Arial"/>
                  <a:cs typeface="Arial"/>
                  <a:sym typeface="Arial"/>
                </a:endParaRPr>
              </a:p>
            </p:txBody>
          </p:sp>
          <p:sp>
            <p:nvSpPr>
              <p:cNvPr id="736" name="Google Shape;736;p33"/>
              <p:cNvSpPr/>
              <p:nvPr/>
            </p:nvSpPr>
            <p:spPr>
              <a:xfrm>
                <a:off x="5746029" y="2179781"/>
                <a:ext cx="1853869" cy="591127"/>
              </a:xfrm>
              <a:prstGeom prst="parallelogram">
                <a:avLst>
                  <a:gd fmla="val 46875" name="adj"/>
                </a:avLst>
              </a:prstGeom>
              <a:solidFill>
                <a:srgbClr val="CAC8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PASO</a:t>
                </a:r>
                <a:r>
                  <a:rPr b="1" i="0" lang="en-US" sz="2400" u="none" cap="none" strike="noStrike">
                    <a:solidFill>
                      <a:srgbClr val="000000"/>
                    </a:solidFill>
                    <a:latin typeface="Arial"/>
                    <a:ea typeface="Arial"/>
                    <a:cs typeface="Arial"/>
                    <a:sym typeface="Arial"/>
                  </a:rPr>
                  <a:t> 3</a:t>
                </a:r>
                <a:endParaRPr b="0" i="0" sz="1400" u="none" cap="none" strike="noStrike">
                  <a:solidFill>
                    <a:srgbClr val="000000"/>
                  </a:solidFill>
                  <a:latin typeface="Arial"/>
                  <a:ea typeface="Arial"/>
                  <a:cs typeface="Arial"/>
                  <a:sym typeface="Arial"/>
                </a:endParaRPr>
              </a:p>
            </p:txBody>
          </p:sp>
          <p:sp>
            <p:nvSpPr>
              <p:cNvPr id="737" name="Google Shape;737;p33"/>
              <p:cNvSpPr/>
              <p:nvPr/>
            </p:nvSpPr>
            <p:spPr>
              <a:xfrm>
                <a:off x="7732660" y="2179781"/>
                <a:ext cx="1853869" cy="591127"/>
              </a:xfrm>
              <a:prstGeom prst="parallelogram">
                <a:avLst>
                  <a:gd fmla="val 46875" name="adj"/>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PASO</a:t>
                </a:r>
                <a:r>
                  <a:rPr b="1" i="0" lang="en-US" sz="2400" u="none" cap="none" strike="noStrike">
                    <a:solidFill>
                      <a:srgbClr val="000000"/>
                    </a:solidFill>
                    <a:latin typeface="Arial"/>
                    <a:ea typeface="Arial"/>
                    <a:cs typeface="Arial"/>
                    <a:sym typeface="Arial"/>
                  </a:rPr>
                  <a:t> 4</a:t>
                </a:r>
                <a:endParaRPr b="0" i="0" sz="1400" u="none" cap="none" strike="noStrike">
                  <a:solidFill>
                    <a:srgbClr val="000000"/>
                  </a:solidFill>
                  <a:latin typeface="Arial"/>
                  <a:ea typeface="Arial"/>
                  <a:cs typeface="Arial"/>
                  <a:sym typeface="Arial"/>
                </a:endParaRPr>
              </a:p>
            </p:txBody>
          </p:sp>
          <p:sp>
            <p:nvSpPr>
              <p:cNvPr id="738" name="Google Shape;738;p33"/>
              <p:cNvSpPr/>
              <p:nvPr/>
            </p:nvSpPr>
            <p:spPr>
              <a:xfrm>
                <a:off x="9719292" y="2179781"/>
                <a:ext cx="1853869" cy="591127"/>
              </a:xfrm>
              <a:prstGeom prst="parallelogram">
                <a:avLst>
                  <a:gd fmla="val 46875" name="adj"/>
                </a:avLst>
              </a:prstGeom>
              <a:solidFill>
                <a:srgbClr val="F5DFD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PASO</a:t>
                </a:r>
                <a:r>
                  <a:rPr b="1" i="0" lang="en-US" sz="2400" u="none" cap="none" strike="noStrike">
                    <a:solidFill>
                      <a:srgbClr val="000000"/>
                    </a:solidFill>
                    <a:latin typeface="Arial"/>
                    <a:ea typeface="Arial"/>
                    <a:cs typeface="Arial"/>
                    <a:sym typeface="Arial"/>
                  </a:rPr>
                  <a:t> 5</a:t>
                </a:r>
                <a:endParaRPr b="0" i="0" sz="1400" u="none" cap="none" strike="noStrike">
                  <a:solidFill>
                    <a:srgbClr val="000000"/>
                  </a:solidFill>
                  <a:latin typeface="Arial"/>
                  <a:ea typeface="Arial"/>
                  <a:cs typeface="Arial"/>
                  <a:sym typeface="Arial"/>
                </a:endParaRPr>
              </a:p>
            </p:txBody>
          </p:sp>
          <p:sp>
            <p:nvSpPr>
              <p:cNvPr id="739" name="Google Shape;739;p33"/>
              <p:cNvSpPr/>
              <p:nvPr/>
            </p:nvSpPr>
            <p:spPr>
              <a:xfrm>
                <a:off x="468666" y="2863272"/>
                <a:ext cx="2829678" cy="2674844"/>
              </a:xfrm>
              <a:prstGeom prst="parallelogram">
                <a:avLst>
                  <a:gd fmla="val 46875" name="adj"/>
                </a:avLst>
              </a:prstGeom>
              <a:solidFill>
                <a:srgbClr val="87A6A6">
                  <a:alpha val="6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0" name="Google Shape;740;p33"/>
              <p:cNvSpPr/>
              <p:nvPr/>
            </p:nvSpPr>
            <p:spPr>
              <a:xfrm>
                <a:off x="2456597" y="2863272"/>
                <a:ext cx="2829678" cy="2674844"/>
              </a:xfrm>
              <a:prstGeom prst="parallelogram">
                <a:avLst>
                  <a:gd fmla="val 46875" name="adj"/>
                </a:avLst>
              </a:prstGeom>
              <a:solidFill>
                <a:srgbClr val="266796">
                  <a:alpha val="6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1" name="Google Shape;741;p33"/>
              <p:cNvSpPr/>
              <p:nvPr/>
            </p:nvSpPr>
            <p:spPr>
              <a:xfrm>
                <a:off x="4444528" y="2863272"/>
                <a:ext cx="2829678" cy="2674844"/>
              </a:xfrm>
              <a:prstGeom prst="parallelogram">
                <a:avLst>
                  <a:gd fmla="val 46875" name="adj"/>
                </a:avLst>
              </a:prstGeom>
              <a:solidFill>
                <a:srgbClr val="837F6D">
                  <a:alpha val="6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2" name="Google Shape;742;p33"/>
              <p:cNvSpPr/>
              <p:nvPr/>
            </p:nvSpPr>
            <p:spPr>
              <a:xfrm>
                <a:off x="6432459" y="2863272"/>
                <a:ext cx="2829678" cy="2674844"/>
              </a:xfrm>
              <a:prstGeom prst="parallelogram">
                <a:avLst>
                  <a:gd fmla="val 46875" name="adj"/>
                </a:avLst>
              </a:prstGeom>
              <a:solidFill>
                <a:srgbClr val="678877">
                  <a:alpha val="6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3" name="Google Shape;743;p33"/>
              <p:cNvSpPr/>
              <p:nvPr/>
            </p:nvSpPr>
            <p:spPr>
              <a:xfrm>
                <a:off x="8420388" y="2863272"/>
                <a:ext cx="2829678" cy="2674844"/>
              </a:xfrm>
              <a:prstGeom prst="parallelogram">
                <a:avLst>
                  <a:gd fmla="val 46875" name="adj"/>
                </a:avLst>
              </a:prstGeom>
              <a:solidFill>
                <a:srgbClr val="9B4C25">
                  <a:alpha val="6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744" name="Google Shape;744;p33"/>
              <p:cNvSpPr/>
              <p:nvPr/>
            </p:nvSpPr>
            <p:spPr>
              <a:xfrm rot="-3885410">
                <a:off x="4510393" y="3849962"/>
                <a:ext cx="2683747" cy="64629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INCLUYE EJEMPLOS REALES</a:t>
                </a:r>
                <a:endParaRPr b="0" i="0" sz="1400" u="none" cap="none" strike="noStrike">
                  <a:solidFill>
                    <a:srgbClr val="000000"/>
                  </a:solidFill>
                  <a:latin typeface="Arial"/>
                  <a:ea typeface="Arial"/>
                  <a:cs typeface="Arial"/>
                  <a:sym typeface="Arial"/>
                </a:endParaRPr>
              </a:p>
            </p:txBody>
          </p:sp>
          <p:sp>
            <p:nvSpPr>
              <p:cNvPr id="745" name="Google Shape;745;p33"/>
              <p:cNvSpPr/>
              <p:nvPr/>
            </p:nvSpPr>
            <p:spPr>
              <a:xfrm rot="-3885410">
                <a:off x="575089" y="3849962"/>
                <a:ext cx="2629246" cy="64629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DEFINE OBJETIVOS DE APRENDIZAJE CLAROS</a:t>
                </a:r>
                <a:endParaRPr b="0" i="0" sz="1800" u="none" cap="none" strike="noStrike">
                  <a:solidFill>
                    <a:srgbClr val="000000"/>
                  </a:solidFill>
                  <a:latin typeface="Arial"/>
                  <a:ea typeface="Arial"/>
                  <a:cs typeface="Arial"/>
                  <a:sym typeface="Arial"/>
                </a:endParaRPr>
              </a:p>
            </p:txBody>
          </p:sp>
          <p:sp>
            <p:nvSpPr>
              <p:cNvPr id="746" name="Google Shape;746;p33"/>
              <p:cNvSpPr/>
              <p:nvPr/>
            </p:nvSpPr>
            <p:spPr>
              <a:xfrm rot="-3885410">
                <a:off x="2658884" y="3744935"/>
                <a:ext cx="2523244" cy="64629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DISEÑA ACTIVIDADES QUE INTEGREN EL PC</a:t>
                </a:r>
                <a:endParaRPr b="0" i="0" sz="1400" u="none" cap="none" strike="noStrike">
                  <a:solidFill>
                    <a:srgbClr val="000000"/>
                  </a:solidFill>
                  <a:latin typeface="Arial"/>
                  <a:ea typeface="Arial"/>
                  <a:cs typeface="Arial"/>
                  <a:sym typeface="Arial"/>
                </a:endParaRPr>
              </a:p>
            </p:txBody>
          </p:sp>
          <p:sp>
            <p:nvSpPr>
              <p:cNvPr id="747" name="Google Shape;747;p33"/>
              <p:cNvSpPr/>
              <p:nvPr/>
            </p:nvSpPr>
            <p:spPr>
              <a:xfrm rot="-3885410">
                <a:off x="6593464" y="3849962"/>
                <a:ext cx="2480166" cy="64629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800" u="none" cap="none" strike="noStrike">
                    <a:solidFill>
                      <a:schemeClr val="lt1"/>
                    </a:solidFill>
                    <a:latin typeface="Arial"/>
                    <a:ea typeface="Arial"/>
                    <a:cs typeface="Arial"/>
                    <a:sym typeface="Arial"/>
                  </a:rPr>
                  <a:t>«ANDAMIAR» EL APRENDIZAJE</a:t>
                </a:r>
                <a:endParaRPr b="1" i="0" sz="1800" u="none" cap="none" strike="noStrike">
                  <a:solidFill>
                    <a:schemeClr val="lt1"/>
                  </a:solidFill>
                  <a:latin typeface="Arial"/>
                  <a:ea typeface="Arial"/>
                  <a:cs typeface="Arial"/>
                  <a:sym typeface="Arial"/>
                </a:endParaRPr>
              </a:p>
            </p:txBody>
          </p:sp>
          <p:sp>
            <p:nvSpPr>
              <p:cNvPr id="748" name="Google Shape;748;p33"/>
              <p:cNvSpPr/>
              <p:nvPr/>
            </p:nvSpPr>
            <p:spPr>
              <a:xfrm rot="-3885410">
                <a:off x="8566730" y="3849962"/>
                <a:ext cx="2496196" cy="64629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REFLEXIONA Y EVALÚA</a:t>
                </a:r>
                <a:endParaRPr b="0" i="0" sz="1400" u="none" cap="none" strike="noStrike">
                  <a:solidFill>
                    <a:srgbClr val="000000"/>
                  </a:solidFill>
                  <a:latin typeface="Arial"/>
                  <a:ea typeface="Arial"/>
                  <a:cs typeface="Arial"/>
                  <a:sym typeface="Arial"/>
                </a:endParaRPr>
              </a:p>
            </p:txBody>
          </p:sp>
          <p:grpSp>
            <p:nvGrpSpPr>
              <p:cNvPr id="749" name="Google Shape;749;p33"/>
              <p:cNvGrpSpPr/>
              <p:nvPr/>
            </p:nvGrpSpPr>
            <p:grpSpPr>
              <a:xfrm>
                <a:off x="1756590" y="2179781"/>
                <a:ext cx="1870044" cy="3685309"/>
                <a:chOff x="3718740" y="2179781"/>
                <a:chExt cx="1870044" cy="3685309"/>
              </a:xfrm>
            </p:grpSpPr>
            <p:sp>
              <p:nvSpPr>
                <p:cNvPr id="750" name="Google Shape;750;p33"/>
                <p:cNvSpPr/>
                <p:nvPr/>
              </p:nvSpPr>
              <p:spPr>
                <a:xfrm>
                  <a:off x="5151514" y="2179781"/>
                  <a:ext cx="437270" cy="591127"/>
                </a:xfrm>
                <a:custGeom>
                  <a:rect b="b" l="l" r="r" t="t"/>
                  <a:pathLst>
                    <a:path extrusionOk="0" h="591127" w="437270">
                      <a:moveTo>
                        <a:pt x="277091" y="0"/>
                      </a:moveTo>
                      <a:lnTo>
                        <a:pt x="437270" y="0"/>
                      </a:lnTo>
                      <a:lnTo>
                        <a:pt x="160179" y="591127"/>
                      </a:lnTo>
                      <a:lnTo>
                        <a:pt x="0" y="591127"/>
                      </a:lnTo>
                      <a:close/>
                    </a:path>
                  </a:pathLst>
                </a:custGeom>
                <a:solidFill>
                  <a:srgbClr val="85949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p:txBody>
            </p:sp>
            <p:sp>
              <p:nvSpPr>
                <p:cNvPr id="751" name="Google Shape;751;p33"/>
                <p:cNvSpPr/>
                <p:nvPr/>
              </p:nvSpPr>
              <p:spPr>
                <a:xfrm>
                  <a:off x="3718740" y="2863271"/>
                  <a:ext cx="1541755" cy="3001819"/>
                </a:xfrm>
                <a:custGeom>
                  <a:rect b="b" l="l" r="r" t="t"/>
                  <a:pathLst>
                    <a:path extrusionOk="0" h="3001819" w="1541755">
                      <a:moveTo>
                        <a:pt x="1381576" y="0"/>
                      </a:moveTo>
                      <a:lnTo>
                        <a:pt x="1541755" y="0"/>
                      </a:lnTo>
                      <a:lnTo>
                        <a:pt x="160179" y="3001819"/>
                      </a:lnTo>
                      <a:lnTo>
                        <a:pt x="0" y="3001819"/>
                      </a:lnTo>
                      <a:close/>
                    </a:path>
                  </a:pathLst>
                </a:custGeom>
                <a:solidFill>
                  <a:schemeClr val="dk1">
                    <a:alpha val="2431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752" name="Google Shape;752;p33"/>
              <p:cNvGrpSpPr/>
              <p:nvPr/>
            </p:nvGrpSpPr>
            <p:grpSpPr>
              <a:xfrm>
                <a:off x="3743222" y="2179781"/>
                <a:ext cx="1870044" cy="3685309"/>
                <a:chOff x="3718740" y="2179781"/>
                <a:chExt cx="1870044" cy="3685309"/>
              </a:xfrm>
            </p:grpSpPr>
            <p:sp>
              <p:nvSpPr>
                <p:cNvPr id="753" name="Google Shape;753;p33"/>
                <p:cNvSpPr/>
                <p:nvPr/>
              </p:nvSpPr>
              <p:spPr>
                <a:xfrm>
                  <a:off x="5151514" y="2179781"/>
                  <a:ext cx="437270" cy="591127"/>
                </a:xfrm>
                <a:custGeom>
                  <a:rect b="b" l="l" r="r" t="t"/>
                  <a:pathLst>
                    <a:path extrusionOk="0" h="591127" w="437270">
                      <a:moveTo>
                        <a:pt x="277091" y="0"/>
                      </a:moveTo>
                      <a:lnTo>
                        <a:pt x="437270" y="0"/>
                      </a:lnTo>
                      <a:lnTo>
                        <a:pt x="160179" y="591127"/>
                      </a:lnTo>
                      <a:lnTo>
                        <a:pt x="0" y="591127"/>
                      </a:lnTo>
                      <a:close/>
                    </a:path>
                  </a:pathLst>
                </a:custGeom>
                <a:solidFill>
                  <a:srgbClr val="D6E8F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p:txBody>
            </p:sp>
            <p:sp>
              <p:nvSpPr>
                <p:cNvPr id="754" name="Google Shape;754;p33"/>
                <p:cNvSpPr/>
                <p:nvPr/>
              </p:nvSpPr>
              <p:spPr>
                <a:xfrm>
                  <a:off x="3718740" y="2863271"/>
                  <a:ext cx="1541755" cy="3001819"/>
                </a:xfrm>
                <a:custGeom>
                  <a:rect b="b" l="l" r="r" t="t"/>
                  <a:pathLst>
                    <a:path extrusionOk="0" h="3001819" w="1541755">
                      <a:moveTo>
                        <a:pt x="1381576" y="0"/>
                      </a:moveTo>
                      <a:lnTo>
                        <a:pt x="1541755" y="0"/>
                      </a:lnTo>
                      <a:lnTo>
                        <a:pt x="160179" y="3001819"/>
                      </a:lnTo>
                      <a:lnTo>
                        <a:pt x="0" y="3001819"/>
                      </a:lnTo>
                      <a:close/>
                    </a:path>
                  </a:pathLst>
                </a:custGeom>
                <a:solidFill>
                  <a:schemeClr val="dk1">
                    <a:alpha val="2431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755" name="Google Shape;755;p33"/>
              <p:cNvGrpSpPr/>
              <p:nvPr/>
            </p:nvGrpSpPr>
            <p:grpSpPr>
              <a:xfrm>
                <a:off x="5729854" y="2179781"/>
                <a:ext cx="1870044" cy="3685309"/>
                <a:chOff x="3718740" y="2179781"/>
                <a:chExt cx="1870044" cy="3685309"/>
              </a:xfrm>
            </p:grpSpPr>
            <p:sp>
              <p:nvSpPr>
                <p:cNvPr id="756" name="Google Shape;756;p33"/>
                <p:cNvSpPr/>
                <p:nvPr/>
              </p:nvSpPr>
              <p:spPr>
                <a:xfrm>
                  <a:off x="5151514" y="2179781"/>
                  <a:ext cx="437270" cy="591127"/>
                </a:xfrm>
                <a:custGeom>
                  <a:rect b="b" l="l" r="r" t="t"/>
                  <a:pathLst>
                    <a:path extrusionOk="0" h="591127" w="437270">
                      <a:moveTo>
                        <a:pt x="277091" y="0"/>
                      </a:moveTo>
                      <a:lnTo>
                        <a:pt x="437270" y="0"/>
                      </a:lnTo>
                      <a:lnTo>
                        <a:pt x="160179" y="591127"/>
                      </a:lnTo>
                      <a:lnTo>
                        <a:pt x="0" y="591127"/>
                      </a:lnTo>
                      <a:close/>
                    </a:path>
                  </a:pathLst>
                </a:custGeom>
                <a:solidFill>
                  <a:srgbClr val="CAC8C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p:txBody>
            </p:sp>
            <p:sp>
              <p:nvSpPr>
                <p:cNvPr id="757" name="Google Shape;757;p33"/>
                <p:cNvSpPr/>
                <p:nvPr/>
              </p:nvSpPr>
              <p:spPr>
                <a:xfrm>
                  <a:off x="3718740" y="2863271"/>
                  <a:ext cx="1541755" cy="3001819"/>
                </a:xfrm>
                <a:custGeom>
                  <a:rect b="b" l="l" r="r" t="t"/>
                  <a:pathLst>
                    <a:path extrusionOk="0" h="3001819" w="1541755">
                      <a:moveTo>
                        <a:pt x="1381576" y="0"/>
                      </a:moveTo>
                      <a:lnTo>
                        <a:pt x="1541755" y="0"/>
                      </a:lnTo>
                      <a:lnTo>
                        <a:pt x="160179" y="3001819"/>
                      </a:lnTo>
                      <a:lnTo>
                        <a:pt x="0" y="3001819"/>
                      </a:lnTo>
                      <a:close/>
                    </a:path>
                  </a:pathLst>
                </a:custGeom>
                <a:solidFill>
                  <a:schemeClr val="dk1">
                    <a:alpha val="2431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758" name="Google Shape;758;p33"/>
              <p:cNvGrpSpPr/>
              <p:nvPr/>
            </p:nvGrpSpPr>
            <p:grpSpPr>
              <a:xfrm>
                <a:off x="7716485" y="2179781"/>
                <a:ext cx="1870044" cy="3685309"/>
                <a:chOff x="3718740" y="2179781"/>
                <a:chExt cx="1870044" cy="3685309"/>
              </a:xfrm>
            </p:grpSpPr>
            <p:sp>
              <p:nvSpPr>
                <p:cNvPr id="759" name="Google Shape;759;p33"/>
                <p:cNvSpPr/>
                <p:nvPr/>
              </p:nvSpPr>
              <p:spPr>
                <a:xfrm>
                  <a:off x="5151514" y="2179781"/>
                  <a:ext cx="437270" cy="591127"/>
                </a:xfrm>
                <a:custGeom>
                  <a:rect b="b" l="l" r="r" t="t"/>
                  <a:pathLst>
                    <a:path extrusionOk="0" h="591127" w="437270">
                      <a:moveTo>
                        <a:pt x="277091" y="0"/>
                      </a:moveTo>
                      <a:lnTo>
                        <a:pt x="437270" y="0"/>
                      </a:lnTo>
                      <a:lnTo>
                        <a:pt x="160179" y="591127"/>
                      </a:lnTo>
                      <a:lnTo>
                        <a:pt x="0" y="591127"/>
                      </a:lnTo>
                      <a:close/>
                    </a:path>
                  </a:pathLst>
                </a:custGeom>
                <a:solidFill>
                  <a:srgbClr val="D3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p:txBody>
            </p:sp>
            <p:sp>
              <p:nvSpPr>
                <p:cNvPr id="760" name="Google Shape;760;p33"/>
                <p:cNvSpPr/>
                <p:nvPr/>
              </p:nvSpPr>
              <p:spPr>
                <a:xfrm>
                  <a:off x="3718740" y="2863271"/>
                  <a:ext cx="1541755" cy="3001819"/>
                </a:xfrm>
                <a:custGeom>
                  <a:rect b="b" l="l" r="r" t="t"/>
                  <a:pathLst>
                    <a:path extrusionOk="0" h="3001819" w="1541755">
                      <a:moveTo>
                        <a:pt x="1381576" y="0"/>
                      </a:moveTo>
                      <a:lnTo>
                        <a:pt x="1541755" y="0"/>
                      </a:lnTo>
                      <a:lnTo>
                        <a:pt x="160179" y="3001819"/>
                      </a:lnTo>
                      <a:lnTo>
                        <a:pt x="0" y="3001819"/>
                      </a:lnTo>
                      <a:close/>
                    </a:path>
                  </a:pathLst>
                </a:custGeom>
                <a:solidFill>
                  <a:schemeClr val="dk1">
                    <a:alpha val="2431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nvGrpSpPr>
              <p:cNvPr id="761" name="Google Shape;761;p33"/>
              <p:cNvGrpSpPr/>
              <p:nvPr/>
            </p:nvGrpSpPr>
            <p:grpSpPr>
              <a:xfrm>
                <a:off x="9703117" y="2179781"/>
                <a:ext cx="1870044" cy="3685309"/>
                <a:chOff x="3718740" y="2179781"/>
                <a:chExt cx="1870044" cy="3685309"/>
              </a:xfrm>
            </p:grpSpPr>
            <p:sp>
              <p:nvSpPr>
                <p:cNvPr id="762" name="Google Shape;762;p33"/>
                <p:cNvSpPr/>
                <p:nvPr/>
              </p:nvSpPr>
              <p:spPr>
                <a:xfrm>
                  <a:off x="5151514" y="2179781"/>
                  <a:ext cx="437270" cy="591127"/>
                </a:xfrm>
                <a:custGeom>
                  <a:rect b="b" l="l" r="r" t="t"/>
                  <a:pathLst>
                    <a:path extrusionOk="0" h="591127" w="437270">
                      <a:moveTo>
                        <a:pt x="277091" y="0"/>
                      </a:moveTo>
                      <a:lnTo>
                        <a:pt x="437270" y="0"/>
                      </a:lnTo>
                      <a:lnTo>
                        <a:pt x="160179" y="591127"/>
                      </a:lnTo>
                      <a:lnTo>
                        <a:pt x="0" y="591127"/>
                      </a:lnTo>
                      <a:close/>
                    </a:path>
                  </a:pathLst>
                </a:custGeom>
                <a:solidFill>
                  <a:srgbClr val="F5E0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chemeClr val="lt1"/>
                    </a:solidFill>
                    <a:latin typeface="Arial"/>
                    <a:ea typeface="Arial"/>
                    <a:cs typeface="Arial"/>
                    <a:sym typeface="Arial"/>
                  </a:endParaRPr>
                </a:p>
              </p:txBody>
            </p:sp>
            <p:sp>
              <p:nvSpPr>
                <p:cNvPr id="763" name="Google Shape;763;p33"/>
                <p:cNvSpPr/>
                <p:nvPr/>
              </p:nvSpPr>
              <p:spPr>
                <a:xfrm>
                  <a:off x="3718740" y="2863271"/>
                  <a:ext cx="1541755" cy="3001819"/>
                </a:xfrm>
                <a:custGeom>
                  <a:rect b="b" l="l" r="r" t="t"/>
                  <a:pathLst>
                    <a:path extrusionOk="0" h="3001819" w="1541755">
                      <a:moveTo>
                        <a:pt x="1381576" y="0"/>
                      </a:moveTo>
                      <a:lnTo>
                        <a:pt x="1541755" y="0"/>
                      </a:lnTo>
                      <a:lnTo>
                        <a:pt x="160179" y="3001819"/>
                      </a:lnTo>
                      <a:lnTo>
                        <a:pt x="0" y="3001819"/>
                      </a:lnTo>
                      <a:close/>
                    </a:path>
                  </a:pathLst>
                </a:custGeom>
                <a:solidFill>
                  <a:schemeClr val="dk1">
                    <a:alpha val="2431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grpSp>
        <p:sp>
          <p:nvSpPr>
            <p:cNvPr id="764" name="Google Shape;764;p33"/>
            <p:cNvSpPr/>
            <p:nvPr/>
          </p:nvSpPr>
          <p:spPr>
            <a:xfrm>
              <a:off x="138752" y="5516672"/>
              <a:ext cx="12053247" cy="372779"/>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765" name="Google Shape;765;p33"/>
          <p:cNvSpPr txBox="1"/>
          <p:nvPr/>
        </p:nvSpPr>
        <p:spPr>
          <a:xfrm>
            <a:off x="561831" y="1179175"/>
            <a:ext cx="11068336" cy="95406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Para integrar el PC en tus planes de clase, es importante seguir un enfoque claro, paso a paso.</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Los siguientes pasos describen cómo diseñar y poner en práctica un plan de estudios que fomente la capacidad de resolución de problemas en los alumnos adultos. Estos pasos no son obligatorios, pero se recomiendan para crear una experiencia de aprendizaje eficaz:</a:t>
            </a:r>
            <a:endParaRPr b="0" i="0" sz="1400" u="none" cap="none" strike="noStrike">
              <a:solidFill>
                <a:srgbClr val="000000"/>
              </a:solidFill>
              <a:latin typeface="Arial"/>
              <a:ea typeface="Arial"/>
              <a:cs typeface="Arial"/>
              <a:sym typeface="Arial"/>
            </a:endParaRPr>
          </a:p>
        </p:txBody>
      </p:sp>
      <p:sp>
        <p:nvSpPr>
          <p:cNvPr id="766" name="Google Shape;766;p33"/>
          <p:cNvSpPr txBox="1"/>
          <p:nvPr/>
        </p:nvSpPr>
        <p:spPr>
          <a:xfrm>
            <a:off x="290134" y="6312629"/>
            <a:ext cx="11611732" cy="307777"/>
          </a:xfrm>
          <a:prstGeom prst="rect">
            <a:avLst/>
          </a:prstGeom>
          <a:solidFill>
            <a:srgbClr val="D4DADA"/>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Repasemos en detalle cada uno de estos pasos para garantizar la integración del PC</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67" name="Google Shape;767;p33"/>
          <p:cNvPicPr preferRelativeResize="0"/>
          <p:nvPr/>
        </p:nvPicPr>
        <p:blipFill rotWithShape="1">
          <a:blip r:embed="rId3">
            <a:alphaModFix/>
          </a:blip>
          <a:srcRect b="0" l="0" r="0" t="0"/>
          <a:stretch/>
        </p:blipFill>
        <p:spPr>
          <a:xfrm>
            <a:off x="9516093" y="6386318"/>
            <a:ext cx="406397" cy="406397"/>
          </a:xfrm>
          <a:prstGeom prst="rect">
            <a:avLst/>
          </a:prstGeom>
          <a:noFill/>
          <a:ln>
            <a:noFill/>
          </a:ln>
        </p:spPr>
      </p:pic>
      <p:sp>
        <p:nvSpPr>
          <p:cNvPr id="768" name="Google Shape;768;p33"/>
          <p:cNvSpPr txBox="1"/>
          <p:nvPr/>
        </p:nvSpPr>
        <p:spPr>
          <a:xfrm>
            <a:off x="579567" y="445247"/>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chemeClr val="dk2"/>
              </a:buClr>
              <a:buSzPts val="1260"/>
              <a:buFont typeface="Arial"/>
              <a:buNone/>
            </a:pPr>
            <a:r>
              <a:rPr b="1" i="0" lang="en-US" sz="2400" u="none" cap="none" strike="noStrike">
                <a:solidFill>
                  <a:schemeClr val="dk1"/>
                </a:solidFill>
                <a:latin typeface="Arial"/>
                <a:ea typeface="Arial"/>
                <a:cs typeface="Arial"/>
                <a:sym typeface="Arial"/>
              </a:rPr>
              <a:t>Diseño de clases con PC: guía práctica paso a paso</a:t>
            </a:r>
            <a:endParaRPr b="1" i="0" sz="2400" u="none" cap="none" strike="noStrike">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72" name="Shape 772"/>
        <p:cNvGrpSpPr/>
        <p:nvPr/>
      </p:nvGrpSpPr>
      <p:grpSpPr>
        <a:xfrm>
          <a:off x="0" y="0"/>
          <a:ext cx="0" cy="0"/>
          <a:chOff x="0" y="0"/>
          <a:chExt cx="0" cy="0"/>
        </a:xfrm>
      </p:grpSpPr>
      <p:sp>
        <p:nvSpPr>
          <p:cNvPr id="773" name="Google Shape;773;p34"/>
          <p:cNvSpPr txBox="1"/>
          <p:nvPr>
            <p:ph idx="1" type="body"/>
          </p:nvPr>
        </p:nvSpPr>
        <p:spPr>
          <a:xfrm>
            <a:off x="696348" y="353157"/>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Paso 1: Define objetivos de aprendizaje claros</a:t>
            </a:r>
            <a:endParaRPr/>
          </a:p>
        </p:txBody>
      </p:sp>
      <p:sp>
        <p:nvSpPr>
          <p:cNvPr id="774" name="Google Shape;774;p34"/>
          <p:cNvSpPr txBox="1"/>
          <p:nvPr/>
        </p:nvSpPr>
        <p:spPr>
          <a:xfrm>
            <a:off x="233151" y="1083311"/>
            <a:ext cx="8079475" cy="406261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En la educación de adultos, definir objetivos claros y medibles ayuda a los alumnos adultos a comprender el propósito de la lección y cómo se relaciona directamente con sus vidas, haciendo que el proceso de aprendizaje sea más significativo.</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Puntos clave: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Identifica los principios del PC en los que centrarse: </a:t>
            </a:r>
            <a:r>
              <a:rPr b="0" i="0" lang="en-US" sz="1400" u="none" cap="none" strike="noStrike">
                <a:solidFill>
                  <a:srgbClr val="000000"/>
                </a:solidFill>
                <a:latin typeface="Arial"/>
                <a:ea typeface="Arial"/>
                <a:cs typeface="Arial"/>
                <a:sym typeface="Arial"/>
              </a:rPr>
              <a:t>Empieza por seleccionar los principios del PC más relevantes para los retos de la vida real de los alumnos. En el caso de los adultos, esto podría incluir centrarse en la descomposición (dividir las tareas laborales), el reconocimiento de patrones (identificar tendencias en la vida personal o profesional) y los algoritmos (crear procesos eficientes paso a paso para las tareas diarias).</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Establece objetivos específicos y medibles: </a:t>
            </a:r>
            <a:r>
              <a:rPr b="0" i="0" lang="en-US" sz="1400" u="none" cap="none" strike="noStrike">
                <a:solidFill>
                  <a:srgbClr val="000000"/>
                </a:solidFill>
                <a:latin typeface="Arial"/>
                <a:ea typeface="Arial"/>
                <a:cs typeface="Arial"/>
                <a:sym typeface="Arial"/>
              </a:rPr>
              <a:t>Los objetivos deben ser claros y medibles para proporcionar un sentido de dirección.</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Garantiza la relevancia: </a:t>
            </a:r>
            <a:r>
              <a:rPr b="0" i="0" lang="en-US" sz="1400" u="none" cap="none" strike="noStrike">
                <a:solidFill>
                  <a:srgbClr val="000000"/>
                </a:solidFill>
                <a:latin typeface="Arial"/>
                <a:ea typeface="Arial"/>
                <a:cs typeface="Arial"/>
                <a:sym typeface="Arial"/>
              </a:rPr>
              <a:t>Asegúrate de que los objetivos de aprendizaje están directamente relacionados con las metas de tus alumnos, ya sea gestionar el tiempo de forma eficaz, tomar decisiones basadas en datos o resolver problemas relacionados con el trabajo. La relevancia en la vida real es clave para mantener a los alumnos adultos motivados y comprometidos.</a:t>
            </a:r>
            <a:endParaRPr b="0" i="0" sz="1400" u="none" cap="none" strike="noStrike">
              <a:solidFill>
                <a:srgbClr val="000000"/>
              </a:solidFill>
              <a:latin typeface="Arial"/>
              <a:ea typeface="Arial"/>
              <a:cs typeface="Arial"/>
              <a:sym typeface="Arial"/>
            </a:endParaRPr>
          </a:p>
        </p:txBody>
      </p:sp>
      <p:sp>
        <p:nvSpPr>
          <p:cNvPr id="775" name="Google Shape;775;p34"/>
          <p:cNvSpPr/>
          <p:nvPr/>
        </p:nvSpPr>
        <p:spPr>
          <a:xfrm>
            <a:off x="233151" y="5329935"/>
            <a:ext cx="8079475" cy="1146722"/>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Ejemplo de lo que podrías decir en tu clase:</a:t>
            </a:r>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1" lang="en-US" sz="1400" u="none" cap="none" strike="noStrike">
                <a:solidFill>
                  <a:schemeClr val="dk1"/>
                </a:solidFill>
                <a:latin typeface="Arial"/>
                <a:ea typeface="Arial"/>
                <a:cs typeface="Arial"/>
                <a:sym typeface="Arial"/>
              </a:rPr>
              <a:t>“Al final de esta lección, serás capaz de dividir un proyecto de trabajo en tareas más pequeñas, reconocer patrones en proyectos anteriores y utilizar el pensamiento algorítmico para crear un plan de acción paso a paso”</a:t>
            </a:r>
            <a:endParaRPr b="0" i="1" sz="1400" u="none" cap="none" strike="noStrike">
              <a:solidFill>
                <a:srgbClr val="000000"/>
              </a:solidFill>
              <a:latin typeface="Arial"/>
              <a:ea typeface="Arial"/>
              <a:cs typeface="Arial"/>
              <a:sym typeface="Arial"/>
            </a:endParaRPr>
          </a:p>
        </p:txBody>
      </p:sp>
      <p:pic>
        <p:nvPicPr>
          <p:cNvPr descr="Imagen que contiene electrónica, circuito&#10;&#10;Descripción generada automáticamente" id="776" name="Google Shape;776;p34"/>
          <p:cNvPicPr preferRelativeResize="0"/>
          <p:nvPr/>
        </p:nvPicPr>
        <p:blipFill rotWithShape="1">
          <a:blip r:embed="rId3">
            <a:alphaModFix/>
          </a:blip>
          <a:srcRect b="0" l="6035" r="6035" t="0"/>
          <a:stretch/>
        </p:blipFill>
        <p:spPr>
          <a:xfrm>
            <a:off x="8801100" y="0"/>
            <a:ext cx="3390900" cy="6858000"/>
          </a:xfrm>
          <a:prstGeom prst="rect">
            <a:avLst/>
          </a:prstGeom>
          <a:noFill/>
          <a:ln>
            <a:noFill/>
          </a:ln>
        </p:spPr>
      </p:pic>
      <p:pic>
        <p:nvPicPr>
          <p:cNvPr descr="Logotipo, Icono&#10;&#10;Descripción generada automáticamente" id="777" name="Google Shape;777;p34"/>
          <p:cNvPicPr preferRelativeResize="0"/>
          <p:nvPr/>
        </p:nvPicPr>
        <p:blipFill rotWithShape="1">
          <a:blip r:embed="rId4">
            <a:alphaModFix/>
          </a:blip>
          <a:srcRect b="0" l="0" r="0" t="0"/>
          <a:stretch/>
        </p:blipFill>
        <p:spPr>
          <a:xfrm>
            <a:off x="7799877" y="5064292"/>
            <a:ext cx="756986" cy="75698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81" name="Shape 781"/>
        <p:cNvGrpSpPr/>
        <p:nvPr/>
      </p:nvGrpSpPr>
      <p:grpSpPr>
        <a:xfrm>
          <a:off x="0" y="0"/>
          <a:ext cx="0" cy="0"/>
          <a:chOff x="0" y="0"/>
          <a:chExt cx="0" cy="0"/>
        </a:xfrm>
      </p:grpSpPr>
      <p:sp>
        <p:nvSpPr>
          <p:cNvPr id="782" name="Google Shape;782;p35"/>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Paso 2: Diseña actividades que integren el PC</a:t>
            </a:r>
            <a:endParaRPr/>
          </a:p>
        </p:txBody>
      </p:sp>
      <p:pic>
        <p:nvPicPr>
          <p:cNvPr descr="Imagen que contiene electrónica, circuito&#10;&#10;Descripción generada automáticamente" id="783" name="Google Shape;783;p35"/>
          <p:cNvPicPr preferRelativeResize="0"/>
          <p:nvPr/>
        </p:nvPicPr>
        <p:blipFill rotWithShape="1">
          <a:blip r:embed="rId3">
            <a:alphaModFix/>
          </a:blip>
          <a:srcRect b="0" l="6035" r="6035" t="0"/>
          <a:stretch/>
        </p:blipFill>
        <p:spPr>
          <a:xfrm>
            <a:off x="8801100" y="0"/>
            <a:ext cx="3390900" cy="6858000"/>
          </a:xfrm>
          <a:prstGeom prst="rect">
            <a:avLst/>
          </a:prstGeom>
          <a:noFill/>
          <a:ln>
            <a:noFill/>
          </a:ln>
        </p:spPr>
      </p:pic>
      <p:sp>
        <p:nvSpPr>
          <p:cNvPr id="784" name="Google Shape;784;p35"/>
          <p:cNvSpPr txBox="1"/>
          <p:nvPr/>
        </p:nvSpPr>
        <p:spPr>
          <a:xfrm>
            <a:off x="233151" y="1432529"/>
            <a:ext cx="8079475" cy="384716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Crea actividades atractivas que impliquen a los alumnos para una mayor comprensión. Los adultos tienden a aprender mejor cuando pueden aplicar los conceptos a situaciones reales. Diseña actividades que integren los principios del PC y anima a tus estudiantes a resolver problemas de forma práctica, haciendo más tangibles los conceptos abstractos.</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Puntos clave: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Compromiso activo con los principios del PC: </a:t>
            </a:r>
            <a:r>
              <a:rPr b="0" i="0" lang="en-US" sz="1400" u="none" cap="none" strike="noStrike">
                <a:solidFill>
                  <a:srgbClr val="000000"/>
                </a:solidFill>
                <a:latin typeface="Arial"/>
                <a:ea typeface="Arial"/>
                <a:cs typeface="Arial"/>
                <a:sym typeface="Arial"/>
              </a:rPr>
              <a:t>Diseña actividades en las que los alumnos puedan aplicar directamente los conceptos del PC.</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Tareas de resolución de problemas: </a:t>
            </a:r>
            <a:r>
              <a:rPr b="0" i="0" lang="en-US" sz="1400" u="none" cap="none" strike="noStrike">
                <a:solidFill>
                  <a:srgbClr val="000000"/>
                </a:solidFill>
                <a:latin typeface="Arial"/>
                <a:ea typeface="Arial"/>
                <a:cs typeface="Arial"/>
                <a:sym typeface="Arial"/>
              </a:rPr>
              <a:t>Utiliza tareas que obliguen a los alumnos a utilizar las destrezas de PC para resolver problemas reales. Por ejemplo, la planificación de un evento comunitario, donde los alumnos aplican la descomposición, el reconocimiento de patrones y los algoritmos.</a:t>
            </a:r>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Incorpora el aprendizaje colaborativo: </a:t>
            </a:r>
            <a:r>
              <a:rPr b="0" i="0" lang="en-US" sz="1400" u="none" cap="none" strike="noStrike">
                <a:solidFill>
                  <a:srgbClr val="000000"/>
                </a:solidFill>
                <a:latin typeface="Arial"/>
                <a:ea typeface="Arial"/>
                <a:cs typeface="Arial"/>
                <a:sym typeface="Arial"/>
              </a:rPr>
              <a:t>Planifica actividades que impliquen trabajo en grupo o debates, permitiendo que tus alumnos utilicen los principios del PC en un entorno colaborativo, fomentando el aprendizaje entre iguales y la resolución colectiva de problemas.</a:t>
            </a:r>
            <a:endParaRPr b="0" i="0" sz="1400" u="none" cap="none" strike="noStrike">
              <a:solidFill>
                <a:srgbClr val="000000"/>
              </a:solidFill>
              <a:latin typeface="Arial"/>
              <a:ea typeface="Arial"/>
              <a:cs typeface="Arial"/>
              <a:sym typeface="Arial"/>
            </a:endParaRPr>
          </a:p>
        </p:txBody>
      </p:sp>
      <p:sp>
        <p:nvSpPr>
          <p:cNvPr id="785" name="Google Shape;785;p35"/>
          <p:cNvSpPr/>
          <p:nvPr/>
        </p:nvSpPr>
        <p:spPr>
          <a:xfrm>
            <a:off x="233151" y="5329935"/>
            <a:ext cx="8079475" cy="1146722"/>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Ejemplo de actividad para clases:</a:t>
            </a:r>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Desglosa un proyecto de trabajo en tareas más pequeñas. Discute en grupo cómo podría completarse cada tarea de forma más eficiente aplicando algoritmos o reconociendo patrones en proyectos anteriores.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86" name="Google Shape;786;p35"/>
          <p:cNvPicPr preferRelativeResize="0"/>
          <p:nvPr/>
        </p:nvPicPr>
        <p:blipFill rotWithShape="1">
          <a:blip r:embed="rId4">
            <a:alphaModFix/>
          </a:blip>
          <a:srcRect b="0" l="0" r="0" t="0"/>
          <a:stretch/>
        </p:blipFill>
        <p:spPr>
          <a:xfrm>
            <a:off x="7847484" y="5146634"/>
            <a:ext cx="709379" cy="70937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90" name="Shape 790"/>
        <p:cNvGrpSpPr/>
        <p:nvPr/>
      </p:nvGrpSpPr>
      <p:grpSpPr>
        <a:xfrm>
          <a:off x="0" y="0"/>
          <a:ext cx="0" cy="0"/>
          <a:chOff x="0" y="0"/>
          <a:chExt cx="0" cy="0"/>
        </a:xfrm>
      </p:grpSpPr>
      <p:pic>
        <p:nvPicPr>
          <p:cNvPr descr="Imagen que contiene electrónica, circuito&#10;&#10;Descripción generada automáticamente" id="791" name="Google Shape;791;p36"/>
          <p:cNvPicPr preferRelativeResize="0"/>
          <p:nvPr/>
        </p:nvPicPr>
        <p:blipFill rotWithShape="1">
          <a:blip r:embed="rId3">
            <a:alphaModFix/>
          </a:blip>
          <a:srcRect b="0" l="6035" r="6035" t="0"/>
          <a:stretch/>
        </p:blipFill>
        <p:spPr>
          <a:xfrm>
            <a:off x="8801100" y="0"/>
            <a:ext cx="3390900" cy="6858000"/>
          </a:xfrm>
          <a:prstGeom prst="rect">
            <a:avLst/>
          </a:prstGeom>
          <a:noFill/>
          <a:ln>
            <a:noFill/>
          </a:ln>
        </p:spPr>
      </p:pic>
      <p:sp>
        <p:nvSpPr>
          <p:cNvPr id="792" name="Google Shape;792;p36"/>
          <p:cNvSpPr txBox="1"/>
          <p:nvPr/>
        </p:nvSpPr>
        <p:spPr>
          <a:xfrm>
            <a:off x="233151" y="1294430"/>
            <a:ext cx="8079475" cy="400105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GAMIFICACIÓN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 gamificación aplica elementos de juego al aprendizaje, aumentando la motivación, el compromiso y la participación. Es útil en la educación de adultos porque hace que los conceptos abstractos sean más interactivos y amenos. </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 gamificación es especialmente eficaz para enseñar conceptos de PC como la descomposición, el reconocimiento de patrones y el pensamiento algorítmico. Las actividades interactivas ayudan a los alumnos a visualizar conceptos abstractos de forma concreta, haciendo más accesible la resolución de problemas. Por ejemplo, los desafíos del tipo «escape room» pueden fomentar la descomposición al exigir a los alumnos que dividan un problema en pasos más pequeños, mientras que las tareas basadas en la simulación pueden reforzar su capacidad para reconocer patrones y predecir resultados.</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La gamificación transforma el aprendizaje en un proceso motivador e interactivo que ayuda a los alumnos adultos a desarrollar habilidades de PC de forma divertida y atractiva. Mediante el uso de elementos de juego, puedes garantizar que tus alumnos permanezcan activos, motivados y seguros a la hora de aplicar el pensamiento computacional a los retos del mundo real.</a:t>
            </a:r>
            <a:endParaRPr b="0" i="0" sz="1400" u="none" cap="none" strike="noStrike">
              <a:solidFill>
                <a:srgbClr val="000000"/>
              </a:solidFill>
              <a:latin typeface="Arial"/>
              <a:ea typeface="Arial"/>
              <a:cs typeface="Arial"/>
              <a:sym typeface="Arial"/>
            </a:endParaRPr>
          </a:p>
        </p:txBody>
      </p:sp>
      <p:sp>
        <p:nvSpPr>
          <p:cNvPr id="793" name="Google Shape;793;p36"/>
          <p:cNvSpPr/>
          <p:nvPr/>
        </p:nvSpPr>
        <p:spPr>
          <a:xfrm>
            <a:off x="233151" y="5329935"/>
            <a:ext cx="8079475" cy="1146722"/>
          </a:xfrm>
          <a:prstGeom prst="rect">
            <a:avLst/>
          </a:prstGeom>
          <a:solidFill>
            <a:srgbClr val="708684">
              <a:alpha val="29411"/>
            </a:srgbClr>
          </a:solidFill>
          <a:ln>
            <a:noFill/>
          </a:ln>
        </p:spPr>
        <p:txBody>
          <a:bodyPr anchorCtr="0" anchor="ctr" bIns="45700" lIns="540000" spcFirstLastPara="1" rIns="540000"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Integrando retos estructurados, recompensas y actividades interactivas de resolución de problemas, puedes crear un entorno de aprendizaje más estimulante y eficaz.</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794" name="Google Shape;794;p36"/>
          <p:cNvPicPr preferRelativeResize="0"/>
          <p:nvPr/>
        </p:nvPicPr>
        <p:blipFill rotWithShape="1">
          <a:blip r:embed="rId4">
            <a:alphaModFix/>
          </a:blip>
          <a:srcRect b="0" l="0" r="0" t="0"/>
          <a:stretch/>
        </p:blipFill>
        <p:spPr>
          <a:xfrm>
            <a:off x="7847484" y="5146634"/>
            <a:ext cx="709379" cy="709379"/>
          </a:xfrm>
          <a:prstGeom prst="rect">
            <a:avLst/>
          </a:prstGeom>
          <a:noFill/>
          <a:ln>
            <a:noFill/>
          </a:ln>
        </p:spPr>
      </p:pic>
      <p:sp>
        <p:nvSpPr>
          <p:cNvPr id="795" name="Google Shape;795;p36"/>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Paso 2: Diseña actividades que integren el PC</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799" name="Shape 799"/>
        <p:cNvGrpSpPr/>
        <p:nvPr/>
      </p:nvGrpSpPr>
      <p:grpSpPr>
        <a:xfrm>
          <a:off x="0" y="0"/>
          <a:ext cx="0" cy="0"/>
          <a:chOff x="0" y="0"/>
          <a:chExt cx="0" cy="0"/>
        </a:xfrm>
      </p:grpSpPr>
      <p:sp>
        <p:nvSpPr>
          <p:cNvPr id="800" name="Google Shape;800;p37"/>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Paso 3: Incluye ejemplos reales</a:t>
            </a:r>
            <a:endParaRPr b="1" sz="2400">
              <a:solidFill>
                <a:schemeClr val="dk1"/>
              </a:solidFill>
              <a:latin typeface="Arial"/>
              <a:ea typeface="Arial"/>
              <a:cs typeface="Arial"/>
              <a:sym typeface="Arial"/>
            </a:endParaRPr>
          </a:p>
        </p:txBody>
      </p:sp>
      <p:pic>
        <p:nvPicPr>
          <p:cNvPr descr="Imagen que contiene electrónica, circuito&#10;&#10;Descripción generada automáticamente" id="801" name="Google Shape;801;p37"/>
          <p:cNvPicPr preferRelativeResize="0"/>
          <p:nvPr/>
        </p:nvPicPr>
        <p:blipFill rotWithShape="1">
          <a:blip r:embed="rId3">
            <a:alphaModFix/>
          </a:blip>
          <a:srcRect b="0" l="6035" r="6035" t="0"/>
          <a:stretch/>
        </p:blipFill>
        <p:spPr>
          <a:xfrm>
            <a:off x="8801100" y="0"/>
            <a:ext cx="3390900" cy="6858000"/>
          </a:xfrm>
          <a:prstGeom prst="rect">
            <a:avLst/>
          </a:prstGeom>
          <a:noFill/>
          <a:ln>
            <a:noFill/>
          </a:ln>
        </p:spPr>
      </p:pic>
      <p:sp>
        <p:nvSpPr>
          <p:cNvPr id="802" name="Google Shape;802;p37"/>
          <p:cNvSpPr txBox="1"/>
          <p:nvPr/>
        </p:nvSpPr>
        <p:spPr>
          <a:xfrm>
            <a:off x="233151" y="1432529"/>
            <a:ext cx="8267386" cy="363172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Los adultos aprenden mejor cuando ven cómo los nuevos conocimientos se relacionan directamente con su vida personal y profesional. Al incorporar aplicaciones del mundo real, puedes ayudar a tus alumnos a comprender el valor práctico de los principios del PC. Este enfoque aumenta el compromiso y la motivación al mostrar beneficios inmediatos.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Puntos clave: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Vincula el PC con escenarios prácticos: </a:t>
            </a:r>
            <a:r>
              <a:rPr b="0" i="0" lang="en-US" sz="1400" u="none" cap="none" strike="noStrike">
                <a:solidFill>
                  <a:srgbClr val="000000"/>
                </a:solidFill>
                <a:latin typeface="Arial"/>
                <a:ea typeface="Arial"/>
                <a:cs typeface="Arial"/>
                <a:sym typeface="Arial"/>
              </a:rPr>
              <a:t>Diseña actividades que conecten directamente los conceptos del PC con las tareas personales o laborales de tus alumnos.</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Ejemplifica la importancia del PC en sus vidas: </a:t>
            </a:r>
            <a:r>
              <a:rPr b="0" i="0" lang="en-US" sz="1400" u="none" cap="none" strike="noStrike">
                <a:solidFill>
                  <a:srgbClr val="000000"/>
                </a:solidFill>
                <a:latin typeface="Arial"/>
                <a:ea typeface="Arial"/>
                <a:cs typeface="Arial"/>
                <a:sym typeface="Arial"/>
              </a:rPr>
              <a:t>Ayuda a los alumnos a relacionar el PC con sus rutinas diarias. Por ejemplo, el pensamiento algorítmico puede aplicarse a la toma de decisiones y a la gestión del tiempo.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Aplica el PC para resolver problemas reales: </a:t>
            </a:r>
            <a:r>
              <a:rPr b="0" i="0" lang="en-US" sz="1400" u="none" cap="none" strike="noStrike">
                <a:solidFill>
                  <a:srgbClr val="000000"/>
                </a:solidFill>
                <a:latin typeface="Arial"/>
                <a:ea typeface="Arial"/>
                <a:cs typeface="Arial"/>
                <a:sym typeface="Arial"/>
              </a:rPr>
              <a:t>Involucra a tus alumnos en la resolución de problemas reales, utilizando los principios del PC para abordar los retos a los que se enfrentan en el trabajo o en casa.</a:t>
            </a:r>
            <a:endParaRPr b="0" i="0" sz="1400" u="none" cap="none" strike="noStrike">
              <a:solidFill>
                <a:srgbClr val="000000"/>
              </a:solidFill>
              <a:latin typeface="Arial"/>
              <a:ea typeface="Arial"/>
              <a:cs typeface="Arial"/>
              <a:sym typeface="Arial"/>
            </a:endParaRPr>
          </a:p>
        </p:txBody>
      </p:sp>
      <p:sp>
        <p:nvSpPr>
          <p:cNvPr id="803" name="Google Shape;803;p37"/>
          <p:cNvSpPr/>
          <p:nvPr/>
        </p:nvSpPr>
        <p:spPr>
          <a:xfrm>
            <a:off x="233151" y="5329935"/>
            <a:ext cx="8079475" cy="1146722"/>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Ejemplo de actividad para clases:</a:t>
            </a:r>
            <a:endParaRPr/>
          </a:p>
          <a:p>
            <a:pPr indent="0" lvl="0" marL="0" marR="0" rtl="0" algn="ctr">
              <a:lnSpc>
                <a:spcPct val="100000"/>
              </a:lnSpc>
              <a:spcBef>
                <a:spcPts val="1200"/>
              </a:spcBef>
              <a:spcAft>
                <a:spcPts val="0"/>
              </a:spcAft>
              <a:buClr>
                <a:srgbClr val="000000"/>
              </a:buClr>
              <a:buSzPts val="1400"/>
              <a:buFont typeface="Arial"/>
              <a:buNone/>
            </a:pPr>
            <a:r>
              <a:rPr b="0" i="1" lang="en-US" sz="1400" u="none" cap="none" strike="noStrike">
                <a:solidFill>
                  <a:schemeClr val="dk1"/>
                </a:solidFill>
                <a:latin typeface="Arial"/>
                <a:ea typeface="Arial"/>
                <a:cs typeface="Arial"/>
                <a:sym typeface="Arial"/>
              </a:rPr>
              <a:t>"Crea un presupuesto personal utilizando el reconocimiento de patrones para analizar las tendencias de gasto y utilizar la descomposición para desglosar el proceso presupuestario en pasos procesables".</a:t>
            </a:r>
            <a:endParaRPr b="0" i="1" sz="1400" u="none" cap="none" strike="noStrike">
              <a:solidFill>
                <a:srgbClr val="000000"/>
              </a:solidFill>
              <a:latin typeface="Arial"/>
              <a:ea typeface="Arial"/>
              <a:cs typeface="Arial"/>
              <a:sym typeface="Arial"/>
            </a:endParaRPr>
          </a:p>
        </p:txBody>
      </p:sp>
      <p:pic>
        <p:nvPicPr>
          <p:cNvPr descr="Icono&#10;&#10;Descripción generada automáticamente" id="804" name="Google Shape;804;p37"/>
          <p:cNvPicPr preferRelativeResize="0"/>
          <p:nvPr/>
        </p:nvPicPr>
        <p:blipFill rotWithShape="1">
          <a:blip r:embed="rId4">
            <a:alphaModFix/>
          </a:blip>
          <a:srcRect b="0" l="0" r="0" t="0"/>
          <a:stretch/>
        </p:blipFill>
        <p:spPr>
          <a:xfrm>
            <a:off x="7803378" y="4848849"/>
            <a:ext cx="829665" cy="82966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08" name="Shape 808"/>
        <p:cNvGrpSpPr/>
        <p:nvPr/>
      </p:nvGrpSpPr>
      <p:grpSpPr>
        <a:xfrm>
          <a:off x="0" y="0"/>
          <a:ext cx="0" cy="0"/>
          <a:chOff x="0" y="0"/>
          <a:chExt cx="0" cy="0"/>
        </a:xfrm>
      </p:grpSpPr>
      <p:sp>
        <p:nvSpPr>
          <p:cNvPr id="809" name="Google Shape;809;p38"/>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Paso 4: “Andamiar</a:t>
            </a:r>
            <a:r>
              <a:rPr b="0" lang="en-US">
                <a:solidFill>
                  <a:srgbClr val="000000"/>
                </a:solidFill>
                <a:latin typeface="Arial"/>
                <a:ea typeface="Arial"/>
                <a:cs typeface="Arial"/>
                <a:sym typeface="Arial"/>
              </a:rPr>
              <a:t>”</a:t>
            </a:r>
            <a:r>
              <a:rPr b="0" i="0" lang="en-US" sz="2400" u="none" cap="none" strike="noStrike">
                <a:solidFill>
                  <a:srgbClr val="000000"/>
                </a:solidFill>
                <a:latin typeface="Arial"/>
                <a:ea typeface="Arial"/>
                <a:cs typeface="Arial"/>
                <a:sym typeface="Arial"/>
              </a:rPr>
              <a:t> </a:t>
            </a:r>
            <a:r>
              <a:rPr lang="en-US">
                <a:solidFill>
                  <a:schemeClr val="dk1"/>
                </a:solidFill>
                <a:latin typeface="Arial"/>
                <a:ea typeface="Arial"/>
                <a:cs typeface="Arial"/>
                <a:sym typeface="Arial"/>
              </a:rPr>
              <a:t>el aprendizaje</a:t>
            </a:r>
            <a:endParaRPr b="1" sz="2400">
              <a:solidFill>
                <a:schemeClr val="dk1"/>
              </a:solidFill>
              <a:latin typeface="Arial"/>
              <a:ea typeface="Arial"/>
              <a:cs typeface="Arial"/>
              <a:sym typeface="Arial"/>
            </a:endParaRPr>
          </a:p>
        </p:txBody>
      </p:sp>
      <p:pic>
        <p:nvPicPr>
          <p:cNvPr descr="Imagen que contiene electrónica, circuito&#10;&#10;Descripción generada automáticamente" id="810" name="Google Shape;810;p38"/>
          <p:cNvPicPr preferRelativeResize="0"/>
          <p:nvPr/>
        </p:nvPicPr>
        <p:blipFill rotWithShape="1">
          <a:blip r:embed="rId3">
            <a:alphaModFix/>
          </a:blip>
          <a:srcRect b="0" l="6035" r="6035" t="0"/>
          <a:stretch/>
        </p:blipFill>
        <p:spPr>
          <a:xfrm>
            <a:off x="8801100" y="0"/>
            <a:ext cx="3390900" cy="6858000"/>
          </a:xfrm>
          <a:prstGeom prst="rect">
            <a:avLst/>
          </a:prstGeom>
          <a:noFill/>
          <a:ln>
            <a:noFill/>
          </a:ln>
        </p:spPr>
      </p:pic>
      <p:sp>
        <p:nvSpPr>
          <p:cNvPr id="811" name="Google Shape;811;p38"/>
          <p:cNvSpPr txBox="1"/>
          <p:nvPr/>
        </p:nvSpPr>
        <p:spPr>
          <a:xfrm>
            <a:off x="233151" y="1322801"/>
            <a:ext cx="8267386" cy="406261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El andamiaje es una estrategia didáctica esencial en la educación de adultos. Permite que los alumnos adquieran confianza y aprendan empezando por tareas sencillas y avanzando gradualmente hacia retos más difíciles. Este enfoque gradual garantiza que los alumnos puedan aplicar los principios del PC e integrarlos en las tareas.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Puntos clave: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Empieza con ejercicios sencillos: </a:t>
            </a:r>
            <a:r>
              <a:rPr b="0" i="0" lang="en-US" sz="1400" u="none" cap="none" strike="noStrike">
                <a:solidFill>
                  <a:srgbClr val="000000"/>
                </a:solidFill>
                <a:latin typeface="Arial"/>
                <a:ea typeface="Arial"/>
                <a:cs typeface="Arial"/>
                <a:sym typeface="Arial"/>
              </a:rPr>
              <a:t>Comienza introduciendo actividades sencillas de PC, como reconocer patrones básicos en los datos o desglosar pequeñas tareas. Estos ejercicios sientan las bases de principios de PC más avanzados.</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Aumenta gradualmente la complejidad: </a:t>
            </a:r>
            <a:r>
              <a:rPr b="0" i="0" lang="en-US" sz="1400" u="none" cap="none" strike="noStrike">
                <a:solidFill>
                  <a:srgbClr val="000000"/>
                </a:solidFill>
                <a:latin typeface="Arial"/>
                <a:ea typeface="Arial"/>
                <a:cs typeface="Arial"/>
                <a:sym typeface="Arial"/>
              </a:rPr>
              <a:t>Una vez que los alumnos se sientan cómodos con las tareas básicas, introduce gradualmente actividades más complejas que requieran un pensamiento más profundo y la integración de múltiples principios de PC.</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Practica cada uno de los principios del PC: </a:t>
            </a:r>
            <a:r>
              <a:rPr b="0" i="0" lang="en-US" sz="1400" u="none" cap="none" strike="noStrike">
                <a:solidFill>
                  <a:srgbClr val="000000"/>
                </a:solidFill>
                <a:latin typeface="Arial"/>
                <a:ea typeface="Arial"/>
                <a:cs typeface="Arial"/>
                <a:sym typeface="Arial"/>
              </a:rPr>
              <a:t>Deja tiempo a los alumnos para que practiquen individualmente cada principio del PC. De este modo se aseguran de que entienden cómo funciona cada principio antes de integrarlos en tareas más amplias que impliquen más de un principio. </a:t>
            </a:r>
            <a:endParaRPr b="0" i="0" sz="1400" u="none" cap="none" strike="noStrike">
              <a:solidFill>
                <a:srgbClr val="000000"/>
              </a:solidFill>
              <a:latin typeface="Arial"/>
              <a:ea typeface="Arial"/>
              <a:cs typeface="Arial"/>
              <a:sym typeface="Arial"/>
            </a:endParaRPr>
          </a:p>
        </p:txBody>
      </p:sp>
      <p:sp>
        <p:nvSpPr>
          <p:cNvPr id="812" name="Google Shape;812;p38"/>
          <p:cNvSpPr/>
          <p:nvPr/>
        </p:nvSpPr>
        <p:spPr>
          <a:xfrm>
            <a:off x="233151" y="5424018"/>
            <a:ext cx="8079475" cy="1146722"/>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Ejemplo de actividad para clases:</a:t>
            </a:r>
            <a:endParaRPr/>
          </a:p>
          <a:p>
            <a:pPr indent="0" lvl="0" marL="0" marR="0" rtl="0" algn="ctr">
              <a:lnSpc>
                <a:spcPct val="100000"/>
              </a:lnSpc>
              <a:spcBef>
                <a:spcPts val="1200"/>
              </a:spcBef>
              <a:spcAft>
                <a:spcPts val="0"/>
              </a:spcAft>
              <a:buClr>
                <a:srgbClr val="000000"/>
              </a:buClr>
              <a:buSzPts val="1400"/>
              <a:buFont typeface="Arial"/>
              <a:buNone/>
            </a:pPr>
            <a:r>
              <a:rPr b="0" i="1" lang="en-US" sz="1400" u="none" cap="none" strike="noStrike">
                <a:solidFill>
                  <a:schemeClr val="dk1"/>
                </a:solidFill>
                <a:latin typeface="Arial"/>
                <a:ea typeface="Arial"/>
                <a:cs typeface="Arial"/>
                <a:sym typeface="Arial"/>
              </a:rPr>
              <a:t>"Empieza por dividir una tarea sencilla (como crear un programa semanal) en tareas más pequeñas (descomposición). A continuación, avanza hacia actividades de planificación más complejas".</a:t>
            </a:r>
            <a:endParaRPr b="0" i="1" sz="1400" u="none" cap="none" strike="noStrike">
              <a:solidFill>
                <a:srgbClr val="000000"/>
              </a:solidFill>
              <a:latin typeface="Arial"/>
              <a:ea typeface="Arial"/>
              <a:cs typeface="Arial"/>
              <a:sym typeface="Arial"/>
            </a:endParaRPr>
          </a:p>
        </p:txBody>
      </p:sp>
      <p:pic>
        <p:nvPicPr>
          <p:cNvPr descr="Icono&#10;&#10;Descripción generada automáticamente" id="813" name="Google Shape;813;p38"/>
          <p:cNvPicPr preferRelativeResize="0"/>
          <p:nvPr/>
        </p:nvPicPr>
        <p:blipFill rotWithShape="1">
          <a:blip r:embed="rId4">
            <a:alphaModFix/>
          </a:blip>
          <a:srcRect b="0" l="0" r="0" t="0"/>
          <a:stretch/>
        </p:blipFill>
        <p:spPr>
          <a:xfrm>
            <a:off x="7811815" y="5115697"/>
            <a:ext cx="839004" cy="83900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17" name="Shape 817"/>
        <p:cNvGrpSpPr/>
        <p:nvPr/>
      </p:nvGrpSpPr>
      <p:grpSpPr>
        <a:xfrm>
          <a:off x="0" y="0"/>
          <a:ext cx="0" cy="0"/>
          <a:chOff x="0" y="0"/>
          <a:chExt cx="0" cy="0"/>
        </a:xfrm>
      </p:grpSpPr>
      <p:sp>
        <p:nvSpPr>
          <p:cNvPr id="818" name="Google Shape;818;p39"/>
          <p:cNvSpPr txBox="1"/>
          <p:nvPr>
            <p:ph idx="1" type="body"/>
          </p:nvPr>
        </p:nvSpPr>
        <p:spPr>
          <a:xfrm>
            <a:off x="696348" y="586474"/>
            <a:ext cx="9410820"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680"/>
              <a:buNone/>
            </a:pPr>
            <a:r>
              <a:rPr lang="en-US">
                <a:solidFill>
                  <a:schemeClr val="dk1"/>
                </a:solidFill>
                <a:latin typeface="Arial"/>
                <a:ea typeface="Arial"/>
                <a:cs typeface="Arial"/>
                <a:sym typeface="Arial"/>
              </a:rPr>
              <a:t>Paso 5: Reflexiona y evalúa</a:t>
            </a:r>
            <a:endParaRPr b="1" sz="2400">
              <a:solidFill>
                <a:schemeClr val="dk1"/>
              </a:solidFill>
              <a:latin typeface="Arial"/>
              <a:ea typeface="Arial"/>
              <a:cs typeface="Arial"/>
              <a:sym typeface="Arial"/>
            </a:endParaRPr>
          </a:p>
        </p:txBody>
      </p:sp>
      <p:pic>
        <p:nvPicPr>
          <p:cNvPr descr="Imagen que contiene electrónica, circuito&#10;&#10;Descripción generada automáticamente" id="819" name="Google Shape;819;p39"/>
          <p:cNvPicPr preferRelativeResize="0"/>
          <p:nvPr/>
        </p:nvPicPr>
        <p:blipFill rotWithShape="1">
          <a:blip r:embed="rId3">
            <a:alphaModFix/>
          </a:blip>
          <a:srcRect b="0" l="6035" r="6035" t="0"/>
          <a:stretch/>
        </p:blipFill>
        <p:spPr>
          <a:xfrm>
            <a:off x="8801100" y="0"/>
            <a:ext cx="3390900" cy="6858000"/>
          </a:xfrm>
          <a:prstGeom prst="rect">
            <a:avLst/>
          </a:prstGeom>
          <a:noFill/>
          <a:ln>
            <a:noFill/>
          </a:ln>
        </p:spPr>
      </p:pic>
      <p:sp>
        <p:nvSpPr>
          <p:cNvPr id="820" name="Google Shape;820;p39"/>
          <p:cNvSpPr txBox="1"/>
          <p:nvPr/>
        </p:nvSpPr>
        <p:spPr>
          <a:xfrm>
            <a:off x="233151" y="1432529"/>
            <a:ext cx="8267386" cy="400105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Reflexiona sobre cómo se aplicaron los principios del Pensamiento Computacional para reforzar el aprendizaje, y utiliza la evaluación como herramienta de retroalimentación para la mejora continua. Al dedicar tiempo a ambos procesos, garantizas que los estudiantes comprendan los conceptos del PC y los apliquen eficazmente en situaciones de la vida cotidiana.</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Puntos clave: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Reflexiona sobre el proceso de PC: </a:t>
            </a:r>
            <a:r>
              <a:rPr b="0" i="0" lang="en-US" sz="1400" u="none" cap="none" strike="noStrike">
                <a:solidFill>
                  <a:srgbClr val="000000"/>
                </a:solidFill>
                <a:latin typeface="Arial"/>
                <a:ea typeface="Arial"/>
                <a:cs typeface="Arial"/>
                <a:sym typeface="Arial"/>
              </a:rPr>
              <a:t>Anima a los alumnos a reflexionar sobre cómo han abordado las tareas utilizando los principios del PC. Esto les ayuda a interiorizar lo que funcionó, lo que no funcionó y cómo pueden mejorar en el futuro.</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Proporciona comentarios constructivos: </a:t>
            </a:r>
            <a:r>
              <a:rPr b="0" i="0" lang="en-US" sz="1400" u="none" cap="none" strike="noStrike">
                <a:solidFill>
                  <a:srgbClr val="000000"/>
                </a:solidFill>
                <a:latin typeface="Arial"/>
                <a:ea typeface="Arial"/>
                <a:cs typeface="Arial"/>
                <a:sym typeface="Arial"/>
              </a:rPr>
              <a:t>Ofrecer comentarios que destaquen los puntos fuertes y sugieran áreas de mejora para reforzar la comprensión y la motivación de los alumnos. </a:t>
            </a:r>
            <a:endParaRPr b="0" i="0" sz="1400" u="none" cap="none" strike="noStrike">
              <a:solidFill>
                <a:srgbClr val="000000"/>
              </a:solidFill>
              <a:latin typeface="Arial"/>
              <a:ea typeface="Arial"/>
              <a:cs typeface="Arial"/>
              <a:sym typeface="Arial"/>
            </a:endParaRPr>
          </a:p>
          <a:p>
            <a:pPr indent="-285750" lvl="1" marL="558800" marR="0" rtl="0" algn="just">
              <a:lnSpc>
                <a:spcPct val="100000"/>
              </a:lnSpc>
              <a:spcBef>
                <a:spcPts val="1200"/>
              </a:spcBef>
              <a:spcAft>
                <a:spcPts val="0"/>
              </a:spcAft>
              <a:buClr>
                <a:srgbClr val="000000"/>
              </a:buClr>
              <a:buSzPts val="1400"/>
              <a:buFont typeface="Noto Sans Symbols"/>
              <a:buChar char="✔"/>
            </a:pPr>
            <a:r>
              <a:rPr b="1" i="0" lang="en-US" sz="1400" u="none" cap="none" strike="noStrike">
                <a:solidFill>
                  <a:srgbClr val="000000"/>
                </a:solidFill>
                <a:latin typeface="Arial"/>
                <a:ea typeface="Arial"/>
                <a:cs typeface="Arial"/>
                <a:sym typeface="Arial"/>
              </a:rPr>
              <a:t>Adáptate en función de las necesidades de tus alumnos: </a:t>
            </a:r>
            <a:r>
              <a:rPr b="0" i="0" lang="en-US" sz="1400" u="none" cap="none" strike="noStrike">
                <a:solidFill>
                  <a:srgbClr val="000000"/>
                </a:solidFill>
                <a:latin typeface="Arial"/>
                <a:ea typeface="Arial"/>
                <a:cs typeface="Arial"/>
                <a:sym typeface="Arial"/>
              </a:rPr>
              <a:t>Utilizar los resultados de la reflexión y la evaluación para ajustar los planes de las clases futuras, garantizando que los alumnos sigan desarrollando sus capacidades y se sientan motivados con lo que están aprendiend</a:t>
            </a:r>
            <a:r>
              <a:rPr b="1" i="0" lang="en-US" sz="1400" u="none" cap="none" strike="noStrike">
                <a:solidFill>
                  <a:srgbClr val="000000"/>
                </a:solidFill>
                <a:latin typeface="Arial"/>
                <a:ea typeface="Arial"/>
                <a:cs typeface="Arial"/>
                <a:sym typeface="Arial"/>
              </a:rPr>
              <a:t>o</a:t>
            </a:r>
            <a:r>
              <a:rPr b="0" i="0" lang="en-US" sz="1400" u="none" cap="none" strike="noStrike">
                <a:solidFill>
                  <a:srgbClr val="000000"/>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196850" lvl="1" marL="558800" marR="0" rtl="0" algn="just">
              <a:lnSpc>
                <a:spcPct val="100000"/>
              </a:lnSpc>
              <a:spcBef>
                <a:spcPts val="1200"/>
              </a:spcBef>
              <a:spcAft>
                <a:spcPts val="0"/>
              </a:spcAft>
              <a:buClr>
                <a:srgbClr val="000000"/>
              </a:buClr>
              <a:buSzPts val="1400"/>
              <a:buFont typeface="Noto Sans Symbols"/>
              <a:buNone/>
            </a:pPr>
            <a:r>
              <a:t/>
            </a:r>
            <a:endParaRPr b="0" i="0" sz="1400" u="none" cap="none" strike="noStrike">
              <a:solidFill>
                <a:srgbClr val="000000"/>
              </a:solidFill>
              <a:latin typeface="Arial"/>
              <a:ea typeface="Arial"/>
              <a:cs typeface="Arial"/>
              <a:sym typeface="Arial"/>
            </a:endParaRPr>
          </a:p>
        </p:txBody>
      </p:sp>
      <p:sp>
        <p:nvSpPr>
          <p:cNvPr id="821" name="Google Shape;821;p39"/>
          <p:cNvSpPr/>
          <p:nvPr/>
        </p:nvSpPr>
        <p:spPr>
          <a:xfrm>
            <a:off x="233151" y="5329935"/>
            <a:ext cx="8079475" cy="1146722"/>
          </a:xfrm>
          <a:prstGeom prst="rect">
            <a:avLst/>
          </a:prstGeom>
          <a:solidFill>
            <a:srgbClr val="708684">
              <a:alpha val="2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Ejemplo de actividad para clases:</a:t>
            </a:r>
            <a:endParaRPr/>
          </a:p>
          <a:p>
            <a:pPr indent="0" lvl="0" marL="0" marR="0" rtl="0" algn="ctr">
              <a:lnSpc>
                <a:spcPct val="100000"/>
              </a:lnSpc>
              <a:spcBef>
                <a:spcPts val="120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Después de planificar un proyecto o crear un presupuesto, pide a los alumnos que reflexionen sobre cómo han utilizado la descomposición o el reconocimiento de patrones. Proporciona comentarios sobre cómo podrían aplicar estas habilidades en tareas futuras.</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22" name="Google Shape;822;p39"/>
          <p:cNvPicPr preferRelativeResize="0"/>
          <p:nvPr/>
        </p:nvPicPr>
        <p:blipFill rotWithShape="1">
          <a:blip r:embed="rId4">
            <a:alphaModFix/>
          </a:blip>
          <a:srcRect b="0" l="0" r="0" t="0"/>
          <a:stretch/>
        </p:blipFill>
        <p:spPr>
          <a:xfrm>
            <a:off x="7744356" y="4961128"/>
            <a:ext cx="785755" cy="78575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26" name="Shape 826"/>
        <p:cNvGrpSpPr/>
        <p:nvPr/>
      </p:nvGrpSpPr>
      <p:grpSpPr>
        <a:xfrm>
          <a:off x="0" y="0"/>
          <a:ext cx="0" cy="0"/>
          <a:chOff x="0" y="0"/>
          <a:chExt cx="0" cy="0"/>
        </a:xfrm>
      </p:grpSpPr>
      <p:sp>
        <p:nvSpPr>
          <p:cNvPr id="827" name="Google Shape;827;p40"/>
          <p:cNvSpPr/>
          <p:nvPr/>
        </p:nvSpPr>
        <p:spPr>
          <a:xfrm>
            <a:off x="753058" y="5338369"/>
            <a:ext cx="10685885" cy="123297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28" name="Google Shape;828;p40"/>
          <p:cNvSpPr txBox="1"/>
          <p:nvPr/>
        </p:nvSpPr>
        <p:spPr>
          <a:xfrm>
            <a:off x="696347" y="1306530"/>
            <a:ext cx="10685885" cy="95406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Una evaluación eficaz del aprendizaje basado en el PC requiere centrarse claramente en cómo los estudiantes adultos pueden aplicar los principios del pensamiento computacional a tareas del mundo real. </a:t>
            </a:r>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He aquí cómo evaluar su progreso:</a:t>
            </a:r>
            <a:endParaRPr b="0" i="0" sz="1400" u="none" cap="none" strike="noStrike">
              <a:solidFill>
                <a:srgbClr val="000000"/>
              </a:solidFill>
              <a:latin typeface="Arial"/>
              <a:ea typeface="Arial"/>
              <a:cs typeface="Arial"/>
              <a:sym typeface="Arial"/>
            </a:endParaRPr>
          </a:p>
        </p:txBody>
      </p:sp>
      <p:sp>
        <p:nvSpPr>
          <p:cNvPr id="829" name="Google Shape;829;p40"/>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Técnicas de evaluación</a:t>
            </a:r>
            <a:endParaRPr b="0" i="0" sz="1400" u="none" cap="none" strike="noStrike">
              <a:solidFill>
                <a:srgbClr val="000000"/>
              </a:solidFill>
              <a:latin typeface="Arial"/>
              <a:ea typeface="Arial"/>
              <a:cs typeface="Arial"/>
              <a:sym typeface="Arial"/>
            </a:endParaRPr>
          </a:p>
        </p:txBody>
      </p:sp>
      <p:sp>
        <p:nvSpPr>
          <p:cNvPr id="830" name="Google Shape;830;p40"/>
          <p:cNvSpPr txBox="1"/>
          <p:nvPr/>
        </p:nvSpPr>
        <p:spPr>
          <a:xfrm>
            <a:off x="1519967" y="2813070"/>
            <a:ext cx="547420" cy="461667"/>
          </a:xfrm>
          <a:prstGeom prst="rect">
            <a:avLst/>
          </a:prstGeom>
          <a:noFill/>
          <a:ln>
            <a:noFill/>
          </a:ln>
        </p:spPr>
        <p:txBody>
          <a:bodyPr anchorCtr="0" anchor="b" bIns="45700" lIns="0" spcFirstLastPara="1" rIns="0"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678877"/>
                </a:solidFill>
                <a:latin typeface="Arial"/>
                <a:ea typeface="Arial"/>
                <a:cs typeface="Arial"/>
                <a:sym typeface="Arial"/>
              </a:rPr>
              <a:t>01</a:t>
            </a:r>
            <a:endParaRPr b="0" i="0" sz="1400" u="none" cap="none" strike="noStrike">
              <a:solidFill>
                <a:srgbClr val="678877"/>
              </a:solidFill>
              <a:latin typeface="Arial"/>
              <a:ea typeface="Arial"/>
              <a:cs typeface="Arial"/>
              <a:sym typeface="Arial"/>
            </a:endParaRPr>
          </a:p>
        </p:txBody>
      </p:sp>
      <p:sp>
        <p:nvSpPr>
          <p:cNvPr id="831" name="Google Shape;831;p4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
        <p:nvSpPr>
          <p:cNvPr id="832" name="Google Shape;832;p40"/>
          <p:cNvSpPr txBox="1"/>
          <p:nvPr/>
        </p:nvSpPr>
        <p:spPr>
          <a:xfrm>
            <a:off x="1264693" y="5434677"/>
            <a:ext cx="9662615" cy="116951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Arial"/>
                <a:ea typeface="Arial"/>
                <a:cs typeface="Arial"/>
                <a:sym typeface="Arial"/>
              </a:rPr>
              <a:t>¿Sabías que puedes utilizar la gamificación para hacer que las evaluaciones sean más atractivas para los estudiantes adultos?</a:t>
            </a:r>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Herramientas como </a:t>
            </a:r>
            <a:r>
              <a:rPr b="1" i="0" lang="en-US" sz="1400" u="none" cap="none" strike="noStrike">
                <a:solidFill>
                  <a:srgbClr val="000000"/>
                </a:solidFill>
                <a:latin typeface="Arial"/>
                <a:ea typeface="Arial"/>
                <a:cs typeface="Arial"/>
                <a:sym typeface="Arial"/>
              </a:rPr>
              <a:t>Kahoot! </a:t>
            </a:r>
            <a:r>
              <a:rPr b="0" i="0" lang="en-US" sz="1400" u="none" cap="none" strike="noStrike">
                <a:solidFill>
                  <a:srgbClr val="000000"/>
                </a:solidFill>
                <a:latin typeface="Arial"/>
                <a:ea typeface="Arial"/>
                <a:cs typeface="Arial"/>
                <a:sym typeface="Arial"/>
              </a:rPr>
              <a:t>pueden convertir las evaluaciones en retos interactivos, haciendo que el aprendizaje sea más motivador y menos estresante. La gamificación fomenta la participación activa y puede ayudar a los estudiantes a mantener el interés mientras evalúan sus conocimientos de forma divertida.</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33" name="Google Shape;833;p40"/>
          <p:cNvPicPr preferRelativeResize="0"/>
          <p:nvPr/>
        </p:nvPicPr>
        <p:blipFill rotWithShape="1">
          <a:blip r:embed="rId3">
            <a:alphaModFix/>
          </a:blip>
          <a:srcRect b="0" l="0" r="0" t="0"/>
          <a:stretch/>
        </p:blipFill>
        <p:spPr>
          <a:xfrm>
            <a:off x="10838629" y="4830549"/>
            <a:ext cx="1111949" cy="1111949"/>
          </a:xfrm>
          <a:prstGeom prst="rect">
            <a:avLst/>
          </a:prstGeom>
          <a:noFill/>
          <a:ln>
            <a:noFill/>
          </a:ln>
        </p:spPr>
      </p:pic>
      <p:sp>
        <p:nvSpPr>
          <p:cNvPr id="834" name="Google Shape;834;p40"/>
          <p:cNvSpPr/>
          <p:nvPr/>
        </p:nvSpPr>
        <p:spPr>
          <a:xfrm>
            <a:off x="648335" y="2467291"/>
            <a:ext cx="2340244" cy="2341263"/>
          </a:xfrm>
          <a:prstGeom prst="wedgeRoundRectCallout">
            <a:avLst>
              <a:gd fmla="val -9243" name="adj1"/>
              <a:gd fmla="val 57872" name="adj2"/>
              <a:gd fmla="val 16667" name="adj3"/>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35" name="Google Shape;835;p40"/>
          <p:cNvSpPr/>
          <p:nvPr/>
        </p:nvSpPr>
        <p:spPr>
          <a:xfrm>
            <a:off x="379426" y="2334944"/>
            <a:ext cx="2340244" cy="2341263"/>
          </a:xfrm>
          <a:prstGeom prst="roundRect">
            <a:avLst>
              <a:gd fmla="val 16667" name="adj"/>
            </a:avLst>
          </a:prstGeom>
          <a:noFill/>
          <a:ln cap="flat" cmpd="sng" w="381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36" name="Google Shape;836;p40"/>
          <p:cNvSpPr/>
          <p:nvPr/>
        </p:nvSpPr>
        <p:spPr>
          <a:xfrm>
            <a:off x="3559503" y="2467291"/>
            <a:ext cx="2340244" cy="2341263"/>
          </a:xfrm>
          <a:prstGeom prst="wedgeRoundRectCallout">
            <a:avLst>
              <a:gd fmla="val -9243" name="adj1"/>
              <a:gd fmla="val 57872" name="adj2"/>
              <a:gd fmla="val 16667" name="adj3"/>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37" name="Google Shape;837;p40"/>
          <p:cNvSpPr/>
          <p:nvPr/>
        </p:nvSpPr>
        <p:spPr>
          <a:xfrm>
            <a:off x="3290594" y="2334944"/>
            <a:ext cx="2340244" cy="2341263"/>
          </a:xfrm>
          <a:prstGeom prst="roundRect">
            <a:avLst>
              <a:gd fmla="val 16667" name="adj"/>
            </a:avLst>
          </a:prstGeom>
          <a:noFill/>
          <a:ln cap="flat" cmpd="sng" w="38100">
            <a:solidFill>
              <a:srgbClr val="7F7F7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38" name="Google Shape;838;p40"/>
          <p:cNvSpPr/>
          <p:nvPr/>
        </p:nvSpPr>
        <p:spPr>
          <a:xfrm>
            <a:off x="6470671" y="2467291"/>
            <a:ext cx="2460048" cy="2555245"/>
          </a:xfrm>
          <a:prstGeom prst="wedgeRoundRectCallout">
            <a:avLst>
              <a:gd fmla="val -9243" name="adj1"/>
              <a:gd fmla="val 57872" name="adj2"/>
              <a:gd fmla="val 16667" name="adj3"/>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39" name="Google Shape;839;p40"/>
          <p:cNvSpPr/>
          <p:nvPr/>
        </p:nvSpPr>
        <p:spPr>
          <a:xfrm>
            <a:off x="6201761" y="2334944"/>
            <a:ext cx="2609153" cy="2555245"/>
          </a:xfrm>
          <a:prstGeom prst="roundRect">
            <a:avLst>
              <a:gd fmla="val 16667" name="adj"/>
            </a:avLst>
          </a:prstGeom>
          <a:noFill/>
          <a:ln cap="flat" cmpd="sng" w="38100">
            <a:solidFill>
              <a:srgbClr val="67887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0" name="Google Shape;840;p40"/>
          <p:cNvSpPr/>
          <p:nvPr/>
        </p:nvSpPr>
        <p:spPr>
          <a:xfrm>
            <a:off x="9381839" y="2467291"/>
            <a:ext cx="2340244" cy="2341263"/>
          </a:xfrm>
          <a:prstGeom prst="wedgeRoundRectCallout">
            <a:avLst>
              <a:gd fmla="val -9243" name="adj1"/>
              <a:gd fmla="val 57872" name="adj2"/>
              <a:gd fmla="val 16667" name="adj3"/>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1" name="Google Shape;841;p40"/>
          <p:cNvSpPr/>
          <p:nvPr/>
        </p:nvSpPr>
        <p:spPr>
          <a:xfrm>
            <a:off x="9112930" y="2334944"/>
            <a:ext cx="2340244" cy="2341263"/>
          </a:xfrm>
          <a:prstGeom prst="roundRect">
            <a:avLst>
              <a:gd fmla="val 16667" name="adj"/>
            </a:avLst>
          </a:prstGeom>
          <a:noFill/>
          <a:ln cap="flat" cmpd="sng" w="38100">
            <a:solidFill>
              <a:srgbClr val="7F7F7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42" name="Google Shape;842;p40"/>
          <p:cNvSpPr txBox="1"/>
          <p:nvPr/>
        </p:nvSpPr>
        <p:spPr>
          <a:xfrm>
            <a:off x="738826" y="2569936"/>
            <a:ext cx="1980844" cy="27695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Evaluaciones formativas</a:t>
            </a:r>
            <a:endParaRPr b="0" i="0" sz="1200" u="none" cap="none" strike="noStrike">
              <a:solidFill>
                <a:schemeClr val="dk1"/>
              </a:solidFill>
              <a:latin typeface="Arial"/>
              <a:ea typeface="Arial"/>
              <a:cs typeface="Arial"/>
              <a:sym typeface="Arial"/>
            </a:endParaRPr>
          </a:p>
        </p:txBody>
      </p:sp>
      <p:sp>
        <p:nvSpPr>
          <p:cNvPr id="843" name="Google Shape;843;p40"/>
          <p:cNvSpPr txBox="1"/>
          <p:nvPr/>
        </p:nvSpPr>
        <p:spPr>
          <a:xfrm>
            <a:off x="3664226" y="2569916"/>
            <a:ext cx="1966612"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Aplicación práctica</a:t>
            </a:r>
            <a:endParaRPr b="0" i="0" sz="1200" u="none" cap="none" strike="noStrike">
              <a:solidFill>
                <a:schemeClr val="dk1"/>
              </a:solidFill>
              <a:latin typeface="Arial"/>
              <a:ea typeface="Arial"/>
              <a:cs typeface="Arial"/>
              <a:sym typeface="Arial"/>
            </a:endParaRPr>
          </a:p>
        </p:txBody>
      </p:sp>
      <p:sp>
        <p:nvSpPr>
          <p:cNvPr id="844" name="Google Shape;844;p40"/>
          <p:cNvSpPr txBox="1"/>
          <p:nvPr/>
        </p:nvSpPr>
        <p:spPr>
          <a:xfrm>
            <a:off x="6320212" y="2526371"/>
            <a:ext cx="2609153" cy="4616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Autoevaluación y evaluación </a:t>
            </a:r>
            <a:endParaRPr/>
          </a:p>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entre compañeros</a:t>
            </a:r>
            <a:endParaRPr b="0" i="0" sz="1200" u="none" cap="none" strike="noStrike">
              <a:solidFill>
                <a:schemeClr val="dk1"/>
              </a:solidFill>
              <a:latin typeface="Arial"/>
              <a:ea typeface="Arial"/>
              <a:cs typeface="Arial"/>
              <a:sym typeface="Arial"/>
            </a:endParaRPr>
          </a:p>
        </p:txBody>
      </p:sp>
      <p:sp>
        <p:nvSpPr>
          <p:cNvPr id="845" name="Google Shape;845;p40"/>
          <p:cNvSpPr txBox="1"/>
          <p:nvPr/>
        </p:nvSpPr>
        <p:spPr>
          <a:xfrm>
            <a:off x="9243572" y="2526371"/>
            <a:ext cx="2307138" cy="4616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dk1"/>
                </a:solidFill>
                <a:latin typeface="Arial"/>
                <a:ea typeface="Arial"/>
                <a:cs typeface="Arial"/>
                <a:sym typeface="Arial"/>
              </a:rPr>
              <a:t>Rúbricas y listas de verificación</a:t>
            </a:r>
            <a:endParaRPr b="0" i="0" sz="1200" u="none" cap="none" strike="noStrike">
              <a:solidFill>
                <a:schemeClr val="dk1"/>
              </a:solidFill>
              <a:latin typeface="Arial"/>
              <a:ea typeface="Arial"/>
              <a:cs typeface="Arial"/>
              <a:sym typeface="Arial"/>
            </a:endParaRPr>
          </a:p>
        </p:txBody>
      </p:sp>
      <p:sp>
        <p:nvSpPr>
          <p:cNvPr id="846" name="Google Shape;846;p40"/>
          <p:cNvSpPr txBox="1"/>
          <p:nvPr/>
        </p:nvSpPr>
        <p:spPr>
          <a:xfrm>
            <a:off x="670958" y="2780609"/>
            <a:ext cx="2048711" cy="17850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Supervisa el progreso de tus alumnos durante las actividades observando su uso de habilidades de PC como la descomposición, el reconocimiento de patrones y la resolución de problemas. De este modo, es posible realizar comentarios y ajustes en tiempo real.</a:t>
            </a:r>
            <a:endParaRPr b="0" i="0" sz="1100" u="none" cap="none" strike="noStrike">
              <a:solidFill>
                <a:srgbClr val="000000"/>
              </a:solidFill>
              <a:latin typeface="Arial"/>
              <a:ea typeface="Arial"/>
              <a:cs typeface="Arial"/>
              <a:sym typeface="Arial"/>
            </a:endParaRPr>
          </a:p>
        </p:txBody>
      </p:sp>
      <p:sp>
        <p:nvSpPr>
          <p:cNvPr id="847" name="Google Shape;847;p40"/>
          <p:cNvSpPr txBox="1"/>
          <p:nvPr/>
        </p:nvSpPr>
        <p:spPr>
          <a:xfrm>
            <a:off x="3646029" y="2935848"/>
            <a:ext cx="1966612" cy="144650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Evalúa el modo en que los alumnos aplican las destrezas de PC en tareas del mundo real, como la organización o la toma de decisiones. Esto demuestra lo bien que conectan la teoría con la práctica.</a:t>
            </a:r>
            <a:endParaRPr b="0" i="0" sz="1100" u="none" cap="none" strike="noStrike">
              <a:solidFill>
                <a:srgbClr val="000000"/>
              </a:solidFill>
              <a:latin typeface="Arial"/>
              <a:ea typeface="Arial"/>
              <a:cs typeface="Arial"/>
              <a:sym typeface="Arial"/>
            </a:endParaRPr>
          </a:p>
        </p:txBody>
      </p:sp>
      <p:sp>
        <p:nvSpPr>
          <p:cNvPr id="848" name="Google Shape;848;p40"/>
          <p:cNvSpPr txBox="1"/>
          <p:nvPr/>
        </p:nvSpPr>
        <p:spPr>
          <a:xfrm>
            <a:off x="6534838" y="2935848"/>
            <a:ext cx="2170250" cy="16157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Fomenta la retroalimentación entre compañeros y la autorreflexión. Las evaluaciones entre compañeros ofrecen diversas perspectivas sobre la resolución de problemas, mientras que las autoevaluaciones ayudan a los alumnos a reflexionar y mejorar.</a:t>
            </a:r>
            <a:endParaRPr b="0" i="0" sz="1100" u="none" cap="none" strike="noStrike">
              <a:solidFill>
                <a:srgbClr val="000000"/>
              </a:solidFill>
              <a:latin typeface="Arial"/>
              <a:ea typeface="Arial"/>
              <a:cs typeface="Arial"/>
              <a:sym typeface="Arial"/>
            </a:endParaRPr>
          </a:p>
        </p:txBody>
      </p:sp>
      <p:sp>
        <p:nvSpPr>
          <p:cNvPr id="849" name="Google Shape;849;p40"/>
          <p:cNvSpPr txBox="1"/>
          <p:nvPr/>
        </p:nvSpPr>
        <p:spPr>
          <a:xfrm>
            <a:off x="9451223" y="2999229"/>
            <a:ext cx="1966612" cy="12772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Utiliza rúbricas y listas de control para evaluar habilidades específicas de PC. Proporcionan criterios claros para que los alumnos comprendan y sigan su progreso.</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53" name="Shape 853"/>
        <p:cNvGrpSpPr/>
        <p:nvPr/>
      </p:nvGrpSpPr>
      <p:grpSpPr>
        <a:xfrm>
          <a:off x="0" y="0"/>
          <a:ext cx="0" cy="0"/>
          <a:chOff x="0" y="0"/>
          <a:chExt cx="0" cy="0"/>
        </a:xfrm>
      </p:grpSpPr>
      <p:pic>
        <p:nvPicPr>
          <p:cNvPr descr="Puzzle in brain" id="854" name="Google Shape;854;p41"/>
          <p:cNvPicPr preferRelativeResize="0"/>
          <p:nvPr/>
        </p:nvPicPr>
        <p:blipFill rotWithShape="1">
          <a:blip r:embed="rId3">
            <a:alphaModFix amt="12000"/>
          </a:blip>
          <a:srcRect b="12500" l="0" r="0" t="12500"/>
          <a:stretch/>
        </p:blipFill>
        <p:spPr>
          <a:xfrm>
            <a:off x="0" y="0"/>
            <a:ext cx="12192000" cy="6858000"/>
          </a:xfrm>
          <a:prstGeom prst="rect">
            <a:avLst/>
          </a:prstGeom>
          <a:noFill/>
          <a:ln>
            <a:noFill/>
          </a:ln>
        </p:spPr>
      </p:pic>
      <p:sp>
        <p:nvSpPr>
          <p:cNvPr id="855" name="Google Shape;855;p41"/>
          <p:cNvSpPr txBox="1"/>
          <p:nvPr/>
        </p:nvSpPr>
        <p:spPr>
          <a:xfrm>
            <a:off x="684819" y="1306530"/>
            <a:ext cx="10822362" cy="504749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Revisar los resultados de las lecciones y aplicar mejoras continuas es clave para ofrecer una educación eficaz a personas adultas.</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Estos son algunos métodos para valorar tus lecciones y adaptarlas de manera más efectiva:</a:t>
            </a: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accent1"/>
              </a:buClr>
              <a:buSzPts val="1400"/>
              <a:buFont typeface="Noto Sans Symbols"/>
              <a:buChar char="❑"/>
            </a:pPr>
            <a:r>
              <a:rPr b="1" i="0" lang="en-US" sz="1400" u="none" cap="none" strike="noStrike">
                <a:solidFill>
                  <a:schemeClr val="accent1"/>
                </a:solidFill>
                <a:latin typeface="Arial"/>
                <a:ea typeface="Arial"/>
                <a:cs typeface="Arial"/>
                <a:sym typeface="Arial"/>
              </a:rPr>
              <a:t>Retroalimentación de los estudiantes: </a:t>
            </a:r>
            <a:r>
              <a:rPr b="0" i="0" lang="en-US" sz="1400" u="none" cap="none" strike="noStrike">
                <a:solidFill>
                  <a:srgbClr val="000000"/>
                </a:solidFill>
                <a:latin typeface="Arial"/>
                <a:ea typeface="Arial"/>
                <a:cs typeface="Arial"/>
                <a:sym typeface="Arial"/>
              </a:rPr>
              <a:t>Recoge opiniones de los alumnos sobre el contenido de la lección, los métodos de enseñanza y las actividades propuestas. Es importante crear espacios donde los participantes se sientan cómodos para compartir sus impresiones y sugerencias. Las conversaciones individuales pueden favorecer un diálogo abierto, mientras que las encuestas anónimas ofrecen una vía segura para expresar opiniones de forma sincera.</a:t>
            </a:r>
            <a:endParaRPr/>
          </a:p>
          <a:p>
            <a:pPr indent="-196850" lvl="0" marL="285750" marR="0" rtl="0" algn="just">
              <a:lnSpc>
                <a:spcPct val="100000"/>
              </a:lnSpc>
              <a:spcBef>
                <a:spcPts val="0"/>
              </a:spcBef>
              <a:spcAft>
                <a:spcPts val="0"/>
              </a:spcAft>
              <a:buClr>
                <a:schemeClr val="accent1"/>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accent1"/>
              </a:buClr>
              <a:buSzPts val="1400"/>
              <a:buFont typeface="Noto Sans Symbols"/>
              <a:buChar char="❑"/>
            </a:pPr>
            <a:r>
              <a:rPr b="1" i="0" lang="en-US" sz="1400" u="none" cap="none" strike="noStrike">
                <a:solidFill>
                  <a:schemeClr val="accent1"/>
                </a:solidFill>
                <a:latin typeface="Arial"/>
                <a:ea typeface="Arial"/>
                <a:cs typeface="Arial"/>
                <a:sym typeface="Arial"/>
              </a:rPr>
              <a:t>Evaluación de resultados de aprendizaje: </a:t>
            </a:r>
            <a:r>
              <a:rPr b="0" i="0" lang="en-US" sz="1400" u="none" cap="none" strike="noStrike">
                <a:solidFill>
                  <a:srgbClr val="000000"/>
                </a:solidFill>
                <a:latin typeface="Arial"/>
                <a:ea typeface="Arial"/>
                <a:cs typeface="Arial"/>
                <a:sym typeface="Arial"/>
              </a:rPr>
              <a:t>Valora si los objetivos de la lección se han alcanzado observando la capacidad de los alumnos para aplicar lo aprendido. ¿Son capaces de descomponer tareas, identificar patrones o resolver problemas reales utilizando el pensamiento computacional? Asegúrate de que los resultados obtenidos estén alineados con los objetivos planteados inicialmente.</a:t>
            </a:r>
            <a:endParaRPr/>
          </a:p>
          <a:p>
            <a:pPr indent="-196850" lvl="0" marL="285750" marR="0" rtl="0" algn="just">
              <a:lnSpc>
                <a:spcPct val="100000"/>
              </a:lnSpc>
              <a:spcBef>
                <a:spcPts val="0"/>
              </a:spcBef>
              <a:spcAft>
                <a:spcPts val="0"/>
              </a:spcAft>
              <a:buClr>
                <a:schemeClr val="accent1"/>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accent1"/>
              </a:buClr>
              <a:buSzPts val="1400"/>
              <a:buFont typeface="Noto Sans Symbols"/>
              <a:buChar char="❑"/>
            </a:pPr>
            <a:r>
              <a:rPr b="1" i="0" lang="en-US" sz="1400" u="none" cap="none" strike="noStrike">
                <a:solidFill>
                  <a:schemeClr val="accent1"/>
                </a:solidFill>
                <a:latin typeface="Arial"/>
                <a:ea typeface="Arial"/>
                <a:cs typeface="Arial"/>
                <a:sym typeface="Arial"/>
              </a:rPr>
              <a:t>Observación de la participación estudiantil: </a:t>
            </a:r>
            <a:r>
              <a:rPr b="0" i="0" lang="en-US" sz="1400" u="none" cap="none" strike="noStrike">
                <a:solidFill>
                  <a:srgbClr val="000000"/>
                </a:solidFill>
                <a:latin typeface="Arial"/>
                <a:ea typeface="Arial"/>
                <a:cs typeface="Arial"/>
                <a:sym typeface="Arial"/>
              </a:rPr>
              <a:t>Observa el grado de participación durante toda la lección. ¿Participaron activamente, formularon preguntas y aplicaron conceptos de PC en tareas prácticas? Un alto nivel de implicación suele ser un indicador de que el contenido fue pertinente y la metodología de enseñanza, adecuada.</a:t>
            </a:r>
            <a:endParaRPr/>
          </a:p>
          <a:p>
            <a:pPr indent="-196850" lvl="0" marL="285750" marR="0" rtl="0" algn="just">
              <a:lnSpc>
                <a:spcPct val="100000"/>
              </a:lnSpc>
              <a:spcBef>
                <a:spcPts val="0"/>
              </a:spcBef>
              <a:spcAft>
                <a:spcPts val="0"/>
              </a:spcAft>
              <a:buClr>
                <a:schemeClr val="accent1"/>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accent1"/>
              </a:buClr>
              <a:buSzPts val="1400"/>
              <a:buFont typeface="Noto Sans Symbols"/>
              <a:buChar char="❑"/>
            </a:pPr>
            <a:r>
              <a:rPr b="1" i="0" lang="en-US" sz="1400" u="none" cap="none" strike="noStrike">
                <a:solidFill>
                  <a:schemeClr val="accent1"/>
                </a:solidFill>
                <a:latin typeface="Arial"/>
                <a:ea typeface="Arial"/>
                <a:cs typeface="Arial"/>
                <a:sym typeface="Arial"/>
              </a:rPr>
              <a:t>Reflexión docente</a:t>
            </a:r>
            <a:r>
              <a:rPr b="0" i="0" lang="en-US" sz="1400" u="none" cap="none" strike="noStrike">
                <a:solidFill>
                  <a:schemeClr val="accent1"/>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Reflexiona de manera sistemática sobre tus métodos de enseñanza y su eficacia. Al finalizar cada lección, dedica un momento a analizar qué estrategias favorecieron el aprendizaje y cuáles podrían necesitar ajustes.</a:t>
            </a:r>
            <a:endParaRPr/>
          </a:p>
          <a:p>
            <a:pPr indent="-196850" lvl="0" marL="285750" marR="0" rtl="0" algn="just">
              <a:lnSpc>
                <a:spcPct val="100000"/>
              </a:lnSpc>
              <a:spcBef>
                <a:spcPts val="0"/>
              </a:spcBef>
              <a:spcAft>
                <a:spcPts val="0"/>
              </a:spcAft>
              <a:buClr>
                <a:schemeClr val="accent1"/>
              </a:buClr>
              <a:buSzPts val="1400"/>
              <a:buFont typeface="Noto Sans Symbols"/>
              <a:buNone/>
            </a:pPr>
            <a:r>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accent1"/>
              </a:buClr>
              <a:buSzPts val="1400"/>
              <a:buFont typeface="Noto Sans Symbols"/>
              <a:buChar char="❑"/>
            </a:pPr>
            <a:r>
              <a:rPr b="1" i="0" lang="en-US" sz="1400" u="none" cap="none" strike="noStrike">
                <a:solidFill>
                  <a:schemeClr val="accent1"/>
                </a:solidFill>
                <a:latin typeface="Arial"/>
                <a:ea typeface="Arial"/>
                <a:cs typeface="Arial"/>
                <a:sym typeface="Arial"/>
              </a:rPr>
              <a:t>Revisión entre colegas</a:t>
            </a:r>
            <a:r>
              <a:rPr b="0" i="0" lang="en-US" sz="1400" u="none" cap="none" strike="noStrike">
                <a:solidFill>
                  <a:schemeClr val="accent1"/>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Solicita retroalimentación a otros docentes o colegas para evaluar tus planes de clase y métodos de enseñanza, especialmente a quienes trabajen en la integración del pensamiento computacional, ya que pueden compartir estrategias que les han resultado efectivas.</a:t>
            </a:r>
            <a:endParaRPr b="0" i="0" sz="1400" u="none" cap="none" strike="noStrike">
              <a:solidFill>
                <a:srgbClr val="000000"/>
              </a:solidFill>
              <a:latin typeface="Arial"/>
              <a:ea typeface="Arial"/>
              <a:cs typeface="Arial"/>
              <a:sym typeface="Arial"/>
            </a:endParaRPr>
          </a:p>
        </p:txBody>
      </p:sp>
      <p:sp>
        <p:nvSpPr>
          <p:cNvPr id="856" name="Google Shape;856;p41"/>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Evaluación y mejora continua</a:t>
            </a:r>
            <a:endParaRPr b="0" i="0" sz="1400" u="none" cap="none" strike="noStrike">
              <a:solidFill>
                <a:srgbClr val="000000"/>
              </a:solidFill>
              <a:latin typeface="Arial"/>
              <a:ea typeface="Arial"/>
              <a:cs typeface="Arial"/>
              <a:sym typeface="Arial"/>
            </a:endParaRPr>
          </a:p>
        </p:txBody>
      </p:sp>
      <p:sp>
        <p:nvSpPr>
          <p:cNvPr id="857" name="Google Shape;857;p4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861" name="Shape 861"/>
        <p:cNvGrpSpPr/>
        <p:nvPr/>
      </p:nvGrpSpPr>
      <p:grpSpPr>
        <a:xfrm>
          <a:off x="0" y="0"/>
          <a:ext cx="0" cy="0"/>
          <a:chOff x="0" y="0"/>
          <a:chExt cx="0" cy="0"/>
        </a:xfrm>
      </p:grpSpPr>
      <p:sp>
        <p:nvSpPr>
          <p:cNvPr id="862" name="Google Shape;862;p42"/>
          <p:cNvSpPr/>
          <p:nvPr/>
        </p:nvSpPr>
        <p:spPr>
          <a:xfrm>
            <a:off x="624754" y="4976010"/>
            <a:ext cx="10685885" cy="1232978"/>
          </a:xfrm>
          <a:prstGeom prst="rect">
            <a:avLst/>
          </a:prstGeom>
          <a:solidFill>
            <a:srgbClr val="D4DAD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863" name="Google Shape;863;p42"/>
          <p:cNvSpPr txBox="1"/>
          <p:nvPr/>
        </p:nvSpPr>
        <p:spPr>
          <a:xfrm>
            <a:off x="696347" y="1306530"/>
            <a:ext cx="10685885" cy="30777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Este es un ejemplo de cómo podrías organizar una lección de una hora incorporando el pensamiento computacional: </a:t>
            </a:r>
            <a:endParaRPr/>
          </a:p>
        </p:txBody>
      </p:sp>
      <p:sp>
        <p:nvSpPr>
          <p:cNvPr id="864" name="Google Shape;864;p42"/>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Ejemplo: Integrando el PC en tus clases</a:t>
            </a:r>
            <a:endParaRPr b="0" i="0" sz="1400" u="none" cap="none" strike="noStrike">
              <a:solidFill>
                <a:srgbClr val="000000"/>
              </a:solidFill>
              <a:latin typeface="Arial"/>
              <a:ea typeface="Arial"/>
              <a:cs typeface="Arial"/>
              <a:sym typeface="Arial"/>
            </a:endParaRPr>
          </a:p>
        </p:txBody>
      </p:sp>
      <p:sp>
        <p:nvSpPr>
          <p:cNvPr id="865" name="Google Shape;865;p4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
        <p:nvSpPr>
          <p:cNvPr id="866" name="Google Shape;866;p42"/>
          <p:cNvSpPr txBox="1"/>
          <p:nvPr/>
        </p:nvSpPr>
        <p:spPr>
          <a:xfrm>
            <a:off x="1136389" y="5223167"/>
            <a:ext cx="9662615" cy="73862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1" lang="en-US" sz="1400" u="none" cap="none" strike="noStrike">
                <a:solidFill>
                  <a:srgbClr val="000000"/>
                </a:solidFill>
                <a:latin typeface="Arial"/>
                <a:ea typeface="Arial"/>
                <a:cs typeface="Arial"/>
                <a:sym typeface="Arial"/>
              </a:rPr>
              <a:t>Recuerda </a:t>
            </a:r>
            <a:r>
              <a:rPr b="0" i="0" lang="en-US" sz="1400" u="none" cap="none" strike="noStrike">
                <a:solidFill>
                  <a:srgbClr val="000000"/>
                </a:solidFill>
                <a:latin typeface="Arial"/>
                <a:ea typeface="Arial"/>
                <a:cs typeface="Arial"/>
                <a:sym typeface="Arial"/>
              </a:rPr>
              <a:t>que siempre puedes ajustar tus clases para responder a las necesidades de aprendizaje de tus estudiantes. </a:t>
            </a:r>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Cada grupo es diferente, y a través de la evaluación podrás adaptarlas fácilmente para sacar el máximo</a:t>
            </a:r>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provecho de cada sesión.</a:t>
            </a:r>
            <a:endParaRPr b="0" i="0" sz="1400" u="none" cap="none" strike="noStrike">
              <a:solidFill>
                <a:srgbClr val="000000"/>
              </a:solidFill>
              <a:latin typeface="Arial"/>
              <a:ea typeface="Arial"/>
              <a:cs typeface="Arial"/>
              <a:sym typeface="Arial"/>
            </a:endParaRPr>
          </a:p>
        </p:txBody>
      </p:sp>
      <p:pic>
        <p:nvPicPr>
          <p:cNvPr descr="Icono&#10;&#10;Descripción generada automáticamente" id="867" name="Google Shape;867;p42"/>
          <p:cNvPicPr preferRelativeResize="0"/>
          <p:nvPr/>
        </p:nvPicPr>
        <p:blipFill rotWithShape="1">
          <a:blip r:embed="rId3">
            <a:alphaModFix/>
          </a:blip>
          <a:srcRect b="0" l="0" r="0" t="0"/>
          <a:stretch/>
        </p:blipFill>
        <p:spPr>
          <a:xfrm>
            <a:off x="10683881" y="4524911"/>
            <a:ext cx="1096255" cy="1096255"/>
          </a:xfrm>
          <a:prstGeom prst="rect">
            <a:avLst/>
          </a:prstGeom>
          <a:noFill/>
          <a:ln>
            <a:noFill/>
          </a:ln>
        </p:spPr>
      </p:pic>
      <p:sp>
        <p:nvSpPr>
          <p:cNvPr id="868" name="Google Shape;868;p42"/>
          <p:cNvSpPr/>
          <p:nvPr/>
        </p:nvSpPr>
        <p:spPr>
          <a:xfrm>
            <a:off x="411864" y="2111201"/>
            <a:ext cx="2401695" cy="2010424"/>
          </a:xfrm>
          <a:prstGeom prst="rect">
            <a:avLst/>
          </a:prstGeom>
          <a:solidFill>
            <a:srgbClr val="D5E7F4"/>
          </a:solidFill>
          <a:ln cap="flat" cmpd="sng" w="38100">
            <a:solidFill>
              <a:srgbClr val="266796"/>
            </a:solidFill>
            <a:prstDash val="solid"/>
            <a:round/>
            <a:headEnd len="sm" w="sm" type="none"/>
            <a:tailEnd len="sm" w="sm" type="none"/>
          </a:ln>
        </p:spPr>
        <p:txBody>
          <a:bodyPr anchorCtr="0" anchor="t" bIns="72000" lIns="144000" spcFirstLastPara="1" rIns="144000" wrap="square" tIns="1080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Arial"/>
                <a:ea typeface="Arial"/>
                <a:cs typeface="Arial"/>
                <a:sym typeface="Arial"/>
              </a:rPr>
              <a:t>Introducción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Arial"/>
                <a:ea typeface="Arial"/>
                <a:cs typeface="Arial"/>
                <a:sym typeface="Arial"/>
              </a:rPr>
              <a:t>(10 minutos)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Introduce el concepto de Pensamiento Computacional que se trabajará en la lección.</a:t>
            </a:r>
            <a:endParaRPr/>
          </a:p>
        </p:txBody>
      </p:sp>
      <p:sp>
        <p:nvSpPr>
          <p:cNvPr id="869" name="Google Shape;869;p42"/>
          <p:cNvSpPr/>
          <p:nvPr/>
        </p:nvSpPr>
        <p:spPr>
          <a:xfrm>
            <a:off x="3400723" y="2111201"/>
            <a:ext cx="2401695" cy="2010424"/>
          </a:xfrm>
          <a:prstGeom prst="rect">
            <a:avLst/>
          </a:prstGeom>
          <a:solidFill>
            <a:srgbClr val="D5E7F4"/>
          </a:solidFill>
          <a:ln cap="flat" cmpd="sng" w="38100">
            <a:solidFill>
              <a:srgbClr val="266796"/>
            </a:solidFill>
            <a:prstDash val="solid"/>
            <a:round/>
            <a:headEnd len="sm" w="sm" type="none"/>
            <a:tailEnd len="sm" w="sm" type="none"/>
          </a:ln>
        </p:spPr>
        <p:txBody>
          <a:bodyPr anchorCtr="0" anchor="t" bIns="72000" lIns="144000" spcFirstLastPara="1" rIns="144000" wrap="square" tIns="1080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Actividad</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(30 minutos)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Organiza una actividad práctica donde los alumnos puedan experimentar el principio del PC. </a:t>
            </a:r>
            <a:endParaRPr b="0" i="0" sz="1400" u="none" cap="none" strike="noStrike">
              <a:solidFill>
                <a:srgbClr val="000000"/>
              </a:solidFill>
              <a:latin typeface="Arial"/>
              <a:ea typeface="Arial"/>
              <a:cs typeface="Arial"/>
              <a:sym typeface="Arial"/>
            </a:endParaRPr>
          </a:p>
        </p:txBody>
      </p:sp>
      <p:sp>
        <p:nvSpPr>
          <p:cNvPr id="870" name="Google Shape;870;p42"/>
          <p:cNvSpPr/>
          <p:nvPr/>
        </p:nvSpPr>
        <p:spPr>
          <a:xfrm>
            <a:off x="6389582" y="2111201"/>
            <a:ext cx="2401695" cy="2010424"/>
          </a:xfrm>
          <a:prstGeom prst="rect">
            <a:avLst/>
          </a:prstGeom>
          <a:solidFill>
            <a:srgbClr val="D5E7F4"/>
          </a:solidFill>
          <a:ln cap="flat" cmpd="sng" w="38100">
            <a:solidFill>
              <a:srgbClr val="266796"/>
            </a:solidFill>
            <a:prstDash val="solid"/>
            <a:round/>
            <a:headEnd len="sm" w="sm" type="none"/>
            <a:tailEnd len="sm" w="sm" type="none"/>
          </a:ln>
        </p:spPr>
        <p:txBody>
          <a:bodyPr anchorCtr="0" anchor="t" bIns="72000" lIns="144000" spcFirstLastPara="1" rIns="144000" wrap="square" tIns="1080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Debate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(15 minutos)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Anima a los estudiantes a explicar cómo razonaron y qué estrategias utilizaron durante la actividad.</a:t>
            </a:r>
            <a:endParaRPr b="0" i="0" sz="1400" u="none" cap="none" strike="noStrike">
              <a:solidFill>
                <a:srgbClr val="000000"/>
              </a:solidFill>
              <a:latin typeface="Arial"/>
              <a:ea typeface="Arial"/>
              <a:cs typeface="Arial"/>
              <a:sym typeface="Arial"/>
            </a:endParaRPr>
          </a:p>
        </p:txBody>
      </p:sp>
      <p:sp>
        <p:nvSpPr>
          <p:cNvPr id="871" name="Google Shape;871;p42"/>
          <p:cNvSpPr/>
          <p:nvPr/>
        </p:nvSpPr>
        <p:spPr>
          <a:xfrm>
            <a:off x="9378441" y="2111201"/>
            <a:ext cx="2401695" cy="2010424"/>
          </a:xfrm>
          <a:prstGeom prst="rect">
            <a:avLst/>
          </a:prstGeom>
          <a:solidFill>
            <a:srgbClr val="D5E7F4"/>
          </a:solidFill>
          <a:ln cap="flat" cmpd="sng" w="38100">
            <a:solidFill>
              <a:srgbClr val="266796"/>
            </a:solidFill>
            <a:prstDash val="solid"/>
            <a:round/>
            <a:headEnd len="sm" w="sm" type="none"/>
            <a:tailEnd len="sm" w="sm" type="none"/>
          </a:ln>
        </p:spPr>
        <p:txBody>
          <a:bodyPr anchorCtr="0" anchor="t" bIns="72000" lIns="144000" spcFirstLastPara="1" rIns="144000" wrap="square" tIns="1080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Conclusión</a:t>
            </a:r>
            <a:endParaRPr/>
          </a:p>
          <a:p>
            <a:pPr indent="0" lvl="0" marL="0" marR="0" rtl="0" algn="ctr">
              <a:lnSpc>
                <a:spcPct val="100000"/>
              </a:lnSpc>
              <a:spcBef>
                <a:spcPts val="0"/>
              </a:spcBef>
              <a:spcAft>
                <a:spcPts val="0"/>
              </a:spcAft>
              <a:buClr>
                <a:srgbClr val="000000"/>
              </a:buClr>
              <a:buSzPts val="1800"/>
              <a:buFont typeface="Arial"/>
              <a:buNone/>
            </a:pPr>
            <a:r>
              <a:rPr b="1" i="0" lang="en-US" sz="1400" u="none" cap="none" strike="noStrike">
                <a:solidFill>
                  <a:srgbClr val="000000"/>
                </a:solidFill>
                <a:latin typeface="Arial"/>
                <a:ea typeface="Arial"/>
                <a:cs typeface="Arial"/>
                <a:sym typeface="Arial"/>
              </a:rPr>
              <a:t>(5 minutos)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Cierra la sesión repasando el principio del Pensamiento Computacional y cómo se ha aplicado.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pic>
        <p:nvPicPr>
          <p:cNvPr id="878" name="Google Shape;878;p44"/>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879" name="Google Shape;879;p44"/>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UNIDAD 4</a:t>
            </a:r>
            <a:endParaRPr>
              <a:latin typeface="Arial"/>
              <a:ea typeface="Arial"/>
              <a:cs typeface="Arial"/>
              <a:sym typeface="Arial"/>
            </a:endParaRPr>
          </a:p>
        </p:txBody>
      </p:sp>
      <p:sp>
        <p:nvSpPr>
          <p:cNvPr id="880" name="Google Shape;880;p44"/>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Casos de estudio y actividades</a:t>
            </a:r>
            <a:endParaRPr/>
          </a:p>
        </p:txBody>
      </p:sp>
      <p:sp>
        <p:nvSpPr>
          <p:cNvPr id="881" name="Google Shape;881;p44"/>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Arial"/>
                <a:ea typeface="Arial"/>
                <a:cs typeface="Arial"/>
                <a:sym typeface="Arial"/>
              </a:rPr>
              <a:t>‹#›</a:t>
            </a:fld>
            <a:endParaRPr b="0" i="0" sz="900" u="none" cap="none" strike="noStrike">
              <a:solidFill>
                <a:srgbClr val="537272"/>
              </a:solidFill>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885" name="Shape 885"/>
        <p:cNvGrpSpPr/>
        <p:nvPr/>
      </p:nvGrpSpPr>
      <p:grpSpPr>
        <a:xfrm>
          <a:off x="0" y="0"/>
          <a:ext cx="0" cy="0"/>
          <a:chOff x="0" y="0"/>
          <a:chExt cx="0" cy="0"/>
        </a:xfrm>
      </p:grpSpPr>
      <p:sp>
        <p:nvSpPr>
          <p:cNvPr id="886" name="Google Shape;886;p45"/>
          <p:cNvSpPr txBox="1"/>
          <p:nvPr>
            <p:ph idx="1" type="body"/>
          </p:nvPr>
        </p:nvSpPr>
        <p:spPr>
          <a:xfrm>
            <a:off x="696347" y="586474"/>
            <a:ext cx="8873538" cy="683565"/>
          </a:xfrm>
          <a:prstGeom prst="rect">
            <a:avLst/>
          </a:prstGeom>
          <a:noFill/>
          <a:ln>
            <a:noFill/>
          </a:ln>
        </p:spPr>
        <p:txBody>
          <a:bodyPr anchorCtr="0" anchor="b" bIns="45700" lIns="91425" spcFirstLastPara="1" rIns="91425" wrap="square" tIns="45700">
            <a:normAutofit fontScale="92500" lnSpcReduction="20000"/>
          </a:bodyPr>
          <a:lstStyle/>
          <a:p>
            <a:pPr indent="0" lvl="0" marL="0" rtl="0" algn="l">
              <a:lnSpc>
                <a:spcPct val="100000"/>
              </a:lnSpc>
              <a:spcBef>
                <a:spcPts val="0"/>
              </a:spcBef>
              <a:spcAft>
                <a:spcPts val="0"/>
              </a:spcAft>
              <a:buClr>
                <a:schemeClr val="accent3"/>
              </a:buClr>
              <a:buSzPct val="75675"/>
              <a:buNone/>
            </a:pPr>
            <a:r>
              <a:rPr lang="en-US">
                <a:solidFill>
                  <a:srgbClr val="678877"/>
                </a:solidFill>
                <a:latin typeface="Arial"/>
                <a:ea typeface="Arial"/>
                <a:cs typeface="Arial"/>
                <a:sym typeface="Arial"/>
              </a:rPr>
              <a:t>Estudio de caso: </a:t>
            </a:r>
            <a:r>
              <a:rPr lang="en-US">
                <a:solidFill>
                  <a:schemeClr val="dk1"/>
                </a:solidFill>
                <a:latin typeface="Arial"/>
                <a:ea typeface="Arial"/>
                <a:cs typeface="Arial"/>
                <a:sym typeface="Arial"/>
              </a:rPr>
              <a:t>Potenciando el Pensamiento Computacional en adultos mediante juegos educativos adaptativos.</a:t>
            </a:r>
            <a:endParaRPr/>
          </a:p>
        </p:txBody>
      </p:sp>
      <p:pic>
        <p:nvPicPr>
          <p:cNvPr descr="Icono&#10;&#10;Descripción generada automáticamente" id="887" name="Google Shape;887;p45"/>
          <p:cNvPicPr preferRelativeResize="0"/>
          <p:nvPr/>
        </p:nvPicPr>
        <p:blipFill rotWithShape="1">
          <a:blip r:embed="rId3">
            <a:alphaModFix/>
          </a:blip>
          <a:srcRect b="0" l="0" r="0" t="0"/>
          <a:stretch/>
        </p:blipFill>
        <p:spPr>
          <a:xfrm>
            <a:off x="10138711" y="456424"/>
            <a:ext cx="1356942" cy="1356942"/>
          </a:xfrm>
          <a:prstGeom prst="rect">
            <a:avLst/>
          </a:prstGeom>
          <a:noFill/>
          <a:ln>
            <a:noFill/>
          </a:ln>
        </p:spPr>
      </p:pic>
      <p:sp>
        <p:nvSpPr>
          <p:cNvPr id="888" name="Google Shape;888;p45"/>
          <p:cNvSpPr txBox="1"/>
          <p:nvPr/>
        </p:nvSpPr>
        <p:spPr>
          <a:xfrm>
            <a:off x="586549" y="1410395"/>
            <a:ext cx="10230633" cy="501671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Contexto</a:t>
            </a:r>
            <a:endParaRPr b="1"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Los estudiantes adultos aportan al aula una amplia diversidad de experiencias y habilidades, pero muchos enfrentan dificultades cuando se trata de abordar la resolución estructurada de problemas y el pensamiento lógico. El Pensamiento Computacional ofrece una vía práctica para desarrollar estas competencias mediante métodos que potencian su mejora continua.</a:t>
            </a:r>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En la Universidad de Lille (Francia), un grupo de investigadores analizó cómo las estrategias de aprendizaje adaptativo podían ayudar a los adultos a fortalecer habilidades clave del PC, como la descomposición, el reconocimiento de patrones y el pensamiento algorítmico. El estudio tenía como objetivo evaluar si los métodos de resolución de problemas basados en el uso de juegos podían mejorar la capacidad crítica de los alumnos y su forma de estructurar el abordaje de tareas complejas.</a:t>
            </a:r>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Para fomentar el desarrollo del pensamiento computacional en adultos, los investigadores diseñaron AutoThinking, una herramienta educativa que plantea desafíos de resolución de problemas estructurados sin recurrir a la programación tradicional ni al uso intensivo de tecnologías. En lugar de requerir la interacción con software complejo, el juego promueve el razonamiento lógico, la secuenciación y la toma de decisiones a través de ejercicios interactivos que simulan escenarios reales de resolución de problemas.</a:t>
            </a:r>
            <a:endParaRPr/>
          </a:p>
          <a:p>
            <a:pPr indent="0" lvl="0" marL="0" marR="0" rtl="0" algn="just">
              <a:lnSpc>
                <a:spcPct val="100000"/>
              </a:lnSpc>
              <a:spcBef>
                <a:spcPts val="800"/>
              </a:spcBef>
              <a:spcAft>
                <a:spcPts val="0"/>
              </a:spcAft>
              <a:buClr>
                <a:srgbClr val="000000"/>
              </a:buClr>
              <a:buSzPts val="1400"/>
              <a:buFont typeface="Arial"/>
              <a:buNone/>
            </a:pPr>
            <a:r>
              <a:t/>
            </a:r>
            <a:endParaRPr b="1" i="0" sz="1400" u="none" cap="none" strike="noStrike">
              <a:solidFill>
                <a:srgbClr val="678877"/>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Implementación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En el estudio participaron estudiantes adultos matriculados en un programa de máster de la Universidad de Lille. Durante el curso, los participantes trabajaron con AutoThinking, realizando una serie de actividades basadas en el juego diseñadas para fortalecer sus habilidades de pensamiento computacional.</a:t>
            </a:r>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Para evaluar la eficacia de la herramienta, los investigadores aplicaron pruebas antes y después de la intervención, centradas en conceptos clave del PC como la secuenciación, el reconocimiento de patrones y la depuración.</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892" name="Shape 892"/>
        <p:cNvGrpSpPr/>
        <p:nvPr/>
      </p:nvGrpSpPr>
      <p:grpSpPr>
        <a:xfrm>
          <a:off x="0" y="0"/>
          <a:ext cx="0" cy="0"/>
          <a:chOff x="0" y="0"/>
          <a:chExt cx="0" cy="0"/>
        </a:xfrm>
      </p:grpSpPr>
      <p:sp>
        <p:nvSpPr>
          <p:cNvPr id="893" name="Google Shape;893;p46"/>
          <p:cNvSpPr txBox="1"/>
          <p:nvPr>
            <p:ph idx="1" type="body"/>
          </p:nvPr>
        </p:nvSpPr>
        <p:spPr>
          <a:xfrm>
            <a:off x="696347" y="453877"/>
            <a:ext cx="8873538" cy="683565"/>
          </a:xfrm>
          <a:prstGeom prst="rect">
            <a:avLst/>
          </a:prstGeom>
          <a:noFill/>
          <a:ln>
            <a:noFill/>
          </a:ln>
        </p:spPr>
        <p:txBody>
          <a:bodyPr anchorCtr="0" anchor="b" bIns="45700" lIns="91425" spcFirstLastPara="1" rIns="91425" wrap="square" tIns="45700">
            <a:normAutofit fontScale="92500" lnSpcReduction="20000"/>
          </a:bodyPr>
          <a:lstStyle/>
          <a:p>
            <a:pPr indent="0" lvl="0" marL="0" rtl="0" algn="l">
              <a:lnSpc>
                <a:spcPct val="100000"/>
              </a:lnSpc>
              <a:spcBef>
                <a:spcPts val="0"/>
              </a:spcBef>
              <a:spcAft>
                <a:spcPts val="0"/>
              </a:spcAft>
              <a:buClr>
                <a:schemeClr val="accent3"/>
              </a:buClr>
              <a:buSzPct val="75675"/>
              <a:buNone/>
            </a:pPr>
            <a:r>
              <a:rPr lang="en-US">
                <a:solidFill>
                  <a:srgbClr val="678877"/>
                </a:solidFill>
                <a:latin typeface="Arial"/>
                <a:ea typeface="Arial"/>
                <a:cs typeface="Arial"/>
                <a:sym typeface="Arial"/>
              </a:rPr>
              <a:t>Estudio de caso: </a:t>
            </a:r>
            <a:r>
              <a:rPr lang="en-US">
                <a:solidFill>
                  <a:schemeClr val="dk1"/>
                </a:solidFill>
                <a:latin typeface="Arial"/>
                <a:ea typeface="Arial"/>
                <a:cs typeface="Arial"/>
                <a:sym typeface="Arial"/>
              </a:rPr>
              <a:t>Mejora del PC en alumnos adultos mediante juegos educativos adaptativos</a:t>
            </a:r>
            <a:endParaRPr/>
          </a:p>
        </p:txBody>
      </p:sp>
      <p:pic>
        <p:nvPicPr>
          <p:cNvPr descr="Icono&#10;&#10;Descripción generada automáticamente" id="894" name="Google Shape;894;p46"/>
          <p:cNvPicPr preferRelativeResize="0"/>
          <p:nvPr/>
        </p:nvPicPr>
        <p:blipFill rotWithShape="1">
          <a:blip r:embed="rId3">
            <a:alphaModFix/>
          </a:blip>
          <a:srcRect b="0" l="0" r="0" t="0"/>
          <a:stretch/>
        </p:blipFill>
        <p:spPr>
          <a:xfrm>
            <a:off x="10138711" y="456424"/>
            <a:ext cx="1356942" cy="1356942"/>
          </a:xfrm>
          <a:prstGeom prst="rect">
            <a:avLst/>
          </a:prstGeom>
          <a:noFill/>
          <a:ln>
            <a:noFill/>
          </a:ln>
        </p:spPr>
      </p:pic>
      <p:sp>
        <p:nvSpPr>
          <p:cNvPr id="895" name="Google Shape;895;p46"/>
          <p:cNvSpPr txBox="1"/>
          <p:nvPr/>
        </p:nvSpPr>
        <p:spPr>
          <a:xfrm>
            <a:off x="487680" y="1134895"/>
            <a:ext cx="11192256" cy="5637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Resultados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Los resultados demostraron una mejora significativa de las capacidades de PC de los participantes:</a:t>
            </a:r>
            <a:endParaRPr/>
          </a:p>
          <a:p>
            <a:pPr indent="0" lvl="0" marL="0" marR="0" rtl="0" algn="l">
              <a:lnSpc>
                <a:spcPct val="100000"/>
              </a:lnSpc>
              <a:spcBef>
                <a:spcPts val="8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Estos hallazgos sugieren que juegos educativos adaptativos como AutoThinking pueden potenciar eficazmente el desarrollo de habilidades clave asociadas al PC en estudiantes adultos, como la descomposición de problemas, el reconocimiento de patrones y el razonamiento lógico.</a:t>
            </a:r>
            <a:endParaRPr/>
          </a:p>
          <a:p>
            <a:pPr indent="0" lvl="0" marL="0" marR="0" rtl="0" algn="just">
              <a:lnSpc>
                <a:spcPct val="100000"/>
              </a:lnSpc>
              <a:spcBef>
                <a:spcPts val="60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Desafíos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Los participantes, con distintos niveles de formación previa, se adaptaron a ritmos diversos, lo que evidenció la necesidad de proporcionar una guía clara y estructurada para garantizar el éxito. Algunos necesitaron más tiempo para comprender los pasos involucrados en la resolución de problemas, subrayando la importancia de diseñar actividades de apoyo progresivo (andamiaje). Además, el uso de ejemplos basados en situaciones reales resultó fundamental: cuando los ejercicios de pensamiento computacional se vincularon a tareas cotidianas, como programar actividades o gestionar un proyecto, los estudiantes mostraron un mayor nivel de implicación y lograron aplicar los conceptos de forma más efectiva.</a:t>
            </a:r>
            <a:endParaRPr/>
          </a:p>
          <a:p>
            <a:pPr indent="0" lvl="0" marL="0" marR="0" rtl="0" algn="just">
              <a:lnSpc>
                <a:spcPct val="100000"/>
              </a:lnSpc>
              <a:spcBef>
                <a:spcPts val="80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Conclusión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Este estudio de caso pone de manifiesto la eficacia de las estrategias de pensamiento computacional desconectadas en la educación de adultos. Integrar la resolución estructurada de problemas, el razonamiento lógico y la planificación paso a paso en los entornos de aprendizaje permite a los educadores dotar a los estudiantes adultos de herramientas cognitivas esenciales. Estas habilidades fortalecen su capacidad para analizar, organizar y resolver problemas de manera autónoma, todo ello sin necesidad de utilizar tecnología o conocimientos de programación.</a:t>
            </a:r>
            <a:endParaRPr/>
          </a:p>
        </p:txBody>
      </p:sp>
      <p:sp>
        <p:nvSpPr>
          <p:cNvPr id="896" name="Google Shape;896;p46"/>
          <p:cNvSpPr/>
          <p:nvPr/>
        </p:nvSpPr>
        <p:spPr>
          <a:xfrm>
            <a:off x="2026660" y="1798571"/>
            <a:ext cx="3507288" cy="110643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Sólo el 34% de los alumnos respondió correctamente al menos a cuatro de las siete preguntas.</a:t>
            </a:r>
            <a:endParaRPr b="0" i="0" sz="1400" u="none" cap="none" strike="noStrike">
              <a:solidFill>
                <a:schemeClr val="lt1"/>
              </a:solidFill>
              <a:latin typeface="Arial"/>
              <a:ea typeface="Arial"/>
              <a:cs typeface="Arial"/>
              <a:sym typeface="Arial"/>
            </a:endParaRPr>
          </a:p>
        </p:txBody>
      </p:sp>
      <p:sp>
        <p:nvSpPr>
          <p:cNvPr id="897" name="Google Shape;897;p46"/>
          <p:cNvSpPr/>
          <p:nvPr/>
        </p:nvSpPr>
        <p:spPr>
          <a:xfrm>
            <a:off x="6825406" y="1798571"/>
            <a:ext cx="3507288" cy="1106433"/>
          </a:xfrm>
          <a:prstGeom prst="rect">
            <a:avLst/>
          </a:prstGeom>
          <a:solidFill>
            <a:srgbClr val="67887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lt1"/>
                </a:solidFill>
                <a:latin typeface="Arial"/>
                <a:ea typeface="Arial"/>
                <a:cs typeface="Arial"/>
                <a:sym typeface="Arial"/>
              </a:rPr>
              <a:t>Tras interactuar con AutoThinking, el 92% de los alumnos respondió correctamente al menos a cuatro de las siete preguntas.</a:t>
            </a:r>
            <a:endParaRPr b="0" i="0" sz="1400" u="none" cap="none" strike="noStrike">
              <a:solidFill>
                <a:schemeClr val="lt1"/>
              </a:solidFill>
              <a:latin typeface="Arial"/>
              <a:ea typeface="Arial"/>
              <a:cs typeface="Arial"/>
              <a:sym typeface="Arial"/>
            </a:endParaRPr>
          </a:p>
        </p:txBody>
      </p:sp>
      <p:sp>
        <p:nvSpPr>
          <p:cNvPr id="898" name="Google Shape;898;p46"/>
          <p:cNvSpPr/>
          <p:nvPr/>
        </p:nvSpPr>
        <p:spPr>
          <a:xfrm>
            <a:off x="2704631" y="1798571"/>
            <a:ext cx="2151346" cy="35072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Actuación pre-test</a:t>
            </a:r>
            <a:endParaRPr b="0" i="0" sz="1400" u="none" cap="none" strike="noStrike">
              <a:solidFill>
                <a:schemeClr val="dk1"/>
              </a:solidFill>
              <a:latin typeface="Arial"/>
              <a:ea typeface="Arial"/>
              <a:cs typeface="Arial"/>
              <a:sym typeface="Arial"/>
            </a:endParaRPr>
          </a:p>
        </p:txBody>
      </p:sp>
      <p:sp>
        <p:nvSpPr>
          <p:cNvPr id="899" name="Google Shape;899;p46"/>
          <p:cNvSpPr/>
          <p:nvPr/>
        </p:nvSpPr>
        <p:spPr>
          <a:xfrm>
            <a:off x="7503377" y="1807302"/>
            <a:ext cx="2151346" cy="350729"/>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Actuación post-test</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03" name="Shape 903"/>
        <p:cNvGrpSpPr/>
        <p:nvPr/>
      </p:nvGrpSpPr>
      <p:grpSpPr>
        <a:xfrm>
          <a:off x="0" y="0"/>
          <a:ext cx="0" cy="0"/>
          <a:chOff x="0" y="0"/>
          <a:chExt cx="0" cy="0"/>
        </a:xfrm>
      </p:grpSpPr>
      <p:sp>
        <p:nvSpPr>
          <p:cNvPr id="904" name="Google Shape;904;p47"/>
          <p:cNvSpPr txBox="1"/>
          <p:nvPr>
            <p:ph idx="1" type="body"/>
          </p:nvPr>
        </p:nvSpPr>
        <p:spPr>
          <a:xfrm>
            <a:off x="696347" y="586474"/>
            <a:ext cx="4221881" cy="683565"/>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accent3"/>
              </a:buClr>
              <a:buSzPts val="1680"/>
              <a:buNone/>
            </a:pPr>
            <a:r>
              <a:rPr lang="en-US" sz="2200">
                <a:solidFill>
                  <a:srgbClr val="678877"/>
                </a:solidFill>
                <a:latin typeface="Arial"/>
                <a:ea typeface="Arial"/>
                <a:cs typeface="Arial"/>
                <a:sym typeface="Arial"/>
              </a:rPr>
              <a:t>Actividad 1: </a:t>
            </a:r>
            <a:r>
              <a:rPr lang="en-US" sz="2200">
                <a:solidFill>
                  <a:schemeClr val="dk1"/>
                </a:solidFill>
                <a:latin typeface="Arial"/>
                <a:ea typeface="Arial"/>
                <a:cs typeface="Arial"/>
                <a:sym typeface="Arial"/>
              </a:rPr>
              <a:t>Quiz</a:t>
            </a:r>
            <a:endParaRPr>
              <a:latin typeface="Arial"/>
              <a:ea typeface="Arial"/>
              <a:cs typeface="Arial"/>
              <a:sym typeface="Arial"/>
            </a:endParaRPr>
          </a:p>
        </p:txBody>
      </p:sp>
      <p:sp>
        <p:nvSpPr>
          <p:cNvPr id="905" name="Google Shape;905;p47"/>
          <p:cNvSpPr txBox="1"/>
          <p:nvPr/>
        </p:nvSpPr>
        <p:spPr>
          <a:xfrm>
            <a:off x="491647" y="1816716"/>
            <a:ext cx="5909153" cy="501671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rgbClr val="678877"/>
                </a:solidFill>
                <a:latin typeface="Arial"/>
                <a:ea typeface="Arial"/>
                <a:cs typeface="Arial"/>
                <a:sym typeface="Arial"/>
              </a:rPr>
              <a:t>1.  ¿Cuál es el objetivo principal de la integración del PC en la educación de adultos?</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Mejorar la capacidad de los alumnos para descomponer y resolver problemas complejos</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Enseñar a codificar a alumnos adultos</a:t>
            </a:r>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Sustituir los métodos de enseñanza tradicionales por la tecnología</a:t>
            </a:r>
            <a:endParaRPr/>
          </a:p>
          <a:p>
            <a:pPr indent="0" lvl="0" marL="0" marR="0" rtl="0" algn="l">
              <a:lnSpc>
                <a:spcPct val="100000"/>
              </a:lnSpc>
              <a:spcBef>
                <a:spcPts val="0"/>
              </a:spcBef>
              <a:spcAft>
                <a:spcPts val="0"/>
              </a:spcAft>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2. ¿Cuál de las siguientes opciones describe mejor una actividad de PC desenchufadas?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Utilizar una aplicación móvil para resolver puzles </a:t>
            </a:r>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Escribir instrucciones paso a paso para preparar un bocadillo </a:t>
            </a:r>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Completar una simulación de PC en línea</a:t>
            </a:r>
            <a:endParaRPr/>
          </a:p>
          <a:p>
            <a:pPr indent="0" lvl="0" marL="0" marR="0" rtl="0" algn="l">
              <a:lnSpc>
                <a:spcPct val="100000"/>
              </a:lnSpc>
              <a:spcBef>
                <a:spcPts val="80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3. ¿Qué principio del PC implica dividir una tarea grande en pasos más pequeños y manejables?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Reconocimiento de patrones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Abstracción</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Descomposición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6" name="Google Shape;906;p47"/>
          <p:cNvSpPr txBox="1"/>
          <p:nvPr/>
        </p:nvSpPr>
        <p:spPr>
          <a:xfrm>
            <a:off x="6842342" y="1816716"/>
            <a:ext cx="4858011" cy="436012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4. ¿Cómo beneficia la gamificación a los alumnos adultos en las clases basadas en PC?</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Aumenta la motivación y el compromiso mediante retos estructurados</a:t>
            </a:r>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Sustituye todas las evaluaciones por juegos competitivos</a:t>
            </a:r>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Garantiza que el PC sólo se enseñe utilizando herramientas digitales.</a:t>
            </a:r>
            <a:endParaRPr/>
          </a:p>
          <a:p>
            <a:pPr indent="0" lvl="0" marL="0" marR="0" rtl="0" algn="just">
              <a:lnSpc>
                <a:spcPct val="100000"/>
              </a:lnSpc>
              <a:spcBef>
                <a:spcPts val="800"/>
              </a:spcBef>
              <a:spcAft>
                <a:spcPts val="0"/>
              </a:spcAft>
              <a:buNone/>
            </a:pPr>
            <a:r>
              <a:t/>
            </a:r>
            <a:endParaRPr b="1" i="0" sz="1400" u="none" cap="none" strike="noStrike">
              <a:solidFill>
                <a:srgbClr val="678877"/>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400"/>
              <a:buFont typeface="Arial"/>
              <a:buNone/>
            </a:pPr>
            <a:r>
              <a:rPr b="1" i="0" lang="en-US" sz="1400" u="none" cap="none" strike="noStrike">
                <a:solidFill>
                  <a:srgbClr val="678877"/>
                </a:solidFill>
                <a:latin typeface="Arial"/>
                <a:ea typeface="Arial"/>
                <a:cs typeface="Arial"/>
                <a:sym typeface="Arial"/>
              </a:rPr>
              <a:t>5. ¿Por qué es importante el andamiaje en la enseñanza del PC?</a:t>
            </a:r>
            <a:endParaRPr b="0" i="0" sz="1400" u="none" cap="none" strike="noStrike">
              <a:solidFill>
                <a:srgbClr val="000000"/>
              </a:solidFill>
              <a:latin typeface="Arial"/>
              <a:ea typeface="Arial"/>
              <a:cs typeface="Arial"/>
              <a:sym typeface="Arial"/>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Permite a los alumnos trabajar de forma independiente sin la ayuda de un profesor</a:t>
            </a:r>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Ayuda a los alumnos a desarrollar gradualmente sus habilidades aumentando la complejidad paso a paso</a:t>
            </a:r>
            <a:endParaRPr/>
          </a:p>
          <a:p>
            <a:pPr indent="-342900" lvl="0" marL="342900" marR="0" rtl="0" algn="just">
              <a:lnSpc>
                <a:spcPct val="100000"/>
              </a:lnSpc>
              <a:spcBef>
                <a:spcPts val="800"/>
              </a:spcBef>
              <a:spcAft>
                <a:spcPts val="0"/>
              </a:spcAft>
              <a:buClr>
                <a:srgbClr val="000000"/>
              </a:buClr>
              <a:buSzPts val="1400"/>
              <a:buFont typeface="Arial"/>
              <a:buAutoNum type="alphaLcParenR"/>
            </a:pPr>
            <a:r>
              <a:rPr b="0" i="0" lang="en-US" sz="1400" u="none" cap="none" strike="noStrike">
                <a:solidFill>
                  <a:srgbClr val="000000"/>
                </a:solidFill>
                <a:latin typeface="Arial"/>
                <a:ea typeface="Arial"/>
                <a:cs typeface="Arial"/>
                <a:sym typeface="Arial"/>
              </a:rPr>
              <a:t>Elimina la necesidad de planes de clases estructurados</a:t>
            </a:r>
            <a:endParaRPr b="0" i="0" sz="1400" u="none" cap="none" strike="noStrike">
              <a:solidFill>
                <a:srgbClr val="000000"/>
              </a:solidFill>
              <a:latin typeface="Arial"/>
              <a:ea typeface="Arial"/>
              <a:cs typeface="Arial"/>
              <a:sym typeface="Arial"/>
            </a:endParaRPr>
          </a:p>
        </p:txBody>
      </p:sp>
      <p:pic>
        <p:nvPicPr>
          <p:cNvPr descr="Un dibujo de un perro&#10;&#10;Descripción generada automáticamente con confianza media" id="907" name="Google Shape;907;p47"/>
          <p:cNvPicPr preferRelativeResize="0"/>
          <p:nvPr/>
        </p:nvPicPr>
        <p:blipFill rotWithShape="1">
          <a:blip r:embed="rId3">
            <a:alphaModFix/>
          </a:blip>
          <a:srcRect b="0" l="0" r="0" t="0"/>
          <a:stretch/>
        </p:blipFill>
        <p:spPr>
          <a:xfrm>
            <a:off x="10041536" y="207562"/>
            <a:ext cx="1658817" cy="1658817"/>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11" name="Shape 911"/>
        <p:cNvGrpSpPr/>
        <p:nvPr/>
      </p:nvGrpSpPr>
      <p:grpSpPr>
        <a:xfrm>
          <a:off x="0" y="0"/>
          <a:ext cx="0" cy="0"/>
          <a:chOff x="0" y="0"/>
          <a:chExt cx="0" cy="0"/>
        </a:xfrm>
      </p:grpSpPr>
      <p:sp>
        <p:nvSpPr>
          <p:cNvPr id="912" name="Google Shape;912;p48"/>
          <p:cNvSpPr txBox="1"/>
          <p:nvPr>
            <p:ph idx="1" type="body"/>
          </p:nvPr>
        </p:nvSpPr>
        <p:spPr>
          <a:xfrm>
            <a:off x="696347" y="586474"/>
            <a:ext cx="4221881" cy="683565"/>
          </a:xfrm>
          <a:prstGeom prst="rect">
            <a:avLst/>
          </a:prstGeom>
          <a:noFill/>
          <a:ln>
            <a:noFill/>
          </a:ln>
        </p:spPr>
        <p:txBody>
          <a:bodyPr anchorCtr="0" anchor="b" bIns="45700" lIns="91425" spcFirstLastPara="1" rIns="91425" wrap="square" tIns="45700">
            <a:normAutofit fontScale="92500"/>
          </a:bodyPr>
          <a:lstStyle/>
          <a:p>
            <a:pPr indent="0" lvl="0" marL="0" rtl="0" algn="l">
              <a:lnSpc>
                <a:spcPct val="100000"/>
              </a:lnSpc>
              <a:spcBef>
                <a:spcPts val="0"/>
              </a:spcBef>
              <a:spcAft>
                <a:spcPts val="0"/>
              </a:spcAft>
              <a:buClr>
                <a:schemeClr val="accent3"/>
              </a:buClr>
              <a:buSzPct val="82555"/>
              <a:buNone/>
            </a:pPr>
            <a:r>
              <a:rPr lang="en-US" sz="2200">
                <a:solidFill>
                  <a:srgbClr val="678877"/>
                </a:solidFill>
                <a:latin typeface="Arial"/>
                <a:ea typeface="Arial"/>
                <a:cs typeface="Arial"/>
                <a:sym typeface="Arial"/>
              </a:rPr>
              <a:t>Actividad 2: </a:t>
            </a:r>
            <a:r>
              <a:rPr lang="en-US" sz="2200">
                <a:solidFill>
                  <a:schemeClr val="dk1"/>
                </a:solidFill>
                <a:latin typeface="Arial"/>
                <a:ea typeface="Arial"/>
                <a:cs typeface="Arial"/>
                <a:sym typeface="Arial"/>
              </a:rPr>
              <a:t>Emparejar conceptos</a:t>
            </a:r>
            <a:endParaRPr>
              <a:latin typeface="Arial"/>
              <a:ea typeface="Arial"/>
              <a:cs typeface="Arial"/>
              <a:sym typeface="Arial"/>
            </a:endParaRPr>
          </a:p>
        </p:txBody>
      </p:sp>
      <p:sp>
        <p:nvSpPr>
          <p:cNvPr id="913" name="Google Shape;913;p48"/>
          <p:cNvSpPr/>
          <p:nvPr/>
        </p:nvSpPr>
        <p:spPr>
          <a:xfrm>
            <a:off x="1650595" y="1935268"/>
            <a:ext cx="2981195" cy="551145"/>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Descomposición</a:t>
            </a:r>
            <a:endParaRPr/>
          </a:p>
        </p:txBody>
      </p:sp>
      <p:sp>
        <p:nvSpPr>
          <p:cNvPr id="914" name="Google Shape;914;p48"/>
          <p:cNvSpPr/>
          <p:nvPr/>
        </p:nvSpPr>
        <p:spPr>
          <a:xfrm>
            <a:off x="1650595" y="2655517"/>
            <a:ext cx="2981195" cy="551145"/>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Abstracción</a:t>
            </a:r>
            <a:endParaRPr/>
          </a:p>
        </p:txBody>
      </p:sp>
      <p:sp>
        <p:nvSpPr>
          <p:cNvPr id="915" name="Google Shape;915;p48"/>
          <p:cNvSpPr/>
          <p:nvPr/>
        </p:nvSpPr>
        <p:spPr>
          <a:xfrm>
            <a:off x="1650595" y="3375766"/>
            <a:ext cx="2981195" cy="551145"/>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«Andamiaje» </a:t>
            </a:r>
            <a:endParaRPr/>
          </a:p>
        </p:txBody>
      </p:sp>
      <p:sp>
        <p:nvSpPr>
          <p:cNvPr id="916" name="Google Shape;916;p48"/>
          <p:cNvSpPr/>
          <p:nvPr/>
        </p:nvSpPr>
        <p:spPr>
          <a:xfrm>
            <a:off x="1650595" y="4096015"/>
            <a:ext cx="2981195" cy="551145"/>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Actividades desenchufadas</a:t>
            </a:r>
            <a:endParaRPr b="0" i="0" sz="1400" u="none" cap="none" strike="noStrike">
              <a:solidFill>
                <a:srgbClr val="000000"/>
              </a:solidFill>
              <a:latin typeface="Arial"/>
              <a:ea typeface="Arial"/>
              <a:cs typeface="Arial"/>
              <a:sym typeface="Arial"/>
            </a:endParaRPr>
          </a:p>
        </p:txBody>
      </p:sp>
      <p:sp>
        <p:nvSpPr>
          <p:cNvPr id="917" name="Google Shape;917;p48"/>
          <p:cNvSpPr/>
          <p:nvPr/>
        </p:nvSpPr>
        <p:spPr>
          <a:xfrm>
            <a:off x="1650595" y="4816264"/>
            <a:ext cx="2981195" cy="551145"/>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Gamificación</a:t>
            </a:r>
            <a:endParaRPr/>
          </a:p>
        </p:txBody>
      </p:sp>
      <p:sp>
        <p:nvSpPr>
          <p:cNvPr id="918" name="Google Shape;918;p48"/>
          <p:cNvSpPr/>
          <p:nvPr/>
        </p:nvSpPr>
        <p:spPr>
          <a:xfrm>
            <a:off x="1650595" y="5536513"/>
            <a:ext cx="2981195" cy="551145"/>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Pensamiento algorítmico</a:t>
            </a:r>
            <a:endParaRPr b="0" i="0" sz="1400" u="none" cap="none" strike="noStrike">
              <a:solidFill>
                <a:srgbClr val="000000"/>
              </a:solidFill>
              <a:latin typeface="Arial"/>
              <a:ea typeface="Arial"/>
              <a:cs typeface="Arial"/>
              <a:sym typeface="Arial"/>
            </a:endParaRPr>
          </a:p>
        </p:txBody>
      </p:sp>
      <p:sp>
        <p:nvSpPr>
          <p:cNvPr id="919" name="Google Shape;919;p48"/>
          <p:cNvSpPr/>
          <p:nvPr/>
        </p:nvSpPr>
        <p:spPr>
          <a:xfrm>
            <a:off x="6853076" y="1903529"/>
            <a:ext cx="4284000" cy="53837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Aumentar gradualmente la complejidad </a:t>
            </a:r>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de las tareas para favorecer el aprendizaje.</a:t>
            </a:r>
            <a:endParaRPr b="0" i="0" sz="1400" u="none" cap="none" strike="noStrike">
              <a:solidFill>
                <a:schemeClr val="dk1"/>
              </a:solidFill>
              <a:latin typeface="Arial"/>
              <a:ea typeface="Arial"/>
              <a:cs typeface="Arial"/>
              <a:sym typeface="Arial"/>
            </a:endParaRPr>
          </a:p>
        </p:txBody>
      </p:sp>
      <p:sp>
        <p:nvSpPr>
          <p:cNvPr id="920" name="Google Shape;920;p48"/>
          <p:cNvSpPr/>
          <p:nvPr/>
        </p:nvSpPr>
        <p:spPr>
          <a:xfrm>
            <a:off x="6853076" y="2706569"/>
            <a:ext cx="4284000" cy="573733"/>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Creación de procesos paso a paso para </a:t>
            </a:r>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resolver problemas de forma eficaz.</a:t>
            </a:r>
            <a:endParaRPr b="0" i="0" sz="1400" u="none" cap="none" strike="noStrike">
              <a:solidFill>
                <a:schemeClr val="dk1"/>
              </a:solidFill>
              <a:latin typeface="Arial"/>
              <a:ea typeface="Arial"/>
              <a:cs typeface="Arial"/>
              <a:sym typeface="Arial"/>
            </a:endParaRPr>
          </a:p>
        </p:txBody>
      </p:sp>
      <p:sp>
        <p:nvSpPr>
          <p:cNvPr id="921" name="Google Shape;921;p48"/>
          <p:cNvSpPr/>
          <p:nvPr/>
        </p:nvSpPr>
        <p:spPr>
          <a:xfrm>
            <a:off x="6853076" y="3375766"/>
            <a:ext cx="4284000" cy="55114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Dividir una tarea en pasos más pequeños y manejables.</a:t>
            </a:r>
            <a:endParaRPr b="0" i="0" sz="1400" u="none" cap="none" strike="noStrike">
              <a:solidFill>
                <a:schemeClr val="dk1"/>
              </a:solidFill>
              <a:latin typeface="Arial"/>
              <a:ea typeface="Arial"/>
              <a:cs typeface="Arial"/>
              <a:sym typeface="Arial"/>
            </a:endParaRPr>
          </a:p>
        </p:txBody>
      </p:sp>
      <p:sp>
        <p:nvSpPr>
          <p:cNvPr id="922" name="Google Shape;922;p48"/>
          <p:cNvSpPr/>
          <p:nvPr/>
        </p:nvSpPr>
        <p:spPr>
          <a:xfrm>
            <a:off x="6853076" y="4070957"/>
            <a:ext cx="4284000" cy="576204"/>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Utilizar elementos de juego para aumentar la motivación y el compromiso.</a:t>
            </a:r>
            <a:endParaRPr b="0" i="0" sz="1400" u="none" cap="none" strike="noStrike">
              <a:solidFill>
                <a:schemeClr val="dk1"/>
              </a:solidFill>
              <a:latin typeface="Arial"/>
              <a:ea typeface="Arial"/>
              <a:cs typeface="Arial"/>
              <a:sym typeface="Arial"/>
            </a:endParaRPr>
          </a:p>
        </p:txBody>
      </p:sp>
      <p:sp>
        <p:nvSpPr>
          <p:cNvPr id="923" name="Google Shape;923;p48"/>
          <p:cNvSpPr/>
          <p:nvPr/>
        </p:nvSpPr>
        <p:spPr>
          <a:xfrm>
            <a:off x="6853076" y="4780452"/>
            <a:ext cx="4284000" cy="586958"/>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Centrarse en los detalles clave e ignorar la información irrelevante.</a:t>
            </a:r>
            <a:endParaRPr b="0" i="0" sz="1400" u="none" cap="none" strike="noStrike">
              <a:solidFill>
                <a:schemeClr val="dk1"/>
              </a:solidFill>
              <a:latin typeface="Arial"/>
              <a:ea typeface="Arial"/>
              <a:cs typeface="Arial"/>
              <a:sym typeface="Arial"/>
            </a:endParaRPr>
          </a:p>
        </p:txBody>
      </p:sp>
      <p:sp>
        <p:nvSpPr>
          <p:cNvPr id="924" name="Google Shape;924;p48"/>
          <p:cNvSpPr/>
          <p:nvPr/>
        </p:nvSpPr>
        <p:spPr>
          <a:xfrm>
            <a:off x="6853076" y="5510244"/>
            <a:ext cx="4284000" cy="551145"/>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Enseñar conceptos de PC sin utilizar </a:t>
            </a:r>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tecnología ni ordenadores.</a:t>
            </a:r>
            <a:endParaRPr b="0" i="0" sz="1400" u="none" cap="none" strike="noStrike">
              <a:solidFill>
                <a:schemeClr val="dk1"/>
              </a:solidFill>
              <a:latin typeface="Arial"/>
              <a:ea typeface="Arial"/>
              <a:cs typeface="Arial"/>
              <a:sym typeface="Arial"/>
            </a:endParaRPr>
          </a:p>
        </p:txBody>
      </p:sp>
      <p:sp>
        <p:nvSpPr>
          <p:cNvPr id="925" name="Google Shape;925;p48"/>
          <p:cNvSpPr txBox="1"/>
          <p:nvPr/>
        </p:nvSpPr>
        <p:spPr>
          <a:xfrm>
            <a:off x="696346" y="1389051"/>
            <a:ext cx="7825862" cy="30773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Instrucciones</a:t>
            </a:r>
            <a:r>
              <a:rPr b="0" i="0" lang="en-US" sz="1400" u="none" cap="none" strike="noStrike">
                <a:solidFill>
                  <a:srgbClr val="000000"/>
                </a:solidFill>
                <a:latin typeface="Arial"/>
                <a:ea typeface="Arial"/>
                <a:cs typeface="Arial"/>
                <a:sym typeface="Arial"/>
              </a:rPr>
              <a:t>: Empareja cada término relacionado con el </a:t>
            </a:r>
            <a:r>
              <a:rPr b="1" i="0" lang="en-US" sz="1400" u="none" cap="none" strike="noStrike">
                <a:solidFill>
                  <a:srgbClr val="000000"/>
                </a:solidFill>
                <a:latin typeface="Arial"/>
                <a:ea typeface="Arial"/>
                <a:cs typeface="Arial"/>
                <a:sym typeface="Arial"/>
              </a:rPr>
              <a:t>PC </a:t>
            </a:r>
            <a:r>
              <a:rPr b="0" i="0" lang="en-US" sz="1400" u="none" cap="none" strike="noStrike">
                <a:solidFill>
                  <a:srgbClr val="000000"/>
                </a:solidFill>
                <a:latin typeface="Arial"/>
                <a:ea typeface="Arial"/>
                <a:cs typeface="Arial"/>
                <a:sym typeface="Arial"/>
              </a:rPr>
              <a:t>con su </a:t>
            </a:r>
            <a:r>
              <a:rPr b="1" i="0" lang="en-US" sz="1400" u="none" cap="none" strike="noStrike">
                <a:solidFill>
                  <a:srgbClr val="000000"/>
                </a:solidFill>
                <a:latin typeface="Arial"/>
                <a:ea typeface="Arial"/>
                <a:cs typeface="Arial"/>
                <a:sym typeface="Arial"/>
              </a:rPr>
              <a:t>definición correcta.</a:t>
            </a:r>
            <a:endParaRPr b="0" i="0" sz="1400" u="none" cap="none" strike="noStrike">
              <a:solidFill>
                <a:srgbClr val="000000"/>
              </a:solidFill>
              <a:latin typeface="Arial"/>
              <a:ea typeface="Arial"/>
              <a:cs typeface="Arial"/>
              <a:sym typeface="Arial"/>
            </a:endParaRPr>
          </a:p>
        </p:txBody>
      </p:sp>
      <p:pic>
        <p:nvPicPr>
          <p:cNvPr descr="Un dibujo de una persona&#10;&#10;Descripción generada automáticamente con confianza media" id="926" name="Google Shape;926;p48"/>
          <p:cNvPicPr preferRelativeResize="0"/>
          <p:nvPr/>
        </p:nvPicPr>
        <p:blipFill rotWithShape="1">
          <a:blip r:embed="rId3">
            <a:alphaModFix/>
          </a:blip>
          <a:srcRect b="0" l="0" r="0" t="0"/>
          <a:stretch/>
        </p:blipFill>
        <p:spPr>
          <a:xfrm>
            <a:off x="10225812" y="373751"/>
            <a:ext cx="1269841" cy="1269841"/>
          </a:xfrm>
          <a:prstGeom prst="rect">
            <a:avLst/>
          </a:prstGeom>
          <a:noFill/>
          <a:ln>
            <a:noFill/>
          </a:ln>
        </p:spPr>
      </p:pic>
      <p:cxnSp>
        <p:nvCxnSpPr>
          <p:cNvPr id="927" name="Google Shape;927;p48"/>
          <p:cNvCxnSpPr/>
          <p:nvPr/>
        </p:nvCxnSpPr>
        <p:spPr>
          <a:xfrm>
            <a:off x="4786455" y="2550991"/>
            <a:ext cx="1937100" cy="1754100"/>
          </a:xfrm>
          <a:prstGeom prst="curvedConnector3">
            <a:avLst>
              <a:gd fmla="val 50000" name="adj1"/>
            </a:avLst>
          </a:prstGeom>
          <a:noFill/>
          <a:ln cap="flat" cmpd="sng" w="28575">
            <a:solidFill>
              <a:srgbClr val="678877"/>
            </a:solidFill>
            <a:prstDash val="solid"/>
            <a:round/>
            <a:headEnd len="med" w="med" type="triangle"/>
            <a:tailEnd len="med" w="med" type="triangle"/>
          </a:ln>
        </p:spPr>
      </p:cxnSp>
      <p:pic>
        <p:nvPicPr>
          <p:cNvPr id="928" name="Google Shape;928;p48"/>
          <p:cNvPicPr preferRelativeResize="0"/>
          <p:nvPr/>
        </p:nvPicPr>
        <p:blipFill rotWithShape="1">
          <a:blip r:embed="rId4">
            <a:alphaModFix/>
          </a:blip>
          <a:srcRect b="0" l="0" r="0" t="0"/>
          <a:stretch/>
        </p:blipFill>
        <p:spPr>
          <a:xfrm rot="5400000">
            <a:off x="4679766" y="2699319"/>
            <a:ext cx="2054530" cy="1841152"/>
          </a:xfrm>
          <a:prstGeom prst="rect">
            <a:avLst/>
          </a:prstGeom>
          <a:noFill/>
          <a:ln>
            <a:noFill/>
          </a:ln>
        </p:spPr>
      </p:pic>
      <p:pic>
        <p:nvPicPr>
          <p:cNvPr id="929" name="Google Shape;929;p48"/>
          <p:cNvPicPr preferRelativeResize="0"/>
          <p:nvPr/>
        </p:nvPicPr>
        <p:blipFill rotWithShape="1">
          <a:blip r:embed="rId4">
            <a:alphaModFix/>
          </a:blip>
          <a:srcRect b="0" l="0" r="0" t="0"/>
          <a:stretch/>
        </p:blipFill>
        <p:spPr>
          <a:xfrm rot="9839065">
            <a:off x="4831012" y="3575793"/>
            <a:ext cx="1911626" cy="1713090"/>
          </a:xfrm>
          <a:prstGeom prst="rect">
            <a:avLst/>
          </a:prstGeom>
          <a:noFill/>
          <a:ln>
            <a:noFill/>
          </a:ln>
        </p:spPr>
      </p:pic>
      <p:sp>
        <p:nvSpPr>
          <p:cNvPr id="930" name="Google Shape;930;p48"/>
          <p:cNvSpPr/>
          <p:nvPr/>
        </p:nvSpPr>
        <p:spPr>
          <a:xfrm>
            <a:off x="1368757" y="1935268"/>
            <a:ext cx="563671" cy="551145"/>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1</a:t>
            </a:r>
            <a:endParaRPr/>
          </a:p>
        </p:txBody>
      </p:sp>
      <p:sp>
        <p:nvSpPr>
          <p:cNvPr id="931" name="Google Shape;931;p48"/>
          <p:cNvSpPr/>
          <p:nvPr/>
        </p:nvSpPr>
        <p:spPr>
          <a:xfrm>
            <a:off x="1368757" y="2660894"/>
            <a:ext cx="563671" cy="551145"/>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2</a:t>
            </a:r>
            <a:endParaRPr/>
          </a:p>
        </p:txBody>
      </p:sp>
      <p:sp>
        <p:nvSpPr>
          <p:cNvPr id="932" name="Google Shape;932;p48"/>
          <p:cNvSpPr/>
          <p:nvPr/>
        </p:nvSpPr>
        <p:spPr>
          <a:xfrm>
            <a:off x="1368757" y="3375766"/>
            <a:ext cx="563671" cy="551145"/>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3</a:t>
            </a:r>
            <a:endParaRPr/>
          </a:p>
        </p:txBody>
      </p:sp>
      <p:sp>
        <p:nvSpPr>
          <p:cNvPr id="933" name="Google Shape;933;p48"/>
          <p:cNvSpPr/>
          <p:nvPr/>
        </p:nvSpPr>
        <p:spPr>
          <a:xfrm>
            <a:off x="1368757" y="4096015"/>
            <a:ext cx="563671" cy="551145"/>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4</a:t>
            </a:r>
            <a:endParaRPr/>
          </a:p>
        </p:txBody>
      </p:sp>
      <p:sp>
        <p:nvSpPr>
          <p:cNvPr id="934" name="Google Shape;934;p48"/>
          <p:cNvSpPr/>
          <p:nvPr/>
        </p:nvSpPr>
        <p:spPr>
          <a:xfrm>
            <a:off x="1368757" y="4816264"/>
            <a:ext cx="563671" cy="551145"/>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5</a:t>
            </a:r>
            <a:endParaRPr/>
          </a:p>
        </p:txBody>
      </p:sp>
      <p:sp>
        <p:nvSpPr>
          <p:cNvPr id="935" name="Google Shape;935;p48"/>
          <p:cNvSpPr/>
          <p:nvPr/>
        </p:nvSpPr>
        <p:spPr>
          <a:xfrm>
            <a:off x="1368757" y="5536512"/>
            <a:ext cx="563671" cy="551145"/>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6</a:t>
            </a:r>
            <a:endParaRPr/>
          </a:p>
        </p:txBody>
      </p:sp>
      <p:sp>
        <p:nvSpPr>
          <p:cNvPr id="936" name="Google Shape;936;p48"/>
          <p:cNvSpPr/>
          <p:nvPr/>
        </p:nvSpPr>
        <p:spPr>
          <a:xfrm>
            <a:off x="6538938" y="1935268"/>
            <a:ext cx="563671" cy="551145"/>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A</a:t>
            </a:r>
            <a:endParaRPr/>
          </a:p>
        </p:txBody>
      </p:sp>
      <p:sp>
        <p:nvSpPr>
          <p:cNvPr id="937" name="Google Shape;937;p48"/>
          <p:cNvSpPr/>
          <p:nvPr/>
        </p:nvSpPr>
        <p:spPr>
          <a:xfrm>
            <a:off x="6538938" y="2660894"/>
            <a:ext cx="563671" cy="551145"/>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B</a:t>
            </a:r>
            <a:endParaRPr/>
          </a:p>
        </p:txBody>
      </p:sp>
      <p:sp>
        <p:nvSpPr>
          <p:cNvPr id="938" name="Google Shape;938;p48"/>
          <p:cNvSpPr/>
          <p:nvPr/>
        </p:nvSpPr>
        <p:spPr>
          <a:xfrm>
            <a:off x="6538938" y="3375766"/>
            <a:ext cx="563671" cy="551145"/>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C</a:t>
            </a:r>
            <a:endParaRPr/>
          </a:p>
        </p:txBody>
      </p:sp>
      <p:sp>
        <p:nvSpPr>
          <p:cNvPr id="939" name="Google Shape;939;p48"/>
          <p:cNvSpPr/>
          <p:nvPr/>
        </p:nvSpPr>
        <p:spPr>
          <a:xfrm>
            <a:off x="6538938" y="4096015"/>
            <a:ext cx="563671" cy="551145"/>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D</a:t>
            </a:r>
            <a:endParaRPr/>
          </a:p>
        </p:txBody>
      </p:sp>
      <p:sp>
        <p:nvSpPr>
          <p:cNvPr id="940" name="Google Shape;940;p48"/>
          <p:cNvSpPr/>
          <p:nvPr/>
        </p:nvSpPr>
        <p:spPr>
          <a:xfrm>
            <a:off x="6538938" y="4816264"/>
            <a:ext cx="563671" cy="551145"/>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E</a:t>
            </a:r>
            <a:endParaRPr/>
          </a:p>
        </p:txBody>
      </p:sp>
      <p:sp>
        <p:nvSpPr>
          <p:cNvPr id="941" name="Google Shape;941;p48"/>
          <p:cNvSpPr/>
          <p:nvPr/>
        </p:nvSpPr>
        <p:spPr>
          <a:xfrm>
            <a:off x="6538938" y="5536512"/>
            <a:ext cx="563671" cy="551145"/>
          </a:xfrm>
          <a:prstGeom prst="ellipse">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400" u="none" cap="none" strike="noStrike">
                <a:solidFill>
                  <a:schemeClr val="dk1"/>
                </a:solidFill>
                <a:latin typeface="Arial"/>
                <a:ea typeface="Arial"/>
                <a:cs typeface="Arial"/>
                <a:sym typeface="Arial"/>
              </a:rPr>
              <a:t>F</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2DDD8"/>
        </a:solidFill>
      </p:bgPr>
    </p:bg>
    <p:spTree>
      <p:nvGrpSpPr>
        <p:cNvPr id="945" name="Shape 945"/>
        <p:cNvGrpSpPr/>
        <p:nvPr/>
      </p:nvGrpSpPr>
      <p:grpSpPr>
        <a:xfrm>
          <a:off x="0" y="0"/>
          <a:ext cx="0" cy="0"/>
          <a:chOff x="0" y="0"/>
          <a:chExt cx="0" cy="0"/>
        </a:xfrm>
      </p:grpSpPr>
      <p:sp>
        <p:nvSpPr>
          <p:cNvPr id="946" name="Google Shape;946;p73"/>
          <p:cNvSpPr txBox="1"/>
          <p:nvPr>
            <p:ph idx="1" type="body"/>
          </p:nvPr>
        </p:nvSpPr>
        <p:spPr>
          <a:xfrm>
            <a:off x="203792" y="240220"/>
            <a:ext cx="11784416" cy="6377560"/>
          </a:xfrm>
          <a:prstGeom prst="rect">
            <a:avLst/>
          </a:prstGeom>
          <a:solidFill>
            <a:schemeClr val="lt1"/>
          </a:solidFill>
          <a:ln>
            <a:noFill/>
          </a:ln>
        </p:spPr>
        <p:txBody>
          <a:bodyPr anchorCtr="0" anchor="t" bIns="45700" lIns="91425" spcFirstLastPara="1" rIns="91425" wrap="square" tIns="45700">
            <a:noAutofit/>
          </a:bodyPr>
          <a:lstStyle/>
          <a:p>
            <a:pPr indent="0" lvl="0" marL="148590" rtl="0" algn="just">
              <a:lnSpc>
                <a:spcPct val="100000"/>
              </a:lnSpc>
              <a:spcBef>
                <a:spcPts val="0"/>
              </a:spcBef>
              <a:spcAft>
                <a:spcPts val="0"/>
              </a:spcAft>
              <a:buSzPts val="1260"/>
              <a:buNone/>
            </a:pPr>
            <a:r>
              <a:t/>
            </a:r>
            <a:endParaRPr sz="2000">
              <a:latin typeface="Arial"/>
              <a:ea typeface="Arial"/>
              <a:cs typeface="Arial"/>
              <a:sym typeface="Arial"/>
            </a:endParaRPr>
          </a:p>
          <a:p>
            <a:pPr indent="0" lvl="0" marL="148590" rtl="0" algn="ctr">
              <a:lnSpc>
                <a:spcPct val="100000"/>
              </a:lnSpc>
              <a:spcBef>
                <a:spcPts val="0"/>
              </a:spcBef>
              <a:spcAft>
                <a:spcPts val="0"/>
              </a:spcAft>
              <a:buSzPts val="1260"/>
              <a:buNone/>
            </a:pPr>
            <a:r>
              <a:rPr b="1" lang="en-US" sz="2800">
                <a:latin typeface="Arial"/>
                <a:ea typeface="Arial"/>
                <a:cs typeface="Arial"/>
                <a:sym typeface="Arial"/>
              </a:rPr>
              <a:t>RESUMEN</a:t>
            </a:r>
            <a:endParaRPr sz="2000">
              <a:latin typeface="Arial"/>
              <a:ea typeface="Arial"/>
              <a:cs typeface="Arial"/>
              <a:sym typeface="Arial"/>
            </a:endParaRPr>
          </a:p>
          <a:p>
            <a:pPr indent="0" lvl="0" marL="148590" rtl="0" algn="just">
              <a:lnSpc>
                <a:spcPct val="100000"/>
              </a:lnSpc>
              <a:spcBef>
                <a:spcPts val="0"/>
              </a:spcBef>
              <a:spcAft>
                <a:spcPts val="0"/>
              </a:spcAft>
              <a:buSzPts val="1260"/>
              <a:buNone/>
            </a:pPr>
            <a:r>
              <a:t/>
            </a:r>
            <a:endParaRPr sz="2000">
              <a:latin typeface="Arial"/>
              <a:ea typeface="Arial"/>
              <a:cs typeface="Arial"/>
              <a:sym typeface="Arial"/>
            </a:endParaRPr>
          </a:p>
          <a:p>
            <a:pPr indent="0" lvl="0" marL="148590" rtl="0" algn="just">
              <a:lnSpc>
                <a:spcPct val="100000"/>
              </a:lnSpc>
              <a:spcBef>
                <a:spcPts val="0"/>
              </a:spcBef>
              <a:spcAft>
                <a:spcPts val="0"/>
              </a:spcAft>
              <a:buSzPts val="1260"/>
              <a:buNone/>
            </a:pPr>
            <a:r>
              <a:t/>
            </a:r>
            <a:endParaRPr sz="2000">
              <a:latin typeface="Arial"/>
              <a:ea typeface="Arial"/>
              <a:cs typeface="Arial"/>
              <a:sym typeface="Arial"/>
            </a:endParaRPr>
          </a:p>
          <a:p>
            <a:pPr indent="0" lvl="0" marL="148590" rtl="0" algn="just">
              <a:lnSpc>
                <a:spcPct val="100000"/>
              </a:lnSpc>
              <a:spcBef>
                <a:spcPts val="0"/>
              </a:spcBef>
              <a:spcAft>
                <a:spcPts val="0"/>
              </a:spcAft>
              <a:buSzPts val="1260"/>
              <a:buNone/>
            </a:pPr>
            <a:r>
              <a:rPr lang="en-US" sz="2000">
                <a:latin typeface="Arial"/>
                <a:ea typeface="Arial"/>
                <a:cs typeface="Arial"/>
                <a:sym typeface="Arial"/>
              </a:rPr>
              <a:t>En este módulo exploramos cómo introducir el Pensamiento Computacional en la educación de adultos de manera inclusiva, práctica y relevante para la vida cotidiana de los estudiantes.</a:t>
            </a:r>
            <a:endParaRPr/>
          </a:p>
          <a:p>
            <a:pPr indent="0" lvl="0" marL="148590" rtl="0" algn="just">
              <a:lnSpc>
                <a:spcPct val="100000"/>
              </a:lnSpc>
              <a:spcBef>
                <a:spcPts val="0"/>
              </a:spcBef>
              <a:spcAft>
                <a:spcPts val="0"/>
              </a:spcAft>
              <a:buSzPts val="1260"/>
              <a:buNone/>
            </a:pPr>
            <a:r>
              <a:t/>
            </a:r>
            <a:endParaRPr sz="2000">
              <a:latin typeface="Arial"/>
              <a:ea typeface="Arial"/>
              <a:cs typeface="Arial"/>
              <a:sym typeface="Arial"/>
            </a:endParaRPr>
          </a:p>
          <a:p>
            <a:pPr indent="0" lvl="0" marL="148590" rtl="0" algn="just">
              <a:lnSpc>
                <a:spcPct val="100000"/>
              </a:lnSpc>
              <a:spcBef>
                <a:spcPts val="0"/>
              </a:spcBef>
              <a:spcAft>
                <a:spcPts val="0"/>
              </a:spcAft>
              <a:buSzPts val="1260"/>
              <a:buNone/>
            </a:pPr>
            <a:r>
              <a:rPr lang="en-US" sz="2000">
                <a:latin typeface="Arial"/>
                <a:ea typeface="Arial"/>
                <a:cs typeface="Arial"/>
                <a:sym typeface="Arial"/>
              </a:rPr>
              <a:t>Analizamos enfoques pedagógicos adaptados a las necesidades del alumnado adulto, como el aprendizaje basado en proyectos, el aprendizaje experiencial y estrategias como el andamiaje y las actividades desconectadas, con el fin de hacer el PC accesible para todos.</a:t>
            </a:r>
            <a:endParaRPr/>
          </a:p>
          <a:p>
            <a:pPr indent="0" lvl="0" marL="148590" rtl="0" algn="just">
              <a:lnSpc>
                <a:spcPct val="100000"/>
              </a:lnSpc>
              <a:spcBef>
                <a:spcPts val="0"/>
              </a:spcBef>
              <a:spcAft>
                <a:spcPts val="0"/>
              </a:spcAft>
              <a:buSzPts val="1260"/>
              <a:buNone/>
            </a:pPr>
            <a:r>
              <a:t/>
            </a:r>
            <a:endParaRPr sz="2000">
              <a:latin typeface="Arial"/>
              <a:ea typeface="Arial"/>
              <a:cs typeface="Arial"/>
              <a:sym typeface="Arial"/>
            </a:endParaRPr>
          </a:p>
          <a:p>
            <a:pPr indent="0" lvl="0" marL="148590" rtl="0" algn="just">
              <a:lnSpc>
                <a:spcPct val="100000"/>
              </a:lnSpc>
              <a:spcBef>
                <a:spcPts val="0"/>
              </a:spcBef>
              <a:spcAft>
                <a:spcPts val="0"/>
              </a:spcAft>
              <a:buSzPts val="1260"/>
              <a:buNone/>
            </a:pPr>
            <a:r>
              <a:rPr lang="en-US" sz="2000">
                <a:latin typeface="Arial"/>
                <a:ea typeface="Arial"/>
                <a:cs typeface="Arial"/>
                <a:sym typeface="Arial"/>
              </a:rPr>
              <a:t>También aprendimos a diseñar planes de clase integrados con Pensamiento Computacional, aplicando ejemplos del mundo real y siguiendo orientaciones paso a paso. Además, vimos cómo los juegos y las actividades colaborativas pueden ayudar a los estudiantes adultos a desarrollar habilidades de resolución de problemas a través del PC.</a:t>
            </a:r>
            <a:endParaRPr/>
          </a:p>
          <a:p>
            <a:pPr indent="0" lvl="0" marL="148590" rtl="0" algn="just">
              <a:lnSpc>
                <a:spcPct val="100000"/>
              </a:lnSpc>
              <a:spcBef>
                <a:spcPts val="0"/>
              </a:spcBef>
              <a:spcAft>
                <a:spcPts val="0"/>
              </a:spcAft>
              <a:buSzPts val="1260"/>
              <a:buNone/>
            </a:pPr>
            <a:r>
              <a:t/>
            </a:r>
            <a:endParaRPr sz="2000">
              <a:latin typeface="Arial"/>
              <a:ea typeface="Arial"/>
              <a:cs typeface="Arial"/>
              <a:sym typeface="Arial"/>
            </a:endParaRPr>
          </a:p>
          <a:p>
            <a:pPr indent="0" lvl="0" marL="148590" rtl="0" algn="just">
              <a:lnSpc>
                <a:spcPct val="100000"/>
              </a:lnSpc>
              <a:spcBef>
                <a:spcPts val="0"/>
              </a:spcBef>
              <a:spcAft>
                <a:spcPts val="0"/>
              </a:spcAft>
              <a:buSzPts val="1260"/>
              <a:buNone/>
            </a:pPr>
            <a:r>
              <a:rPr lang="en-US" sz="2000">
                <a:latin typeface="Arial"/>
                <a:ea typeface="Arial"/>
                <a:cs typeface="Arial"/>
                <a:sym typeface="Arial"/>
              </a:rPr>
              <a:t>Este módulo subrayó la importancia de vincular el Pensamiento Computacional a las experiencias y objetivos de los alumnos, y mostró cómo los educadores pueden adaptar los contenidos a distintos contextos sin necesidad de recurrir a herramientas tecnológicas avanzadas.</a:t>
            </a:r>
            <a:endParaRPr/>
          </a:p>
        </p:txBody>
      </p:sp>
      <p:sp>
        <p:nvSpPr>
          <p:cNvPr id="947" name="Google Shape;947;p7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3" name="Shape 953"/>
        <p:cNvGrpSpPr/>
        <p:nvPr/>
      </p:nvGrpSpPr>
      <p:grpSpPr>
        <a:xfrm>
          <a:off x="0" y="0"/>
          <a:ext cx="0" cy="0"/>
          <a:chOff x="0" y="0"/>
          <a:chExt cx="0" cy="0"/>
        </a:xfrm>
      </p:grpSpPr>
      <p:sp>
        <p:nvSpPr>
          <p:cNvPr id="954" name="Google Shape;954;p49"/>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COMPUTATIONAL SENIORS </a:t>
            </a:r>
            <a:endParaRPr/>
          </a:p>
        </p:txBody>
      </p:sp>
      <p:pic>
        <p:nvPicPr>
          <p:cNvPr descr="Teacher assisting student" id="955" name="Google Shape;955;p49"/>
          <p:cNvPicPr preferRelativeResize="0"/>
          <p:nvPr>
            <p:ph idx="2" type="pic"/>
          </p:nvPr>
        </p:nvPicPr>
        <p:blipFill rotWithShape="1">
          <a:blip r:embed="rId3">
            <a:alphaModFix/>
          </a:blip>
          <a:srcRect b="0" l="17050" r="17049" t="0"/>
          <a:stretch/>
        </p:blipFill>
        <p:spPr>
          <a:xfrm>
            <a:off x="0" y="0"/>
            <a:ext cx="6781800" cy="6858000"/>
          </a:xfrm>
          <a:prstGeom prst="rect">
            <a:avLst/>
          </a:prstGeom>
          <a:solidFill>
            <a:schemeClr val="dk2"/>
          </a:solidFill>
          <a:ln>
            <a:noFill/>
          </a:ln>
        </p:spPr>
      </p:pic>
      <p:sp>
        <p:nvSpPr>
          <p:cNvPr id="956" name="Google Shape;956;p49"/>
          <p:cNvSpPr txBox="1"/>
          <p:nvPr>
            <p:ph idx="1" type="body"/>
          </p:nvPr>
        </p:nvSpPr>
        <p:spPr>
          <a:xfrm>
            <a:off x="7895303" y="3078797"/>
            <a:ext cx="3221037" cy="2316163"/>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1000"/>
              </a:spcBef>
              <a:spcAft>
                <a:spcPts val="0"/>
              </a:spcAft>
              <a:buClr>
                <a:schemeClr val="lt1"/>
              </a:buClr>
              <a:buSzPts val="1260"/>
              <a:buNone/>
            </a:pPr>
            <a:br>
              <a:rPr lang="en-US"/>
            </a:br>
            <a:endParaRPr/>
          </a:p>
        </p:txBody>
      </p:sp>
      <p:sp>
        <p:nvSpPr>
          <p:cNvPr id="957" name="Google Shape;957;p49"/>
          <p:cNvSpPr txBox="1"/>
          <p:nvPr/>
        </p:nvSpPr>
        <p:spPr>
          <a:xfrm>
            <a:off x="7460889" y="751364"/>
            <a:ext cx="4089863" cy="535527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lt1"/>
                </a:solidFill>
                <a:latin typeface="Arial"/>
                <a:ea typeface="Arial"/>
                <a:cs typeface="Arial"/>
                <a:sym typeface="Arial"/>
              </a:rPr>
              <a:t>LLAMADA A LA ACCIÓN:</a:t>
            </a:r>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Reflexiona sobre lo que has aprendido:</a:t>
            </a:r>
            <a:endParaRPr/>
          </a:p>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¿Cómo puedes diseñar tus clases para que integren los conceptos del PC de forma significativa?</a:t>
            </a:r>
            <a:endParaRPr/>
          </a:p>
          <a:p>
            <a:pPr indent="-196850" lvl="0" marL="285750" marR="0" rtl="0" algn="l">
              <a:lnSpc>
                <a:spcPct val="100000"/>
              </a:lnSpc>
              <a:spcBef>
                <a:spcPts val="0"/>
              </a:spcBef>
              <a:spcAft>
                <a:spcPts val="0"/>
              </a:spcAft>
              <a:buClr>
                <a:schemeClr val="lt1"/>
              </a:buClr>
              <a:buSzPts val="1400"/>
              <a:buFont typeface="Arial"/>
              <a:buNone/>
            </a:pPr>
            <a:r>
              <a:t/>
            </a:r>
            <a:endParaRPr b="0" i="1"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¿Qué tipo de tareas o situaciones de la vida cotidiana podrían ayudar a tus alumnos a practicar la descomposición, el reconocimiento de patrones, la abstracción o el pensamiento algorítmico?</a:t>
            </a:r>
            <a:endParaRPr/>
          </a:p>
          <a:p>
            <a:pPr indent="-196850" lvl="0" marL="285750" marR="0" rtl="0" algn="l">
              <a:lnSpc>
                <a:spcPct val="100000"/>
              </a:lnSpc>
              <a:spcBef>
                <a:spcPts val="0"/>
              </a:spcBef>
              <a:spcAft>
                <a:spcPts val="0"/>
              </a:spcAft>
              <a:buClr>
                <a:schemeClr val="lt1"/>
              </a:buClr>
              <a:buSzPts val="1400"/>
              <a:buFont typeface="Arial"/>
              <a:buNone/>
            </a:pPr>
            <a:r>
              <a:t/>
            </a:r>
            <a:endParaRPr b="0" i="1"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¿Cómo adaptar las actividades de PC a los distintos estilos, niveles y necesidades de aprendizaje?</a:t>
            </a:r>
            <a:endParaRPr/>
          </a:p>
          <a:p>
            <a:pPr indent="-196850" lvl="0" marL="285750" marR="0" rtl="0" algn="l">
              <a:lnSpc>
                <a:spcPct val="100000"/>
              </a:lnSpc>
              <a:spcBef>
                <a:spcPts val="0"/>
              </a:spcBef>
              <a:spcAft>
                <a:spcPts val="0"/>
              </a:spcAft>
              <a:buClr>
                <a:schemeClr val="lt1"/>
              </a:buClr>
              <a:buSzPts val="1400"/>
              <a:buFont typeface="Arial"/>
              <a:buNone/>
            </a:pPr>
            <a:r>
              <a:t/>
            </a:r>
            <a:endParaRPr b="0" i="1"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¿Cómo pueden la evaluación y la retroalimentación ayudar a tus alumnos a reforzar sus habilidades de PC?</a:t>
            </a:r>
            <a:endParaRPr b="0" i="1" sz="1050" u="none" cap="none" strike="noStrik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rgbClr val="D2DDD8"/>
        </a:solidFill>
      </p:bgPr>
    </p:bg>
    <p:spTree>
      <p:nvGrpSpPr>
        <p:cNvPr id="961" name="Shape 961"/>
        <p:cNvGrpSpPr/>
        <p:nvPr/>
      </p:nvGrpSpPr>
      <p:grpSpPr>
        <a:xfrm>
          <a:off x="0" y="0"/>
          <a:ext cx="0" cy="0"/>
          <a:chOff x="0" y="0"/>
          <a:chExt cx="0" cy="0"/>
        </a:xfrm>
      </p:grpSpPr>
      <p:sp>
        <p:nvSpPr>
          <p:cNvPr id="962" name="Google Shape;962;p74"/>
          <p:cNvSpPr txBox="1"/>
          <p:nvPr>
            <p:ph idx="1" type="body"/>
          </p:nvPr>
        </p:nvSpPr>
        <p:spPr>
          <a:xfrm>
            <a:off x="379054" y="512259"/>
            <a:ext cx="11609153" cy="5844091"/>
          </a:xfrm>
          <a:prstGeom prst="rect">
            <a:avLst/>
          </a:prstGeom>
          <a:solidFill>
            <a:schemeClr val="lt1"/>
          </a:solidFill>
          <a:ln>
            <a:noFill/>
          </a:ln>
        </p:spPr>
        <p:txBody>
          <a:bodyPr anchorCtr="0" anchor="t" bIns="45700" lIns="91425" spcFirstLastPara="1" rIns="91425" wrap="square" tIns="45700">
            <a:normAutofit/>
          </a:bodyPr>
          <a:lstStyle/>
          <a:p>
            <a:pPr indent="0" lvl="0" marL="148590" rtl="0" algn="ctr">
              <a:lnSpc>
                <a:spcPct val="100000"/>
              </a:lnSpc>
              <a:spcBef>
                <a:spcPts val="1000"/>
              </a:spcBef>
              <a:spcAft>
                <a:spcPts val="0"/>
              </a:spcAft>
              <a:buSzPts val="1260"/>
              <a:buNone/>
            </a:pPr>
            <a:r>
              <a:rPr b="1" lang="en-US" sz="3200">
                <a:latin typeface="Arial"/>
                <a:ea typeface="Arial"/>
                <a:cs typeface="Arial"/>
                <a:sym typeface="Arial"/>
              </a:rPr>
              <a:t>GLOSARIO</a:t>
            </a:r>
            <a:endParaRPr/>
          </a:p>
          <a:p>
            <a:pPr indent="0" lvl="0" marL="148590" rtl="0" algn="ctr">
              <a:lnSpc>
                <a:spcPct val="100000"/>
              </a:lnSpc>
              <a:spcBef>
                <a:spcPts val="1000"/>
              </a:spcBef>
              <a:spcAft>
                <a:spcPts val="0"/>
              </a:spcAft>
              <a:buSzPts val="1260"/>
              <a:buNone/>
            </a:pPr>
            <a:r>
              <a:t/>
            </a:r>
            <a:endParaRPr b="1" sz="1200">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Pensamiento computacional o PC: </a:t>
            </a:r>
            <a:r>
              <a:rPr b="1" i="0" lang="en-US" sz="1400" u="none" cap="none" strike="noStrike">
                <a:solidFill>
                  <a:schemeClr val="dk2"/>
                </a:solidFill>
                <a:latin typeface="Arial"/>
                <a:ea typeface="Arial"/>
                <a:cs typeface="Arial"/>
                <a:sym typeface="Arial"/>
              </a:rPr>
              <a:t>Resolver problemas como lo haría un ordenador, paso a paso. </a:t>
            </a:r>
            <a:endParaRPr b="0" i="0" sz="14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Descomposición: </a:t>
            </a:r>
            <a:r>
              <a:rPr b="1" i="0" lang="en-US" sz="1400" u="none" cap="none" strike="noStrike">
                <a:solidFill>
                  <a:schemeClr val="dk2"/>
                </a:solidFill>
                <a:latin typeface="Arial"/>
                <a:ea typeface="Arial"/>
                <a:cs typeface="Arial"/>
                <a:sym typeface="Arial"/>
              </a:rPr>
              <a:t>Dividir un gran problema en partes más pequeñas. </a:t>
            </a:r>
            <a:endParaRPr b="0" i="0" sz="14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Abstracción: </a:t>
            </a:r>
            <a:r>
              <a:rPr b="1" i="0" lang="en-US" sz="1400" u="none" cap="none" strike="noStrike">
                <a:solidFill>
                  <a:schemeClr val="dk2"/>
                </a:solidFill>
                <a:latin typeface="Arial"/>
                <a:ea typeface="Arial"/>
                <a:cs typeface="Arial"/>
                <a:sym typeface="Arial"/>
              </a:rPr>
              <a:t>Centrarse sólo en los detalles importantes.</a:t>
            </a:r>
            <a:endParaRPr b="0" i="0" sz="14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Reconocimiento de patrones: </a:t>
            </a:r>
            <a:r>
              <a:rPr b="1" i="0" lang="en-US" sz="1400" u="none" cap="none" strike="noStrike">
                <a:solidFill>
                  <a:schemeClr val="dk2"/>
                </a:solidFill>
                <a:latin typeface="Arial"/>
                <a:ea typeface="Arial"/>
                <a:cs typeface="Arial"/>
                <a:sym typeface="Arial"/>
              </a:rPr>
              <a:t>Detectar tendencias o cosas que se repiten.</a:t>
            </a:r>
            <a:endParaRPr b="0" i="0" sz="14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Algoritmo: </a:t>
            </a:r>
            <a:r>
              <a:rPr b="1" i="0" lang="en-US" sz="1400" u="none" cap="none" strike="noStrike">
                <a:solidFill>
                  <a:schemeClr val="dk2"/>
                </a:solidFill>
                <a:latin typeface="Arial"/>
                <a:ea typeface="Arial"/>
                <a:cs typeface="Arial"/>
                <a:sym typeface="Arial"/>
              </a:rPr>
              <a:t>Conjunto de instrucciones para completar una tarea.</a:t>
            </a:r>
            <a:endParaRPr b="0" i="0" sz="14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Iteración: </a:t>
            </a:r>
            <a:r>
              <a:rPr b="1" i="0" lang="en-US" sz="1400" u="none" cap="none" strike="noStrike">
                <a:solidFill>
                  <a:schemeClr val="dk2"/>
                </a:solidFill>
                <a:latin typeface="Arial"/>
                <a:ea typeface="Arial"/>
                <a:cs typeface="Arial"/>
                <a:sym typeface="Arial"/>
              </a:rPr>
              <a:t>Repetición de un proceso para mejorarlo.</a:t>
            </a:r>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Actividades Desenchufadas: </a:t>
            </a:r>
            <a:r>
              <a:rPr b="1" i="0" lang="en-US" sz="1400" u="none" cap="none" strike="noStrike">
                <a:solidFill>
                  <a:schemeClr val="dk2"/>
                </a:solidFill>
                <a:latin typeface="Arial"/>
                <a:ea typeface="Arial"/>
                <a:cs typeface="Arial"/>
                <a:sym typeface="Arial"/>
              </a:rPr>
              <a:t>Aprendizaje del PC sin pantallas mediante juegos, rompecabezas, etc.</a:t>
            </a:r>
            <a:endParaRPr b="1" i="0" sz="10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Depuración: </a:t>
            </a:r>
            <a:r>
              <a:rPr b="1" i="0" lang="en-US" sz="1400" u="none" cap="none" strike="noStrike">
                <a:solidFill>
                  <a:schemeClr val="dk2"/>
                </a:solidFill>
                <a:latin typeface="Arial"/>
                <a:ea typeface="Arial"/>
                <a:cs typeface="Arial"/>
                <a:sym typeface="Arial"/>
              </a:rPr>
              <a:t>Encontrar y corregir errores en un proceso.</a:t>
            </a:r>
            <a:endParaRPr b="0" i="0" sz="10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Habilidades interpersonales: </a:t>
            </a:r>
            <a:r>
              <a:rPr b="1" i="0" lang="en-US" sz="1400" u="none" cap="none" strike="noStrike">
                <a:solidFill>
                  <a:schemeClr val="dk2"/>
                </a:solidFill>
                <a:latin typeface="Arial"/>
                <a:ea typeface="Arial"/>
                <a:cs typeface="Arial"/>
                <a:sym typeface="Arial"/>
              </a:rPr>
              <a:t>Capacidades no técnicas que ayudan a las personas a trabajar bien con los demás y a adaptarse a los retos.</a:t>
            </a:r>
            <a:endParaRPr b="0" i="0" sz="10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Gamificación: </a:t>
            </a:r>
            <a:r>
              <a:rPr b="1" i="0" lang="en-US" sz="1400" u="none" cap="none" strike="noStrike">
                <a:solidFill>
                  <a:schemeClr val="dk2"/>
                </a:solidFill>
                <a:latin typeface="Arial"/>
                <a:ea typeface="Arial"/>
                <a:cs typeface="Arial"/>
                <a:sym typeface="Arial"/>
              </a:rPr>
              <a:t>Utilización de elementos de juego (como puntos o retos) en el aprendizaje.</a:t>
            </a:r>
            <a:endParaRPr b="0" i="0" sz="10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Alfabetización digital: </a:t>
            </a:r>
            <a:r>
              <a:rPr b="1" i="0" lang="en-US" sz="1400" u="none" cap="none" strike="noStrike">
                <a:solidFill>
                  <a:schemeClr val="dk1"/>
                </a:solidFill>
                <a:latin typeface="Arial"/>
                <a:ea typeface="Arial"/>
                <a:cs typeface="Arial"/>
                <a:sym typeface="Arial"/>
              </a:rPr>
              <a:t>Saber utilizar las herramientas digitales con seguridad y eficacia.</a:t>
            </a:r>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Inclusión: </a:t>
            </a:r>
            <a:r>
              <a:rPr b="1" i="0" lang="en-US" sz="1400" u="none" cap="none" strike="noStrike">
                <a:solidFill>
                  <a:schemeClr val="dk2"/>
                </a:solidFill>
                <a:latin typeface="Arial"/>
                <a:ea typeface="Arial"/>
                <a:cs typeface="Arial"/>
                <a:sym typeface="Arial"/>
              </a:rPr>
              <a:t>Hacer el aprendizaje accesible a todos, independientemente de su procedencia.</a:t>
            </a:r>
            <a:endParaRPr b="0" i="0" sz="10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rPr b="1" i="0" lang="en-US" sz="1400" u="none" cap="none" strike="noStrike">
                <a:solidFill>
                  <a:srgbClr val="678877"/>
                </a:solidFill>
                <a:latin typeface="Arial"/>
                <a:ea typeface="Arial"/>
                <a:cs typeface="Arial"/>
                <a:sym typeface="Arial"/>
              </a:rPr>
              <a:t>Andamiaje: </a:t>
            </a:r>
            <a:r>
              <a:rPr b="1" i="0" lang="en-US" sz="1400" u="none" cap="none" strike="noStrike">
                <a:solidFill>
                  <a:schemeClr val="dk2"/>
                </a:solidFill>
                <a:latin typeface="Arial"/>
                <a:ea typeface="Arial"/>
                <a:cs typeface="Arial"/>
                <a:sym typeface="Arial"/>
              </a:rPr>
              <a:t>Ayudar a los alumnos paso a paso para que poco a poco puedan hacer más cosas por sí mismos.</a:t>
            </a:r>
            <a:endParaRPr b="0" i="0" sz="1000" u="none" cap="none" strike="noStrike">
              <a:solidFill>
                <a:schemeClr val="dk2"/>
              </a:solidFill>
              <a:latin typeface="Arial"/>
              <a:ea typeface="Arial"/>
              <a:cs typeface="Arial"/>
              <a:sym typeface="Arial"/>
            </a:endParaRPr>
          </a:p>
          <a:p>
            <a:pPr indent="0" lvl="0" marL="148590" rtl="0" algn="just">
              <a:lnSpc>
                <a:spcPct val="100000"/>
              </a:lnSpc>
              <a:spcBef>
                <a:spcPts val="1000"/>
              </a:spcBef>
              <a:spcAft>
                <a:spcPts val="0"/>
              </a:spcAft>
              <a:buSzPts val="1260"/>
              <a:buNone/>
            </a:pPr>
            <a:r>
              <a:t/>
            </a:r>
            <a:endParaRPr b="0" i="0" sz="1400" u="none" cap="none" strike="noStrike">
              <a:solidFill>
                <a:schemeClr val="dk2"/>
              </a:solidFill>
              <a:latin typeface="Arial"/>
              <a:ea typeface="Arial"/>
              <a:cs typeface="Arial"/>
              <a:sym typeface="Arial"/>
            </a:endParaRPr>
          </a:p>
          <a:p>
            <a:pPr indent="0" lvl="0" marL="148590" rtl="0" algn="ctr">
              <a:lnSpc>
                <a:spcPct val="100000"/>
              </a:lnSpc>
              <a:spcBef>
                <a:spcPts val="1000"/>
              </a:spcBef>
              <a:spcAft>
                <a:spcPts val="0"/>
              </a:spcAft>
              <a:buSzPts val="1260"/>
              <a:buNone/>
            </a:pPr>
            <a:r>
              <a:t/>
            </a:r>
            <a:endParaRPr b="1" sz="3200">
              <a:latin typeface="Arial"/>
              <a:ea typeface="Arial"/>
              <a:cs typeface="Arial"/>
              <a:sym typeface="Arial"/>
            </a:endParaRPr>
          </a:p>
        </p:txBody>
      </p:sp>
      <p:sp>
        <p:nvSpPr>
          <p:cNvPr id="963" name="Google Shape;963;p7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67" name="Shape 967"/>
        <p:cNvGrpSpPr/>
        <p:nvPr/>
      </p:nvGrpSpPr>
      <p:grpSpPr>
        <a:xfrm>
          <a:off x="0" y="0"/>
          <a:ext cx="0" cy="0"/>
          <a:chOff x="0" y="0"/>
          <a:chExt cx="0" cy="0"/>
        </a:xfrm>
      </p:grpSpPr>
      <p:sp>
        <p:nvSpPr>
          <p:cNvPr id="968" name="Google Shape;968;p50"/>
          <p:cNvSpPr txBox="1"/>
          <p:nvPr>
            <p:ph type="title"/>
          </p:nvPr>
        </p:nvSpPr>
        <p:spPr>
          <a:xfrm>
            <a:off x="1084115" y="450349"/>
            <a:ext cx="5011885" cy="67088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2"/>
              </a:buClr>
              <a:buSzPts val="2800"/>
              <a:buFont typeface="Sorts Mill Goudy"/>
              <a:buNone/>
            </a:pPr>
            <a:r>
              <a:rPr b="1" lang="en-US" sz="2800">
                <a:solidFill>
                  <a:schemeClr val="dk2"/>
                </a:solidFill>
                <a:latin typeface="Arial"/>
                <a:ea typeface="Arial"/>
                <a:cs typeface="Arial"/>
                <a:sym typeface="Arial"/>
              </a:rPr>
              <a:t>REFERENCIAS</a:t>
            </a:r>
            <a:endParaRPr b="1">
              <a:solidFill>
                <a:schemeClr val="dk2"/>
              </a:solidFill>
              <a:latin typeface="Arial"/>
              <a:ea typeface="Arial"/>
              <a:cs typeface="Arial"/>
              <a:sym typeface="Arial"/>
            </a:endParaRPr>
          </a:p>
        </p:txBody>
      </p:sp>
      <p:sp>
        <p:nvSpPr>
          <p:cNvPr id="969" name="Google Shape;969;p50"/>
          <p:cNvSpPr txBox="1"/>
          <p:nvPr>
            <p:ph idx="1" type="body"/>
          </p:nvPr>
        </p:nvSpPr>
        <p:spPr>
          <a:xfrm>
            <a:off x="1077685" y="1528033"/>
            <a:ext cx="10539692" cy="4879618"/>
          </a:xfrm>
          <a:prstGeom prst="rect">
            <a:avLst/>
          </a:prstGeom>
          <a:noFill/>
          <a:ln>
            <a:noFill/>
          </a:ln>
        </p:spPr>
        <p:txBody>
          <a:bodyPr anchorCtr="0" anchor="b" bIns="45700" lIns="91425" spcFirstLastPara="1" rIns="91425" wrap="square" tIns="45700">
            <a:normAutofit fontScale="85000" lnSpcReduction="20000"/>
          </a:bodyPr>
          <a:lstStyle/>
          <a:p>
            <a:pPr indent="0" lvl="0" marL="0" rtl="0" algn="l">
              <a:lnSpc>
                <a:spcPct val="100000"/>
              </a:lnSpc>
              <a:spcBef>
                <a:spcPts val="0"/>
              </a:spcBef>
              <a:spcAft>
                <a:spcPts val="0"/>
              </a:spcAft>
              <a:buClr>
                <a:schemeClr val="dk2"/>
              </a:buClr>
              <a:buSzPct val="123529"/>
              <a:buNone/>
            </a:pPr>
            <a:r>
              <a:rPr b="0" lang="en-US" sz="1600">
                <a:latin typeface="Arial"/>
                <a:ea typeface="Arial"/>
                <a:cs typeface="Arial"/>
                <a:sym typeface="Arial"/>
              </a:rPr>
              <a:t>Yucnary-Daitiana Torres-Torres, Marcos Román-González, and Juan-Carlos Pérez-González. 2020. Unplugged teaching activities to promote computational thinking skills in primary and adults from a gender perspective. IEEE Revista Iberoamericana de Tecnologias del Aprendizaje, Vol. 15, 3 (2020), 225--232.</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Friday Joseph Agbo, Solomon Sunday Oyelere, Jarkko Suhonen, and Sunday Adewumi. 2019. A systematic review of computational thinking approach for programming education in higher education institutions. In Proceedings of the 19th Koli Calling International Conference on Computing Education Research. 1--10.</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Kirkpatrick, D. L., &amp; Kirkpatrick, J. D. (2006). </a:t>
            </a:r>
            <a:r>
              <a:rPr b="0" i="1" lang="en-US" sz="1600">
                <a:latin typeface="Arial"/>
                <a:ea typeface="Arial"/>
                <a:cs typeface="Arial"/>
                <a:sym typeface="Arial"/>
              </a:rPr>
              <a:t>Evaluating training programs: The four levels</a:t>
            </a:r>
            <a:r>
              <a:rPr b="0" lang="en-US" sz="1600">
                <a:latin typeface="Arial"/>
                <a:ea typeface="Arial"/>
                <a:cs typeface="Arial"/>
                <a:sym typeface="Arial"/>
              </a:rPr>
              <a:t> (3rd ed.). Berrett-Koehler Publishers.</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Knowles, M. S., Holton, E. F., &amp; Swanson, R. A. (2015). The adult learner: The definitive classic in adult education and human resource development (8th ed.). Routledge.</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International Society for Technology in Education (ISTE). (2016). Computational thinking for all: A toolkit for educators. Retrieved from </a:t>
            </a:r>
            <a:r>
              <a:rPr b="0" lang="en-US" sz="1600" u="sng">
                <a:solidFill>
                  <a:schemeClr val="hlink"/>
                </a:solidFill>
                <a:latin typeface="Arial"/>
                <a:ea typeface="Arial"/>
                <a:cs typeface="Arial"/>
                <a:sym typeface="Arial"/>
                <a:hlinkClick r:id="rId3"/>
              </a:rPr>
              <a:t>https://www.iste.org</a:t>
            </a:r>
            <a:endParaRPr b="0" sz="1600">
              <a:latin typeface="Arial"/>
              <a:ea typeface="Arial"/>
              <a:cs typeface="Arial"/>
              <a:sym typeface="Arial"/>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Cypherlearning. (2023, August 14). 6 digital tools that encourage computational thinking. NEO by CYPHERLEARNING. Retrieved January 21, 2025, from </a:t>
            </a:r>
            <a:r>
              <a:rPr b="0" lang="en-US" sz="1600" u="sng">
                <a:solidFill>
                  <a:schemeClr val="hlink"/>
                </a:solidFill>
                <a:latin typeface="Arial"/>
                <a:ea typeface="Arial"/>
                <a:cs typeface="Arial"/>
                <a:sym typeface="Arial"/>
                <a:hlinkClick r:id="rId4"/>
              </a:rPr>
              <a:t>https://www.cypherlearning.com/blog/k-20/6-digital-tools-that-encourage-computational-thinking</a:t>
            </a:r>
            <a:r>
              <a:rPr b="0" lang="en-US" sz="1600">
                <a:latin typeface="Arial"/>
                <a:ea typeface="Arial"/>
                <a:cs typeface="Arial"/>
                <a:sym typeface="Arial"/>
              </a:rPr>
              <a:t>?</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Learning.com. (2020, May 19). Computational thinking activities for elementary, Jr. High &amp; High School. Learning.com. Retrieved January 21, 2025, from </a:t>
            </a:r>
            <a:r>
              <a:rPr b="0" lang="en-US" sz="1600" u="sng">
                <a:solidFill>
                  <a:schemeClr val="hlink"/>
                </a:solidFill>
                <a:latin typeface="Arial"/>
                <a:ea typeface="Arial"/>
                <a:cs typeface="Arial"/>
                <a:sym typeface="Arial"/>
                <a:hlinkClick r:id="rId5"/>
              </a:rPr>
              <a:t>https://www.learning.com/blog/computational-thinking-activities/</a:t>
            </a:r>
            <a:r>
              <a:rPr b="0" lang="en-US" sz="1600">
                <a:latin typeface="Arial"/>
                <a:ea typeface="Arial"/>
                <a:cs typeface="Arial"/>
                <a:sym typeface="Arial"/>
              </a:rPr>
              <a:t>?</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Black, P., &amp; Wiliam, D. (1998). Assessment and classroom learning. Assessment in Education: Principles, Policies, and Practices, 5(1), 7-74.</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Andrade, H. (2000). Using rubrics to promote thinking and learning. Educational Leadership, 57(5), 13-18</a:t>
            </a:r>
            <a:endParaRPr>
              <a:latin typeface="Arial"/>
              <a:ea typeface="Arial"/>
              <a:cs typeface="Arial"/>
              <a:sym typeface="Arial"/>
            </a:endParaRPr>
          </a:p>
          <a:p>
            <a:pPr indent="0" lvl="0" marL="0" rtl="0" algn="l">
              <a:lnSpc>
                <a:spcPct val="100000"/>
              </a:lnSpc>
              <a:spcBef>
                <a:spcPts val="600"/>
              </a:spcBef>
              <a:spcAft>
                <a:spcPts val="0"/>
              </a:spcAft>
              <a:buClr>
                <a:schemeClr val="dk2"/>
              </a:buClr>
              <a:buSzPct val="123529"/>
              <a:buNone/>
            </a:pPr>
            <a:r>
              <a:rPr b="0" lang="en-US" sz="1600">
                <a:latin typeface="Arial"/>
                <a:ea typeface="Arial"/>
                <a:cs typeface="Arial"/>
                <a:sym typeface="Arial"/>
              </a:rPr>
              <a:t>Grover, Shuchi &amp; Pea, Roy. (2013). Computational Thinking in K–12 A Review of the State of the Field. Educational Researcher. 42. 38-43. from </a:t>
            </a:r>
            <a:r>
              <a:rPr b="0" lang="en-US" sz="1600" u="sng">
                <a:solidFill>
                  <a:schemeClr val="hlink"/>
                </a:solidFill>
                <a:latin typeface="Arial"/>
                <a:ea typeface="Arial"/>
                <a:cs typeface="Arial"/>
                <a:sym typeface="Arial"/>
                <a:hlinkClick r:id="rId6"/>
              </a:rPr>
              <a:t>https://www.researchgate.net/publication/258134754_Computational_Thinking_in_K-12_A_Review_of_the_State_of_the_Field</a:t>
            </a:r>
            <a:r>
              <a:rPr b="0" lang="en-US" sz="1600">
                <a:latin typeface="Arial"/>
                <a:ea typeface="Arial"/>
                <a:cs typeface="Arial"/>
                <a:sym typeface="Arial"/>
              </a:rPr>
              <a:t>   </a:t>
            </a:r>
            <a:endParaRPr>
              <a:latin typeface="Arial"/>
              <a:ea typeface="Arial"/>
              <a:cs typeface="Arial"/>
              <a:sym typeface="Arial"/>
            </a:endParaRPr>
          </a:p>
          <a:p>
            <a:pPr indent="0" lvl="0" marL="0" rtl="0" algn="l">
              <a:lnSpc>
                <a:spcPct val="100000"/>
              </a:lnSpc>
              <a:spcBef>
                <a:spcPts val="600"/>
              </a:spcBef>
              <a:spcAft>
                <a:spcPts val="600"/>
              </a:spcAft>
              <a:buClr>
                <a:schemeClr val="dk2"/>
              </a:buClr>
              <a:buSzPct val="123529"/>
              <a:buNone/>
            </a:pPr>
            <a:r>
              <a:rPr b="0" lang="en-US" sz="1600">
                <a:latin typeface="Arial"/>
                <a:ea typeface="Arial"/>
                <a:cs typeface="Arial"/>
                <a:sym typeface="Arial"/>
              </a:rPr>
              <a:t>El Mawas, N., Hooshyar, D., &amp; Yang, Y. (2019). Effects of Adaptive Educational Games on Adults' Computational Thinking. Proceedings of the 11th International Conference on Computer Supported Education, 1, 458-465.</a:t>
            </a:r>
            <a:endParaRPr b="0" sz="1600">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779C659C-7F59-4349-AB1C-748B314CACC4</vt:lpwstr>
  </property>
  <property fmtid="{D5CDD505-2E9C-101B-9397-08002B2CF9AE}" pid="3" name="ArticulatePath">
    <vt:lpwstr>COMPseniors - OERs Module 3</vt:lpwstr>
  </property>
</Properties>
</file>