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7" r:id="rId5"/>
    <p:sldMasterId id="2147483668" r:id="rId6"/>
    <p:sldMasterId id="214748367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Lst>
  <p:sldSz cy="6858000" cx="12192000"/>
  <p:notesSz cx="6858000" cy="9144000"/>
  <p:embeddedFontLst>
    <p:embeddedFont>
      <p:font typeface="Sorts Mill Goudy"/>
      <p:regular r:id="rId58"/>
      <p:italic r:id="rId59"/>
    </p:embeddedFont>
    <p:embeddedFont>
      <p:font typeface="Gill Sans"/>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2" roundtripDataSignature="AMtx7mhMnoPfQiBmvAGqlRZgudJCeOQC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44EF19D-6A19-40E1-81E9-A8B4DC520A5F}">
  <a:tblStyle styleId="{844EF19D-6A19-40E1-81E9-A8B4DC520A5F}"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DAC2619A-F3E8-41BD-9C7A-3DD54A3DBABA}"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1F0EF"/>
          </a:solidFill>
        </a:fill>
      </a:tcStyle>
    </a:wholeTbl>
    <a:band1H>
      <a:tcTxStyle b="off" i="off"/>
      <a:tcStyle>
        <a:fill>
          <a:solidFill>
            <a:srgbClr val="E1E0DD"/>
          </a:solidFill>
        </a:fill>
      </a:tcStyle>
    </a:band1H>
    <a:band2H>
      <a:tcTxStyle b="off" i="off"/>
    </a:band2H>
    <a:band1V>
      <a:tcTxStyle b="off" i="off"/>
      <a:tcStyle>
        <a:fill>
          <a:solidFill>
            <a:srgbClr val="E1E0DD"/>
          </a:solidFill>
        </a:fill>
      </a:tcStyle>
    </a:band1V>
    <a:band2V>
      <a:tcTxStyle b="off" i="off"/>
    </a:band2V>
    <a:lastCol>
      <a:tcTxStyle b="on" i="off">
        <a:font>
          <a:latin typeface="Arial"/>
          <a:ea typeface="Arial"/>
          <a:cs typeface="Arial"/>
        </a:font>
        <a:schemeClr val="lt1"/>
      </a:tcTxStyle>
      <a:tcStyle>
        <a:fill>
          <a:solidFill>
            <a:schemeClr val="accent4"/>
          </a:solidFill>
        </a:fill>
      </a:tcStyle>
    </a:lastCol>
    <a:firstCol>
      <a:tcTxStyle b="on" i="off">
        <a:font>
          <a:latin typeface="Arial"/>
          <a:ea typeface="Arial"/>
          <a:cs typeface="Arial"/>
        </a:font>
        <a:schemeClr val="lt1"/>
      </a:tcTxStyle>
      <a:tcStyle>
        <a:fill>
          <a:solidFill>
            <a:schemeClr val="accent4"/>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customschemas.google.com/relationships/presentationmetadata" Target="metadata"/><Relationship Id="rId61" Type="http://schemas.openxmlformats.org/officeDocument/2006/relationships/font" Target="fonts/GillSans-bold.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GillSans-regular.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font" Target="fonts/SortsMillGoudy-italic.fntdata"/><Relationship Id="rId14" Type="http://schemas.openxmlformats.org/officeDocument/2006/relationships/slide" Target="slides/slide6.xml"/><Relationship Id="rId58" Type="http://schemas.openxmlformats.org/officeDocument/2006/relationships/font" Target="fonts/SortsMillGoudy-regular.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6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413" name="Google Shape;413;p7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32" name="Google Shape;432;p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51" name="Google Shape;451;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61" name="Google Shape;461;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9" name="Google Shape;46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a:latin typeface="Arial"/>
              <a:ea typeface="Arial"/>
              <a:cs typeface="Arial"/>
              <a:sym typeface="Arial"/>
            </a:endParaRPr>
          </a:p>
        </p:txBody>
      </p:sp>
      <p:sp>
        <p:nvSpPr>
          <p:cNvPr id="482" name="Google Shape;4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6" name="Google Shape;49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24" name="Google Shape;524;p1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34" name="Google Shape;534;p1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9" name="Google Shape;55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578" name="Google Shape;57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03" name="Google Shape;603;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7" name="Google Shape;62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28" name="Google Shape;628;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 name="Google Shape;67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2" name="Google Shape;67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73" name="Google Shape;673;p1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5" name="Google Shape;68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6" name="Google Shape;68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87" name="Google Shape;687;p2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5" name="Google Shape;69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6" name="Google Shape;69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97" name="Google Shape;697;p2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5" name="Google Shape;70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06" name="Google Shape;70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4" name="Google Shape;71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15" name="Google Shape;71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3" name="Google Shape;72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24" name="Google Shape;72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744" name="Google Shape;74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3" name="Google Shape;76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latin typeface="Gill Sans"/>
              <a:ea typeface="Gill Sans"/>
              <a:cs typeface="Gill Sans"/>
              <a:sym typeface="Gill Sans"/>
            </a:endParaRPr>
          </a:p>
        </p:txBody>
      </p:sp>
      <p:sp>
        <p:nvSpPr>
          <p:cNvPr id="764" name="Google Shape;764;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784" name="Google Shape;784;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85" name="Google Shape;785;p2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4" name="Google Shape;79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795" name="Google Shape;79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96" name="Google Shape;796;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5" name="Google Shape;80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6" name="Google Shape;80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07" name="Google Shape;807;p2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6" name="Google Shape;81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7" name="Google Shape;817;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18" name="Google Shape;818;p3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7" name="Google Shape;82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8" name="Google Shape;828;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29" name="Google Shape;829;p3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8" name="Google Shape;83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1-a</a:t>
            </a:r>
            <a:endParaRPr/>
          </a:p>
          <a:p>
            <a:pPr indent="0" lvl="0" marL="0" rtl="0" algn="l">
              <a:lnSpc>
                <a:spcPct val="100000"/>
              </a:lnSpc>
              <a:spcBef>
                <a:spcPts val="0"/>
              </a:spcBef>
              <a:spcAft>
                <a:spcPts val="0"/>
              </a:spcAft>
              <a:buSzPts val="1400"/>
              <a:buNone/>
            </a:pPr>
            <a:r>
              <a:rPr lang="lt-LT"/>
              <a:t>2-b</a:t>
            </a:r>
            <a:endParaRPr/>
          </a:p>
          <a:p>
            <a:pPr indent="0" lvl="0" marL="0" rtl="0" algn="l">
              <a:lnSpc>
                <a:spcPct val="100000"/>
              </a:lnSpc>
              <a:spcBef>
                <a:spcPts val="0"/>
              </a:spcBef>
              <a:spcAft>
                <a:spcPts val="0"/>
              </a:spcAft>
              <a:buSzPts val="1400"/>
              <a:buNone/>
            </a:pPr>
            <a:r>
              <a:rPr lang="lt-LT"/>
              <a:t>3-c</a:t>
            </a:r>
            <a:endParaRPr/>
          </a:p>
          <a:p>
            <a:pPr indent="0" lvl="0" marL="0" rtl="0" algn="l">
              <a:lnSpc>
                <a:spcPct val="100000"/>
              </a:lnSpc>
              <a:spcBef>
                <a:spcPts val="0"/>
              </a:spcBef>
              <a:spcAft>
                <a:spcPts val="0"/>
              </a:spcAft>
              <a:buSzPts val="1400"/>
              <a:buNone/>
            </a:pPr>
            <a:r>
              <a:rPr lang="lt-LT"/>
              <a:t>4-a</a:t>
            </a:r>
            <a:endParaRPr/>
          </a:p>
          <a:p>
            <a:pPr indent="0" lvl="0" marL="0" rtl="0" algn="l">
              <a:lnSpc>
                <a:spcPct val="100000"/>
              </a:lnSpc>
              <a:spcBef>
                <a:spcPts val="0"/>
              </a:spcBef>
              <a:spcAft>
                <a:spcPts val="0"/>
              </a:spcAft>
              <a:buSzPts val="1400"/>
              <a:buNone/>
            </a:pPr>
            <a:r>
              <a:rPr lang="lt-LT"/>
              <a:t>5-b</a:t>
            </a:r>
            <a:endParaRPr/>
          </a:p>
          <a:p>
            <a:pPr indent="0" lvl="0" marL="0" rtl="0" algn="l">
              <a:lnSpc>
                <a:spcPct val="100000"/>
              </a:lnSpc>
              <a:spcBef>
                <a:spcPts val="0"/>
              </a:spcBef>
              <a:spcAft>
                <a:spcPts val="0"/>
              </a:spcAft>
              <a:buSzPts val="1400"/>
              <a:buNone/>
            </a:pPr>
            <a:r>
              <a:t/>
            </a:r>
            <a:endParaRPr/>
          </a:p>
        </p:txBody>
      </p:sp>
      <p:sp>
        <p:nvSpPr>
          <p:cNvPr id="886" name="Google Shape;88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6" name="Google Shape;89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7" name="Google Shape;897;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98" name="Google Shape;898;p3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6" name="Google Shape;90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7" name="Google Shape;907;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08" name="Google Shape;908;p3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6" name="Google Shape;91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2" name="Google Shape;942;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3" name="Google Shape;943;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44" name="Google Shape;944;p3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2" name="Google Shape;95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953" name="Google Shape;95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1" name="Google Shape;1001;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3" name="Google Shape;101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3" name="Google Shape;1023;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4" name="Google Shape;1024;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025" name="Google Shape;1025;p7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3" name="Google Shape;1033;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3" name="Google Shape;1043;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1-b</a:t>
            </a:r>
            <a:endParaRPr/>
          </a:p>
          <a:p>
            <a:pPr indent="0" lvl="0" marL="0" rtl="0" algn="l">
              <a:lnSpc>
                <a:spcPct val="100000"/>
              </a:lnSpc>
              <a:spcBef>
                <a:spcPts val="0"/>
              </a:spcBef>
              <a:spcAft>
                <a:spcPts val="0"/>
              </a:spcAft>
              <a:buSzPts val="1400"/>
              <a:buNone/>
            </a:pPr>
            <a:r>
              <a:rPr lang="lt-LT"/>
              <a:t>2-c</a:t>
            </a:r>
            <a:endParaRPr/>
          </a:p>
          <a:p>
            <a:pPr indent="0" lvl="0" marL="0" rtl="0" algn="l">
              <a:lnSpc>
                <a:spcPct val="100000"/>
              </a:lnSpc>
              <a:spcBef>
                <a:spcPts val="0"/>
              </a:spcBef>
              <a:spcAft>
                <a:spcPts val="0"/>
              </a:spcAft>
              <a:buSzPts val="1400"/>
              <a:buNone/>
            </a:pPr>
            <a:r>
              <a:rPr lang="lt-LT"/>
              <a:t>3-a</a:t>
            </a:r>
            <a:endParaRPr/>
          </a:p>
          <a:p>
            <a:pPr indent="0" lvl="0" marL="0" rtl="0" algn="l">
              <a:lnSpc>
                <a:spcPct val="100000"/>
              </a:lnSpc>
              <a:spcBef>
                <a:spcPts val="0"/>
              </a:spcBef>
              <a:spcAft>
                <a:spcPts val="0"/>
              </a:spcAft>
              <a:buSzPts val="1400"/>
              <a:buNone/>
            </a:pPr>
            <a:r>
              <a:rPr lang="lt-LT"/>
              <a:t>4-b</a:t>
            </a:r>
            <a:endParaRPr/>
          </a:p>
          <a:p>
            <a:pPr indent="0" lvl="0" marL="0" rtl="0" algn="l">
              <a:lnSpc>
                <a:spcPct val="100000"/>
              </a:lnSpc>
              <a:spcBef>
                <a:spcPts val="0"/>
              </a:spcBef>
              <a:spcAft>
                <a:spcPts val="0"/>
              </a:spcAft>
              <a:buSzPts val="1400"/>
              <a:buNone/>
            </a:pPr>
            <a:r>
              <a:rPr lang="lt-LT"/>
              <a:t>5-b</a:t>
            </a:r>
            <a:endParaRPr/>
          </a:p>
        </p:txBody>
      </p:sp>
      <p:sp>
        <p:nvSpPr>
          <p:cNvPr id="1051" name="Google Shape;1051;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0" name="Google Shape;1060;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5" name="Google Shape;1095;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096" name="Google Shape;1096;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p7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8" name="Google Shape;1118;p7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9" name="Google Shape;1119;p7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20" name="Google Shape;1120;p7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8" name="Google Shape;1128;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9" name="Google Shape;1129;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130" name="Google Shape;1130;p5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p7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9" name="Google Shape;1139;p7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0" name="Google Shape;1140;p7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41" name="Google Shape;1141;p7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1" name="Google Shape;116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6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61"/>
          <p:cNvSpPr/>
          <p:nvPr>
            <p:ph idx="2" type="pic"/>
          </p:nvPr>
        </p:nvSpPr>
        <p:spPr>
          <a:xfrm>
            <a:off x="680720" y="685799"/>
            <a:ext cx="10830560" cy="5486401"/>
          </a:xfrm>
          <a:prstGeom prst="rect">
            <a:avLst/>
          </a:prstGeom>
          <a:noFill/>
          <a:ln>
            <a:noFill/>
          </a:ln>
        </p:spPr>
      </p:sp>
      <p:sp>
        <p:nvSpPr>
          <p:cNvPr id="18" name="Google Shape;18;p61"/>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6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0" name="Shape 20"/>
        <p:cNvGrpSpPr/>
        <p:nvPr/>
      </p:nvGrpSpPr>
      <p:grpSpPr>
        <a:xfrm>
          <a:off x="0" y="0"/>
          <a:ext cx="0" cy="0"/>
          <a:chOff x="0" y="0"/>
          <a:chExt cx="0" cy="0"/>
        </a:xfrm>
      </p:grpSpPr>
      <p:sp>
        <p:nvSpPr>
          <p:cNvPr id="21" name="Google Shape;21;p62"/>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6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6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2"/>
          <p:cNvSpPr/>
          <p:nvPr>
            <p:ph idx="2" type="pic"/>
          </p:nvPr>
        </p:nvSpPr>
        <p:spPr>
          <a:xfrm>
            <a:off x="1279525" y="2155389"/>
            <a:ext cx="2003425" cy="2002536"/>
          </a:xfrm>
          <a:prstGeom prst="rect">
            <a:avLst/>
          </a:prstGeom>
          <a:noFill/>
          <a:ln>
            <a:noFill/>
          </a:ln>
        </p:spPr>
      </p:sp>
      <p:sp>
        <p:nvSpPr>
          <p:cNvPr id="26" name="Google Shape;26;p6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6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62"/>
          <p:cNvSpPr/>
          <p:nvPr>
            <p:ph idx="4" type="pic"/>
          </p:nvPr>
        </p:nvSpPr>
        <p:spPr>
          <a:xfrm>
            <a:off x="3804132" y="2155389"/>
            <a:ext cx="2003425" cy="2002536"/>
          </a:xfrm>
          <a:prstGeom prst="rect">
            <a:avLst/>
          </a:prstGeom>
          <a:noFill/>
          <a:ln>
            <a:noFill/>
          </a:ln>
        </p:spPr>
      </p:sp>
      <p:sp>
        <p:nvSpPr>
          <p:cNvPr id="29" name="Google Shape;29;p6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2"/>
          <p:cNvSpPr/>
          <p:nvPr>
            <p:ph idx="7" type="pic"/>
          </p:nvPr>
        </p:nvSpPr>
        <p:spPr>
          <a:xfrm>
            <a:off x="6332269" y="2155389"/>
            <a:ext cx="2003425" cy="2002536"/>
          </a:xfrm>
          <a:prstGeom prst="rect">
            <a:avLst/>
          </a:prstGeom>
          <a:noFill/>
          <a:ln>
            <a:noFill/>
          </a:ln>
        </p:spPr>
      </p:sp>
      <p:sp>
        <p:nvSpPr>
          <p:cNvPr id="32" name="Google Shape;32;p6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62"/>
          <p:cNvSpPr/>
          <p:nvPr>
            <p:ph idx="13" type="pic"/>
          </p:nvPr>
        </p:nvSpPr>
        <p:spPr>
          <a:xfrm>
            <a:off x="8858607" y="2155389"/>
            <a:ext cx="2003425" cy="2002536"/>
          </a:xfrm>
          <a:prstGeom prst="rect">
            <a:avLst/>
          </a:prstGeom>
          <a:noFill/>
          <a:ln>
            <a:noFill/>
          </a:ln>
        </p:spPr>
      </p:sp>
      <p:sp>
        <p:nvSpPr>
          <p:cNvPr id="35" name="Google Shape;35;p6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9" name="Shape 39"/>
        <p:cNvGrpSpPr/>
        <p:nvPr/>
      </p:nvGrpSpPr>
      <p:grpSpPr>
        <a:xfrm>
          <a:off x="0" y="0"/>
          <a:ext cx="0" cy="0"/>
          <a:chOff x="0" y="0"/>
          <a:chExt cx="0" cy="0"/>
        </a:xfrm>
      </p:grpSpPr>
      <p:sp>
        <p:nvSpPr>
          <p:cNvPr id="40" name="Google Shape;40;p65"/>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 name="Google Shape;41;p6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 name="Google Shape;42;p6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Arial"/>
                <a:ea typeface="Arial"/>
                <a:cs typeface="Arial"/>
                <a:sym typeface="Arial"/>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65"/>
          <p:cNvSpPr/>
          <p:nvPr>
            <p:ph idx="2" type="pic"/>
          </p:nvPr>
        </p:nvSpPr>
        <p:spPr>
          <a:xfrm>
            <a:off x="8839200" y="685800"/>
            <a:ext cx="2667000" cy="2400300"/>
          </a:xfrm>
          <a:prstGeom prst="rect">
            <a:avLst/>
          </a:prstGeom>
          <a:noFill/>
          <a:ln>
            <a:noFill/>
          </a:ln>
        </p:spPr>
      </p:sp>
      <p:sp>
        <p:nvSpPr>
          <p:cNvPr id="46" name="Google Shape;46;p65"/>
          <p:cNvSpPr/>
          <p:nvPr>
            <p:ph idx="3" type="pic"/>
          </p:nvPr>
        </p:nvSpPr>
        <p:spPr>
          <a:xfrm>
            <a:off x="8839200" y="3764738"/>
            <a:ext cx="2667000" cy="2404872"/>
          </a:xfrm>
          <a:prstGeom prst="rect">
            <a:avLst/>
          </a:prstGeom>
          <a:noFill/>
          <a:ln>
            <a:noFill/>
          </a:ln>
        </p:spPr>
      </p:sp>
      <p:sp>
        <p:nvSpPr>
          <p:cNvPr id="47" name="Google Shape;47;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49" name="Shape 49"/>
        <p:cNvGrpSpPr/>
        <p:nvPr/>
      </p:nvGrpSpPr>
      <p:grpSpPr>
        <a:xfrm>
          <a:off x="0" y="0"/>
          <a:ext cx="0" cy="0"/>
          <a:chOff x="0" y="0"/>
          <a:chExt cx="0" cy="0"/>
        </a:xfrm>
      </p:grpSpPr>
      <p:sp>
        <p:nvSpPr>
          <p:cNvPr id="50" name="Google Shape;50;p6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1" name="Google Shape;51;p64"/>
          <p:cNvSpPr/>
          <p:nvPr>
            <p:ph idx="2" type="pic"/>
          </p:nvPr>
        </p:nvSpPr>
        <p:spPr>
          <a:xfrm>
            <a:off x="0" y="0"/>
            <a:ext cx="12192000" cy="6858000"/>
          </a:xfrm>
          <a:prstGeom prst="rect">
            <a:avLst/>
          </a:prstGeom>
          <a:noFill/>
          <a:ln>
            <a:noFill/>
          </a:ln>
        </p:spPr>
      </p:sp>
      <p:sp>
        <p:nvSpPr>
          <p:cNvPr id="52" name="Google Shape;52;p6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6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54" name="Shape 54"/>
        <p:cNvGrpSpPr/>
        <p:nvPr/>
      </p:nvGrpSpPr>
      <p:grpSpPr>
        <a:xfrm>
          <a:off x="0" y="0"/>
          <a:ext cx="0" cy="0"/>
          <a:chOff x="0" y="0"/>
          <a:chExt cx="0" cy="0"/>
        </a:xfrm>
      </p:grpSpPr>
      <p:sp>
        <p:nvSpPr>
          <p:cNvPr id="55" name="Google Shape;55;p63"/>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6" name="Google Shape;56;p63"/>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6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3"/>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6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1" name="Shape 61"/>
        <p:cNvGrpSpPr/>
        <p:nvPr/>
      </p:nvGrpSpPr>
      <p:grpSpPr>
        <a:xfrm>
          <a:off x="0" y="0"/>
          <a:ext cx="0" cy="0"/>
          <a:chOff x="0" y="0"/>
          <a:chExt cx="0" cy="0"/>
        </a:xfrm>
      </p:grpSpPr>
      <p:sp>
        <p:nvSpPr>
          <p:cNvPr id="62" name="Google Shape;62;p6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6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6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7" name="Google Shape;67;p6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6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9" name="Google Shape;69;p6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6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1" name="Google Shape;71;p6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74" name="Shape 74"/>
        <p:cNvGrpSpPr/>
        <p:nvPr/>
      </p:nvGrpSpPr>
      <p:grpSpPr>
        <a:xfrm>
          <a:off x="0" y="0"/>
          <a:ext cx="0" cy="0"/>
          <a:chOff x="0" y="0"/>
          <a:chExt cx="0" cy="0"/>
        </a:xfrm>
      </p:grpSpPr>
      <p:sp>
        <p:nvSpPr>
          <p:cNvPr id="75" name="Google Shape;75;p6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7"/>
          <p:cNvSpPr/>
          <p:nvPr>
            <p:ph idx="2" type="pic"/>
          </p:nvPr>
        </p:nvSpPr>
        <p:spPr>
          <a:xfrm>
            <a:off x="0" y="0"/>
            <a:ext cx="3390900" cy="6858000"/>
          </a:xfrm>
          <a:prstGeom prst="rect">
            <a:avLst/>
          </a:prstGeom>
          <a:noFill/>
          <a:ln>
            <a:noFill/>
          </a:ln>
        </p:spPr>
      </p:sp>
      <p:sp>
        <p:nvSpPr>
          <p:cNvPr id="77" name="Google Shape;77;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6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67"/>
          <p:cNvSpPr/>
          <p:nvPr>
            <p:ph idx="3" type="pic"/>
          </p:nvPr>
        </p:nvSpPr>
        <p:spPr>
          <a:xfrm>
            <a:off x="8801100" y="0"/>
            <a:ext cx="3390900" cy="6858000"/>
          </a:xfrm>
          <a:prstGeom prst="rect">
            <a:avLst/>
          </a:prstGeom>
          <a:noFill/>
          <a:ln>
            <a:noFill/>
          </a:ln>
        </p:spPr>
      </p:sp>
      <p:sp>
        <p:nvSpPr>
          <p:cNvPr id="80" name="Google Shape;80;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82" name="Shape 82"/>
        <p:cNvGrpSpPr/>
        <p:nvPr/>
      </p:nvGrpSpPr>
      <p:grpSpPr>
        <a:xfrm>
          <a:off x="0" y="0"/>
          <a:ext cx="0" cy="0"/>
          <a:chOff x="0" y="0"/>
          <a:chExt cx="0" cy="0"/>
        </a:xfrm>
      </p:grpSpPr>
      <p:sp>
        <p:nvSpPr>
          <p:cNvPr id="83" name="Google Shape;83;p68"/>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68"/>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68"/>
          <p:cNvSpPr/>
          <p:nvPr>
            <p:ph idx="2" type="pic"/>
          </p:nvPr>
        </p:nvSpPr>
        <p:spPr>
          <a:xfrm>
            <a:off x="0" y="0"/>
            <a:ext cx="6781800" cy="6858000"/>
          </a:xfrm>
          <a:prstGeom prst="rect">
            <a:avLst/>
          </a:prstGeom>
          <a:solidFill>
            <a:schemeClr val="dk2"/>
          </a:solidFill>
          <a:ln>
            <a:noFill/>
          </a:ln>
        </p:spPr>
      </p:sp>
      <p:sp>
        <p:nvSpPr>
          <p:cNvPr id="87" name="Google Shape;87;p68"/>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96" name="Shape 96"/>
        <p:cNvGrpSpPr/>
        <p:nvPr/>
      </p:nvGrpSpPr>
      <p:grpSpPr>
        <a:xfrm>
          <a:off x="0" y="0"/>
          <a:ext cx="0" cy="0"/>
          <a:chOff x="0" y="0"/>
          <a:chExt cx="0" cy="0"/>
        </a:xfrm>
      </p:grpSpPr>
      <p:sp>
        <p:nvSpPr>
          <p:cNvPr id="97" name="Google Shape;97;p7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8" name="Google Shape;98;p7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9" name="Google Shape;99;p7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7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 name="Google Shape;102;p7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7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 name="Google Shape;104;p7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7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6" name="Google Shape;106;p7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09" name="Shape 109"/>
        <p:cNvGrpSpPr/>
        <p:nvPr/>
      </p:nvGrpSpPr>
      <p:grpSpPr>
        <a:xfrm>
          <a:off x="0" y="0"/>
          <a:ext cx="0" cy="0"/>
          <a:chOff x="0" y="0"/>
          <a:chExt cx="0" cy="0"/>
        </a:xfrm>
      </p:grpSpPr>
      <p:sp>
        <p:nvSpPr>
          <p:cNvPr id="110" name="Google Shape;110;p7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1" name="Google Shape;111;p79"/>
          <p:cNvSpPr/>
          <p:nvPr>
            <p:ph idx="2" type="pic"/>
          </p:nvPr>
        </p:nvSpPr>
        <p:spPr>
          <a:xfrm>
            <a:off x="680720" y="685799"/>
            <a:ext cx="10830560" cy="5486401"/>
          </a:xfrm>
          <a:prstGeom prst="rect">
            <a:avLst/>
          </a:prstGeom>
          <a:noFill/>
          <a:ln>
            <a:noFill/>
          </a:ln>
        </p:spPr>
      </p:sp>
      <p:sp>
        <p:nvSpPr>
          <p:cNvPr id="112" name="Google Shape;112;p79"/>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7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14" name="Shape 114"/>
        <p:cNvGrpSpPr/>
        <p:nvPr/>
      </p:nvGrpSpPr>
      <p:grpSpPr>
        <a:xfrm>
          <a:off x="0" y="0"/>
          <a:ext cx="0" cy="0"/>
          <a:chOff x="0" y="0"/>
          <a:chExt cx="0" cy="0"/>
        </a:xfrm>
      </p:grpSpPr>
      <p:sp>
        <p:nvSpPr>
          <p:cNvPr id="115" name="Google Shape;115;p8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8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8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8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80"/>
          <p:cNvSpPr/>
          <p:nvPr>
            <p:ph idx="2" type="pic"/>
          </p:nvPr>
        </p:nvSpPr>
        <p:spPr>
          <a:xfrm>
            <a:off x="1279525" y="2155389"/>
            <a:ext cx="2003425" cy="2002536"/>
          </a:xfrm>
          <a:prstGeom prst="rect">
            <a:avLst/>
          </a:prstGeom>
          <a:noFill/>
          <a:ln>
            <a:noFill/>
          </a:ln>
        </p:spPr>
      </p:sp>
      <p:sp>
        <p:nvSpPr>
          <p:cNvPr id="120" name="Google Shape;120;p8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8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80"/>
          <p:cNvSpPr/>
          <p:nvPr>
            <p:ph idx="4" type="pic"/>
          </p:nvPr>
        </p:nvSpPr>
        <p:spPr>
          <a:xfrm>
            <a:off x="3804132" y="2155389"/>
            <a:ext cx="2003425" cy="2002536"/>
          </a:xfrm>
          <a:prstGeom prst="rect">
            <a:avLst/>
          </a:prstGeom>
          <a:noFill/>
          <a:ln>
            <a:noFill/>
          </a:ln>
        </p:spPr>
      </p:sp>
      <p:sp>
        <p:nvSpPr>
          <p:cNvPr id="123" name="Google Shape;123;p8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8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80"/>
          <p:cNvSpPr/>
          <p:nvPr>
            <p:ph idx="7" type="pic"/>
          </p:nvPr>
        </p:nvSpPr>
        <p:spPr>
          <a:xfrm>
            <a:off x="6332269" y="2155389"/>
            <a:ext cx="2003425" cy="2002536"/>
          </a:xfrm>
          <a:prstGeom prst="rect">
            <a:avLst/>
          </a:prstGeom>
          <a:noFill/>
          <a:ln>
            <a:noFill/>
          </a:ln>
        </p:spPr>
      </p:sp>
      <p:sp>
        <p:nvSpPr>
          <p:cNvPr id="126" name="Google Shape;126;p8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8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80"/>
          <p:cNvSpPr/>
          <p:nvPr>
            <p:ph idx="13" type="pic"/>
          </p:nvPr>
        </p:nvSpPr>
        <p:spPr>
          <a:xfrm>
            <a:off x="8858607" y="2155389"/>
            <a:ext cx="2003425" cy="2002536"/>
          </a:xfrm>
          <a:prstGeom prst="rect">
            <a:avLst/>
          </a:prstGeom>
          <a:noFill/>
          <a:ln>
            <a:noFill/>
          </a:ln>
        </p:spPr>
      </p:sp>
      <p:sp>
        <p:nvSpPr>
          <p:cNvPr id="129" name="Google Shape;129;p8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8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8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8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33" name="Shape 133"/>
        <p:cNvGrpSpPr/>
        <p:nvPr/>
      </p:nvGrpSpPr>
      <p:grpSpPr>
        <a:xfrm>
          <a:off x="0" y="0"/>
          <a:ext cx="0" cy="0"/>
          <a:chOff x="0" y="0"/>
          <a:chExt cx="0" cy="0"/>
        </a:xfrm>
      </p:grpSpPr>
      <p:sp>
        <p:nvSpPr>
          <p:cNvPr id="134" name="Google Shape;134;p81"/>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81"/>
          <p:cNvSpPr/>
          <p:nvPr>
            <p:ph idx="2" type="pic"/>
          </p:nvPr>
        </p:nvSpPr>
        <p:spPr>
          <a:xfrm>
            <a:off x="0" y="0"/>
            <a:ext cx="12192000" cy="6858000"/>
          </a:xfrm>
          <a:prstGeom prst="rect">
            <a:avLst/>
          </a:prstGeom>
          <a:noFill/>
          <a:ln>
            <a:noFill/>
          </a:ln>
        </p:spPr>
      </p:sp>
      <p:sp>
        <p:nvSpPr>
          <p:cNvPr id="136" name="Google Shape;136;p81"/>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81"/>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38" name="Shape 138"/>
        <p:cNvGrpSpPr/>
        <p:nvPr/>
      </p:nvGrpSpPr>
      <p:grpSpPr>
        <a:xfrm>
          <a:off x="0" y="0"/>
          <a:ext cx="0" cy="0"/>
          <a:chOff x="0" y="0"/>
          <a:chExt cx="0" cy="0"/>
        </a:xfrm>
      </p:grpSpPr>
      <p:sp>
        <p:nvSpPr>
          <p:cNvPr id="139" name="Google Shape;139;p82"/>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0" name="Google Shape;140;p82"/>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82"/>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8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82"/>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82"/>
          <p:cNvSpPr/>
          <p:nvPr>
            <p:ph idx="2" type="pic"/>
          </p:nvPr>
        </p:nvSpPr>
        <p:spPr>
          <a:xfrm>
            <a:off x="8839200" y="685800"/>
            <a:ext cx="2667000" cy="2400300"/>
          </a:xfrm>
          <a:prstGeom prst="rect">
            <a:avLst/>
          </a:prstGeom>
          <a:noFill/>
          <a:ln>
            <a:noFill/>
          </a:ln>
        </p:spPr>
      </p:sp>
      <p:sp>
        <p:nvSpPr>
          <p:cNvPr id="145" name="Google Shape;145;p82"/>
          <p:cNvSpPr/>
          <p:nvPr>
            <p:ph idx="3" type="pic"/>
          </p:nvPr>
        </p:nvSpPr>
        <p:spPr>
          <a:xfrm>
            <a:off x="8839200" y="3764738"/>
            <a:ext cx="2667000" cy="2404872"/>
          </a:xfrm>
          <a:prstGeom prst="rect">
            <a:avLst/>
          </a:prstGeom>
          <a:noFill/>
          <a:ln>
            <a:noFill/>
          </a:ln>
        </p:spPr>
      </p:sp>
      <p:sp>
        <p:nvSpPr>
          <p:cNvPr id="146" name="Google Shape;146;p8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8" name="Shape 148"/>
        <p:cNvGrpSpPr/>
        <p:nvPr/>
      </p:nvGrpSpPr>
      <p:grpSpPr>
        <a:xfrm>
          <a:off x="0" y="0"/>
          <a:ext cx="0" cy="0"/>
          <a:chOff x="0" y="0"/>
          <a:chExt cx="0" cy="0"/>
        </a:xfrm>
      </p:grpSpPr>
      <p:sp>
        <p:nvSpPr>
          <p:cNvPr id="149" name="Google Shape;149;p83"/>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0" name="Google Shape;150;p83"/>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83"/>
          <p:cNvSpPr/>
          <p:nvPr>
            <p:ph idx="2" type="pic"/>
          </p:nvPr>
        </p:nvSpPr>
        <p:spPr>
          <a:xfrm>
            <a:off x="0" y="0"/>
            <a:ext cx="3390900" cy="6858000"/>
          </a:xfrm>
          <a:prstGeom prst="rect">
            <a:avLst/>
          </a:prstGeom>
          <a:noFill/>
          <a:ln>
            <a:noFill/>
          </a:ln>
        </p:spPr>
      </p:sp>
      <p:sp>
        <p:nvSpPr>
          <p:cNvPr id="152" name="Google Shape;152;p8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83"/>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83"/>
          <p:cNvSpPr/>
          <p:nvPr>
            <p:ph idx="3" type="pic"/>
          </p:nvPr>
        </p:nvSpPr>
        <p:spPr>
          <a:xfrm>
            <a:off x="8801100" y="0"/>
            <a:ext cx="3390900" cy="6858000"/>
          </a:xfrm>
          <a:prstGeom prst="rect">
            <a:avLst/>
          </a:prstGeom>
          <a:noFill/>
          <a:ln>
            <a:noFill/>
          </a:ln>
        </p:spPr>
      </p:sp>
      <p:sp>
        <p:nvSpPr>
          <p:cNvPr id="155" name="Google Shape;155;p8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57" name="Shape 157"/>
        <p:cNvGrpSpPr/>
        <p:nvPr/>
      </p:nvGrpSpPr>
      <p:grpSpPr>
        <a:xfrm>
          <a:off x="0" y="0"/>
          <a:ext cx="0" cy="0"/>
          <a:chOff x="0" y="0"/>
          <a:chExt cx="0" cy="0"/>
        </a:xfrm>
      </p:grpSpPr>
      <p:sp>
        <p:nvSpPr>
          <p:cNvPr id="158" name="Google Shape;158;p84"/>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9" name="Google Shape;159;p84"/>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84"/>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8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84"/>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3" name="Google Shape;163;p84"/>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84"/>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5" name="Google Shape;165;p84"/>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8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68" name="Shape 168"/>
        <p:cNvGrpSpPr/>
        <p:nvPr/>
      </p:nvGrpSpPr>
      <p:grpSpPr>
        <a:xfrm>
          <a:off x="0" y="0"/>
          <a:ext cx="0" cy="0"/>
          <a:chOff x="0" y="0"/>
          <a:chExt cx="0" cy="0"/>
        </a:xfrm>
      </p:grpSpPr>
      <p:sp>
        <p:nvSpPr>
          <p:cNvPr id="169" name="Google Shape;169;p8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8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1" name="Google Shape;171;p8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8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8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85"/>
          <p:cNvSpPr/>
          <p:nvPr>
            <p:ph idx="2" type="pic"/>
          </p:nvPr>
        </p:nvSpPr>
        <p:spPr>
          <a:xfrm>
            <a:off x="8839200" y="685800"/>
            <a:ext cx="2667000" cy="2400300"/>
          </a:xfrm>
          <a:prstGeom prst="rect">
            <a:avLst/>
          </a:prstGeom>
          <a:noFill/>
          <a:ln>
            <a:noFill/>
          </a:ln>
        </p:spPr>
      </p:sp>
      <p:sp>
        <p:nvSpPr>
          <p:cNvPr id="175" name="Google Shape;175;p85"/>
          <p:cNvSpPr/>
          <p:nvPr>
            <p:ph idx="3" type="pic"/>
          </p:nvPr>
        </p:nvSpPr>
        <p:spPr>
          <a:xfrm>
            <a:off x="8839200" y="3726638"/>
            <a:ext cx="2667000" cy="2445558"/>
          </a:xfrm>
          <a:prstGeom prst="rect">
            <a:avLst/>
          </a:prstGeom>
          <a:noFill/>
          <a:ln>
            <a:noFill/>
          </a:ln>
        </p:spPr>
      </p:sp>
      <p:sp>
        <p:nvSpPr>
          <p:cNvPr id="176" name="Google Shape;176;p8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78" name="Shape 178"/>
        <p:cNvGrpSpPr/>
        <p:nvPr/>
      </p:nvGrpSpPr>
      <p:grpSpPr>
        <a:xfrm>
          <a:off x="0" y="0"/>
          <a:ext cx="0" cy="0"/>
          <a:chOff x="0" y="0"/>
          <a:chExt cx="0" cy="0"/>
        </a:xfrm>
      </p:grpSpPr>
      <p:sp>
        <p:nvSpPr>
          <p:cNvPr id="179" name="Google Shape;179;p8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8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8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86"/>
          <p:cNvSpPr/>
          <p:nvPr>
            <p:ph idx="2" type="pic"/>
          </p:nvPr>
        </p:nvSpPr>
        <p:spPr>
          <a:xfrm>
            <a:off x="0" y="0"/>
            <a:ext cx="6781800" cy="6858000"/>
          </a:xfrm>
          <a:prstGeom prst="rect">
            <a:avLst/>
          </a:prstGeom>
          <a:solidFill>
            <a:schemeClr val="dk2"/>
          </a:solidFill>
          <a:ln>
            <a:noFill/>
          </a:ln>
        </p:spPr>
      </p:sp>
      <p:sp>
        <p:nvSpPr>
          <p:cNvPr id="183" name="Google Shape;183;p8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8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86" name="Shape 186"/>
        <p:cNvGrpSpPr/>
        <p:nvPr/>
      </p:nvGrpSpPr>
      <p:grpSpPr>
        <a:xfrm>
          <a:off x="0" y="0"/>
          <a:ext cx="0" cy="0"/>
          <a:chOff x="0" y="0"/>
          <a:chExt cx="0" cy="0"/>
        </a:xfrm>
      </p:grpSpPr>
      <p:sp>
        <p:nvSpPr>
          <p:cNvPr id="187" name="Google Shape;187;p8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8" name="Google Shape;188;p8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8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8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87"/>
          <p:cNvSpPr/>
          <p:nvPr>
            <p:ph idx="2" type="pic"/>
          </p:nvPr>
        </p:nvSpPr>
        <p:spPr>
          <a:xfrm>
            <a:off x="8153400" y="685799"/>
            <a:ext cx="3397250" cy="5486401"/>
          </a:xfrm>
          <a:prstGeom prst="rect">
            <a:avLst/>
          </a:prstGeom>
          <a:noFill/>
          <a:ln>
            <a:noFill/>
          </a:ln>
        </p:spPr>
      </p:sp>
      <p:sp>
        <p:nvSpPr>
          <p:cNvPr id="192" name="Google Shape;192;p8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0" name="Shape 200"/>
        <p:cNvGrpSpPr/>
        <p:nvPr/>
      </p:nvGrpSpPr>
      <p:grpSpPr>
        <a:xfrm>
          <a:off x="0" y="0"/>
          <a:ext cx="0" cy="0"/>
          <a:chOff x="0" y="0"/>
          <a:chExt cx="0" cy="0"/>
        </a:xfrm>
      </p:grpSpPr>
      <p:sp>
        <p:nvSpPr>
          <p:cNvPr id="201" name="Google Shape;201;p78"/>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2" name="Google Shape;202;p78"/>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78"/>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7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07" name="Shape 207"/>
        <p:cNvGrpSpPr/>
        <p:nvPr/>
      </p:nvGrpSpPr>
      <p:grpSpPr>
        <a:xfrm>
          <a:off x="0" y="0"/>
          <a:ext cx="0" cy="0"/>
          <a:chOff x="0" y="0"/>
          <a:chExt cx="0" cy="0"/>
        </a:xfrm>
      </p:grpSpPr>
      <p:sp>
        <p:nvSpPr>
          <p:cNvPr id="208" name="Google Shape;208;p8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9" name="Google Shape;209;p88"/>
          <p:cNvSpPr/>
          <p:nvPr>
            <p:ph idx="2" type="pic"/>
          </p:nvPr>
        </p:nvSpPr>
        <p:spPr>
          <a:xfrm>
            <a:off x="680720" y="685799"/>
            <a:ext cx="10830560" cy="5486401"/>
          </a:xfrm>
          <a:prstGeom prst="rect">
            <a:avLst/>
          </a:prstGeom>
          <a:noFill/>
          <a:ln>
            <a:noFill/>
          </a:ln>
        </p:spPr>
      </p:sp>
      <p:sp>
        <p:nvSpPr>
          <p:cNvPr id="210" name="Google Shape;210;p88"/>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8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12" name="Shape 212"/>
        <p:cNvGrpSpPr/>
        <p:nvPr/>
      </p:nvGrpSpPr>
      <p:grpSpPr>
        <a:xfrm>
          <a:off x="0" y="0"/>
          <a:ext cx="0" cy="0"/>
          <a:chOff x="0" y="0"/>
          <a:chExt cx="0" cy="0"/>
        </a:xfrm>
      </p:grpSpPr>
      <p:sp>
        <p:nvSpPr>
          <p:cNvPr id="213" name="Google Shape;213;p89"/>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4" name="Google Shape;214;p89"/>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5" name="Google Shape;215;p89"/>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8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89"/>
          <p:cNvSpPr/>
          <p:nvPr>
            <p:ph idx="2" type="pic"/>
          </p:nvPr>
        </p:nvSpPr>
        <p:spPr>
          <a:xfrm>
            <a:off x="1279525" y="2155389"/>
            <a:ext cx="2003425" cy="2002536"/>
          </a:xfrm>
          <a:prstGeom prst="rect">
            <a:avLst/>
          </a:prstGeom>
          <a:noFill/>
          <a:ln>
            <a:noFill/>
          </a:ln>
        </p:spPr>
      </p:sp>
      <p:sp>
        <p:nvSpPr>
          <p:cNvPr id="218" name="Google Shape;218;p89"/>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89"/>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89"/>
          <p:cNvSpPr/>
          <p:nvPr>
            <p:ph idx="4" type="pic"/>
          </p:nvPr>
        </p:nvSpPr>
        <p:spPr>
          <a:xfrm>
            <a:off x="3804132" y="2155389"/>
            <a:ext cx="2003425" cy="2002536"/>
          </a:xfrm>
          <a:prstGeom prst="rect">
            <a:avLst/>
          </a:prstGeom>
          <a:noFill/>
          <a:ln>
            <a:noFill/>
          </a:ln>
        </p:spPr>
      </p:sp>
      <p:sp>
        <p:nvSpPr>
          <p:cNvPr id="221" name="Google Shape;221;p89"/>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89"/>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89"/>
          <p:cNvSpPr/>
          <p:nvPr>
            <p:ph idx="7" type="pic"/>
          </p:nvPr>
        </p:nvSpPr>
        <p:spPr>
          <a:xfrm>
            <a:off x="6332269" y="2155389"/>
            <a:ext cx="2003425" cy="2002536"/>
          </a:xfrm>
          <a:prstGeom prst="rect">
            <a:avLst/>
          </a:prstGeom>
          <a:noFill/>
          <a:ln>
            <a:noFill/>
          </a:ln>
        </p:spPr>
      </p:sp>
      <p:sp>
        <p:nvSpPr>
          <p:cNvPr id="224" name="Google Shape;224;p89"/>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89"/>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89"/>
          <p:cNvSpPr/>
          <p:nvPr>
            <p:ph idx="13" type="pic"/>
          </p:nvPr>
        </p:nvSpPr>
        <p:spPr>
          <a:xfrm>
            <a:off x="8858607" y="2155389"/>
            <a:ext cx="2003425" cy="2002536"/>
          </a:xfrm>
          <a:prstGeom prst="rect">
            <a:avLst/>
          </a:prstGeom>
          <a:noFill/>
          <a:ln>
            <a:noFill/>
          </a:ln>
        </p:spPr>
      </p:sp>
      <p:sp>
        <p:nvSpPr>
          <p:cNvPr id="227" name="Google Shape;227;p89"/>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89"/>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9" name="Google Shape;229;p89"/>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89"/>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31" name="Shape 231"/>
        <p:cNvGrpSpPr/>
        <p:nvPr/>
      </p:nvGrpSpPr>
      <p:grpSpPr>
        <a:xfrm>
          <a:off x="0" y="0"/>
          <a:ext cx="0" cy="0"/>
          <a:chOff x="0" y="0"/>
          <a:chExt cx="0" cy="0"/>
        </a:xfrm>
      </p:grpSpPr>
      <p:sp>
        <p:nvSpPr>
          <p:cNvPr id="232" name="Google Shape;232;p90"/>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3" name="Google Shape;233;p90"/>
          <p:cNvSpPr/>
          <p:nvPr>
            <p:ph idx="2" type="pic"/>
          </p:nvPr>
        </p:nvSpPr>
        <p:spPr>
          <a:xfrm>
            <a:off x="0" y="0"/>
            <a:ext cx="12192000" cy="6858000"/>
          </a:xfrm>
          <a:prstGeom prst="rect">
            <a:avLst/>
          </a:prstGeom>
          <a:noFill/>
          <a:ln>
            <a:noFill/>
          </a:ln>
        </p:spPr>
      </p:sp>
      <p:sp>
        <p:nvSpPr>
          <p:cNvPr id="234" name="Google Shape;234;p90"/>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90"/>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36" name="Shape 236"/>
        <p:cNvGrpSpPr/>
        <p:nvPr/>
      </p:nvGrpSpPr>
      <p:grpSpPr>
        <a:xfrm>
          <a:off x="0" y="0"/>
          <a:ext cx="0" cy="0"/>
          <a:chOff x="0" y="0"/>
          <a:chExt cx="0" cy="0"/>
        </a:xfrm>
      </p:grpSpPr>
      <p:sp>
        <p:nvSpPr>
          <p:cNvPr id="237" name="Google Shape;237;p91"/>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8" name="Google Shape;238;p9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9" name="Google Shape;239;p9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9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9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91"/>
          <p:cNvSpPr/>
          <p:nvPr>
            <p:ph idx="2" type="pic"/>
          </p:nvPr>
        </p:nvSpPr>
        <p:spPr>
          <a:xfrm>
            <a:off x="8839200" y="685800"/>
            <a:ext cx="2667000" cy="2400300"/>
          </a:xfrm>
          <a:prstGeom prst="rect">
            <a:avLst/>
          </a:prstGeom>
          <a:noFill/>
          <a:ln>
            <a:noFill/>
          </a:ln>
        </p:spPr>
      </p:sp>
      <p:sp>
        <p:nvSpPr>
          <p:cNvPr id="243" name="Google Shape;243;p91"/>
          <p:cNvSpPr/>
          <p:nvPr>
            <p:ph idx="3" type="pic"/>
          </p:nvPr>
        </p:nvSpPr>
        <p:spPr>
          <a:xfrm>
            <a:off x="8839200" y="3764738"/>
            <a:ext cx="2667000" cy="2404872"/>
          </a:xfrm>
          <a:prstGeom prst="rect">
            <a:avLst/>
          </a:prstGeom>
          <a:noFill/>
          <a:ln>
            <a:noFill/>
          </a:ln>
        </p:spPr>
      </p:sp>
      <p:sp>
        <p:nvSpPr>
          <p:cNvPr id="244" name="Google Shape;244;p9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9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46" name="Shape 246"/>
        <p:cNvGrpSpPr/>
        <p:nvPr/>
      </p:nvGrpSpPr>
      <p:grpSpPr>
        <a:xfrm>
          <a:off x="0" y="0"/>
          <a:ext cx="0" cy="0"/>
          <a:chOff x="0" y="0"/>
          <a:chExt cx="0" cy="0"/>
        </a:xfrm>
      </p:grpSpPr>
      <p:sp>
        <p:nvSpPr>
          <p:cNvPr id="247" name="Google Shape;247;p92"/>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92"/>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9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92"/>
          <p:cNvSpPr/>
          <p:nvPr>
            <p:ph idx="2" type="pic"/>
          </p:nvPr>
        </p:nvSpPr>
        <p:spPr>
          <a:xfrm>
            <a:off x="0" y="0"/>
            <a:ext cx="6781800" cy="6858000"/>
          </a:xfrm>
          <a:prstGeom prst="rect">
            <a:avLst/>
          </a:prstGeom>
          <a:solidFill>
            <a:schemeClr val="dk2"/>
          </a:solidFill>
          <a:ln>
            <a:noFill/>
          </a:ln>
        </p:spPr>
      </p:sp>
      <p:sp>
        <p:nvSpPr>
          <p:cNvPr id="251" name="Google Shape;251;p92"/>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9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9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54" name="Shape 254"/>
        <p:cNvGrpSpPr/>
        <p:nvPr/>
      </p:nvGrpSpPr>
      <p:grpSpPr>
        <a:xfrm>
          <a:off x="0" y="0"/>
          <a:ext cx="0" cy="0"/>
          <a:chOff x="0" y="0"/>
          <a:chExt cx="0" cy="0"/>
        </a:xfrm>
      </p:grpSpPr>
      <p:sp>
        <p:nvSpPr>
          <p:cNvPr id="255" name="Google Shape;255;p9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9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7" name="Google Shape;257;p9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9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93"/>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0" name="Google Shape;260;p93"/>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93"/>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2" name="Google Shape;262;p93"/>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3" name="Google Shape;263;p93"/>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4" name="Google Shape;264;p93"/>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9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9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67" name="Shape 267"/>
        <p:cNvGrpSpPr/>
        <p:nvPr/>
      </p:nvGrpSpPr>
      <p:grpSpPr>
        <a:xfrm>
          <a:off x="0" y="0"/>
          <a:ext cx="0" cy="0"/>
          <a:chOff x="0" y="0"/>
          <a:chExt cx="0" cy="0"/>
        </a:xfrm>
      </p:grpSpPr>
      <p:sp>
        <p:nvSpPr>
          <p:cNvPr id="268" name="Google Shape;268;p94"/>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9" name="Google Shape;269;p9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94"/>
          <p:cNvSpPr/>
          <p:nvPr>
            <p:ph idx="2" type="pic"/>
          </p:nvPr>
        </p:nvSpPr>
        <p:spPr>
          <a:xfrm>
            <a:off x="0" y="0"/>
            <a:ext cx="3390900" cy="6858000"/>
          </a:xfrm>
          <a:prstGeom prst="rect">
            <a:avLst/>
          </a:prstGeom>
          <a:noFill/>
          <a:ln>
            <a:noFill/>
          </a:ln>
        </p:spPr>
      </p:sp>
      <p:sp>
        <p:nvSpPr>
          <p:cNvPr id="271" name="Google Shape;271;p9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9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94"/>
          <p:cNvSpPr/>
          <p:nvPr>
            <p:ph idx="3" type="pic"/>
          </p:nvPr>
        </p:nvSpPr>
        <p:spPr>
          <a:xfrm>
            <a:off x="8801100" y="0"/>
            <a:ext cx="3390900" cy="6858000"/>
          </a:xfrm>
          <a:prstGeom prst="rect">
            <a:avLst/>
          </a:prstGeom>
          <a:noFill/>
          <a:ln>
            <a:noFill/>
          </a:ln>
        </p:spPr>
      </p:sp>
      <p:sp>
        <p:nvSpPr>
          <p:cNvPr id="274" name="Google Shape;274;p9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9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76" name="Shape 276"/>
        <p:cNvGrpSpPr/>
        <p:nvPr/>
      </p:nvGrpSpPr>
      <p:grpSpPr>
        <a:xfrm>
          <a:off x="0" y="0"/>
          <a:ext cx="0" cy="0"/>
          <a:chOff x="0" y="0"/>
          <a:chExt cx="0" cy="0"/>
        </a:xfrm>
      </p:grpSpPr>
      <p:sp>
        <p:nvSpPr>
          <p:cNvPr id="277" name="Google Shape;277;p95"/>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8" name="Google Shape;278;p95"/>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p9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95"/>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95"/>
          <p:cNvSpPr/>
          <p:nvPr>
            <p:ph idx="2" type="pic"/>
          </p:nvPr>
        </p:nvSpPr>
        <p:spPr>
          <a:xfrm>
            <a:off x="8153400" y="685799"/>
            <a:ext cx="3397250" cy="5486401"/>
          </a:xfrm>
          <a:prstGeom prst="rect">
            <a:avLst/>
          </a:prstGeom>
          <a:noFill/>
          <a:ln>
            <a:noFill/>
          </a:ln>
        </p:spPr>
      </p:sp>
      <p:sp>
        <p:nvSpPr>
          <p:cNvPr id="282" name="Google Shape;282;p9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90" name="Shape 290"/>
        <p:cNvGrpSpPr/>
        <p:nvPr/>
      </p:nvGrpSpPr>
      <p:grpSpPr>
        <a:xfrm>
          <a:off x="0" y="0"/>
          <a:ext cx="0" cy="0"/>
          <a:chOff x="0" y="0"/>
          <a:chExt cx="0" cy="0"/>
        </a:xfrm>
      </p:grpSpPr>
      <p:sp>
        <p:nvSpPr>
          <p:cNvPr id="291" name="Google Shape;291;p15"/>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2" name="Google Shape;292;p15"/>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1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1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15"/>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6" name="Google Shape;296;p15"/>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15"/>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8" name="Google Shape;298;p15"/>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 name="Google Shape;299;p15"/>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 name="Google Shape;300;p15"/>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1" name="Google Shape;301;p1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303" name="Shape 303"/>
        <p:cNvGrpSpPr/>
        <p:nvPr/>
      </p:nvGrpSpPr>
      <p:grpSpPr>
        <a:xfrm>
          <a:off x="0" y="0"/>
          <a:ext cx="0" cy="0"/>
          <a:chOff x="0" y="0"/>
          <a:chExt cx="0" cy="0"/>
        </a:xfrm>
      </p:grpSpPr>
      <p:sp>
        <p:nvSpPr>
          <p:cNvPr id="304" name="Google Shape;304;p17"/>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5" name="Google Shape;305;p17"/>
          <p:cNvSpPr/>
          <p:nvPr>
            <p:ph idx="2" type="pic"/>
          </p:nvPr>
        </p:nvSpPr>
        <p:spPr>
          <a:xfrm>
            <a:off x="680720" y="685799"/>
            <a:ext cx="10830560" cy="5486401"/>
          </a:xfrm>
          <a:prstGeom prst="rect">
            <a:avLst/>
          </a:prstGeom>
          <a:noFill/>
          <a:ln>
            <a:noFill/>
          </a:ln>
        </p:spPr>
      </p:sp>
      <p:sp>
        <p:nvSpPr>
          <p:cNvPr id="306" name="Google Shape;306;p17"/>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17"/>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08" name="Shape 308"/>
        <p:cNvGrpSpPr/>
        <p:nvPr/>
      </p:nvGrpSpPr>
      <p:grpSpPr>
        <a:xfrm>
          <a:off x="0" y="0"/>
          <a:ext cx="0" cy="0"/>
          <a:chOff x="0" y="0"/>
          <a:chExt cx="0" cy="0"/>
        </a:xfrm>
      </p:grpSpPr>
      <p:sp>
        <p:nvSpPr>
          <p:cNvPr id="309" name="Google Shape;309;p19"/>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0" name="Google Shape;310;p19"/>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1" name="Google Shape;311;p19"/>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2" name="Google Shape;312;p1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19"/>
          <p:cNvSpPr/>
          <p:nvPr>
            <p:ph idx="2" type="pic"/>
          </p:nvPr>
        </p:nvSpPr>
        <p:spPr>
          <a:xfrm>
            <a:off x="1279525" y="2155389"/>
            <a:ext cx="2003425" cy="2002536"/>
          </a:xfrm>
          <a:prstGeom prst="rect">
            <a:avLst/>
          </a:prstGeom>
          <a:noFill/>
          <a:ln>
            <a:noFill/>
          </a:ln>
        </p:spPr>
      </p:sp>
      <p:sp>
        <p:nvSpPr>
          <p:cNvPr id="314" name="Google Shape;314;p19"/>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5" name="Google Shape;315;p19"/>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19"/>
          <p:cNvSpPr/>
          <p:nvPr>
            <p:ph idx="4" type="pic"/>
          </p:nvPr>
        </p:nvSpPr>
        <p:spPr>
          <a:xfrm>
            <a:off x="3804132" y="2155389"/>
            <a:ext cx="2003425" cy="2002536"/>
          </a:xfrm>
          <a:prstGeom prst="rect">
            <a:avLst/>
          </a:prstGeom>
          <a:noFill/>
          <a:ln>
            <a:noFill/>
          </a:ln>
        </p:spPr>
      </p:sp>
      <p:sp>
        <p:nvSpPr>
          <p:cNvPr id="317" name="Google Shape;317;p19"/>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19"/>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9" name="Google Shape;319;p19"/>
          <p:cNvSpPr/>
          <p:nvPr>
            <p:ph idx="7" type="pic"/>
          </p:nvPr>
        </p:nvSpPr>
        <p:spPr>
          <a:xfrm>
            <a:off x="6332269" y="2155389"/>
            <a:ext cx="2003425" cy="2002536"/>
          </a:xfrm>
          <a:prstGeom prst="rect">
            <a:avLst/>
          </a:prstGeom>
          <a:noFill/>
          <a:ln>
            <a:noFill/>
          </a:ln>
        </p:spPr>
      </p:sp>
      <p:sp>
        <p:nvSpPr>
          <p:cNvPr id="320" name="Google Shape;320;p19"/>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1" name="Google Shape;321;p19"/>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19"/>
          <p:cNvSpPr/>
          <p:nvPr>
            <p:ph idx="13" type="pic"/>
          </p:nvPr>
        </p:nvSpPr>
        <p:spPr>
          <a:xfrm>
            <a:off x="8858607" y="2155389"/>
            <a:ext cx="2003425" cy="2002536"/>
          </a:xfrm>
          <a:prstGeom prst="rect">
            <a:avLst/>
          </a:prstGeom>
          <a:noFill/>
          <a:ln>
            <a:noFill/>
          </a:ln>
        </p:spPr>
      </p:sp>
      <p:sp>
        <p:nvSpPr>
          <p:cNvPr id="323" name="Google Shape;323;p19"/>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4" name="Google Shape;324;p19"/>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19"/>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19"/>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27" name="Shape 327"/>
        <p:cNvGrpSpPr/>
        <p:nvPr/>
      </p:nvGrpSpPr>
      <p:grpSpPr>
        <a:xfrm>
          <a:off x="0" y="0"/>
          <a:ext cx="0" cy="0"/>
          <a:chOff x="0" y="0"/>
          <a:chExt cx="0" cy="0"/>
        </a:xfrm>
      </p:grpSpPr>
      <p:sp>
        <p:nvSpPr>
          <p:cNvPr id="328" name="Google Shape;328;p34"/>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29" name="Google Shape;329;p3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0" name="Google Shape;330;p3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3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3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3" name="Google Shape;333;p34"/>
          <p:cNvSpPr/>
          <p:nvPr>
            <p:ph idx="2" type="pic"/>
          </p:nvPr>
        </p:nvSpPr>
        <p:spPr>
          <a:xfrm>
            <a:off x="8839200" y="685800"/>
            <a:ext cx="2667000" cy="2400300"/>
          </a:xfrm>
          <a:prstGeom prst="rect">
            <a:avLst/>
          </a:prstGeom>
          <a:noFill/>
          <a:ln>
            <a:noFill/>
          </a:ln>
        </p:spPr>
      </p:sp>
      <p:sp>
        <p:nvSpPr>
          <p:cNvPr id="334" name="Google Shape;334;p34"/>
          <p:cNvSpPr/>
          <p:nvPr>
            <p:ph idx="3" type="pic"/>
          </p:nvPr>
        </p:nvSpPr>
        <p:spPr>
          <a:xfrm>
            <a:off x="8839200" y="3764738"/>
            <a:ext cx="2667000" cy="2404872"/>
          </a:xfrm>
          <a:prstGeom prst="rect">
            <a:avLst/>
          </a:prstGeom>
          <a:noFill/>
          <a:ln>
            <a:noFill/>
          </a:ln>
        </p:spPr>
      </p:sp>
      <p:sp>
        <p:nvSpPr>
          <p:cNvPr id="335" name="Google Shape;335;p3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337" name="Shape 337"/>
        <p:cNvGrpSpPr/>
        <p:nvPr/>
      </p:nvGrpSpPr>
      <p:grpSpPr>
        <a:xfrm>
          <a:off x="0" y="0"/>
          <a:ext cx="0" cy="0"/>
          <a:chOff x="0" y="0"/>
          <a:chExt cx="0" cy="0"/>
        </a:xfrm>
      </p:grpSpPr>
      <p:sp>
        <p:nvSpPr>
          <p:cNvPr id="338" name="Google Shape;338;p38"/>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9" name="Google Shape;339;p38"/>
          <p:cNvSpPr/>
          <p:nvPr>
            <p:ph idx="2" type="pic"/>
          </p:nvPr>
        </p:nvSpPr>
        <p:spPr>
          <a:xfrm>
            <a:off x="0" y="0"/>
            <a:ext cx="12192000" cy="6858000"/>
          </a:xfrm>
          <a:prstGeom prst="rect">
            <a:avLst/>
          </a:prstGeom>
          <a:noFill/>
          <a:ln>
            <a:noFill/>
          </a:ln>
        </p:spPr>
      </p:sp>
      <p:sp>
        <p:nvSpPr>
          <p:cNvPr id="340" name="Google Shape;340;p38"/>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1" name="Google Shape;341;p38"/>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342" name="Shape 342"/>
        <p:cNvGrpSpPr/>
        <p:nvPr/>
      </p:nvGrpSpPr>
      <p:grpSpPr>
        <a:xfrm>
          <a:off x="0" y="0"/>
          <a:ext cx="0" cy="0"/>
          <a:chOff x="0" y="0"/>
          <a:chExt cx="0" cy="0"/>
        </a:xfrm>
      </p:grpSpPr>
      <p:sp>
        <p:nvSpPr>
          <p:cNvPr id="343" name="Google Shape;343;p4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4" name="Google Shape;344;p4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5" name="Google Shape;345;p4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4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4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48" name="Google Shape;348;p4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9" name="Google Shape;349;p4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0" name="Google Shape;350;p4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4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2" name="Google Shape;352;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53" name="Shape 353"/>
        <p:cNvGrpSpPr/>
        <p:nvPr/>
      </p:nvGrpSpPr>
      <p:grpSpPr>
        <a:xfrm>
          <a:off x="0" y="0"/>
          <a:ext cx="0" cy="0"/>
          <a:chOff x="0" y="0"/>
          <a:chExt cx="0" cy="0"/>
        </a:xfrm>
      </p:grpSpPr>
      <p:sp>
        <p:nvSpPr>
          <p:cNvPr id="354" name="Google Shape;354;p42"/>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5" name="Google Shape;355;p42"/>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6" name="Google Shape;356;p42"/>
          <p:cNvSpPr/>
          <p:nvPr>
            <p:ph idx="2" type="pic"/>
          </p:nvPr>
        </p:nvSpPr>
        <p:spPr>
          <a:xfrm>
            <a:off x="0" y="0"/>
            <a:ext cx="3390900" cy="6858000"/>
          </a:xfrm>
          <a:prstGeom prst="rect">
            <a:avLst/>
          </a:prstGeom>
          <a:noFill/>
          <a:ln>
            <a:noFill/>
          </a:ln>
        </p:spPr>
      </p:sp>
      <p:sp>
        <p:nvSpPr>
          <p:cNvPr id="357" name="Google Shape;357;p4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8" name="Google Shape;358;p42"/>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9" name="Google Shape;359;p42"/>
          <p:cNvSpPr/>
          <p:nvPr>
            <p:ph idx="3" type="pic"/>
          </p:nvPr>
        </p:nvSpPr>
        <p:spPr>
          <a:xfrm>
            <a:off x="8801100" y="0"/>
            <a:ext cx="3390900" cy="6858000"/>
          </a:xfrm>
          <a:prstGeom prst="rect">
            <a:avLst/>
          </a:prstGeom>
          <a:noFill/>
          <a:ln>
            <a:noFill/>
          </a:ln>
        </p:spPr>
      </p:sp>
      <p:sp>
        <p:nvSpPr>
          <p:cNvPr id="360" name="Google Shape;360;p4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1" name="Google Shape;361;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362" name="Shape 362"/>
        <p:cNvGrpSpPr/>
        <p:nvPr/>
      </p:nvGrpSpPr>
      <p:grpSpPr>
        <a:xfrm>
          <a:off x="0" y="0"/>
          <a:ext cx="0" cy="0"/>
          <a:chOff x="0" y="0"/>
          <a:chExt cx="0" cy="0"/>
        </a:xfrm>
      </p:grpSpPr>
      <p:sp>
        <p:nvSpPr>
          <p:cNvPr id="363" name="Google Shape;363;p4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4" name="Google Shape;364;p4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5" name="Google Shape;365;p4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6" name="Google Shape;366;p4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4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8" name="Google Shape;368;p45"/>
          <p:cNvSpPr/>
          <p:nvPr>
            <p:ph idx="2" type="pic"/>
          </p:nvPr>
        </p:nvSpPr>
        <p:spPr>
          <a:xfrm>
            <a:off x="8839200" y="685800"/>
            <a:ext cx="2667000" cy="2400300"/>
          </a:xfrm>
          <a:prstGeom prst="rect">
            <a:avLst/>
          </a:prstGeom>
          <a:noFill/>
          <a:ln>
            <a:noFill/>
          </a:ln>
        </p:spPr>
      </p:sp>
      <p:sp>
        <p:nvSpPr>
          <p:cNvPr id="369" name="Google Shape;369;p45"/>
          <p:cNvSpPr/>
          <p:nvPr>
            <p:ph idx="3" type="pic"/>
          </p:nvPr>
        </p:nvSpPr>
        <p:spPr>
          <a:xfrm>
            <a:off x="8839200" y="3726638"/>
            <a:ext cx="2667000" cy="2445558"/>
          </a:xfrm>
          <a:prstGeom prst="rect">
            <a:avLst/>
          </a:prstGeom>
          <a:noFill/>
          <a:ln>
            <a:noFill/>
          </a:ln>
        </p:spPr>
      </p:sp>
      <p:sp>
        <p:nvSpPr>
          <p:cNvPr id="370" name="Google Shape;370;p4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1" name="Google Shape;371;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372" name="Shape 372"/>
        <p:cNvGrpSpPr/>
        <p:nvPr/>
      </p:nvGrpSpPr>
      <p:grpSpPr>
        <a:xfrm>
          <a:off x="0" y="0"/>
          <a:ext cx="0" cy="0"/>
          <a:chOff x="0" y="0"/>
          <a:chExt cx="0" cy="0"/>
        </a:xfrm>
      </p:grpSpPr>
      <p:sp>
        <p:nvSpPr>
          <p:cNvPr id="373" name="Google Shape;373;p4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74" name="Google Shape;374;p4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4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46"/>
          <p:cNvSpPr/>
          <p:nvPr>
            <p:ph idx="2" type="pic"/>
          </p:nvPr>
        </p:nvSpPr>
        <p:spPr>
          <a:xfrm>
            <a:off x="0" y="0"/>
            <a:ext cx="6781800" cy="6858000"/>
          </a:xfrm>
          <a:prstGeom prst="rect">
            <a:avLst/>
          </a:prstGeom>
          <a:solidFill>
            <a:schemeClr val="dk2"/>
          </a:solidFill>
          <a:ln>
            <a:noFill/>
          </a:ln>
        </p:spPr>
      </p:sp>
      <p:sp>
        <p:nvSpPr>
          <p:cNvPr id="377" name="Google Shape;377;p4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8" name="Google Shape;378;p4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9" name="Google Shape;379;p4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80" name="Shape 380"/>
        <p:cNvGrpSpPr/>
        <p:nvPr/>
      </p:nvGrpSpPr>
      <p:grpSpPr>
        <a:xfrm>
          <a:off x="0" y="0"/>
          <a:ext cx="0" cy="0"/>
          <a:chOff x="0" y="0"/>
          <a:chExt cx="0" cy="0"/>
        </a:xfrm>
      </p:grpSpPr>
      <p:sp>
        <p:nvSpPr>
          <p:cNvPr id="381" name="Google Shape;381;p4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82" name="Google Shape;382;p4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 name="Google Shape;383;p4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4" name="Google Shape;384;p4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5" name="Google Shape;385;p47"/>
          <p:cNvSpPr/>
          <p:nvPr>
            <p:ph idx="2" type="pic"/>
          </p:nvPr>
        </p:nvSpPr>
        <p:spPr>
          <a:xfrm>
            <a:off x="8153400" y="685799"/>
            <a:ext cx="3397250" cy="5486401"/>
          </a:xfrm>
          <a:prstGeom prst="rect">
            <a:avLst/>
          </a:prstGeom>
          <a:noFill/>
          <a:ln>
            <a:noFill/>
          </a:ln>
        </p:spPr>
      </p:sp>
      <p:sp>
        <p:nvSpPr>
          <p:cNvPr id="386" name="Google Shape;386;p4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7" name="Google Shape;387;p4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theme" Target="../theme/theme2.xml"/><Relationship Id="rId10" Type="http://schemas.openxmlformats.org/officeDocument/2006/relationships/slideLayout" Target="../slideLayouts/slideLayout18.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10" Type="http://schemas.openxmlformats.org/officeDocument/2006/relationships/theme" Target="../theme/theme4.xml"/><Relationship Id="rId9" Type="http://schemas.openxmlformats.org/officeDocument/2006/relationships/slideLayout" Target="../slideLayouts/slideLayout2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11" Type="http://schemas.openxmlformats.org/officeDocument/2006/relationships/theme" Target="../theme/theme3.xml"/><Relationship Id="rId10" Type="http://schemas.openxmlformats.org/officeDocument/2006/relationships/slideLayout" Target="../slideLayouts/slideLayout37.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6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6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7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2" name="Google Shape;92;p7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3" name="Google Shape;93;p7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94" name="Google Shape;94;p7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5" name="Google Shape;95;p7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sp>
        <p:nvSpPr>
          <p:cNvPr id="195" name="Google Shape;195;p7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6" name="Google Shape;196;p7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7" name="Google Shape;197;p7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98" name="Google Shape;198;p7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9" name="Google Shape;199;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p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6" name="Google Shape;286;p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7" name="Google Shape;287;p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88" name="Google Shape;288;p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9" name="Google Shape;289;p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9.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9.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vmlDrawing" Target="../drawings/vmlDrawing1.vml"/><Relationship Id="rId4" Type="http://schemas.openxmlformats.org/officeDocument/2006/relationships/image" Target="../media/image28.png"/><Relationship Id="rId5" Type="http://schemas.openxmlformats.org/officeDocument/2006/relationships/oleObject" Target="../embeddings/oleObject1.bin"/><Relationship Id="rId6" Type="http://schemas.openxmlformats.org/officeDocument/2006/relationships/oleObject" Target="../embeddings/oleObject1.bin"/><Relationship Id="rId7"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0.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29.jp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7.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2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3.jpg"/><Relationship Id="rId4" Type="http://schemas.openxmlformats.org/officeDocument/2006/relationships/image" Target="../media/image3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3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 Id="rId3"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 Id="rId3" Type="http://schemas.openxmlformats.org/officeDocument/2006/relationships/image" Target="../media/image3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hyperlink" Target="https://www.weforum.org/stories/2020/10/top-10-work-skills-of-tomorrow-how-long-it-takes-to-learn-the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pic>
        <p:nvPicPr>
          <p:cNvPr descr="Imagen que contiene persona, tabla, hombre, interior&#10;&#10;Descripción generada automáticamente" id="392" name="Google Shape;392;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93" name="Google Shape;393;p1"/>
          <p:cNvSpPr txBox="1"/>
          <p:nvPr>
            <p:ph type="title"/>
          </p:nvPr>
        </p:nvSpPr>
        <p:spPr>
          <a:xfrm>
            <a:off x="680720" y="3293616"/>
            <a:ext cx="10830560" cy="2878584"/>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lt-LT" sz="4800">
                <a:latin typeface="Arial"/>
                <a:ea typeface="Arial"/>
                <a:cs typeface="Arial"/>
                <a:sym typeface="Arial"/>
              </a:rPr>
              <a:t>ΜΑΘΗΜΑ 2</a:t>
            </a:r>
            <a:endParaRPr>
              <a:latin typeface="Arial"/>
              <a:ea typeface="Arial"/>
              <a:cs typeface="Arial"/>
              <a:sym typeface="Arial"/>
            </a:endParaRPr>
          </a:p>
        </p:txBody>
      </p:sp>
      <p:sp>
        <p:nvSpPr>
          <p:cNvPr id="394" name="Google Shape;394;p1"/>
          <p:cNvSpPr txBox="1"/>
          <p:nvPr>
            <p:ph idx="1" type="body"/>
          </p:nvPr>
        </p:nvSpPr>
        <p:spPr>
          <a:xfrm>
            <a:off x="680719" y="4990358"/>
            <a:ext cx="10830559" cy="1181841"/>
          </a:xfrm>
          <a:prstGeom prst="rect">
            <a:avLst/>
          </a:prstGeom>
          <a:noFill/>
          <a:ln>
            <a:noFill/>
          </a:ln>
        </p:spPr>
        <p:txBody>
          <a:bodyPr anchorCtr="0" anchor="t" bIns="45700" lIns="91425" spcFirstLastPara="1" rIns="91425" wrap="square" tIns="45700">
            <a:normAutofit lnSpcReduction="10000"/>
          </a:bodyPr>
          <a:lstStyle/>
          <a:p>
            <a:pPr indent="-228600" lvl="0" marL="228600" rtl="0" algn="ctr">
              <a:lnSpc>
                <a:spcPct val="100000"/>
              </a:lnSpc>
              <a:spcBef>
                <a:spcPts val="0"/>
              </a:spcBef>
              <a:spcAft>
                <a:spcPts val="0"/>
              </a:spcAft>
              <a:buClr>
                <a:srgbClr val="FFFFFF"/>
              </a:buClr>
              <a:buSzPts val="2800"/>
              <a:buNone/>
            </a:pPr>
            <a:r>
              <a:rPr lang="lt-LT">
                <a:latin typeface="Arial"/>
                <a:ea typeface="Arial"/>
                <a:cs typeface="Arial"/>
                <a:sym typeface="Arial"/>
              </a:rPr>
              <a:t>Γιατί είναι σημαντικό να διδάσκουμε την Υπολογιστική Σκέψη;</a:t>
            </a:r>
            <a:endParaRPr>
              <a:latin typeface="Arial"/>
              <a:ea typeface="Arial"/>
              <a:cs typeface="Arial"/>
              <a:sym typeface="Arial"/>
            </a:endParaRPr>
          </a:p>
          <a:p>
            <a:pPr indent="-228600" lvl="0" marL="228600" rtl="0" algn="ctr">
              <a:lnSpc>
                <a:spcPct val="100000"/>
              </a:lnSpc>
              <a:spcBef>
                <a:spcPts val="0"/>
              </a:spcBef>
              <a:spcAft>
                <a:spcPts val="0"/>
              </a:spcAft>
              <a:buClr>
                <a:srgbClr val="FFFFFF"/>
              </a:buClr>
              <a:buSzPts val="2800"/>
              <a:buNone/>
            </a:pPr>
            <a:r>
              <a:rPr lang="lt-LT">
                <a:latin typeface="Arial"/>
                <a:ea typeface="Arial"/>
                <a:cs typeface="Arial"/>
                <a:sym typeface="Arial"/>
              </a:rPr>
              <a:t>Προκλήσεις και ευκαιρίες στην προώθηση της υπολογιστικής σκέψης στην εκπαίδευση ενηλίκων με χαμηλά προσόντα</a:t>
            </a:r>
            <a:endParaRPr sz="1400">
              <a:latin typeface="Arial"/>
              <a:ea typeface="Arial"/>
              <a:cs typeface="Arial"/>
              <a:sym typeface="Arial"/>
            </a:endParaRPr>
          </a:p>
        </p:txBody>
      </p:sp>
      <p:pic>
        <p:nvPicPr>
          <p:cNvPr id="395" name="Google Shape;395;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96" name="Google Shape;396;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pic>
        <p:nvPicPr>
          <p:cNvPr descr="A logo with a head and gears in the middle&#10;&#10;Description automatically generated" id="397" name="Google Shape;397;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
        <p:nvSpPr>
          <p:cNvPr id="398" name="Google Shape;398;p1"/>
          <p:cNvSpPr txBox="1"/>
          <p:nvPr/>
        </p:nvSpPr>
        <p:spPr>
          <a:xfrm>
            <a:off x="680720" y="6326942"/>
            <a:ext cx="10878919"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lt-LT" sz="1000" u="none" cap="none" strike="noStrike">
                <a:solidFill>
                  <a:schemeClr val="lt1"/>
                </a:solidFill>
                <a:latin typeface="Arial"/>
                <a:ea typeface="Arial"/>
                <a:cs typeface="Arial"/>
                <a:sym typeface="Arial"/>
              </a:rPr>
              <a:t>Το έργο Computational Seniors συγχρηματοδοτείται από την Ευρωπαϊκή Ένωση. Οι απόψεις και οι απόψεις που εκφράζονται σε αυτό το έγγραφο δεσμεύονται μόνο για τους συγγραφείς και δεν αντικατοπτρίζουν απαραίτητα εκείνες της Ευρωπαϊκής Ένωσης ή της Ισπανικής Υπηρεσίας για τη Διεθνοποίηση της Εκπαίδευσης (SEPIE). Ούτε η Ευρωπαϊκή Ένωση ούτε ο Εθνικός Οργανισμός SEPIE μπορούν να θεωρηθούν υπεύθυνοι για αυτά.</a:t>
            </a:r>
            <a:endParaRPr b="0" i="0" sz="10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2" name="Shape 402"/>
        <p:cNvGrpSpPr/>
        <p:nvPr/>
      </p:nvGrpSpPr>
      <p:grpSpPr>
        <a:xfrm>
          <a:off x="0" y="0"/>
          <a:ext cx="0" cy="0"/>
          <a:chOff x="0" y="0"/>
          <a:chExt cx="0" cy="0"/>
        </a:xfrm>
      </p:grpSpPr>
      <p:sp>
        <p:nvSpPr>
          <p:cNvPr id="403" name="Google Shape;403;p69"/>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rgbClr val="293737"/>
              </a:buClr>
              <a:buSzPts val="1680"/>
              <a:buFont typeface="Arial"/>
              <a:buNone/>
            </a:pPr>
            <a:r>
              <a:rPr b="0" i="0" lang="lt-LT" sz="1800" u="none" cap="none" strike="noStrike">
                <a:solidFill>
                  <a:srgbClr val="000000"/>
                </a:solidFill>
                <a:latin typeface="Arial"/>
                <a:ea typeface="Arial"/>
                <a:cs typeface="Arial"/>
                <a:sym typeface="Arial"/>
              </a:rPr>
              <a:t>Σε αυτήν την ενότητα, διερευνούμε γιατί η διδασκαλία της Υπολογιστικής Σκέψης δεν είναι απλώς σχετική αλλά απαραίτητη όταν εργαζόμαστε με ενήλικες, ιδιαίτερα με άτομα με χαμηλά τυπικά προσόντα.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ts val="1680"/>
              <a:buFont typeface="Arial"/>
              <a:buNone/>
            </a:pPr>
            <a:r>
              <a:rPr b="0" i="0" lang="lt-LT" sz="1800" u="none" cap="none" strike="noStrike">
                <a:solidFill>
                  <a:srgbClr val="000000"/>
                </a:solidFill>
                <a:latin typeface="Arial"/>
                <a:ea typeface="Arial"/>
                <a:cs typeface="Arial"/>
                <a:sym typeface="Arial"/>
              </a:rPr>
              <a:t>Η ΥΣ μπορεί να διαδραματίσει ισχυρό ρόλο στη βελτίωση των ευκαιριών δια βίου μάθησης, στην ενίσχυση της αυτοπεποίθησης και στην προώθηση της ένταξης σε μια ολοένα και πιο ψηφιακή κοινωνία.</a:t>
            </a:r>
            <a:endParaRPr b="0" i="0" sz="18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ts val="1680"/>
              <a:buFont typeface="Arial"/>
              <a:buNone/>
            </a:pPr>
            <a:r>
              <a:rPr b="0" i="0" lang="lt-LT" sz="1800" u="none" cap="none" strike="noStrike">
                <a:solidFill>
                  <a:srgbClr val="000000"/>
                </a:solidFill>
                <a:latin typeface="Arial"/>
                <a:ea typeface="Arial"/>
                <a:cs typeface="Arial"/>
                <a:sym typeface="Arial"/>
              </a:rPr>
              <a:t>Θα εξετάσετε τις προκλήσεις που αντιμετωπίζουν οι εκπαιδευτές ενηλίκων σε αυτό το πλαίσιο, καθώς και τις δυνατότητες που προσφέρει η ΥΣ όταν εφαρμόζεται μέσω προσβάσιμων και ελκυστικών στρατηγικών.</a:t>
            </a:r>
            <a:endParaRPr b="0" i="0" sz="18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404" name="Google Shape;404;p69"/>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405" name="Google Shape;405;p69"/>
          <p:cNvSpPr/>
          <p:nvPr/>
        </p:nvSpPr>
        <p:spPr>
          <a:xfrm>
            <a:off x="4001169" y="4716384"/>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1" lang="lt-LT" sz="1600" u="none" cap="none" strike="noStrike">
                <a:solidFill>
                  <a:srgbClr val="000000"/>
                </a:solidFill>
                <a:latin typeface="Arial"/>
                <a:ea typeface="Arial"/>
                <a:cs typeface="Arial"/>
                <a:sym typeface="Arial"/>
              </a:rPr>
              <a:t>Χρησιμοποιήστε αυτήν την ενότητα για να επανεξετάσετε τον τρόπο</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1" lang="lt-LT" sz="1600" u="none" cap="none" strike="noStrike">
                <a:solidFill>
                  <a:srgbClr val="000000"/>
                </a:solidFill>
                <a:latin typeface="Arial"/>
                <a:ea typeface="Arial"/>
                <a:cs typeface="Arial"/>
                <a:sym typeface="Arial"/>
              </a:rPr>
              <a:t>με τον οποίο διδάσκουμε και να κάνετε τη μάθηση πιο ουσιαστική, </a:t>
            </a:r>
            <a:endParaRPr b="0" i="1"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1" lang="lt-LT" sz="1600" u="none" cap="none" strike="noStrike">
                <a:solidFill>
                  <a:srgbClr val="000000"/>
                </a:solidFill>
                <a:latin typeface="Arial"/>
                <a:ea typeface="Arial"/>
                <a:cs typeface="Arial"/>
                <a:sym typeface="Arial"/>
              </a:rPr>
              <a:t>σχετική και παρακινητική για τους ενήλικες σε έναν κόσμο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1" lang="lt-LT" sz="1600" u="none" cap="none" strike="noStrike">
                <a:solidFill>
                  <a:srgbClr val="000000"/>
                </a:solidFill>
                <a:latin typeface="Arial"/>
                <a:ea typeface="Arial"/>
                <a:cs typeface="Arial"/>
                <a:sym typeface="Arial"/>
              </a:rPr>
              <a:t>που αλλάζει ταχέως.</a:t>
            </a:r>
            <a:endParaRPr b="0" i="0" sz="16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406" name="Google Shape;406;p69"/>
          <p:cNvPicPr preferRelativeResize="0"/>
          <p:nvPr/>
        </p:nvPicPr>
        <p:blipFill rotWithShape="1">
          <a:blip r:embed="rId4">
            <a:alphaModFix/>
          </a:blip>
          <a:srcRect b="0" l="0" r="0" t="0"/>
          <a:stretch/>
        </p:blipFill>
        <p:spPr>
          <a:xfrm>
            <a:off x="10802826" y="4811940"/>
            <a:ext cx="1059463" cy="1059463"/>
          </a:xfrm>
          <a:prstGeom prst="rect">
            <a:avLst/>
          </a:prstGeom>
          <a:noFill/>
          <a:ln>
            <a:noFill/>
          </a:ln>
        </p:spPr>
      </p:pic>
      <p:sp>
        <p:nvSpPr>
          <p:cNvPr id="407" name="Google Shape;407;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08" name="Google Shape;408;p69"/>
          <p:cNvSpPr txBox="1"/>
          <p:nvPr>
            <p:ph type="title"/>
          </p:nvPr>
        </p:nvSpPr>
        <p:spPr>
          <a:xfrm>
            <a:off x="3671769" y="342900"/>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lt-LT">
                <a:solidFill>
                  <a:schemeClr val="dk1"/>
                </a:solidFill>
                <a:latin typeface="Arial"/>
                <a:ea typeface="Arial"/>
                <a:cs typeface="Arial"/>
                <a:sym typeface="Arial"/>
              </a:rPr>
              <a:t>ΚΑΛΩΣΗΡΘΑΤΕ ΣΤΟ ΜΑΘΗΜΑ 2</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4" name="Shape 414"/>
        <p:cNvGrpSpPr/>
        <p:nvPr/>
      </p:nvGrpSpPr>
      <p:grpSpPr>
        <a:xfrm>
          <a:off x="0" y="0"/>
          <a:ext cx="0" cy="0"/>
          <a:chOff x="0" y="0"/>
          <a:chExt cx="0" cy="0"/>
        </a:xfrm>
      </p:grpSpPr>
      <p:sp>
        <p:nvSpPr>
          <p:cNvPr id="415" name="Google Shape;415;p70"/>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6" name="Google Shape;416;p70"/>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7" name="Google Shape;417;p70"/>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ΔΟΜΗ ΤΟΥ ΜΑΘΗΜΑΤΟΣ</a:t>
            </a:r>
            <a:endParaRPr b="1">
              <a:latin typeface="Arial"/>
              <a:ea typeface="Arial"/>
              <a:cs typeface="Arial"/>
              <a:sym typeface="Arial"/>
            </a:endParaRPr>
          </a:p>
        </p:txBody>
      </p:sp>
      <p:sp>
        <p:nvSpPr>
          <p:cNvPr id="418" name="Google Shape;418;p70"/>
          <p:cNvSpPr txBox="1"/>
          <p:nvPr/>
        </p:nvSpPr>
        <p:spPr>
          <a:xfrm>
            <a:off x="566058" y="1147899"/>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Ενότητα 1. Κατανόηση του πλαισίου: προκλήσεις στην εκπαίδευση ενηλίκων στην Ευρώπη</a:t>
            </a:r>
            <a:endParaRPr b="1" i="0" sz="1400" u="none" cap="none" strike="noStrike">
              <a:solidFill>
                <a:srgbClr val="678877"/>
              </a:solidFill>
              <a:latin typeface="Arial"/>
              <a:ea typeface="Arial"/>
              <a:cs typeface="Arial"/>
              <a:sym typeface="Arial"/>
            </a:endParaRPr>
          </a:p>
        </p:txBody>
      </p:sp>
      <p:sp>
        <p:nvSpPr>
          <p:cNvPr id="419" name="Google Shape;419;p70"/>
          <p:cNvSpPr txBox="1"/>
          <p:nvPr/>
        </p:nvSpPr>
        <p:spPr>
          <a:xfrm>
            <a:off x="695400" y="2230331"/>
            <a:ext cx="5285999"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Δεδομένα για την αγορά εργασίας και την εκπαίδευση στην ΕΕ</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Κενά στην πρόσβαση σε ευκαιρίες αναβάθμισης δεξιοτήτων</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Τάσεις στους τομείς της εκπαίδευσης ενηλίκων</a:t>
            </a:r>
            <a:endParaRPr b="0" i="0" sz="1400" u="none" cap="none" strike="noStrike">
              <a:solidFill>
                <a:srgbClr val="000000"/>
              </a:solidFill>
              <a:latin typeface="Arial"/>
              <a:ea typeface="Arial"/>
              <a:cs typeface="Arial"/>
              <a:sym typeface="Arial"/>
            </a:endParaRPr>
          </a:p>
        </p:txBody>
      </p:sp>
      <p:sp>
        <p:nvSpPr>
          <p:cNvPr id="420" name="Google Shape;420;p70"/>
          <p:cNvSpPr txBox="1"/>
          <p:nvPr/>
        </p:nvSpPr>
        <p:spPr>
          <a:xfrm>
            <a:off x="566058" y="3061968"/>
            <a:ext cx="47940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Ενότητα 2. Κατανόηση της έννοιας της ΥΣ στον 21ο αιώνα</a:t>
            </a:r>
            <a:endParaRPr b="1" i="0" sz="1400" u="none" cap="none" strike="noStrike">
              <a:solidFill>
                <a:srgbClr val="678877"/>
              </a:solidFill>
              <a:latin typeface="Arial"/>
              <a:ea typeface="Arial"/>
              <a:cs typeface="Arial"/>
              <a:sym typeface="Arial"/>
            </a:endParaRPr>
          </a:p>
        </p:txBody>
      </p:sp>
      <p:sp>
        <p:nvSpPr>
          <p:cNvPr id="421" name="Google Shape;421;p70"/>
          <p:cNvSpPr txBox="1"/>
          <p:nvPr/>
        </p:nvSpPr>
        <p:spPr>
          <a:xfrm>
            <a:off x="5977797" y="1147777"/>
            <a:ext cx="5644543"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Ενότητα 3. Προκλήσεις και ευκαιρίες στην προώθηση της ΥΣ στην εκπαίδευση ενηλίκων: υιοθέτηση στρατηγικών εμπλοκής</a:t>
            </a:r>
            <a:endParaRPr b="1" i="0" sz="1400" u="none" cap="none" strike="noStrike">
              <a:solidFill>
                <a:srgbClr val="678877"/>
              </a:solidFill>
              <a:latin typeface="Arial"/>
              <a:ea typeface="Arial"/>
              <a:cs typeface="Arial"/>
              <a:sym typeface="Arial"/>
            </a:endParaRPr>
          </a:p>
        </p:txBody>
      </p:sp>
      <p:sp>
        <p:nvSpPr>
          <p:cNvPr id="422" name="Google Shape;422;p70"/>
          <p:cNvSpPr txBox="1"/>
          <p:nvPr/>
        </p:nvSpPr>
        <p:spPr>
          <a:xfrm>
            <a:off x="695399" y="3839947"/>
            <a:ext cx="5285999"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Σημασία της ΥΣ σε μια ψηφιακή κοινωνία που βασίζεται στην Τεχνητή Νοημοσύνη</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Εφαρμογές της ΥΣ στην εκπαίδευση και σε ποικίλους κλάδους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ΥΣ και γνωστική ανάπτυξη: Ταξινόμηση Bloom και επίπεδα σκέψης</a:t>
            </a:r>
            <a:endParaRPr b="0" i="0" sz="1400" u="none" cap="none" strike="noStrike">
              <a:solidFill>
                <a:srgbClr val="000000"/>
              </a:solidFill>
              <a:latin typeface="Arial"/>
              <a:ea typeface="Arial"/>
              <a:cs typeface="Arial"/>
              <a:sym typeface="Arial"/>
            </a:endParaRPr>
          </a:p>
        </p:txBody>
      </p:sp>
      <p:sp>
        <p:nvSpPr>
          <p:cNvPr id="423" name="Google Shape;423;p70"/>
          <p:cNvSpPr txBox="1"/>
          <p:nvPr/>
        </p:nvSpPr>
        <p:spPr>
          <a:xfrm>
            <a:off x="6096000" y="2178412"/>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Εμπόδια που αντιμετωπίζουν οι ενήλικες εκπαιδευόμενοι</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Σημασία της συμμετοχής και της ένταξης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Πρακτικές στρατηγικές για την αποτελεσματική προώθηση της κοινωνίας των πολιτών</a:t>
            </a:r>
            <a:endParaRPr b="0" i="0" sz="1400" u="none" cap="none" strike="noStrike">
              <a:solidFill>
                <a:srgbClr val="000000"/>
              </a:solidFill>
              <a:latin typeface="Arial"/>
              <a:ea typeface="Arial"/>
              <a:cs typeface="Arial"/>
              <a:sym typeface="Arial"/>
            </a:endParaRPr>
          </a:p>
        </p:txBody>
      </p:sp>
      <p:sp>
        <p:nvSpPr>
          <p:cNvPr id="424" name="Google Shape;424;p70"/>
          <p:cNvSpPr txBox="1"/>
          <p:nvPr/>
        </p:nvSpPr>
        <p:spPr>
          <a:xfrm>
            <a:off x="6036897" y="3061968"/>
            <a:ext cx="552634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Ενότητα 4. Ο αντίκτυπος και οι δυνατότητες της ΥΣ σε ενήλικες με χαμηλά προσόντα</a:t>
            </a:r>
            <a:endParaRPr b="1" i="0" sz="1400" u="none" cap="none" strike="noStrike">
              <a:solidFill>
                <a:srgbClr val="678877"/>
              </a:solidFill>
              <a:latin typeface="Arial"/>
              <a:ea typeface="Arial"/>
              <a:cs typeface="Arial"/>
              <a:sym typeface="Arial"/>
            </a:endParaRPr>
          </a:p>
        </p:txBody>
      </p:sp>
      <p:sp>
        <p:nvSpPr>
          <p:cNvPr id="425" name="Google Shape;425;p70"/>
          <p:cNvSpPr txBox="1"/>
          <p:nvPr/>
        </p:nvSpPr>
        <p:spPr>
          <a:xfrm>
            <a:off x="6036897" y="3759482"/>
            <a:ext cx="5850303"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Ενίσχυση της απασχολησιμότητας μέσω δεξιοτήτων που σχετίζονται με την ΥΣ, όπως επίλυση προβλημάτων και κριτική σκέψη</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Προώθηση της ψηφιακής ένταξης και του γραμματισμού στην Τεχνητή Νοημοσύνη μέσω της ΥΣ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Εφαρμογή των αρχών της ΥΣ στην καθημερινή ζωή για προσωπική και επαγγελματική ενδυνάμωση</a:t>
            </a:r>
            <a:endParaRPr b="0" i="0" sz="1400" u="none" cap="none" strike="noStrike">
              <a:solidFill>
                <a:srgbClr val="000000"/>
              </a:solidFill>
              <a:latin typeface="Arial"/>
              <a:ea typeface="Arial"/>
              <a:cs typeface="Arial"/>
              <a:sym typeface="Arial"/>
            </a:endParaRPr>
          </a:p>
        </p:txBody>
      </p:sp>
      <p:sp>
        <p:nvSpPr>
          <p:cNvPr id="426" name="Google Shape;426;p70"/>
          <p:cNvSpPr txBox="1"/>
          <p:nvPr/>
        </p:nvSpPr>
        <p:spPr>
          <a:xfrm>
            <a:off x="6096000" y="5127830"/>
            <a:ext cx="552634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Ενότητα 5. Μελέτες περιπτώσεων και δραστηριότητες</a:t>
            </a:r>
            <a:endParaRPr b="0" i="0" sz="1400" u="none" cap="none" strike="noStrike">
              <a:solidFill>
                <a:srgbClr val="000000"/>
              </a:solidFill>
              <a:latin typeface="Arial"/>
              <a:ea typeface="Arial"/>
              <a:cs typeface="Arial"/>
              <a:sym typeface="Arial"/>
            </a:endParaRPr>
          </a:p>
        </p:txBody>
      </p:sp>
      <p:sp>
        <p:nvSpPr>
          <p:cNvPr id="427" name="Google Shape;427;p70"/>
          <p:cNvSpPr txBox="1"/>
          <p:nvPr/>
        </p:nvSpPr>
        <p:spPr>
          <a:xfrm>
            <a:off x="6095999" y="5804526"/>
            <a:ext cx="5526339"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Παραδείγματα ΥΣ από τον πραγματικό κόσμο</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Διαδραστικές ασκήσεις για να εξερευνήσετε και να εφαρμόσετε όσα μάθατε σε αυτήν την ενότητα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3" name="Shape 433"/>
        <p:cNvGrpSpPr/>
        <p:nvPr/>
      </p:nvGrpSpPr>
      <p:grpSpPr>
        <a:xfrm>
          <a:off x="0" y="0"/>
          <a:ext cx="0" cy="0"/>
          <a:chOff x="0" y="0"/>
          <a:chExt cx="0" cy="0"/>
        </a:xfrm>
      </p:grpSpPr>
      <p:sp>
        <p:nvSpPr>
          <p:cNvPr id="434" name="Google Shape;434;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lt-LT" sz="2000" u="none" cap="none" strike="noStrike">
                <a:solidFill>
                  <a:srgbClr val="A5A5A5"/>
                </a:solidFill>
                <a:latin typeface="Arial"/>
                <a:ea typeface="Arial"/>
                <a:cs typeface="Arial"/>
                <a:sym typeface="Arial"/>
              </a:rPr>
              <a:t>Στο τέλος του μαθήματος, ο εκπαιδευόμενος θα είναι σε θέση να…</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lt-LT" sz="4000" u="none" cap="none" strike="noStrike">
                <a:solidFill>
                  <a:schemeClr val="dk1"/>
                </a:solidFill>
                <a:latin typeface="Arial"/>
                <a:ea typeface="Arial"/>
                <a:cs typeface="Arial"/>
                <a:sym typeface="Arial"/>
              </a:rPr>
              <a:t>Μαθησιακά αποτελέσματα</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lt-LT"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435" name="Google Shape;435;p2"/>
          <p:cNvGrpSpPr/>
          <p:nvPr/>
        </p:nvGrpSpPr>
        <p:grpSpPr>
          <a:xfrm>
            <a:off x="4813445" y="853559"/>
            <a:ext cx="6302895" cy="5150881"/>
            <a:chOff x="0" y="34755"/>
            <a:chExt cx="6302895" cy="5150881"/>
          </a:xfrm>
        </p:grpSpPr>
        <p:sp>
          <p:nvSpPr>
            <p:cNvPr id="436" name="Google Shape;436;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Περιγράψει</a:t>
              </a:r>
              <a:r>
                <a:rPr b="0" i="0" lang="lt-LT" sz="1400" u="none" cap="none" strike="noStrike">
                  <a:solidFill>
                    <a:schemeClr val="lt1"/>
                  </a:solidFill>
                  <a:latin typeface="Arial"/>
                  <a:ea typeface="Arial"/>
                  <a:cs typeface="Arial"/>
                  <a:sym typeface="Arial"/>
                </a:rPr>
                <a:t> τη σημασία της Υπολογιστικής Σκέψης (ΥΣ) στον 21ο αιώνα.</a:t>
              </a:r>
              <a:endParaRPr b="0" i="0" sz="1400" u="none" cap="none" strike="noStrike">
                <a:solidFill>
                  <a:schemeClr val="lt1"/>
                </a:solidFill>
                <a:latin typeface="Arial"/>
                <a:ea typeface="Arial"/>
                <a:cs typeface="Arial"/>
                <a:sym typeface="Arial"/>
              </a:endParaRPr>
            </a:p>
          </p:txBody>
        </p:sp>
        <p:sp>
          <p:nvSpPr>
            <p:cNvPr id="438" name="Google Shape;438;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chemeClr val="lt1"/>
                </a:buClr>
                <a:buSzPts val="1800"/>
                <a:buFont typeface="Gill Sans"/>
                <a:buNone/>
              </a:pPr>
              <a:r>
                <a:rPr b="1" i="0" lang="lt-LT" sz="1400" u="none" cap="none" strike="noStrike">
                  <a:solidFill>
                    <a:schemeClr val="lt1"/>
                  </a:solidFill>
                  <a:latin typeface="Arial"/>
                  <a:ea typeface="Arial"/>
                  <a:cs typeface="Arial"/>
                  <a:sym typeface="Arial"/>
                </a:rPr>
                <a:t>Προσδιορίσει </a:t>
              </a:r>
              <a:r>
                <a:rPr b="0" i="0" lang="lt-LT" sz="1400" u="none" cap="none" strike="noStrike">
                  <a:solidFill>
                    <a:schemeClr val="lt1"/>
                  </a:solidFill>
                  <a:latin typeface="Arial"/>
                  <a:ea typeface="Arial"/>
                  <a:cs typeface="Arial"/>
                  <a:sym typeface="Arial"/>
                </a:rPr>
                <a:t>τις προκλήσεις που αντιμετωπίζουν οι ενήλικες με χαμηλά προσόντα στην πρόσβαση και την εφαρμογή της ΥΣ σε πραγματικές συνθήκες.</a:t>
              </a:r>
              <a:endParaRPr b="0" i="0" sz="1100" u="none" cap="none" strike="noStrike">
                <a:solidFill>
                  <a:srgbClr val="000000"/>
                </a:solidFill>
                <a:latin typeface="Arial"/>
                <a:ea typeface="Arial"/>
                <a:cs typeface="Arial"/>
                <a:sym typeface="Arial"/>
              </a:endParaRPr>
            </a:p>
          </p:txBody>
        </p:sp>
        <p:sp>
          <p:nvSpPr>
            <p:cNvPr id="440" name="Google Shape;440;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Διακρίνει </a:t>
              </a:r>
              <a:r>
                <a:rPr b="0" i="0" lang="lt-LT" sz="1400" u="none" cap="none" strike="noStrike">
                  <a:solidFill>
                    <a:schemeClr val="lt1"/>
                  </a:solidFill>
                  <a:latin typeface="Arial"/>
                  <a:ea typeface="Arial"/>
                  <a:cs typeface="Arial"/>
                  <a:sym typeface="Arial"/>
                </a:rPr>
                <a:t>ευκαιρίες για την ενσωμάτωση της ΥΣ στην εκπαίδευση ενηλίκων με σκοπό την ενίσχυση της απασχολησιμότητας.</a:t>
              </a:r>
              <a:endParaRPr b="0" i="0" sz="1400" u="none" cap="none" strike="noStrike">
                <a:solidFill>
                  <a:srgbClr val="000000"/>
                </a:solidFill>
                <a:latin typeface="Arial"/>
                <a:ea typeface="Arial"/>
                <a:cs typeface="Arial"/>
                <a:sym typeface="Arial"/>
              </a:endParaRPr>
            </a:p>
          </p:txBody>
        </p:sp>
        <p:sp>
          <p:nvSpPr>
            <p:cNvPr id="442" name="Google Shape;442;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Αναγνωρίσει </a:t>
              </a:r>
              <a:r>
                <a:rPr b="0" i="0" lang="lt-LT" sz="1400" u="none" cap="none" strike="noStrike">
                  <a:solidFill>
                    <a:schemeClr val="lt1"/>
                  </a:solidFill>
                  <a:latin typeface="Arial"/>
                  <a:ea typeface="Arial"/>
                  <a:cs typeface="Arial"/>
                  <a:sym typeface="Arial"/>
                </a:rPr>
                <a:t>τις στρατηγικές προωθώντας την ΥΣ σε πλαίσια εκπαίδευσης ενηλίκων.</a:t>
              </a:r>
              <a:endParaRPr b="0" i="0" sz="1400" u="none" cap="none" strike="noStrike">
                <a:solidFill>
                  <a:srgbClr val="000000"/>
                </a:solidFill>
                <a:latin typeface="Arial"/>
                <a:ea typeface="Arial"/>
                <a:cs typeface="Arial"/>
                <a:sym typeface="Arial"/>
              </a:endParaRPr>
            </a:p>
          </p:txBody>
        </p:sp>
        <p:sp>
          <p:nvSpPr>
            <p:cNvPr id="444" name="Google Shape;444;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just">
                <a:lnSpc>
                  <a:spcPct val="114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Καταδείξει </a:t>
              </a:r>
              <a:r>
                <a:rPr b="0" i="0" lang="lt-LT" sz="1400" u="none" cap="none" strike="noStrike">
                  <a:solidFill>
                    <a:schemeClr val="lt1"/>
                  </a:solidFill>
                  <a:latin typeface="Arial"/>
                  <a:ea typeface="Arial"/>
                  <a:cs typeface="Arial"/>
                  <a:sym typeface="Arial"/>
                </a:rPr>
                <a:t>τον αντίκτυπο και τις δυνατότητες της ΥΣ σε ενήλικες με χαμηλά προσόντα.</a:t>
              </a:r>
              <a:endParaRPr b="0" i="0" sz="1400" u="none" cap="none" strike="noStrike">
                <a:solidFill>
                  <a:schemeClr val="lt1"/>
                </a:solidFill>
                <a:latin typeface="Arial"/>
                <a:ea typeface="Arial"/>
                <a:cs typeface="Arial"/>
                <a:sym typeface="Arial"/>
              </a:endParaRPr>
            </a:p>
          </p:txBody>
        </p:sp>
      </p:grpSp>
      <p:sp>
        <p:nvSpPr>
          <p:cNvPr id="446" name="Google Shape;446;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9"/>
          <p:cNvSpPr txBox="1"/>
          <p:nvPr>
            <p:ph type="title"/>
          </p:nvPr>
        </p:nvSpPr>
        <p:spPr>
          <a:xfrm>
            <a:off x="1073647" y="964889"/>
            <a:ext cx="6149993"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lt-LT">
                <a:latin typeface="Arial"/>
                <a:ea typeface="Arial"/>
                <a:cs typeface="Arial"/>
                <a:sym typeface="Arial"/>
              </a:rPr>
              <a:t>ΣΚΟΠΟΣ και ΣΤΟΧΟΙ ΤΟΥ ΜΑΘΗΜΑΤΟΣ</a:t>
            </a:r>
            <a:endParaRPr>
              <a:latin typeface="Arial"/>
              <a:ea typeface="Arial"/>
              <a:cs typeface="Arial"/>
              <a:sym typeface="Arial"/>
            </a:endParaRPr>
          </a:p>
        </p:txBody>
      </p:sp>
      <p:sp>
        <p:nvSpPr>
          <p:cNvPr id="454" name="Google Shape;454;p9"/>
          <p:cNvSpPr txBox="1"/>
          <p:nvPr>
            <p:ph idx="1" type="body"/>
          </p:nvPr>
        </p:nvSpPr>
        <p:spPr>
          <a:xfrm>
            <a:off x="1109437" y="2135829"/>
            <a:ext cx="5600700"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lt-LT" sz="1600">
                <a:solidFill>
                  <a:schemeClr val="accent3"/>
                </a:solidFill>
                <a:latin typeface="Arial"/>
                <a:ea typeface="Arial"/>
                <a:cs typeface="Arial"/>
                <a:sym typeface="Arial"/>
              </a:rPr>
              <a:t>ΣΚΟΠΟΣ</a:t>
            </a:r>
            <a:r>
              <a:rPr lang="lt-LT" sz="1600">
                <a:solidFill>
                  <a:schemeClr val="accent3"/>
                </a:solidFill>
                <a:latin typeface="Arial"/>
                <a:ea typeface="Arial"/>
                <a:cs typeface="Arial"/>
                <a:sym typeface="Arial"/>
              </a:rPr>
              <a:t>: </a:t>
            </a:r>
            <a:endParaRPr sz="1600">
              <a:solidFill>
                <a:schemeClr val="accent3"/>
              </a:solidFill>
              <a:latin typeface="Arial"/>
              <a:ea typeface="Arial"/>
              <a:cs typeface="Arial"/>
              <a:sym typeface="Arial"/>
            </a:endParaRPr>
          </a:p>
          <a:p>
            <a:pPr indent="0" lvl="0" marL="0" rtl="0" algn="just">
              <a:lnSpc>
                <a:spcPct val="100000"/>
              </a:lnSpc>
              <a:spcBef>
                <a:spcPts val="1000"/>
              </a:spcBef>
              <a:spcAft>
                <a:spcPts val="0"/>
              </a:spcAft>
              <a:buSzPts val="1260"/>
              <a:buNone/>
            </a:pPr>
            <a:r>
              <a:rPr lang="lt-LT" sz="1600">
                <a:latin typeface="Arial"/>
                <a:ea typeface="Arial"/>
                <a:cs typeface="Arial"/>
                <a:sym typeface="Arial"/>
              </a:rPr>
              <a:t>να παρέχει γνώσεις σχετικά με τη σημασία της ενσωμάτωσης της ΥΣ στη διαδικασία εκπαίδευσης ενηλίκων, αξιολογώντας τις προκλήσεις και τις ευκαιρίες, αποκαλύπτοντας τον αντίκτυπο και τις δυνατότητες.</a:t>
            </a:r>
            <a:endParaRPr>
              <a:latin typeface="Arial"/>
              <a:ea typeface="Arial"/>
              <a:cs typeface="Arial"/>
              <a:sym typeface="Arial"/>
            </a:endParaRPr>
          </a:p>
          <a:p>
            <a:pPr indent="0" lvl="0" marL="0" rtl="0" algn="just">
              <a:lnSpc>
                <a:spcPct val="100000"/>
              </a:lnSpc>
              <a:spcBef>
                <a:spcPts val="1000"/>
              </a:spcBef>
              <a:spcAft>
                <a:spcPts val="0"/>
              </a:spcAft>
              <a:buSzPts val="1260"/>
              <a:buNone/>
            </a:pPr>
            <a:r>
              <a:rPr b="1" lang="lt-LT" sz="1600">
                <a:solidFill>
                  <a:schemeClr val="accent3"/>
                </a:solidFill>
                <a:latin typeface="Arial"/>
                <a:ea typeface="Arial"/>
                <a:cs typeface="Arial"/>
                <a:sym typeface="Arial"/>
              </a:rPr>
              <a:t>ΣΤΟΧΟΙ:</a:t>
            </a:r>
            <a:endParaRPr>
              <a:solidFill>
                <a:schemeClr val="accent3"/>
              </a:solidFill>
              <a:latin typeface="Arial"/>
              <a:ea typeface="Arial"/>
              <a:cs typeface="Arial"/>
              <a:sym typeface="Arial"/>
            </a:endParaRPr>
          </a:p>
          <a:p>
            <a:pPr indent="-330200" lvl="0" marL="457200" rtl="0" algn="just">
              <a:lnSpc>
                <a:spcPct val="100000"/>
              </a:lnSpc>
              <a:spcBef>
                <a:spcPts val="0"/>
              </a:spcBef>
              <a:spcAft>
                <a:spcPts val="0"/>
              </a:spcAft>
              <a:buSzPts val="1600"/>
              <a:buAutoNum type="arabicPeriod"/>
            </a:pPr>
            <a:r>
              <a:rPr lang="lt-LT" sz="1600">
                <a:latin typeface="Arial"/>
                <a:ea typeface="Arial"/>
                <a:cs typeface="Arial"/>
                <a:sym typeface="Arial"/>
              </a:rPr>
              <a:t>Να δικαιολογήσει την έννοια της ΥΣ στον 21ο αιώνα.</a:t>
            </a:r>
            <a:endParaRPr/>
          </a:p>
          <a:p>
            <a:pPr indent="-330200" lvl="0" marL="457200" rtl="0" algn="just">
              <a:lnSpc>
                <a:spcPct val="100000"/>
              </a:lnSpc>
              <a:spcBef>
                <a:spcPts val="0"/>
              </a:spcBef>
              <a:spcAft>
                <a:spcPts val="0"/>
              </a:spcAft>
              <a:buSzPts val="1600"/>
              <a:buAutoNum type="arabicPeriod"/>
            </a:pPr>
            <a:r>
              <a:rPr lang="lt-LT" sz="1600">
                <a:latin typeface="Arial"/>
                <a:ea typeface="Arial"/>
                <a:cs typeface="Arial"/>
                <a:sym typeface="Arial"/>
              </a:rPr>
              <a:t>Να παρουσιάσει τις προκλήσεις και τις ευκαιρίες στην προώθηση της ΥΣ, δίνοντας έμφαση στις στρατηγικές εμπλοκής των μαθητών.</a:t>
            </a:r>
            <a:endParaRPr/>
          </a:p>
          <a:p>
            <a:pPr indent="-330200" lvl="0" marL="457200" rtl="0" algn="just">
              <a:lnSpc>
                <a:spcPct val="100000"/>
              </a:lnSpc>
              <a:spcBef>
                <a:spcPts val="0"/>
              </a:spcBef>
              <a:spcAft>
                <a:spcPts val="0"/>
              </a:spcAft>
              <a:buSzPts val="1600"/>
              <a:buAutoNum type="arabicPeriod"/>
            </a:pPr>
            <a:r>
              <a:rPr lang="lt-LT" sz="1600">
                <a:latin typeface="Arial"/>
                <a:ea typeface="Arial"/>
                <a:cs typeface="Arial"/>
                <a:sym typeface="Arial"/>
              </a:rPr>
              <a:t>Να αποκαλύψει τον αντίκτυπο και τις δυνατότητες της ΥΣ σε ενήλικες με χαμηλά προσόντα.</a:t>
            </a:r>
            <a:endParaRPr>
              <a:latin typeface="Arial"/>
              <a:ea typeface="Arial"/>
              <a:cs typeface="Arial"/>
              <a:sym typeface="Arial"/>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455" name="Google Shape;455;p9"/>
          <p:cNvPicPr preferRelativeResize="0"/>
          <p:nvPr>
            <p:ph idx="2" type="pic"/>
          </p:nvPr>
        </p:nvPicPr>
        <p:blipFill rotWithShape="1">
          <a:blip r:embed="rId3">
            <a:alphaModFix/>
          </a:blip>
          <a:srcRect b="0" l="30341" r="30343" t="0"/>
          <a:stretch/>
        </p:blipFill>
        <p:spPr>
          <a:xfrm>
            <a:off x="8140700" y="-1"/>
            <a:ext cx="4051300" cy="6858001"/>
          </a:xfrm>
          <a:prstGeom prst="rect">
            <a:avLst/>
          </a:prstGeom>
          <a:noFill/>
          <a:ln>
            <a:noFill/>
          </a:ln>
        </p:spPr>
      </p:pic>
      <p:sp>
        <p:nvSpPr>
          <p:cNvPr id="456" name="Google Shape;456;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2" name="Shape 462"/>
        <p:cNvGrpSpPr/>
        <p:nvPr/>
      </p:nvGrpSpPr>
      <p:grpSpPr>
        <a:xfrm>
          <a:off x="0" y="0"/>
          <a:ext cx="0" cy="0"/>
          <a:chOff x="0" y="0"/>
          <a:chExt cx="0" cy="0"/>
        </a:xfrm>
      </p:grpSpPr>
      <p:pic>
        <p:nvPicPr>
          <p:cNvPr id="463" name="Google Shape;463;p4"/>
          <p:cNvPicPr preferRelativeResize="0"/>
          <p:nvPr>
            <p:ph idx="2" type="pic"/>
          </p:nvPr>
        </p:nvPicPr>
        <p:blipFill rotWithShape="1">
          <a:blip r:embed="rId3">
            <a:alphaModFix amt="30000"/>
          </a:blip>
          <a:srcRect b="7813" l="0" r="0" t="7812"/>
          <a:stretch/>
        </p:blipFill>
        <p:spPr>
          <a:xfrm>
            <a:off x="-80387" y="0"/>
            <a:ext cx="12192000" cy="6858000"/>
          </a:xfrm>
          <a:prstGeom prst="rect">
            <a:avLst/>
          </a:prstGeom>
          <a:noFill/>
          <a:ln>
            <a:noFill/>
          </a:ln>
        </p:spPr>
      </p:pic>
      <p:sp>
        <p:nvSpPr>
          <p:cNvPr id="464" name="Google Shape;464;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
        <p:nvSpPr>
          <p:cNvPr id="465" name="Google Shape;465;p4"/>
          <p:cNvSpPr txBox="1"/>
          <p:nvPr>
            <p:ph type="title"/>
          </p:nvPr>
        </p:nvSpPr>
        <p:spPr>
          <a:xfrm>
            <a:off x="7280212" y="1933059"/>
            <a:ext cx="3767769" cy="101565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800">
                <a:latin typeface="Arial"/>
                <a:ea typeface="Arial"/>
                <a:cs typeface="Arial"/>
                <a:sym typeface="Arial"/>
              </a:rPr>
              <a:t>ΕΝΟΤΗΤΑ 1</a:t>
            </a:r>
            <a:endParaRPr sz="2800">
              <a:latin typeface="Arial"/>
              <a:ea typeface="Arial"/>
              <a:cs typeface="Arial"/>
              <a:sym typeface="Arial"/>
            </a:endParaRPr>
          </a:p>
        </p:txBody>
      </p:sp>
      <p:sp>
        <p:nvSpPr>
          <p:cNvPr id="466" name="Google Shape;466;p4"/>
          <p:cNvSpPr txBox="1"/>
          <p:nvPr>
            <p:ph idx="1" type="body"/>
          </p:nvPr>
        </p:nvSpPr>
        <p:spPr>
          <a:xfrm>
            <a:off x="7465926" y="3301341"/>
            <a:ext cx="3396342" cy="207906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lt-LT" sz="2200">
                <a:latin typeface="Arial"/>
                <a:ea typeface="Arial"/>
                <a:cs typeface="Arial"/>
                <a:sym typeface="Arial"/>
              </a:rPr>
              <a:t>Κατανόηση του πλαισίου: προκλήσεις στην εκπαίδευση ενηλίκων στην Ευρώπη</a:t>
            </a:r>
            <a:endParaRPr sz="22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descr="Chart 1" id="471" name="Google Shape;471;p5"/>
          <p:cNvPicPr preferRelativeResize="0"/>
          <p:nvPr/>
        </p:nvPicPr>
        <p:blipFill rotWithShape="1">
          <a:blip r:embed="rId3">
            <a:alphaModFix/>
          </a:blip>
          <a:srcRect b="15859" l="0" r="0" t="29011"/>
          <a:stretch/>
        </p:blipFill>
        <p:spPr>
          <a:xfrm>
            <a:off x="1608163" y="2862518"/>
            <a:ext cx="8882767" cy="2114555"/>
          </a:xfrm>
          <a:prstGeom prst="rect">
            <a:avLst/>
          </a:prstGeom>
          <a:noFill/>
          <a:ln>
            <a:noFill/>
          </a:ln>
        </p:spPr>
      </p:pic>
      <p:sp>
        <p:nvSpPr>
          <p:cNvPr id="472" name="Google Shape;472;p5"/>
          <p:cNvSpPr txBox="1"/>
          <p:nvPr>
            <p:ph idx="1" type="body"/>
          </p:nvPr>
        </p:nvSpPr>
        <p:spPr>
          <a:xfrm>
            <a:off x="890955" y="1646681"/>
            <a:ext cx="10410091" cy="949669"/>
          </a:xfrm>
          <a:prstGeom prst="rect">
            <a:avLst/>
          </a:prstGeom>
          <a:noFill/>
          <a:ln>
            <a:noFill/>
          </a:ln>
        </p:spPr>
        <p:txBody>
          <a:bodyPr anchorCtr="0" anchor="t" bIns="45700" lIns="91425" spcFirstLastPara="1" rIns="91425" wrap="square" tIns="45700">
            <a:normAutofit fontScale="92500"/>
          </a:bodyPr>
          <a:lstStyle/>
          <a:p>
            <a:pPr indent="0" lvl="0" marL="148590" rtl="0" algn="just">
              <a:lnSpc>
                <a:spcPct val="100000"/>
              </a:lnSpc>
              <a:spcBef>
                <a:spcPts val="1000"/>
              </a:spcBef>
              <a:spcAft>
                <a:spcPts val="0"/>
              </a:spcAft>
              <a:buSzPct val="85135"/>
              <a:buNone/>
            </a:pPr>
            <a:r>
              <a:rPr lang="lt-LT" sz="1600">
                <a:latin typeface="Arial"/>
                <a:ea typeface="Arial"/>
                <a:cs typeface="Arial"/>
                <a:sym typeface="Arial"/>
              </a:rPr>
              <a:t>Σύμφωνα με το Cedefop του 2020, 128 εκατομμύρια ενήλικες στο Ηνωμένο Βασίλειο, την Ισλανδία, τη Νορβηγία και τα κράτη μέλη της ΕΕ-27 έχουν την ικανότητα να αποκτήσουν νέες δεξιότητες και να αναβαθμίσουν τις δεξιότητές τους, αριθμός που αντιστοιχεί σχεδόν στο ήμισυ (46,1%) του ενήλικου πληθυσμού σε όλες αυτές τις χώρες.</a:t>
            </a:r>
            <a:endParaRPr sz="1800">
              <a:latin typeface="Arial"/>
              <a:ea typeface="Arial"/>
              <a:cs typeface="Arial"/>
              <a:sym typeface="Arial"/>
            </a:endParaRPr>
          </a:p>
        </p:txBody>
      </p:sp>
      <p:sp>
        <p:nvSpPr>
          <p:cNvPr id="473" name="Google Shape;473;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74" name="Google Shape;474;p5"/>
          <p:cNvSpPr txBox="1"/>
          <p:nvPr>
            <p:ph type="title"/>
          </p:nvPr>
        </p:nvSpPr>
        <p:spPr>
          <a:xfrm>
            <a:off x="890955" y="882225"/>
            <a:ext cx="10410091"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26984"/>
              <a:buFont typeface="Sorts Mill Goudy"/>
              <a:buNone/>
            </a:pPr>
            <a:r>
              <a:rPr b="1" lang="lt-LT" sz="2800">
                <a:latin typeface="Arial"/>
                <a:ea typeface="Arial"/>
                <a:cs typeface="Arial"/>
                <a:sym typeface="Arial"/>
              </a:rPr>
              <a:t>Το 46% των ενηλίκων θα μπορούσε να αναβαθμίσει τις δεξιότητές του. Είμαστε έτοιμοι να αντιμετωπίσουμε την πρόκληση;</a:t>
            </a:r>
            <a:endParaRPr b="1" sz="2800">
              <a:latin typeface="Arial"/>
              <a:ea typeface="Arial"/>
              <a:cs typeface="Arial"/>
              <a:sym typeface="Arial"/>
            </a:endParaRPr>
          </a:p>
        </p:txBody>
      </p:sp>
      <p:sp>
        <p:nvSpPr>
          <p:cNvPr id="475" name="Google Shape;475;p5"/>
          <p:cNvSpPr txBox="1"/>
          <p:nvPr/>
        </p:nvSpPr>
        <p:spPr>
          <a:xfrm>
            <a:off x="1794329" y="4977074"/>
            <a:ext cx="596470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lt-LT" sz="1200" u="none" cap="none" strike="noStrike">
                <a:solidFill>
                  <a:srgbClr val="000000"/>
                </a:solidFill>
                <a:latin typeface="Arial"/>
                <a:ea typeface="Arial"/>
                <a:cs typeface="Arial"/>
                <a:sym typeface="Arial"/>
              </a:rPr>
              <a:t>Cedefop calculation on LFS 2016, CSIS 2015, OECD PIAAC 2012, 2015.</a:t>
            </a:r>
            <a:endParaRPr b="0" i="0" sz="1400" u="none" cap="none" strike="noStrike">
              <a:solidFill>
                <a:srgbClr val="000000"/>
              </a:solidFill>
              <a:latin typeface="Arial"/>
              <a:ea typeface="Arial"/>
              <a:cs typeface="Arial"/>
              <a:sym typeface="Arial"/>
            </a:endParaRPr>
          </a:p>
        </p:txBody>
      </p:sp>
      <p:sp>
        <p:nvSpPr>
          <p:cNvPr id="476" name="Google Shape;476;p5"/>
          <p:cNvSpPr txBox="1"/>
          <p:nvPr/>
        </p:nvSpPr>
        <p:spPr>
          <a:xfrm>
            <a:off x="890955" y="5296277"/>
            <a:ext cx="10410091" cy="825593"/>
          </a:xfrm>
          <a:prstGeom prst="rect">
            <a:avLst/>
          </a:prstGeom>
          <a:noFill/>
          <a:ln>
            <a:noFill/>
          </a:ln>
        </p:spPr>
        <p:txBody>
          <a:bodyPr anchorCtr="0" anchor="t" bIns="45700" lIns="91425" spcFirstLastPara="1" rIns="91425" wrap="square" tIns="45700">
            <a:normAutofit/>
          </a:bodyPr>
          <a:lstStyle/>
          <a:p>
            <a:pPr indent="0" lvl="0" marL="148590" marR="0" rtl="0" algn="just">
              <a:lnSpc>
                <a:spcPct val="100000"/>
              </a:lnSpc>
              <a:spcBef>
                <a:spcPts val="1000"/>
              </a:spcBef>
              <a:spcAft>
                <a:spcPts val="0"/>
              </a:spcAft>
              <a:buClr>
                <a:schemeClr val="dk2"/>
              </a:buClr>
              <a:buSzPts val="1260"/>
              <a:buFont typeface="Arial"/>
              <a:buNone/>
            </a:pPr>
            <a:r>
              <a:rPr b="0" i="0" lang="lt-LT" sz="1600" u="none" cap="none" strike="noStrike">
                <a:solidFill>
                  <a:schemeClr val="dk2"/>
                </a:solidFill>
                <a:latin typeface="Arial"/>
                <a:ea typeface="Arial"/>
                <a:cs typeface="Arial"/>
                <a:sym typeface="Arial"/>
              </a:rPr>
              <a:t>Αυτό υπογραμμίζει το μέγεθος του αριθμού των ενηλίκων που θα μπορούσαν να επωφεληθούν από τις ψηφιακές δεξιότητες και τις δομημένες μεθόδους επίλυσης προβλημάτων, όπως η ΥΣ.</a:t>
            </a:r>
            <a:endParaRPr b="0" i="0" sz="1800" u="none" cap="none" strike="noStrike">
              <a:solidFill>
                <a:schemeClr val="dk2"/>
              </a:solidFill>
              <a:latin typeface="Arial"/>
              <a:ea typeface="Arial"/>
              <a:cs typeface="Arial"/>
              <a:sym typeface="Arial"/>
            </a:endParaRPr>
          </a:p>
        </p:txBody>
      </p:sp>
      <p:sp>
        <p:nvSpPr>
          <p:cNvPr id="477" name="Google Shape;477;p5"/>
          <p:cNvSpPr txBox="1"/>
          <p:nvPr/>
        </p:nvSpPr>
        <p:spPr>
          <a:xfrm>
            <a:off x="3000375" y="2724364"/>
            <a:ext cx="609834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Ενήλικες χαμηλής ειδίκευσης στην ΕΕ-27, την Ισλανδία, τη Νορβηγία και το Ηνωμένο Βασίλειο, 2020</a:t>
            </a:r>
            <a:endParaRPr b="0" i="0" sz="1400" u="none" cap="none" strike="noStrike">
              <a:solidFill>
                <a:srgbClr val="000000"/>
              </a:solidFill>
              <a:latin typeface="Arial"/>
              <a:ea typeface="Arial"/>
              <a:cs typeface="Arial"/>
              <a:sym typeface="Arial"/>
            </a:endParaRPr>
          </a:p>
        </p:txBody>
      </p:sp>
      <p:sp>
        <p:nvSpPr>
          <p:cNvPr id="478" name="Google Shape;478;p5"/>
          <p:cNvSpPr txBox="1"/>
          <p:nvPr/>
        </p:nvSpPr>
        <p:spPr>
          <a:xfrm>
            <a:off x="8928346" y="5019278"/>
            <a:ext cx="197696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1" lang="lt-LT" sz="1200" u="none" cap="none" strike="noStrike">
                <a:solidFill>
                  <a:srgbClr val="000000"/>
                </a:solidFill>
                <a:latin typeface="Arial"/>
                <a:ea typeface="Arial"/>
                <a:cs typeface="Arial"/>
                <a:sym typeface="Arial"/>
              </a:rPr>
              <a:t>Πηγή: Cedefop 2020</a:t>
            </a:r>
            <a:endParaRPr b="1" i="1" sz="1200" u="none" cap="none" strike="noStrike">
              <a:solidFill>
                <a:srgbClr val="000000"/>
              </a:solidFill>
              <a:latin typeface="Arial"/>
              <a:ea typeface="Arial"/>
              <a:cs typeface="Arial"/>
              <a:sym typeface="Arial"/>
            </a:endParaRPr>
          </a:p>
        </p:txBody>
      </p:sp>
      <p:sp>
        <p:nvSpPr>
          <p:cNvPr id="479" name="Google Shape;479;p5"/>
          <p:cNvSpPr/>
          <p:nvPr/>
        </p:nvSpPr>
        <p:spPr>
          <a:xfrm>
            <a:off x="1472858" y="2672500"/>
            <a:ext cx="9246284" cy="2623777"/>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descr="Chart 2" id="484" name="Google Shape;484;p6"/>
          <p:cNvPicPr preferRelativeResize="0"/>
          <p:nvPr/>
        </p:nvPicPr>
        <p:blipFill rotWithShape="1">
          <a:blip r:embed="rId3">
            <a:alphaModFix/>
          </a:blip>
          <a:srcRect b="3761" l="504" r="1747" t="2591"/>
          <a:stretch/>
        </p:blipFill>
        <p:spPr>
          <a:xfrm>
            <a:off x="5395591" y="2266143"/>
            <a:ext cx="5670081" cy="3113037"/>
          </a:xfrm>
          <a:prstGeom prst="rect">
            <a:avLst/>
          </a:prstGeom>
          <a:noFill/>
          <a:ln>
            <a:noFill/>
          </a:ln>
        </p:spPr>
      </p:pic>
      <p:sp>
        <p:nvSpPr>
          <p:cNvPr id="485" name="Google Shape;485;p6"/>
          <p:cNvSpPr txBox="1"/>
          <p:nvPr>
            <p:ph idx="1" type="body"/>
          </p:nvPr>
        </p:nvSpPr>
        <p:spPr>
          <a:xfrm>
            <a:off x="920442" y="1835733"/>
            <a:ext cx="4068247" cy="3543447"/>
          </a:xfrm>
          <a:prstGeom prst="rect">
            <a:avLst/>
          </a:prstGeom>
          <a:noFill/>
          <a:ln>
            <a:noFill/>
          </a:ln>
        </p:spPr>
        <p:txBody>
          <a:bodyPr anchorCtr="0" anchor="t" bIns="45700" lIns="91425" spcFirstLastPara="1" rIns="91425" wrap="square" tIns="45700">
            <a:normAutofit fontScale="92500" lnSpcReduction="20000"/>
          </a:bodyPr>
          <a:lstStyle/>
          <a:p>
            <a:pPr indent="0" lvl="0" marL="148590" rtl="0" algn="just">
              <a:lnSpc>
                <a:spcPct val="100000"/>
              </a:lnSpc>
              <a:spcBef>
                <a:spcPts val="1000"/>
              </a:spcBef>
              <a:spcAft>
                <a:spcPts val="0"/>
              </a:spcAft>
              <a:buSzPct val="85135"/>
              <a:buNone/>
            </a:pPr>
            <a:r>
              <a:rPr lang="lt-LT" sz="1600">
                <a:latin typeface="Arial"/>
                <a:ea typeface="Arial"/>
                <a:cs typeface="Arial"/>
                <a:sym typeface="Arial"/>
              </a:rPr>
              <a:t>Οι ενήλικες με χαμηλές δεξιότητες διατρέχουν κίνδυνο ανεργίας, ωστόσο επωφελούνται λιγότερο από τις ευκαιρίες αναβάθμισης και επανεκπαίδευσης.</a:t>
            </a:r>
            <a:endParaRPr sz="1600">
              <a:latin typeface="Arial"/>
              <a:ea typeface="Arial"/>
              <a:cs typeface="Arial"/>
              <a:sym typeface="Arial"/>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Τα δεδομένα της αγοράς εργασίας αποκαλύπτουν ένα σαφές κενό: οι ενήλικες με χαμηλά προσόντα εμφανίζουν σταθερά πολύ χαμηλότερα ποσοστά απασχόλησης σε σύγκριση με εκείνους με υψηλότερο επίπεδο εκπαίδευσης.</a:t>
            </a:r>
            <a:endParaRPr sz="1600">
              <a:latin typeface="Arial"/>
              <a:ea typeface="Arial"/>
              <a:cs typeface="Arial"/>
              <a:sym typeface="Arial"/>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Αυτό καθιστά απαραίτητη την ανάπτυξη στρατηγικών κατάρτισης που να προσεγγίζουν και να εμπλέκουν ενεργά όσους κινδυνεύουν περισσότερο να μείνουν πίσω.</a:t>
            </a:r>
            <a:endParaRPr sz="1600">
              <a:latin typeface="Arial"/>
              <a:ea typeface="Arial"/>
              <a:cs typeface="Arial"/>
              <a:sym typeface="Arial"/>
            </a:endParaRPr>
          </a:p>
        </p:txBody>
      </p:sp>
      <p:sp>
        <p:nvSpPr>
          <p:cNvPr id="486" name="Google Shape;486;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87" name="Google Shape;487;p6"/>
          <p:cNvSpPr txBox="1"/>
          <p:nvPr/>
        </p:nvSpPr>
        <p:spPr>
          <a:xfrm>
            <a:off x="5344922" y="1958366"/>
            <a:ext cx="5771418"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Ποσοστό απασχόλησης ανά επίπεδο εκπαίδευσης</a:t>
            </a:r>
            <a:endParaRPr b="0" i="0" sz="1400" u="none" cap="none" strike="noStrike">
              <a:solidFill>
                <a:srgbClr val="000000"/>
              </a:solidFill>
              <a:latin typeface="Arial"/>
              <a:ea typeface="Arial"/>
              <a:cs typeface="Arial"/>
              <a:sym typeface="Arial"/>
            </a:endParaRPr>
          </a:p>
        </p:txBody>
      </p:sp>
      <p:sp>
        <p:nvSpPr>
          <p:cNvPr id="488" name="Google Shape;488;p6"/>
          <p:cNvSpPr txBox="1"/>
          <p:nvPr/>
        </p:nvSpPr>
        <p:spPr>
          <a:xfrm>
            <a:off x="8988437" y="5409958"/>
            <a:ext cx="256383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1" lang="lt-LT" sz="1200" u="none" cap="none" strike="noStrike">
                <a:solidFill>
                  <a:srgbClr val="000000"/>
                </a:solidFill>
                <a:latin typeface="Arial"/>
                <a:ea typeface="Arial"/>
                <a:cs typeface="Arial"/>
                <a:sym typeface="Arial"/>
              </a:rPr>
              <a:t>Πηγή: Labour Force Survey</a:t>
            </a:r>
            <a:endParaRPr b="1" i="1" sz="1200" u="none" cap="none" strike="noStrike">
              <a:solidFill>
                <a:srgbClr val="000000"/>
              </a:solidFill>
              <a:latin typeface="Arial"/>
              <a:ea typeface="Arial"/>
              <a:cs typeface="Arial"/>
              <a:sym typeface="Arial"/>
            </a:endParaRPr>
          </a:p>
        </p:txBody>
      </p:sp>
      <p:sp>
        <p:nvSpPr>
          <p:cNvPr id="489" name="Google Shape;489;p6"/>
          <p:cNvSpPr/>
          <p:nvPr/>
        </p:nvSpPr>
        <p:spPr>
          <a:xfrm>
            <a:off x="5189703" y="1770043"/>
            <a:ext cx="6081855" cy="3987254"/>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0" name="Google Shape;490;p6"/>
          <p:cNvSpPr txBox="1"/>
          <p:nvPr/>
        </p:nvSpPr>
        <p:spPr>
          <a:xfrm>
            <a:off x="6637547" y="4754542"/>
            <a:ext cx="4568483" cy="2308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rgbClr val="000000"/>
                </a:solidFill>
                <a:latin typeface="Arial"/>
                <a:ea typeface="Arial"/>
                <a:cs typeface="Arial"/>
                <a:sym typeface="Arial"/>
              </a:rPr>
              <a:t>Χαμηλότερη από πρωτοβάθμια και κατώτερη δευτεροβάθμια εκπαίδευση (επίπεδα 0-2)</a:t>
            </a:r>
            <a:endParaRPr b="0" i="0" sz="900" u="none" cap="none" strike="noStrike">
              <a:solidFill>
                <a:srgbClr val="000000"/>
              </a:solidFill>
              <a:latin typeface="Arial"/>
              <a:ea typeface="Arial"/>
              <a:cs typeface="Arial"/>
              <a:sym typeface="Arial"/>
            </a:endParaRPr>
          </a:p>
        </p:txBody>
      </p:sp>
      <p:sp>
        <p:nvSpPr>
          <p:cNvPr id="491" name="Google Shape;491;p6"/>
          <p:cNvSpPr txBox="1"/>
          <p:nvPr/>
        </p:nvSpPr>
        <p:spPr>
          <a:xfrm>
            <a:off x="6637547" y="4965513"/>
            <a:ext cx="4568483"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rgbClr val="000000"/>
                </a:solidFill>
                <a:latin typeface="Arial"/>
                <a:ea typeface="Arial"/>
                <a:cs typeface="Arial"/>
                <a:sym typeface="Arial"/>
              </a:rPr>
              <a:t>Ανώτερη δευτεροβάθμια και μεταδευτεροβάθμια μη τριτοβάθμια εκπαίδευση (επίπεδα 3 και 4)</a:t>
            </a:r>
            <a:endParaRPr b="0" i="0" sz="900" u="none" cap="none" strike="noStrike">
              <a:solidFill>
                <a:srgbClr val="000000"/>
              </a:solidFill>
              <a:latin typeface="Arial"/>
              <a:ea typeface="Arial"/>
              <a:cs typeface="Arial"/>
              <a:sym typeface="Arial"/>
            </a:endParaRPr>
          </a:p>
        </p:txBody>
      </p:sp>
      <p:sp>
        <p:nvSpPr>
          <p:cNvPr id="492" name="Google Shape;492;p6"/>
          <p:cNvSpPr txBox="1"/>
          <p:nvPr/>
        </p:nvSpPr>
        <p:spPr>
          <a:xfrm>
            <a:off x="6637547" y="5175823"/>
            <a:ext cx="4568483" cy="2308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rgbClr val="000000"/>
                </a:solidFill>
                <a:latin typeface="Arial"/>
                <a:ea typeface="Arial"/>
                <a:cs typeface="Arial"/>
                <a:sym typeface="Arial"/>
              </a:rPr>
              <a:t>Τριτοβάθμια εκπαίδευση (επίπεδα 5-8)</a:t>
            </a:r>
            <a:endParaRPr b="0" i="0" sz="900" u="none" cap="none" strike="noStrike">
              <a:solidFill>
                <a:srgbClr val="000000"/>
              </a:solidFill>
              <a:latin typeface="Arial"/>
              <a:ea typeface="Arial"/>
              <a:cs typeface="Arial"/>
              <a:sym typeface="Arial"/>
            </a:endParaRPr>
          </a:p>
        </p:txBody>
      </p:sp>
      <p:sp>
        <p:nvSpPr>
          <p:cNvPr id="493" name="Google Shape;493;p6"/>
          <p:cNvSpPr txBox="1"/>
          <p:nvPr>
            <p:ph type="title"/>
          </p:nvPr>
        </p:nvSpPr>
        <p:spPr>
          <a:xfrm>
            <a:off x="1371600" y="81959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lt-LT" sz="2800">
                <a:latin typeface="Arial"/>
                <a:ea typeface="Arial"/>
                <a:cs typeface="Arial"/>
                <a:sym typeface="Arial"/>
              </a:rPr>
              <a:t>Είναι η εκπαίδευση το κλειδί για την απασχόληση;</a:t>
            </a:r>
            <a:endParaRPr b="1" sz="280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
          <p:cNvSpPr txBox="1"/>
          <p:nvPr>
            <p:ph idx="1" type="body"/>
          </p:nvPr>
        </p:nvSpPr>
        <p:spPr>
          <a:xfrm>
            <a:off x="879498" y="1741660"/>
            <a:ext cx="4178104" cy="4416831"/>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090"/>
              <a:buNone/>
            </a:pPr>
            <a:r>
              <a:rPr lang="lt-LT" sz="1600">
                <a:latin typeface="Arial"/>
                <a:ea typeface="Arial"/>
                <a:cs typeface="Arial"/>
                <a:sym typeface="Arial"/>
              </a:rPr>
              <a:t>Το ποσοστό των ενηλίκων ηλικίας 25 έως 64 ετών στην ΕΕ που συμμετείχαν σε εκπαίδευση ή κατάρτιση κατά τους προηγούμενους 12 μήνες ήταν 46,6 %.</a:t>
            </a:r>
            <a:endParaRPr sz="1600">
              <a:latin typeface="Arial"/>
              <a:ea typeface="Arial"/>
              <a:cs typeface="Arial"/>
              <a:sym typeface="Arial"/>
            </a:endParaRPr>
          </a:p>
          <a:p>
            <a:pPr indent="0" lvl="0" marL="148590" rtl="0" algn="l">
              <a:lnSpc>
                <a:spcPct val="100000"/>
              </a:lnSpc>
              <a:spcBef>
                <a:spcPts val="600"/>
              </a:spcBef>
              <a:spcAft>
                <a:spcPts val="0"/>
              </a:spcAft>
              <a:buSzPts val="1090"/>
              <a:buNone/>
            </a:pPr>
            <a:r>
              <a:rPr lang="lt-LT" sz="1600">
                <a:latin typeface="Arial"/>
                <a:ea typeface="Arial"/>
                <a:cs typeface="Arial"/>
                <a:sym typeface="Arial"/>
              </a:rPr>
              <a:t>Οι κύριοι τομείς είναι:</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Επιχειρήσεις, διοίκηση και δίκαιο</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Υγεία και κοινωνική πρόνοια</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Τέχνες και ανθρωπιστικές επιστήμες</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Υπηρεσίες</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Μηχανική, μεταποίηση και κατασκευές</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ΤΠΕ</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Γενικά προγράμματα και προσόντα </a:t>
            </a:r>
            <a:endParaRPr sz="1600">
              <a:latin typeface="Arial"/>
              <a:ea typeface="Arial"/>
              <a:cs typeface="Arial"/>
              <a:sym typeface="Arial"/>
            </a:endParaRPr>
          </a:p>
          <a:p>
            <a:pPr indent="-228600" lvl="0" marL="457200" rtl="0" algn="l">
              <a:lnSpc>
                <a:spcPct val="100000"/>
              </a:lnSpc>
              <a:spcBef>
                <a:spcPts val="600"/>
              </a:spcBef>
              <a:spcAft>
                <a:spcPts val="0"/>
              </a:spcAft>
              <a:buSzPts val="1362"/>
              <a:buNone/>
            </a:pPr>
            <a:r>
              <a:t/>
            </a:r>
            <a:endParaRPr sz="2000">
              <a:latin typeface="Arial"/>
              <a:ea typeface="Arial"/>
              <a:cs typeface="Arial"/>
              <a:sym typeface="Arial"/>
            </a:endParaRPr>
          </a:p>
        </p:txBody>
      </p:sp>
      <p:sp>
        <p:nvSpPr>
          <p:cNvPr id="499" name="Google Shape;499;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Vertical bar chart showing the distribution of adult education and training by field of education as a percentage of total hours spent by adults aged 25 to 64 years on formal and non-formal education and training in the EU for the year 2022." id="500" name="Google Shape;500;p7"/>
          <p:cNvPicPr preferRelativeResize="0"/>
          <p:nvPr/>
        </p:nvPicPr>
        <p:blipFill rotWithShape="1">
          <a:blip r:embed="rId3">
            <a:alphaModFix/>
          </a:blip>
          <a:srcRect b="9708" l="0" r="0" t="1"/>
          <a:stretch/>
        </p:blipFill>
        <p:spPr>
          <a:xfrm>
            <a:off x="5303521" y="2112204"/>
            <a:ext cx="5975261" cy="3270266"/>
          </a:xfrm>
          <a:prstGeom prst="rect">
            <a:avLst/>
          </a:prstGeom>
          <a:noFill/>
          <a:ln>
            <a:noFill/>
          </a:ln>
        </p:spPr>
      </p:pic>
      <p:sp>
        <p:nvSpPr>
          <p:cNvPr id="501" name="Google Shape;501;p7"/>
          <p:cNvSpPr txBox="1"/>
          <p:nvPr>
            <p:ph type="title"/>
          </p:nvPr>
        </p:nvSpPr>
        <p:spPr>
          <a:xfrm>
            <a:off x="1116024" y="836288"/>
            <a:ext cx="9959952"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26984"/>
              <a:buFont typeface="Sorts Mill Goudy"/>
              <a:buNone/>
            </a:pPr>
            <a:r>
              <a:rPr b="1" lang="lt-LT" sz="2800">
                <a:latin typeface="Arial"/>
                <a:ea typeface="Arial"/>
                <a:cs typeface="Arial"/>
                <a:sym typeface="Arial"/>
              </a:rPr>
              <a:t>Σχεδόν οι μισοί ενήλικες της ΕΕ μαθαίνουν, αλλά... σε ποιους τομείς;</a:t>
            </a:r>
            <a:endParaRPr b="1" sz="2800">
              <a:latin typeface="Arial"/>
              <a:ea typeface="Arial"/>
              <a:cs typeface="Arial"/>
              <a:sym typeface="Arial"/>
            </a:endParaRPr>
          </a:p>
        </p:txBody>
      </p:sp>
      <p:sp>
        <p:nvSpPr>
          <p:cNvPr id="502" name="Google Shape;502;p7"/>
          <p:cNvSpPr txBox="1"/>
          <p:nvPr/>
        </p:nvSpPr>
        <p:spPr>
          <a:xfrm>
            <a:off x="5303521" y="1941916"/>
            <a:ext cx="5771418"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Κατανομή τομέων εκπαίδευσης ενηλίκων, ανά τύπο διδασκαλίας, ΕΕ, 2022</a:t>
            </a:r>
            <a:endParaRPr b="0" i="0" sz="1400" u="none" cap="none" strike="noStrike">
              <a:solidFill>
                <a:srgbClr val="000000"/>
              </a:solidFill>
              <a:latin typeface="Arial"/>
              <a:ea typeface="Arial"/>
              <a:cs typeface="Arial"/>
              <a:sym typeface="Arial"/>
            </a:endParaRPr>
          </a:p>
        </p:txBody>
      </p:sp>
      <p:sp>
        <p:nvSpPr>
          <p:cNvPr id="503" name="Google Shape;503;p7"/>
          <p:cNvSpPr txBox="1"/>
          <p:nvPr/>
        </p:nvSpPr>
        <p:spPr>
          <a:xfrm>
            <a:off x="5303521" y="2455810"/>
            <a:ext cx="5968037" cy="41549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lt-LT" sz="1050" u="none" cap="none" strike="noStrike">
                <a:solidFill>
                  <a:srgbClr val="000000"/>
                </a:solidFill>
                <a:latin typeface="Arial"/>
                <a:ea typeface="Arial"/>
                <a:cs typeface="Arial"/>
                <a:sym typeface="Arial"/>
              </a:rPr>
              <a:t>(% των ωρών διδασκαλίας που αφιερώνονται από ενήλικες ηλικίας 25-64 ετών στον αντίστοιχο τύπο διδασκαλίας)</a:t>
            </a:r>
            <a:endParaRPr b="0" i="0" sz="1050" u="none" cap="none" strike="noStrike">
              <a:solidFill>
                <a:srgbClr val="000000"/>
              </a:solidFill>
              <a:latin typeface="Arial"/>
              <a:ea typeface="Arial"/>
              <a:cs typeface="Arial"/>
              <a:sym typeface="Arial"/>
            </a:endParaRPr>
          </a:p>
        </p:txBody>
      </p:sp>
      <p:sp>
        <p:nvSpPr>
          <p:cNvPr id="504" name="Google Shape;504;p7"/>
          <p:cNvSpPr txBox="1"/>
          <p:nvPr/>
        </p:nvSpPr>
        <p:spPr>
          <a:xfrm>
            <a:off x="9814924" y="5382470"/>
            <a:ext cx="1463858" cy="2761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1" lang="lt-LT" sz="1200" u="none" cap="none" strike="noStrike">
                <a:solidFill>
                  <a:srgbClr val="000000"/>
                </a:solidFill>
                <a:latin typeface="Arial"/>
                <a:ea typeface="Arial"/>
                <a:cs typeface="Arial"/>
                <a:sym typeface="Arial"/>
              </a:rPr>
              <a:t>Πηγή: Eurostat</a:t>
            </a:r>
            <a:endParaRPr b="1" i="1" sz="1200" u="none" cap="none" strike="noStrike">
              <a:solidFill>
                <a:srgbClr val="000000"/>
              </a:solidFill>
              <a:latin typeface="Arial"/>
              <a:ea typeface="Arial"/>
              <a:cs typeface="Arial"/>
              <a:sym typeface="Arial"/>
            </a:endParaRPr>
          </a:p>
        </p:txBody>
      </p:sp>
      <p:sp>
        <p:nvSpPr>
          <p:cNvPr id="505" name="Google Shape;505;p7"/>
          <p:cNvSpPr txBox="1"/>
          <p:nvPr/>
        </p:nvSpPr>
        <p:spPr>
          <a:xfrm>
            <a:off x="7265688" y="5181785"/>
            <a:ext cx="364433" cy="107722"/>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1" i="0" lang="lt-LT" sz="700" u="none" cap="none" strike="noStrike">
                <a:solidFill>
                  <a:srgbClr val="000000"/>
                </a:solidFill>
                <a:latin typeface="Arial"/>
                <a:ea typeface="Arial"/>
                <a:cs typeface="Arial"/>
                <a:sym typeface="Arial"/>
              </a:rPr>
              <a:t>Επίσημη</a:t>
            </a:r>
            <a:endParaRPr b="1" i="0" sz="700" u="none" cap="none" strike="noStrike">
              <a:solidFill>
                <a:srgbClr val="000000"/>
              </a:solidFill>
              <a:latin typeface="Arial"/>
              <a:ea typeface="Arial"/>
              <a:cs typeface="Arial"/>
              <a:sym typeface="Arial"/>
            </a:endParaRPr>
          </a:p>
        </p:txBody>
      </p:sp>
      <p:sp>
        <p:nvSpPr>
          <p:cNvPr id="506" name="Google Shape;506;p7"/>
          <p:cNvSpPr txBox="1"/>
          <p:nvPr/>
        </p:nvSpPr>
        <p:spPr>
          <a:xfrm>
            <a:off x="7791843" y="5181785"/>
            <a:ext cx="630860" cy="107722"/>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1" i="0" lang="lt-LT" sz="700" u="none" cap="none" strike="noStrike">
                <a:solidFill>
                  <a:srgbClr val="000000"/>
                </a:solidFill>
                <a:latin typeface="Arial"/>
                <a:ea typeface="Arial"/>
                <a:cs typeface="Arial"/>
                <a:sym typeface="Arial"/>
              </a:rPr>
              <a:t>Μη επίσημη</a:t>
            </a:r>
            <a:endParaRPr b="1" i="0" sz="700" u="none" cap="none" strike="noStrike">
              <a:solidFill>
                <a:srgbClr val="000000"/>
              </a:solidFill>
              <a:latin typeface="Arial"/>
              <a:ea typeface="Arial"/>
              <a:cs typeface="Arial"/>
              <a:sym typeface="Arial"/>
            </a:endParaRPr>
          </a:p>
        </p:txBody>
      </p:sp>
      <p:sp>
        <p:nvSpPr>
          <p:cNvPr id="507" name="Google Shape;507;p7"/>
          <p:cNvSpPr txBox="1"/>
          <p:nvPr/>
        </p:nvSpPr>
        <p:spPr>
          <a:xfrm>
            <a:off x="8478974" y="5181785"/>
            <a:ext cx="1197014" cy="107722"/>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00"/>
              <a:buFont typeface="Arial"/>
              <a:buNone/>
            </a:pPr>
            <a:r>
              <a:rPr b="1" i="0" lang="lt-LT" sz="700" u="none" cap="none" strike="noStrike">
                <a:solidFill>
                  <a:srgbClr val="000000"/>
                </a:solidFill>
                <a:latin typeface="Arial"/>
                <a:ea typeface="Arial"/>
                <a:cs typeface="Arial"/>
                <a:sym typeface="Arial"/>
              </a:rPr>
              <a:t>Επίσημη ή μη επίσημη</a:t>
            </a:r>
            <a:endParaRPr b="1" i="0" sz="700" u="none" cap="none" strike="noStrike">
              <a:solidFill>
                <a:srgbClr val="000000"/>
              </a:solidFill>
              <a:latin typeface="Arial"/>
              <a:ea typeface="Arial"/>
              <a:cs typeface="Arial"/>
              <a:sym typeface="Arial"/>
            </a:endParaRPr>
          </a:p>
        </p:txBody>
      </p:sp>
      <p:sp>
        <p:nvSpPr>
          <p:cNvPr id="508" name="Google Shape;508;p7"/>
          <p:cNvSpPr txBox="1"/>
          <p:nvPr/>
        </p:nvSpPr>
        <p:spPr>
          <a:xfrm rot="-5400000">
            <a:off x="5285630" y="4477236"/>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Επιχειρήσεις, διοίκηση και δίκαιο</a:t>
            </a:r>
            <a:endParaRPr b="0" i="0" sz="800" u="none" cap="none" strike="noStrike">
              <a:solidFill>
                <a:srgbClr val="000000"/>
              </a:solidFill>
              <a:latin typeface="Arial"/>
              <a:ea typeface="Arial"/>
              <a:cs typeface="Arial"/>
              <a:sym typeface="Arial"/>
            </a:endParaRPr>
          </a:p>
        </p:txBody>
      </p:sp>
      <p:sp>
        <p:nvSpPr>
          <p:cNvPr id="509" name="Google Shape;509;p7"/>
          <p:cNvSpPr txBox="1"/>
          <p:nvPr/>
        </p:nvSpPr>
        <p:spPr>
          <a:xfrm rot="-5400000">
            <a:off x="5925046" y="4385463"/>
            <a:ext cx="856226"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Υγεία και ευημερία</a:t>
            </a:r>
            <a:endParaRPr b="0" i="0" sz="800" u="none" cap="none" strike="noStrike">
              <a:solidFill>
                <a:srgbClr val="000000"/>
              </a:solidFill>
              <a:latin typeface="Arial"/>
              <a:ea typeface="Arial"/>
              <a:cs typeface="Arial"/>
              <a:sym typeface="Arial"/>
            </a:endParaRPr>
          </a:p>
        </p:txBody>
      </p:sp>
      <p:sp>
        <p:nvSpPr>
          <p:cNvPr id="510" name="Google Shape;510;p7"/>
          <p:cNvSpPr txBox="1"/>
          <p:nvPr/>
        </p:nvSpPr>
        <p:spPr>
          <a:xfrm rot="-5400000">
            <a:off x="6392082" y="4319109"/>
            <a:ext cx="969737"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Τέχνες και ανθρωπιστικές επιστήμες</a:t>
            </a:r>
            <a:endParaRPr b="0" i="0" sz="800" u="none" cap="none" strike="noStrike">
              <a:solidFill>
                <a:srgbClr val="000000"/>
              </a:solidFill>
              <a:latin typeface="Arial"/>
              <a:ea typeface="Arial"/>
              <a:cs typeface="Arial"/>
              <a:sym typeface="Arial"/>
            </a:endParaRPr>
          </a:p>
        </p:txBody>
      </p:sp>
      <p:sp>
        <p:nvSpPr>
          <p:cNvPr id="511" name="Google Shape;511;p7"/>
          <p:cNvSpPr txBox="1"/>
          <p:nvPr/>
        </p:nvSpPr>
        <p:spPr>
          <a:xfrm rot="-5400000">
            <a:off x="8394778"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Education</a:t>
            </a:r>
            <a:endParaRPr b="0" i="0" sz="1400" u="none" cap="none" strike="noStrike">
              <a:solidFill>
                <a:srgbClr val="000000"/>
              </a:solidFill>
              <a:latin typeface="Arial"/>
              <a:ea typeface="Arial"/>
              <a:cs typeface="Arial"/>
              <a:sym typeface="Arial"/>
            </a:endParaRPr>
          </a:p>
        </p:txBody>
      </p:sp>
      <p:sp>
        <p:nvSpPr>
          <p:cNvPr id="512" name="Google Shape;512;p7"/>
          <p:cNvSpPr txBox="1"/>
          <p:nvPr/>
        </p:nvSpPr>
        <p:spPr>
          <a:xfrm rot="-5400000">
            <a:off x="7285197" y="4530837"/>
            <a:ext cx="1146975"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Μηχανική κατασκευή</a:t>
            </a:r>
            <a:endParaRPr b="0" i="0" sz="800" u="none" cap="none" strike="noStrike">
              <a:solidFill>
                <a:srgbClr val="000000"/>
              </a:solidFill>
              <a:latin typeface="Arial"/>
              <a:ea typeface="Arial"/>
              <a:cs typeface="Arial"/>
              <a:sym typeface="Arial"/>
            </a:endParaRPr>
          </a:p>
        </p:txBody>
      </p:sp>
      <p:sp>
        <p:nvSpPr>
          <p:cNvPr id="513" name="Google Shape;513;p7"/>
          <p:cNvSpPr txBox="1"/>
          <p:nvPr/>
        </p:nvSpPr>
        <p:spPr>
          <a:xfrm rot="-5400000">
            <a:off x="7849216" y="4407727"/>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Τεχνολογίες Πληροφορικής και Επικοινωνιών</a:t>
            </a:r>
            <a:endParaRPr b="0" i="0" sz="800" u="none" cap="none" strike="noStrike">
              <a:solidFill>
                <a:srgbClr val="000000"/>
              </a:solidFill>
              <a:latin typeface="Arial"/>
              <a:ea typeface="Arial"/>
              <a:cs typeface="Arial"/>
              <a:sym typeface="Arial"/>
            </a:endParaRPr>
          </a:p>
        </p:txBody>
      </p:sp>
      <p:sp>
        <p:nvSpPr>
          <p:cNvPr id="514" name="Google Shape;514;p7"/>
          <p:cNvSpPr txBox="1"/>
          <p:nvPr/>
        </p:nvSpPr>
        <p:spPr>
          <a:xfrm rot="-5400000">
            <a:off x="8822046" y="4477236"/>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Γενικά προγράμματα και προσόντα</a:t>
            </a:r>
            <a:endParaRPr b="0" i="0" sz="800" u="none" cap="none" strike="noStrike">
              <a:solidFill>
                <a:srgbClr val="000000"/>
              </a:solidFill>
              <a:latin typeface="Arial"/>
              <a:ea typeface="Arial"/>
              <a:cs typeface="Arial"/>
              <a:sym typeface="Arial"/>
            </a:endParaRPr>
          </a:p>
        </p:txBody>
      </p:sp>
      <p:sp>
        <p:nvSpPr>
          <p:cNvPr id="515" name="Google Shape;515;p7"/>
          <p:cNvSpPr txBox="1"/>
          <p:nvPr/>
        </p:nvSpPr>
        <p:spPr>
          <a:xfrm rot="-5400000">
            <a:off x="6864574"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Services</a:t>
            </a:r>
            <a:endParaRPr b="0" i="0" sz="1400" u="none" cap="none" strike="noStrike">
              <a:solidFill>
                <a:srgbClr val="000000"/>
              </a:solidFill>
              <a:latin typeface="Arial"/>
              <a:ea typeface="Arial"/>
              <a:cs typeface="Arial"/>
              <a:sym typeface="Arial"/>
            </a:endParaRPr>
          </a:p>
        </p:txBody>
      </p:sp>
      <p:sp>
        <p:nvSpPr>
          <p:cNvPr id="516" name="Google Shape;516;p7"/>
          <p:cNvSpPr txBox="1"/>
          <p:nvPr/>
        </p:nvSpPr>
        <p:spPr>
          <a:xfrm rot="-5400000">
            <a:off x="9342383" y="4415679"/>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Κοινωνικές επιστήμες, δημοσιογραφία και πληροφόρηση</a:t>
            </a:r>
            <a:endParaRPr b="0" i="0" sz="800" u="none" cap="none" strike="noStrike">
              <a:solidFill>
                <a:srgbClr val="000000"/>
              </a:solidFill>
              <a:latin typeface="Arial"/>
              <a:ea typeface="Arial"/>
              <a:cs typeface="Arial"/>
              <a:sym typeface="Arial"/>
            </a:endParaRPr>
          </a:p>
        </p:txBody>
      </p:sp>
      <p:sp>
        <p:nvSpPr>
          <p:cNvPr id="517" name="Google Shape;517;p7"/>
          <p:cNvSpPr txBox="1"/>
          <p:nvPr/>
        </p:nvSpPr>
        <p:spPr>
          <a:xfrm rot="-5400000">
            <a:off x="10375196" y="4465507"/>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Γεωργία, δασοκομία, αλιεία και κτηνιατρική</a:t>
            </a:r>
            <a:endParaRPr b="0" i="0" sz="800" u="none" cap="none" strike="noStrike">
              <a:solidFill>
                <a:srgbClr val="000000"/>
              </a:solidFill>
              <a:latin typeface="Arial"/>
              <a:ea typeface="Arial"/>
              <a:cs typeface="Arial"/>
              <a:sym typeface="Arial"/>
            </a:endParaRPr>
          </a:p>
        </p:txBody>
      </p:sp>
      <p:sp>
        <p:nvSpPr>
          <p:cNvPr id="518" name="Google Shape;518;p7"/>
          <p:cNvSpPr txBox="1"/>
          <p:nvPr/>
        </p:nvSpPr>
        <p:spPr>
          <a:xfrm rot="-5400000">
            <a:off x="9850639" y="4415679"/>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Φυσικές επιστήμες, μαθηματικά και στατιστική</a:t>
            </a:r>
            <a:endParaRPr b="0" i="0" sz="800" u="none" cap="none" strike="noStrike">
              <a:solidFill>
                <a:srgbClr val="000000"/>
              </a:solidFill>
              <a:latin typeface="Arial"/>
              <a:ea typeface="Arial"/>
              <a:cs typeface="Arial"/>
              <a:sym typeface="Arial"/>
            </a:endParaRPr>
          </a:p>
        </p:txBody>
      </p:sp>
      <p:sp>
        <p:nvSpPr>
          <p:cNvPr id="519" name="Google Shape;519;p7"/>
          <p:cNvSpPr/>
          <p:nvPr/>
        </p:nvSpPr>
        <p:spPr>
          <a:xfrm>
            <a:off x="5189703" y="1770043"/>
            <a:ext cx="6081855" cy="3987254"/>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1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27" name="Google Shape;527;p1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
        <p:nvSpPr>
          <p:cNvPr id="528" name="Google Shape;528;p10"/>
          <p:cNvSpPr txBox="1"/>
          <p:nvPr/>
        </p:nvSpPr>
        <p:spPr>
          <a:xfrm>
            <a:off x="7280212" y="2095897"/>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lt-LT" sz="2800" u="none" cap="none" strike="noStrike">
                <a:solidFill>
                  <a:schemeClr val="lt1"/>
                </a:solidFill>
                <a:latin typeface="Arial"/>
                <a:ea typeface="Arial"/>
                <a:cs typeface="Arial"/>
                <a:sym typeface="Arial"/>
              </a:rPr>
              <a:t>ΕΝΟΤΗΤΑ 2</a:t>
            </a:r>
            <a:endParaRPr b="0" i="0" sz="2800" u="none" cap="none" strike="noStrike">
              <a:solidFill>
                <a:schemeClr val="lt1"/>
              </a:solidFill>
              <a:latin typeface="Arial"/>
              <a:ea typeface="Arial"/>
              <a:cs typeface="Arial"/>
              <a:sym typeface="Arial"/>
            </a:endParaRPr>
          </a:p>
        </p:txBody>
      </p:sp>
      <p:sp>
        <p:nvSpPr>
          <p:cNvPr id="529" name="Google Shape;529;p10"/>
          <p:cNvSpPr txBox="1"/>
          <p:nvPr/>
        </p:nvSpPr>
        <p:spPr>
          <a:xfrm>
            <a:off x="7465926" y="3464179"/>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lt-LT" sz="2200" u="none" cap="none" strike="noStrike">
                <a:solidFill>
                  <a:schemeClr val="lt1"/>
                </a:solidFill>
                <a:latin typeface="Arial"/>
                <a:ea typeface="Arial"/>
                <a:cs typeface="Arial"/>
                <a:sym typeface="Arial"/>
              </a:rPr>
              <a:t>Κατανόηση της σημασίας της ΥΣ στον 21ο αιώνα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pic>
        <p:nvPicPr>
          <p:cNvPr descr="Close-up of circuit board" id="536" name="Google Shape;536;p1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537" name="Google Shape;537;p11"/>
          <p:cNvSpPr/>
          <p:nvPr/>
        </p:nvSpPr>
        <p:spPr>
          <a:xfrm>
            <a:off x="798576" y="697992"/>
            <a:ext cx="10594848" cy="5462016"/>
          </a:xfrm>
          <a:prstGeom prst="rect">
            <a:avLst/>
          </a:prstGeom>
          <a:solidFill>
            <a:srgbClr val="7F7F7F">
              <a:alpha val="7176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8" name="Google Shape;538;p11"/>
          <p:cNvSpPr txBox="1"/>
          <p:nvPr/>
        </p:nvSpPr>
        <p:spPr>
          <a:xfrm>
            <a:off x="1361440" y="1166862"/>
            <a:ext cx="9469120" cy="45242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Αυτή η ενότητα «Κατανόηση της έννοιας της ΥΣ στον 21ο αιώνα» παρουσιάζει τη σημασία της Υπολογιστικής Σκέψης στην εκπαίδευση ενηλίκων, τονίζοντας τη σημασία της στη σημερινή ψηφιακή κοινωνία ή, όπως ονομάζεται σήμερα, κοινωνία που καθοδηγείται από την Τεχνητή Νοημοσύνη.</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Ξεκινά καθιερώνοντας τη σημασία της ΥΣ, τονίζοντας τον ρόλο της στην ενίσχυση της επίλυσης προβλημάτων, της προσαρμοστικότητας και των αναλυτικών δεξιοτήτων που είναι απαραίτητες για την πλοήγηση στις τεχνολογικές εξελίξεις.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Ενώ συχνά συνδέεται με τον τομέα της πληροφορικής, η ΥΣ εφαρμόζεται ευρέως σε διάφορους κλάδους. Αυτή η ενότητα παρουσιάζει τις πρακτικές εφαρμογές της σε τομείς όπως οι επιχειρήσεις και τα χρηματοοικονομικά, η γεωργία, η διαχείριση της εφοδιαστικής αλυσίδας και άλλοι, καταδεικνύοντας πώς η ΥΣ βοηθά στην επίλυση προκλήσεων του πραγματικού κόσμου.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Επιπλέον, η ανάπτυξη γνώσεων ΥΣ πλαισιώνεται από την Ταξινόμηση του Bloom, εστιάζοντας σε γνωστικές δεξιότητες όπως η μνήμη, η κατανόηση, η εφαρμογή, η ανάλυση, η αξιολόγηση και η δημιουργία. Αυτές οι ικανότητες επιτρέπουν στους ενήλικες μαθητές να αξιολογούν κριτικά τις πληροφορίες, να αναπτύσσουν καινοτόμες λύσεις και να ενσωματώνουν αποτελεσματικά τις μεθόδους ΥΣ στην επαγγελματική και καθημερινή ζωή</a:t>
            </a:r>
            <a:endParaRPr b="0" i="0" sz="1600" u="none" cap="none" strike="noStrike">
              <a:solidFill>
                <a:schemeClr val="lt1"/>
              </a:solidFill>
              <a:latin typeface="Arial"/>
              <a:ea typeface="Arial"/>
              <a:cs typeface="Arial"/>
              <a:sym typeface="Arial"/>
            </a:endParaRPr>
          </a:p>
        </p:txBody>
      </p:sp>
      <p:sp>
        <p:nvSpPr>
          <p:cNvPr id="539" name="Google Shape;539;p1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12"/>
          <p:cNvPicPr preferRelativeResize="0"/>
          <p:nvPr/>
        </p:nvPicPr>
        <p:blipFill rotWithShape="1">
          <a:blip r:embed="rId3">
            <a:alphaModFix/>
          </a:blip>
          <a:srcRect b="0" l="0" r="0" t="0"/>
          <a:stretch/>
        </p:blipFill>
        <p:spPr>
          <a:xfrm>
            <a:off x="7372382" y="2273150"/>
            <a:ext cx="3242340" cy="1852765"/>
          </a:xfrm>
          <a:prstGeom prst="rect">
            <a:avLst/>
          </a:prstGeom>
          <a:noFill/>
          <a:ln>
            <a:noFill/>
          </a:ln>
        </p:spPr>
      </p:pic>
      <p:pic>
        <p:nvPicPr>
          <p:cNvPr id="545" name="Google Shape;545;p12"/>
          <p:cNvPicPr preferRelativeResize="0"/>
          <p:nvPr/>
        </p:nvPicPr>
        <p:blipFill rotWithShape="1">
          <a:blip r:embed="rId4">
            <a:alphaModFix/>
          </a:blip>
          <a:srcRect b="0" l="0" r="0" t="0"/>
          <a:stretch/>
        </p:blipFill>
        <p:spPr>
          <a:xfrm>
            <a:off x="1386565" y="4209825"/>
            <a:ext cx="3291842" cy="1911529"/>
          </a:xfrm>
          <a:prstGeom prst="rect">
            <a:avLst/>
          </a:prstGeom>
          <a:noFill/>
          <a:ln>
            <a:noFill/>
          </a:ln>
        </p:spPr>
      </p:pic>
      <p:pic>
        <p:nvPicPr>
          <p:cNvPr id="546" name="Google Shape;546;p12"/>
          <p:cNvPicPr preferRelativeResize="0"/>
          <p:nvPr/>
        </p:nvPicPr>
        <p:blipFill rotWithShape="1">
          <a:blip r:embed="rId4">
            <a:alphaModFix/>
          </a:blip>
          <a:srcRect b="0" l="0" r="0" t="0"/>
          <a:stretch/>
        </p:blipFill>
        <p:spPr>
          <a:xfrm>
            <a:off x="1134337" y="4209825"/>
            <a:ext cx="3291842" cy="1911529"/>
          </a:xfrm>
          <a:prstGeom prst="rect">
            <a:avLst/>
          </a:prstGeom>
          <a:noFill/>
          <a:ln>
            <a:noFill/>
          </a:ln>
        </p:spPr>
      </p:pic>
      <p:pic>
        <p:nvPicPr>
          <p:cNvPr id="547" name="Google Shape;547;p12"/>
          <p:cNvPicPr preferRelativeResize="0"/>
          <p:nvPr/>
        </p:nvPicPr>
        <p:blipFill rotWithShape="1">
          <a:blip r:embed="rId3">
            <a:alphaModFix/>
          </a:blip>
          <a:srcRect b="0" l="0" r="0" t="0"/>
          <a:stretch/>
        </p:blipFill>
        <p:spPr>
          <a:xfrm>
            <a:off x="7797529" y="2271804"/>
            <a:ext cx="3242340" cy="1852765"/>
          </a:xfrm>
          <a:prstGeom prst="rect">
            <a:avLst/>
          </a:prstGeom>
          <a:noFill/>
          <a:ln>
            <a:noFill/>
          </a:ln>
        </p:spPr>
      </p:pic>
      <p:sp>
        <p:nvSpPr>
          <p:cNvPr id="548" name="Google Shape;548;p12"/>
          <p:cNvSpPr/>
          <p:nvPr/>
        </p:nvSpPr>
        <p:spPr>
          <a:xfrm>
            <a:off x="1134337" y="2271804"/>
            <a:ext cx="6181587" cy="1852765"/>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9" name="Google Shape;549;p12"/>
          <p:cNvSpPr txBox="1"/>
          <p:nvPr>
            <p:ph idx="1" type="body"/>
          </p:nvPr>
        </p:nvSpPr>
        <p:spPr>
          <a:xfrm>
            <a:off x="1079745" y="2233337"/>
            <a:ext cx="6181587" cy="1852765"/>
          </a:xfrm>
          <a:prstGeom prst="rect">
            <a:avLst/>
          </a:prstGeom>
          <a:noFill/>
          <a:ln>
            <a:noFill/>
          </a:ln>
        </p:spPr>
        <p:txBody>
          <a:bodyPr anchorCtr="0" anchor="t" bIns="45700" lIns="91425" spcFirstLastPara="1" rIns="91425" wrap="square" tIns="45700">
            <a:noAutofit/>
          </a:bodyPr>
          <a:lstStyle/>
          <a:p>
            <a:pPr indent="0" lvl="0" marL="148590" rtl="0" algn="just">
              <a:lnSpc>
                <a:spcPct val="100000"/>
              </a:lnSpc>
              <a:spcBef>
                <a:spcPts val="1000"/>
              </a:spcBef>
              <a:spcAft>
                <a:spcPts val="0"/>
              </a:spcAft>
              <a:buClr>
                <a:schemeClr val="dk2"/>
              </a:buClr>
              <a:buSzPts val="1260"/>
              <a:buNone/>
            </a:pPr>
            <a:r>
              <a:rPr lang="lt-LT" sz="1300">
                <a:latin typeface="Arial"/>
                <a:ea typeface="Arial"/>
                <a:cs typeface="Arial"/>
                <a:sym typeface="Arial"/>
              </a:rPr>
              <a:t>Η ΥΣ έχει γίνει απαραίτητο μέρος της εκπαίδευσης από το Νηπιαγωγείο έως το Λύκειο λόγω της χρησιμότητάς της. Εισάγει τους μαθητές σε μια δομημένη προσέγγιση στην επίλυση προβλημάτων που περιλαμβάνει βασικές έννοιες προγραμματισμού, λογική σκέψη και μαθηματική συλλογιστική.</a:t>
            </a:r>
            <a:endParaRPr sz="1300">
              <a:latin typeface="Arial"/>
              <a:ea typeface="Arial"/>
              <a:cs typeface="Arial"/>
              <a:sym typeface="Arial"/>
            </a:endParaRPr>
          </a:p>
          <a:p>
            <a:pPr indent="0" lvl="0" marL="148590" rtl="0" algn="just">
              <a:lnSpc>
                <a:spcPct val="100000"/>
              </a:lnSpc>
              <a:spcBef>
                <a:spcPts val="1000"/>
              </a:spcBef>
              <a:spcAft>
                <a:spcPts val="0"/>
              </a:spcAft>
              <a:buClr>
                <a:schemeClr val="dk2"/>
              </a:buClr>
              <a:buSzPts val="1260"/>
              <a:buNone/>
            </a:pPr>
            <a:r>
              <a:rPr lang="lt-LT" sz="1300">
                <a:latin typeface="Arial"/>
                <a:ea typeface="Arial"/>
                <a:cs typeface="Arial"/>
                <a:sym typeface="Arial"/>
              </a:rPr>
              <a:t>Η ΥΣ βοηθά επίσης τους μαθητές να κατανοήσουν πώς να αναλύουν πολύπλοκα συστήματα σε μικρότερα μέρη, συμπεριλαμβανομένων αφηρημένων, όπως τα εξαρτήματα ενός ρομπότ, ενθαρρύνοντας τη δημιουργικότητα και την αναλυτική σκέψη.</a:t>
            </a:r>
            <a:endParaRPr sz="1300">
              <a:latin typeface="Arial"/>
              <a:ea typeface="Arial"/>
              <a:cs typeface="Arial"/>
              <a:sym typeface="Arial"/>
            </a:endParaRPr>
          </a:p>
        </p:txBody>
      </p:sp>
      <p:sp>
        <p:nvSpPr>
          <p:cNvPr id="550" name="Google Shape;550;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551" name="Google Shape;551;p12"/>
          <p:cNvSpPr/>
          <p:nvPr/>
        </p:nvSpPr>
        <p:spPr>
          <a:xfrm>
            <a:off x="4764957" y="4214965"/>
            <a:ext cx="6274912" cy="191152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2" name="Google Shape;552;p12"/>
          <p:cNvSpPr txBox="1"/>
          <p:nvPr/>
        </p:nvSpPr>
        <p:spPr>
          <a:xfrm>
            <a:off x="4678407" y="4085354"/>
            <a:ext cx="6274912" cy="1857208"/>
          </a:xfrm>
          <a:prstGeom prst="rect">
            <a:avLst/>
          </a:prstGeom>
          <a:noFill/>
          <a:ln>
            <a:noFill/>
          </a:ln>
        </p:spPr>
        <p:txBody>
          <a:bodyPr anchorCtr="0" anchor="t" bIns="45700" lIns="91425" spcFirstLastPara="1" rIns="91425" wrap="square" tIns="45700">
            <a:noAutofit/>
          </a:bodyPr>
          <a:lstStyle/>
          <a:p>
            <a:pPr indent="0" lvl="0" marL="148590" marR="0" rtl="0" algn="just">
              <a:lnSpc>
                <a:spcPct val="100000"/>
              </a:lnSpc>
              <a:spcBef>
                <a:spcPts val="1000"/>
              </a:spcBef>
              <a:spcAft>
                <a:spcPts val="0"/>
              </a:spcAft>
              <a:buClr>
                <a:srgbClr val="000000"/>
              </a:buClr>
              <a:buSzPts val="1250"/>
              <a:buFont typeface="Arial"/>
              <a:buNone/>
            </a:pPr>
            <a:r>
              <a:rPr b="0" i="0" lang="lt-LT" sz="1250" u="none" cap="none" strike="noStrike">
                <a:solidFill>
                  <a:schemeClr val="dk2"/>
                </a:solidFill>
                <a:latin typeface="Arial"/>
                <a:ea typeface="Arial"/>
                <a:cs typeface="Arial"/>
                <a:sym typeface="Arial"/>
              </a:rPr>
              <a:t>Η ΥΣ έχει γίνει ένα κοινό στοιχείο στην εκπαιδευτική ρομποτική και τη μάθηση STEAM. Αυτοί οι τομείς συχνά βασίζονται στις αρχές της ΥΣ για να βοηθήσουν τους μαθητές να πειραματιστούν, να δημιουργήσουν και να λύσουν προβλήματα του πραγματικού κόσμου μέσω πρακτικών δραστηριοτήτων.</a:t>
            </a:r>
            <a:endParaRPr b="0" i="0" sz="1250" u="none" cap="none" strike="noStrike">
              <a:solidFill>
                <a:schemeClr val="dk2"/>
              </a:solidFill>
              <a:latin typeface="Arial"/>
              <a:ea typeface="Arial"/>
              <a:cs typeface="Arial"/>
              <a:sym typeface="Arial"/>
            </a:endParaRPr>
          </a:p>
          <a:p>
            <a:pPr indent="0" lvl="0" marL="148590" marR="0" rtl="0" algn="just">
              <a:lnSpc>
                <a:spcPct val="100000"/>
              </a:lnSpc>
              <a:spcBef>
                <a:spcPts val="1000"/>
              </a:spcBef>
              <a:spcAft>
                <a:spcPts val="0"/>
              </a:spcAft>
              <a:buClr>
                <a:srgbClr val="000000"/>
              </a:buClr>
              <a:buSzPts val="1250"/>
              <a:buFont typeface="Arial"/>
              <a:buNone/>
            </a:pPr>
            <a:r>
              <a:rPr b="0" i="0" lang="lt-LT" sz="1250" u="none" cap="none" strike="noStrike">
                <a:solidFill>
                  <a:schemeClr val="dk2"/>
                </a:solidFill>
                <a:latin typeface="Arial"/>
                <a:ea typeface="Arial"/>
                <a:cs typeface="Arial"/>
                <a:sym typeface="Arial"/>
              </a:rPr>
              <a:t>Ωστόσο, ενώ η ΥΣ εφαρμόζεται ευρέως σε σχολικά περιβάλλοντα, η χρήση της στην εκπαίδευση ενηλίκων παραμένει περιορισμένη. Αυτό ισχύει ιδιαίτερα για τους ενήλικες με χαμηλά προσόντα, όπου εξακολουθεί να υπάρχει έλλειψη πρακτικών στρατηγικών και γνώσεων σχετικά με τον τρόπο αποτελεσματικής ενσωμάτωσης της ΥΜ στις μαθησιακές τους οδούς.</a:t>
            </a:r>
            <a:endParaRPr b="0" i="0" sz="1250" u="none" cap="none" strike="noStrike">
              <a:solidFill>
                <a:schemeClr val="dk2"/>
              </a:solidFill>
              <a:latin typeface="Arial"/>
              <a:ea typeface="Arial"/>
              <a:cs typeface="Arial"/>
              <a:sym typeface="Arial"/>
            </a:endParaRPr>
          </a:p>
        </p:txBody>
      </p:sp>
      <p:pic>
        <p:nvPicPr>
          <p:cNvPr id="553" name="Google Shape;553;p12"/>
          <p:cNvPicPr preferRelativeResize="0"/>
          <p:nvPr/>
        </p:nvPicPr>
        <p:blipFill rotWithShape="1">
          <a:blip r:embed="rId4">
            <a:alphaModFix/>
          </a:blip>
          <a:srcRect b="0" l="0" r="0" t="0"/>
          <a:stretch/>
        </p:blipFill>
        <p:spPr>
          <a:xfrm>
            <a:off x="1274892" y="4209825"/>
            <a:ext cx="3291842" cy="1911529"/>
          </a:xfrm>
          <a:prstGeom prst="rect">
            <a:avLst/>
          </a:prstGeom>
          <a:noFill/>
          <a:ln>
            <a:noFill/>
          </a:ln>
        </p:spPr>
      </p:pic>
      <p:pic>
        <p:nvPicPr>
          <p:cNvPr id="554" name="Google Shape;554;p12"/>
          <p:cNvPicPr preferRelativeResize="0"/>
          <p:nvPr/>
        </p:nvPicPr>
        <p:blipFill rotWithShape="1">
          <a:blip r:embed="rId3">
            <a:alphaModFix/>
          </a:blip>
          <a:srcRect b="0" l="0" r="0" t="0"/>
          <a:stretch/>
        </p:blipFill>
        <p:spPr>
          <a:xfrm>
            <a:off x="7593921" y="2271804"/>
            <a:ext cx="3242340" cy="1852765"/>
          </a:xfrm>
          <a:prstGeom prst="rect">
            <a:avLst/>
          </a:prstGeom>
          <a:noFill/>
          <a:ln>
            <a:noFill/>
          </a:ln>
        </p:spPr>
      </p:pic>
      <p:sp>
        <p:nvSpPr>
          <p:cNvPr id="555" name="Google Shape;555;p12"/>
          <p:cNvSpPr txBox="1"/>
          <p:nvPr>
            <p:ph type="title"/>
          </p:nvPr>
        </p:nvSpPr>
        <p:spPr>
          <a:xfrm>
            <a:off x="1352550" y="63489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latin typeface="Arial"/>
                <a:ea typeface="Arial"/>
                <a:cs typeface="Arial"/>
                <a:sym typeface="Arial"/>
              </a:rPr>
              <a:t>ΥΣ στην εκπαίδευση: επέκταση της εμβέλειας</a:t>
            </a:r>
            <a:endParaRPr sz="1100"/>
          </a:p>
        </p:txBody>
      </p:sp>
      <p:sp>
        <p:nvSpPr>
          <p:cNvPr id="556" name="Google Shape;556;p12"/>
          <p:cNvSpPr txBox="1"/>
          <p:nvPr/>
        </p:nvSpPr>
        <p:spPr>
          <a:xfrm>
            <a:off x="1159213" y="1424789"/>
            <a:ext cx="9873574"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lt-LT" sz="1600" u="none" cap="none" strike="noStrike">
                <a:solidFill>
                  <a:srgbClr val="000000"/>
                </a:solidFill>
                <a:latin typeface="Arial"/>
                <a:ea typeface="Arial"/>
                <a:cs typeface="Arial"/>
                <a:sym typeface="Arial"/>
              </a:rPr>
              <a:t>Τι είναι η Υπολογιστική Σκέψη και γιατί έχει γίνει τόσο σημαντική στη σύγχρονη εκπαίδευση;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Ας εξερευνήσουμε πώς χρησιμοποιείται η ΥΣ στα σχολεία και γιατί είναι καιρός να την εντάξουμε και στην εκπαίδευση ενηλίκων.</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13"/>
          <p:cNvSpPr/>
          <p:nvPr/>
        </p:nvSpPr>
        <p:spPr>
          <a:xfrm>
            <a:off x="4491022" y="4523077"/>
            <a:ext cx="3085616" cy="1386968"/>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2" name="Google Shape;562;p13"/>
          <p:cNvSpPr txBox="1"/>
          <p:nvPr>
            <p:ph type="title"/>
          </p:nvPr>
        </p:nvSpPr>
        <p:spPr>
          <a:xfrm>
            <a:off x="1148755" y="1109662"/>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latin typeface="Arial"/>
                <a:ea typeface="Arial"/>
                <a:cs typeface="Arial"/>
                <a:sym typeface="Arial"/>
              </a:rPr>
              <a:t>Γιατί έχει σημασία η ΥΣ και πώς λειτουργεί</a:t>
            </a:r>
            <a:endParaRPr b="1" sz="2800">
              <a:latin typeface="Arial"/>
              <a:ea typeface="Arial"/>
              <a:cs typeface="Arial"/>
              <a:sym typeface="Arial"/>
            </a:endParaRPr>
          </a:p>
        </p:txBody>
      </p:sp>
      <p:sp>
        <p:nvSpPr>
          <p:cNvPr id="563" name="Google Shape;563;p13"/>
          <p:cNvSpPr txBox="1"/>
          <p:nvPr>
            <p:ph idx="1" type="body"/>
          </p:nvPr>
        </p:nvSpPr>
        <p:spPr>
          <a:xfrm>
            <a:off x="1158671" y="2048939"/>
            <a:ext cx="2888156" cy="683565"/>
          </a:xfrm>
          <a:prstGeom prst="rect">
            <a:avLst/>
          </a:prstGeom>
          <a:noFill/>
          <a:ln>
            <a:noFill/>
          </a:ln>
        </p:spPr>
        <p:txBody>
          <a:bodyPr anchorCtr="0" anchor="b" bIns="45700" lIns="91425" spcFirstLastPara="1" rIns="91425" wrap="square" tIns="45700">
            <a:normAutofit/>
          </a:bodyPr>
          <a:lstStyle/>
          <a:p>
            <a:pPr indent="0" lvl="0" marL="92075" rtl="0" algn="ctr">
              <a:lnSpc>
                <a:spcPct val="100000"/>
              </a:lnSpc>
              <a:spcBef>
                <a:spcPts val="1000"/>
              </a:spcBef>
              <a:spcAft>
                <a:spcPts val="0"/>
              </a:spcAft>
              <a:buClr>
                <a:schemeClr val="dk2"/>
              </a:buClr>
              <a:buSzPts val="1680"/>
              <a:buNone/>
            </a:pPr>
            <a:r>
              <a:rPr lang="lt-LT">
                <a:latin typeface="Arial"/>
                <a:ea typeface="Arial"/>
                <a:cs typeface="Arial"/>
                <a:sym typeface="Arial"/>
              </a:rPr>
              <a:t>Σημασία  </a:t>
            </a:r>
            <a:endParaRPr>
              <a:latin typeface="Arial"/>
              <a:ea typeface="Arial"/>
              <a:cs typeface="Arial"/>
              <a:sym typeface="Arial"/>
            </a:endParaRPr>
          </a:p>
        </p:txBody>
      </p:sp>
      <p:sp>
        <p:nvSpPr>
          <p:cNvPr id="564" name="Google Shape;564;p13"/>
          <p:cNvSpPr txBox="1"/>
          <p:nvPr>
            <p:ph idx="2" type="body"/>
          </p:nvPr>
        </p:nvSpPr>
        <p:spPr>
          <a:xfrm>
            <a:off x="893880" y="2764723"/>
            <a:ext cx="3417739" cy="277552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400">
                <a:latin typeface="Arial"/>
                <a:ea typeface="Arial"/>
                <a:cs typeface="Arial"/>
                <a:sym typeface="Arial"/>
              </a:rPr>
              <a:t>Η ΥΣ ενισχύει την προσαρμοστικότητα, την κριτική σκέψη και τις δεξιότητες λήψης αποφάσεων σε διάφορα επαγγέλματα.</a:t>
            </a:r>
            <a:endParaRPr/>
          </a:p>
          <a:p>
            <a:pPr indent="0" lvl="0" marL="0" rtl="0" algn="just">
              <a:lnSpc>
                <a:spcPct val="100000"/>
              </a:lnSpc>
              <a:spcBef>
                <a:spcPts val="600"/>
              </a:spcBef>
              <a:spcAft>
                <a:spcPts val="0"/>
              </a:spcAft>
              <a:buSzPts val="1120"/>
              <a:buNone/>
            </a:pPr>
            <a:r>
              <a:rPr lang="lt-LT" sz="1400">
                <a:latin typeface="Arial"/>
                <a:ea typeface="Arial"/>
                <a:cs typeface="Arial"/>
                <a:sym typeface="Arial"/>
              </a:rPr>
              <a:t>Η ΥΣ είναι απαραίτητη για την πλοήγηση στις τεχνολογικές εξελίξεις και την επίλυση πραγματικών προβλημάτων στην εκπαίδευση, την καθημερινή και επαγγελματική ζωή.</a:t>
            </a:r>
            <a:endParaRPr/>
          </a:p>
          <a:p>
            <a:pPr indent="0" lvl="0" marL="0" rtl="0" algn="just">
              <a:lnSpc>
                <a:spcPct val="100000"/>
              </a:lnSpc>
              <a:spcBef>
                <a:spcPts val="600"/>
              </a:spcBef>
              <a:spcAft>
                <a:spcPts val="0"/>
              </a:spcAft>
              <a:buSzPts val="1120"/>
              <a:buNone/>
            </a:pPr>
            <a:r>
              <a:rPr lang="lt-LT" sz="1400">
                <a:latin typeface="Arial"/>
                <a:ea typeface="Arial"/>
                <a:cs typeface="Arial"/>
                <a:sym typeface="Arial"/>
              </a:rPr>
              <a:t>Η ΥΣ είναι σημαντική για την ανάπτυξη του εργατικού δυναμικού, τον ψηφιακό γραμματισμό και τη δια βίου μάθηση στον 21ο αιώνα.</a:t>
            </a:r>
            <a:endParaRPr sz="1400">
              <a:latin typeface="Arial"/>
              <a:ea typeface="Arial"/>
              <a:cs typeface="Arial"/>
              <a:sym typeface="Arial"/>
            </a:endParaRPr>
          </a:p>
          <a:p>
            <a:pPr indent="-103504" lvl="0" marL="266700" rtl="0" algn="just">
              <a:lnSpc>
                <a:spcPct val="100000"/>
              </a:lnSpc>
              <a:spcBef>
                <a:spcPts val="600"/>
              </a:spcBef>
              <a:spcAft>
                <a:spcPts val="0"/>
              </a:spcAft>
              <a:buSzPts val="1120"/>
              <a:buFont typeface="Arial"/>
              <a:buNone/>
            </a:pPr>
            <a:r>
              <a:t/>
            </a:r>
            <a:endParaRPr>
              <a:latin typeface="Arial"/>
              <a:ea typeface="Arial"/>
              <a:cs typeface="Arial"/>
              <a:sym typeface="Arial"/>
            </a:endParaRPr>
          </a:p>
        </p:txBody>
      </p:sp>
      <p:sp>
        <p:nvSpPr>
          <p:cNvPr id="565" name="Google Shape;565;p13"/>
          <p:cNvSpPr txBox="1"/>
          <p:nvPr>
            <p:ph idx="3" type="body"/>
          </p:nvPr>
        </p:nvSpPr>
        <p:spPr>
          <a:xfrm>
            <a:off x="4589752" y="2048940"/>
            <a:ext cx="2888156" cy="683565"/>
          </a:xfrm>
          <a:prstGeom prst="rect">
            <a:avLst/>
          </a:prstGeom>
          <a:noFill/>
          <a:ln>
            <a:noFill/>
          </a:ln>
        </p:spPr>
        <p:txBody>
          <a:bodyPr anchorCtr="0" anchor="b" bIns="45700" lIns="91425" spcFirstLastPara="1" rIns="91425" wrap="square" tIns="45700">
            <a:normAutofit/>
          </a:bodyPr>
          <a:lstStyle/>
          <a:p>
            <a:pPr indent="0" lvl="0" marL="92075" rtl="0" algn="ctr">
              <a:lnSpc>
                <a:spcPct val="100000"/>
              </a:lnSpc>
              <a:spcBef>
                <a:spcPts val="1000"/>
              </a:spcBef>
              <a:spcAft>
                <a:spcPts val="0"/>
              </a:spcAft>
              <a:buClr>
                <a:schemeClr val="dk2"/>
              </a:buClr>
              <a:buSzPts val="1680"/>
              <a:buNone/>
            </a:pPr>
            <a:r>
              <a:rPr lang="lt-LT">
                <a:latin typeface="Arial"/>
                <a:ea typeface="Arial"/>
                <a:cs typeface="Arial"/>
                <a:sym typeface="Arial"/>
              </a:rPr>
              <a:t>Κύριες έννοιες</a:t>
            </a:r>
            <a:endParaRPr>
              <a:latin typeface="Arial"/>
              <a:ea typeface="Arial"/>
              <a:cs typeface="Arial"/>
              <a:sym typeface="Arial"/>
            </a:endParaRPr>
          </a:p>
        </p:txBody>
      </p:sp>
      <p:sp>
        <p:nvSpPr>
          <p:cNvPr id="566" name="Google Shape;566;p13"/>
          <p:cNvSpPr txBox="1"/>
          <p:nvPr>
            <p:ph idx="5" type="body"/>
          </p:nvPr>
        </p:nvSpPr>
        <p:spPr>
          <a:xfrm>
            <a:off x="8093212" y="2033447"/>
            <a:ext cx="2888156" cy="683565"/>
          </a:xfrm>
          <a:prstGeom prst="rect">
            <a:avLst/>
          </a:prstGeom>
          <a:noFill/>
          <a:ln>
            <a:noFill/>
          </a:ln>
        </p:spPr>
        <p:txBody>
          <a:bodyPr anchorCtr="0" anchor="b" bIns="45700" lIns="91425" spcFirstLastPara="1" rIns="91425" wrap="square" tIns="45700">
            <a:normAutofit/>
          </a:bodyPr>
          <a:lstStyle/>
          <a:p>
            <a:pPr indent="-228600" lvl="0" marL="457200" rtl="0" algn="ctr">
              <a:lnSpc>
                <a:spcPct val="100000"/>
              </a:lnSpc>
              <a:spcBef>
                <a:spcPts val="1000"/>
              </a:spcBef>
              <a:spcAft>
                <a:spcPts val="0"/>
              </a:spcAft>
              <a:buClr>
                <a:schemeClr val="dk2"/>
              </a:buClr>
              <a:buSzPts val="1680"/>
              <a:buNone/>
            </a:pPr>
            <a:r>
              <a:rPr lang="lt-LT">
                <a:latin typeface="Arial"/>
                <a:ea typeface="Arial"/>
                <a:cs typeface="Arial"/>
                <a:sym typeface="Arial"/>
              </a:rPr>
              <a:t>Έννοια  </a:t>
            </a:r>
            <a:endParaRPr>
              <a:latin typeface="Arial"/>
              <a:ea typeface="Arial"/>
              <a:cs typeface="Arial"/>
              <a:sym typeface="Arial"/>
            </a:endParaRPr>
          </a:p>
        </p:txBody>
      </p:sp>
      <p:sp>
        <p:nvSpPr>
          <p:cNvPr id="567" name="Google Shape;567;p13"/>
          <p:cNvSpPr txBox="1"/>
          <p:nvPr>
            <p:ph idx="6" type="body"/>
          </p:nvPr>
        </p:nvSpPr>
        <p:spPr>
          <a:xfrm>
            <a:off x="7712244" y="2764723"/>
            <a:ext cx="3650092" cy="3262699"/>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400">
                <a:latin typeface="Arial"/>
                <a:ea typeface="Arial"/>
                <a:cs typeface="Arial"/>
                <a:sym typeface="Arial"/>
              </a:rPr>
              <a:t>Η ΥΣ είναι ένα γνωστικό πλαίσιο για την επίλυση προβλημάτων ή τη λήψη αποφάσεων χρησιμοποιώντας στοιχεία όπως η αποσύνθεση, η αφαίρεση, η αναγνώριση προτύπων και οι αλγόριθμοι.</a:t>
            </a:r>
            <a:endParaRPr/>
          </a:p>
          <a:p>
            <a:pPr indent="0" lvl="0" marL="0" rtl="0" algn="just">
              <a:lnSpc>
                <a:spcPct val="100000"/>
              </a:lnSpc>
              <a:spcBef>
                <a:spcPts val="600"/>
              </a:spcBef>
              <a:spcAft>
                <a:spcPts val="0"/>
              </a:spcAft>
              <a:buSzPts val="1120"/>
              <a:buNone/>
            </a:pPr>
            <a:r>
              <a:rPr lang="lt-LT" sz="1400">
                <a:latin typeface="Arial"/>
                <a:ea typeface="Arial"/>
                <a:cs typeface="Arial"/>
                <a:sym typeface="Arial"/>
              </a:rPr>
              <a:t>Η διαδικασία επίλυσης προβλημάτων ή λήψης αποφάσεων μπορεί να αναπαρασταθεί ως υπολογιστικά βήματα και αλγόριθμοι.</a:t>
            </a:r>
            <a:endParaRPr/>
          </a:p>
          <a:p>
            <a:pPr indent="0" lvl="0" marL="0" rtl="0" algn="just">
              <a:lnSpc>
                <a:spcPct val="100000"/>
              </a:lnSpc>
              <a:spcBef>
                <a:spcPts val="600"/>
              </a:spcBef>
              <a:spcAft>
                <a:spcPts val="600"/>
              </a:spcAft>
              <a:buSzPts val="1120"/>
              <a:buNone/>
            </a:pPr>
            <a:r>
              <a:rPr lang="lt-LT" sz="1400">
                <a:latin typeface="Arial"/>
                <a:ea typeface="Arial"/>
                <a:cs typeface="Arial"/>
                <a:sym typeface="Arial"/>
              </a:rPr>
              <a:t>Η ΥΣ είναι σαν ένα υβριδικό παράδειγμα σκέψης που πρέπει να ενσωματώνει διαφορετικά νοητικά μοντέλα που βοηθούν στην κατανόηση και τη χρήση της τεχνολογίας.</a:t>
            </a:r>
            <a:endParaRPr sz="1400">
              <a:latin typeface="Arial"/>
              <a:ea typeface="Arial"/>
              <a:cs typeface="Arial"/>
              <a:sym typeface="Arial"/>
            </a:endParaRPr>
          </a:p>
        </p:txBody>
      </p:sp>
      <p:sp>
        <p:nvSpPr>
          <p:cNvPr id="568" name="Google Shape;568;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pic>
        <p:nvPicPr>
          <p:cNvPr descr="Computational thinking" id="569" name="Google Shape;569;p13"/>
          <p:cNvPicPr preferRelativeResize="0"/>
          <p:nvPr/>
        </p:nvPicPr>
        <p:blipFill rotWithShape="1">
          <a:blip r:embed="rId3">
            <a:alphaModFix/>
          </a:blip>
          <a:srcRect b="0" l="0" r="0" t="0"/>
          <a:stretch/>
        </p:blipFill>
        <p:spPr>
          <a:xfrm>
            <a:off x="4486465" y="2829119"/>
            <a:ext cx="3094730" cy="1519629"/>
          </a:xfrm>
          <a:prstGeom prst="rect">
            <a:avLst/>
          </a:prstGeom>
          <a:noFill/>
          <a:ln>
            <a:noFill/>
          </a:ln>
        </p:spPr>
      </p:pic>
      <p:sp>
        <p:nvSpPr>
          <p:cNvPr id="570" name="Google Shape;570;p13"/>
          <p:cNvSpPr txBox="1"/>
          <p:nvPr/>
        </p:nvSpPr>
        <p:spPr>
          <a:xfrm>
            <a:off x="4576149" y="4523077"/>
            <a:ext cx="2915362" cy="129262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00"/>
              <a:buFont typeface="Arial"/>
              <a:buNone/>
            </a:pPr>
            <a:r>
              <a:rPr b="0" i="0" lang="lt-LT" sz="1300" u="none" cap="none" strike="noStrike">
                <a:solidFill>
                  <a:srgbClr val="000000"/>
                </a:solidFill>
                <a:latin typeface="Arial"/>
                <a:ea typeface="Arial"/>
                <a:cs typeface="Arial"/>
                <a:sym typeface="Arial"/>
              </a:rPr>
              <a:t>«Η ΥΣ αντιπροσωπεύει μια καθολικά εφαρμόσιμη στάση και ένα σύνολο δεξιοτήτων που όλοι, όχι μόνο οι επιστήμονες υπολογιστών, θα ήταν πρόθυμοι να μάθουν και να χρησιμοποιήσουν» (Wing, 2006).</a:t>
            </a:r>
            <a:endParaRPr b="0" i="0" sz="1300" u="none" cap="none" strike="noStrike">
              <a:solidFill>
                <a:srgbClr val="000000"/>
              </a:solidFill>
              <a:latin typeface="Arial"/>
              <a:ea typeface="Arial"/>
              <a:cs typeface="Arial"/>
              <a:sym typeface="Arial"/>
            </a:endParaRPr>
          </a:p>
        </p:txBody>
      </p:sp>
      <p:sp>
        <p:nvSpPr>
          <p:cNvPr id="571" name="Google Shape;571;p13"/>
          <p:cNvSpPr txBox="1"/>
          <p:nvPr/>
        </p:nvSpPr>
        <p:spPr>
          <a:xfrm>
            <a:off x="4781542" y="2895623"/>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DECOMPOSITION</a:t>
            </a:r>
            <a:endParaRPr b="1" i="0" sz="800" u="none" cap="none" strike="noStrike">
              <a:solidFill>
                <a:srgbClr val="000000"/>
              </a:solidFill>
              <a:latin typeface="Arial"/>
              <a:ea typeface="Arial"/>
              <a:cs typeface="Arial"/>
              <a:sym typeface="Arial"/>
            </a:endParaRPr>
          </a:p>
        </p:txBody>
      </p:sp>
      <p:sp>
        <p:nvSpPr>
          <p:cNvPr id="572" name="Google Shape;572;p13"/>
          <p:cNvSpPr txBox="1"/>
          <p:nvPr/>
        </p:nvSpPr>
        <p:spPr>
          <a:xfrm>
            <a:off x="6172687" y="2895623"/>
            <a:ext cx="1279095"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PATTERN RECOGNITION</a:t>
            </a:r>
            <a:endParaRPr b="1" i="0" sz="800" u="none" cap="none" strike="noStrike">
              <a:solidFill>
                <a:srgbClr val="000000"/>
              </a:solidFill>
              <a:latin typeface="Arial"/>
              <a:ea typeface="Arial"/>
              <a:cs typeface="Arial"/>
              <a:sym typeface="Arial"/>
            </a:endParaRPr>
          </a:p>
        </p:txBody>
      </p:sp>
      <p:sp>
        <p:nvSpPr>
          <p:cNvPr id="573" name="Google Shape;573;p13"/>
          <p:cNvSpPr txBox="1"/>
          <p:nvPr/>
        </p:nvSpPr>
        <p:spPr>
          <a:xfrm>
            <a:off x="4859920" y="3685380"/>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ABSTRACTION</a:t>
            </a:r>
            <a:endParaRPr b="1" i="0" sz="800" u="none" cap="none" strike="noStrike">
              <a:solidFill>
                <a:srgbClr val="000000"/>
              </a:solidFill>
              <a:latin typeface="Arial"/>
              <a:ea typeface="Arial"/>
              <a:cs typeface="Arial"/>
              <a:sym typeface="Arial"/>
            </a:endParaRPr>
          </a:p>
        </p:txBody>
      </p:sp>
      <p:sp>
        <p:nvSpPr>
          <p:cNvPr id="574" name="Google Shape;574;p13"/>
          <p:cNvSpPr txBox="1"/>
          <p:nvPr/>
        </p:nvSpPr>
        <p:spPr>
          <a:xfrm>
            <a:off x="6484193" y="3672317"/>
            <a:ext cx="828000"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lt-LT" sz="900" u="none" cap="none" strike="noStrike">
                <a:solidFill>
                  <a:srgbClr val="000000"/>
                </a:solidFill>
                <a:latin typeface="Arial"/>
                <a:ea typeface="Arial"/>
                <a:cs typeface="Arial"/>
                <a:sym typeface="Arial"/>
              </a:rPr>
              <a:t>ALGORITHM</a:t>
            </a:r>
            <a:endParaRPr b="1" i="0" sz="8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79" name="Shape 579"/>
        <p:cNvGrpSpPr/>
        <p:nvPr/>
      </p:nvGrpSpPr>
      <p:grpSpPr>
        <a:xfrm>
          <a:off x="0" y="0"/>
          <a:ext cx="0" cy="0"/>
          <a:chOff x="0" y="0"/>
          <a:chExt cx="0" cy="0"/>
        </a:xfrm>
      </p:grpSpPr>
      <p:sp>
        <p:nvSpPr>
          <p:cNvPr id="580" name="Google Shape;580;p14"/>
          <p:cNvSpPr/>
          <p:nvPr/>
        </p:nvSpPr>
        <p:spPr>
          <a:xfrm>
            <a:off x="2553650" y="2305558"/>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1" name="Google Shape;581;p14"/>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solidFill>
                  <a:schemeClr val="dk1"/>
                </a:solidFill>
                <a:latin typeface="Arial"/>
                <a:ea typeface="Arial"/>
                <a:cs typeface="Arial"/>
                <a:sym typeface="Arial"/>
              </a:rPr>
              <a:t>ΥΣ σε όλους τους κλάδους</a:t>
            </a:r>
            <a:endParaRPr b="1" sz="2800">
              <a:solidFill>
                <a:schemeClr val="dk1"/>
              </a:solidFill>
              <a:latin typeface="Arial"/>
              <a:ea typeface="Arial"/>
              <a:cs typeface="Arial"/>
              <a:sym typeface="Arial"/>
            </a:endParaRPr>
          </a:p>
        </p:txBody>
      </p:sp>
      <p:sp>
        <p:nvSpPr>
          <p:cNvPr id="582" name="Google Shape;582;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583" name="Google Shape;583;p14"/>
          <p:cNvSpPr txBox="1"/>
          <p:nvPr>
            <p:ph idx="2" type="body"/>
          </p:nvPr>
        </p:nvSpPr>
        <p:spPr>
          <a:xfrm>
            <a:off x="2553650" y="2329448"/>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500">
                <a:latin typeface="Arial"/>
                <a:ea typeface="Arial"/>
                <a:cs typeface="Arial"/>
                <a:sym typeface="Arial"/>
              </a:rPr>
              <a:t>Η χρήση αλγορίθμων και ανάλυσης δεδομένων επιτρέπει στους επαγγελματίες υγείας να διαγιγνώσκουν ασθένειες με μεγαλύτερη ακρίβεια, να ερμηνεύουν αποτελεσματικά τις ιατρικές εικόνες και να ανιχνεύουν μοτίβα στα δεδομένα των ασθενών, οδηγώντας σε βελτιωμένα αποτελέσματα θεραπείας.</a:t>
            </a:r>
            <a:endParaRPr sz="1500">
              <a:latin typeface="Arial"/>
              <a:ea typeface="Arial"/>
              <a:cs typeface="Arial"/>
              <a:sym typeface="Arial"/>
            </a:endParaRPr>
          </a:p>
        </p:txBody>
      </p:sp>
      <p:sp>
        <p:nvSpPr>
          <p:cNvPr id="584" name="Google Shape;584;p14"/>
          <p:cNvSpPr/>
          <p:nvPr/>
        </p:nvSpPr>
        <p:spPr>
          <a:xfrm>
            <a:off x="757520" y="2317265"/>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5" name="Google Shape;585;p14"/>
          <p:cNvSpPr txBox="1"/>
          <p:nvPr>
            <p:ph idx="1" type="body"/>
          </p:nvPr>
        </p:nvSpPr>
        <p:spPr>
          <a:xfrm>
            <a:off x="787079" y="2312878"/>
            <a:ext cx="153780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600">
                <a:latin typeface="Arial"/>
                <a:ea typeface="Arial"/>
                <a:cs typeface="Arial"/>
                <a:sym typeface="Arial"/>
              </a:rPr>
              <a:t>Ιατρική Βιομηχανία</a:t>
            </a:r>
            <a:endParaRPr sz="1600">
              <a:latin typeface="Arial"/>
              <a:ea typeface="Arial"/>
              <a:cs typeface="Arial"/>
              <a:sym typeface="Arial"/>
            </a:endParaRPr>
          </a:p>
        </p:txBody>
      </p:sp>
      <p:sp>
        <p:nvSpPr>
          <p:cNvPr id="586" name="Google Shape;586;p14"/>
          <p:cNvSpPr/>
          <p:nvPr/>
        </p:nvSpPr>
        <p:spPr>
          <a:xfrm>
            <a:off x="2552304" y="3357394"/>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7" name="Google Shape;587;p14"/>
          <p:cNvSpPr txBox="1"/>
          <p:nvPr>
            <p:ph idx="2" type="body"/>
          </p:nvPr>
        </p:nvSpPr>
        <p:spPr>
          <a:xfrm>
            <a:off x="2553650" y="3354463"/>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500">
                <a:latin typeface="Arial"/>
                <a:ea typeface="Arial"/>
                <a:cs typeface="Arial"/>
                <a:sym typeface="Arial"/>
              </a:rPr>
              <a:t>Οι αλγόριθμοι επεξεργάζονται δεδομένα για τη βελτιστοποίηση των διαδρομών αποστολής, την πρόβλεψη της προσφοράς και της ζήτησης και τη βελτίωση της διαχείρισης αποθεμάτων για μέγιστη απόδοση.</a:t>
            </a:r>
            <a:endParaRPr sz="1500">
              <a:latin typeface="Arial"/>
              <a:ea typeface="Arial"/>
              <a:cs typeface="Arial"/>
              <a:sym typeface="Arial"/>
            </a:endParaRPr>
          </a:p>
        </p:txBody>
      </p:sp>
      <p:sp>
        <p:nvSpPr>
          <p:cNvPr id="588" name="Google Shape;588;p14"/>
          <p:cNvSpPr/>
          <p:nvPr/>
        </p:nvSpPr>
        <p:spPr>
          <a:xfrm>
            <a:off x="757520" y="3321047"/>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9" name="Google Shape;589;p14"/>
          <p:cNvSpPr txBox="1"/>
          <p:nvPr>
            <p:ph idx="1" type="body"/>
          </p:nvPr>
        </p:nvSpPr>
        <p:spPr>
          <a:xfrm>
            <a:off x="787079" y="3403725"/>
            <a:ext cx="14829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Διαχείριση Εφοδιαστικής Αλυσίδας</a:t>
            </a:r>
            <a:endParaRPr b="0" sz="1600">
              <a:latin typeface="Arial"/>
              <a:ea typeface="Arial"/>
              <a:cs typeface="Arial"/>
              <a:sym typeface="Arial"/>
            </a:endParaRPr>
          </a:p>
        </p:txBody>
      </p:sp>
      <p:sp>
        <p:nvSpPr>
          <p:cNvPr id="590" name="Google Shape;590;p14"/>
          <p:cNvSpPr/>
          <p:nvPr/>
        </p:nvSpPr>
        <p:spPr>
          <a:xfrm>
            <a:off x="2553650" y="4308990"/>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1" name="Google Shape;591;p14"/>
          <p:cNvSpPr txBox="1"/>
          <p:nvPr>
            <p:ph idx="2" type="body"/>
          </p:nvPr>
        </p:nvSpPr>
        <p:spPr>
          <a:xfrm>
            <a:off x="2553650" y="438146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500">
                <a:latin typeface="Arial"/>
                <a:ea typeface="Arial"/>
                <a:cs typeface="Arial"/>
                <a:sym typeface="Arial"/>
              </a:rPr>
              <a:t>Αυτό σχετίζεται με στρατηγικές αποφάσεις σχετικά με τη φύτευση, τη διαχείριση του κοπαδιού, την αμειψισπορά, την άρδευση, τον έλεγχο παρασίτων και ασθενειών των φυτών και άλλα.</a:t>
            </a:r>
            <a:endParaRPr sz="1500">
              <a:latin typeface="Arial"/>
              <a:ea typeface="Arial"/>
              <a:cs typeface="Arial"/>
              <a:sym typeface="Arial"/>
            </a:endParaRPr>
          </a:p>
        </p:txBody>
      </p:sp>
      <p:sp>
        <p:nvSpPr>
          <p:cNvPr id="592" name="Google Shape;592;p14"/>
          <p:cNvSpPr/>
          <p:nvPr/>
        </p:nvSpPr>
        <p:spPr>
          <a:xfrm>
            <a:off x="757520" y="4301686"/>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3" name="Google Shape;593;p14"/>
          <p:cNvSpPr txBox="1"/>
          <p:nvPr>
            <p:ph idx="1" type="body"/>
          </p:nvPr>
        </p:nvSpPr>
        <p:spPr>
          <a:xfrm>
            <a:off x="787079" y="4299869"/>
            <a:ext cx="1461015"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Γεωργία &amp; Κτηνοτροφία</a:t>
            </a:r>
            <a:endParaRPr>
              <a:latin typeface="Arial"/>
              <a:ea typeface="Arial"/>
              <a:cs typeface="Arial"/>
              <a:sym typeface="Arial"/>
            </a:endParaRPr>
          </a:p>
        </p:txBody>
      </p:sp>
      <p:sp>
        <p:nvSpPr>
          <p:cNvPr id="594" name="Google Shape;594;p14"/>
          <p:cNvSpPr/>
          <p:nvPr/>
        </p:nvSpPr>
        <p:spPr>
          <a:xfrm>
            <a:off x="757520" y="5252330"/>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5" name="Google Shape;595;p14"/>
          <p:cNvSpPr txBox="1"/>
          <p:nvPr>
            <p:ph idx="1" type="body"/>
          </p:nvPr>
        </p:nvSpPr>
        <p:spPr>
          <a:xfrm>
            <a:off x="757519" y="5377853"/>
            <a:ext cx="2107544" cy="637049"/>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Χρηματο/κός &amp; Επιχειρηματικός </a:t>
            </a:r>
            <a:endParaRPr/>
          </a:p>
          <a:p>
            <a:pPr indent="0" lvl="0" marL="0" rtl="0" algn="l">
              <a:lnSpc>
                <a:spcPct val="100000"/>
              </a:lnSpc>
              <a:spcBef>
                <a:spcPts val="0"/>
              </a:spcBef>
              <a:spcAft>
                <a:spcPts val="0"/>
              </a:spcAft>
              <a:buSzPts val="1680"/>
              <a:buNone/>
            </a:pPr>
            <a:r>
              <a:rPr b="0" lang="lt-LT" sz="1600">
                <a:latin typeface="Arial"/>
                <a:ea typeface="Arial"/>
                <a:cs typeface="Arial"/>
                <a:sym typeface="Arial"/>
              </a:rPr>
              <a:t>Κλάδος</a:t>
            </a:r>
            <a:endParaRPr b="0" sz="1600">
              <a:latin typeface="Arial"/>
              <a:ea typeface="Arial"/>
              <a:cs typeface="Arial"/>
              <a:sym typeface="Arial"/>
            </a:endParaRPr>
          </a:p>
        </p:txBody>
      </p:sp>
      <p:sp>
        <p:nvSpPr>
          <p:cNvPr id="596" name="Google Shape;596;p14"/>
          <p:cNvSpPr/>
          <p:nvPr/>
        </p:nvSpPr>
        <p:spPr>
          <a:xfrm>
            <a:off x="2553650" y="5193972"/>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7" name="Google Shape;597;p14"/>
          <p:cNvSpPr txBox="1"/>
          <p:nvPr>
            <p:ph idx="2" type="body"/>
          </p:nvPr>
        </p:nvSpPr>
        <p:spPr>
          <a:xfrm>
            <a:off x="2553651" y="520248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sz="1500">
                <a:latin typeface="Arial"/>
                <a:ea typeface="Arial"/>
                <a:cs typeface="Arial"/>
                <a:sym typeface="Arial"/>
              </a:rPr>
              <a:t>Μια επιχειρηματική στρατηγική που βασίζεται σε δεδομένα χρησιμοποιεί αναγνώριση προτύπων, μοντελοποίηση και αξιολόγηση κινδύνου για να προσδιορίσει τις πιο αποτελεσματικές προσεγγίσεις για την επίτευξη των στόχων. Αυτές οι αναλυτικές μέθοδοι και τα μοντέλα βασίζονται στις αρχές της ΥΣ.</a:t>
            </a:r>
            <a:endParaRPr sz="1500">
              <a:latin typeface="Arial"/>
              <a:ea typeface="Arial"/>
              <a:cs typeface="Arial"/>
              <a:sym typeface="Arial"/>
            </a:endParaRPr>
          </a:p>
        </p:txBody>
      </p:sp>
      <p:sp>
        <p:nvSpPr>
          <p:cNvPr id="598" name="Google Shape;598;p14"/>
          <p:cNvSpPr txBox="1"/>
          <p:nvPr/>
        </p:nvSpPr>
        <p:spPr>
          <a:xfrm>
            <a:off x="757521" y="1421643"/>
            <a:ext cx="9812508"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chemeClr val="dk1"/>
                </a:solidFill>
                <a:latin typeface="Arial"/>
                <a:ea typeface="Arial"/>
                <a:cs typeface="Arial"/>
                <a:sym typeface="Arial"/>
              </a:rPr>
              <a:t>Η ΥΣ έχει ήδη αντίκτυπο σε πολλούς τομείς. Τα ακόλουθα παραδείγματα δείχνουν πώς προωθεί την καινοτομία και την αποτελεσματικότητα σε βιομηχανίες, από την ιατρική έως την εξερεύνηση του διαστήματος.</a:t>
            </a:r>
            <a:endParaRPr b="0" i="0" sz="1600" u="none" cap="none" strike="noStrike">
              <a:solidFill>
                <a:schemeClr val="dk1"/>
              </a:solidFill>
              <a:latin typeface="Arial"/>
              <a:ea typeface="Arial"/>
              <a:cs typeface="Arial"/>
              <a:sym typeface="Arial"/>
            </a:endParaRPr>
          </a:p>
        </p:txBody>
      </p:sp>
      <p:pic>
        <p:nvPicPr>
          <p:cNvPr descr="Imagen que contiene dibujo&#10;&#10;Descripción generada automáticamente" id="599" name="Google Shape;599;p14"/>
          <p:cNvPicPr preferRelativeResize="0"/>
          <p:nvPr/>
        </p:nvPicPr>
        <p:blipFill rotWithShape="1">
          <a:blip r:embed="rId3">
            <a:alphaModFix/>
          </a:blip>
          <a:srcRect b="0" l="0" r="0" t="0"/>
          <a:stretch/>
        </p:blipFill>
        <p:spPr>
          <a:xfrm>
            <a:off x="10435802" y="727761"/>
            <a:ext cx="861089" cy="8610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4" name="Shape 604"/>
        <p:cNvGrpSpPr/>
        <p:nvPr/>
      </p:nvGrpSpPr>
      <p:grpSpPr>
        <a:xfrm>
          <a:off x="0" y="0"/>
          <a:ext cx="0" cy="0"/>
          <a:chOff x="0" y="0"/>
          <a:chExt cx="0" cy="0"/>
        </a:xfrm>
      </p:grpSpPr>
      <p:sp>
        <p:nvSpPr>
          <p:cNvPr id="605" name="Google Shape;605;p59"/>
          <p:cNvSpPr/>
          <p:nvPr/>
        </p:nvSpPr>
        <p:spPr>
          <a:xfrm>
            <a:off x="2553650" y="1769980"/>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6" name="Google Shape;606;p59"/>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solidFill>
                  <a:schemeClr val="dk1"/>
                </a:solidFill>
                <a:latin typeface="Arial"/>
                <a:ea typeface="Arial"/>
                <a:cs typeface="Arial"/>
                <a:sym typeface="Arial"/>
              </a:rPr>
              <a:t>ΥΣ σε όλους τους κλάδους</a:t>
            </a:r>
            <a:endParaRPr b="1" sz="2800">
              <a:solidFill>
                <a:schemeClr val="dk1"/>
              </a:solidFill>
              <a:latin typeface="Arial"/>
              <a:ea typeface="Arial"/>
              <a:cs typeface="Arial"/>
              <a:sym typeface="Arial"/>
            </a:endParaRPr>
          </a:p>
        </p:txBody>
      </p:sp>
      <p:sp>
        <p:nvSpPr>
          <p:cNvPr id="607" name="Google Shape;607;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608" name="Google Shape;608;p59"/>
          <p:cNvSpPr txBox="1"/>
          <p:nvPr>
            <p:ph idx="2" type="body"/>
          </p:nvPr>
        </p:nvSpPr>
        <p:spPr>
          <a:xfrm>
            <a:off x="2553650" y="1898374"/>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Η ΥΣ βοηθά στην ανάλυση οικολογικών δεδομένων, στην παρακολούθηση των πληθυσμών της άγριας ζωής και στη διαμόρφωση στρατηγικών για τη διατήρηση των φυσικών οικοτόπων.</a:t>
            </a:r>
            <a:endParaRPr>
              <a:latin typeface="Arial"/>
              <a:ea typeface="Arial"/>
              <a:cs typeface="Arial"/>
              <a:sym typeface="Arial"/>
            </a:endParaRPr>
          </a:p>
        </p:txBody>
      </p:sp>
      <p:sp>
        <p:nvSpPr>
          <p:cNvPr id="609" name="Google Shape;609;p59"/>
          <p:cNvSpPr/>
          <p:nvPr/>
        </p:nvSpPr>
        <p:spPr>
          <a:xfrm>
            <a:off x="757520" y="1781687"/>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0" name="Google Shape;610;p59"/>
          <p:cNvSpPr txBox="1"/>
          <p:nvPr>
            <p:ph idx="1" type="body"/>
          </p:nvPr>
        </p:nvSpPr>
        <p:spPr>
          <a:xfrm>
            <a:off x="757520" y="1777300"/>
            <a:ext cx="153780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600">
                <a:latin typeface="Arial"/>
                <a:ea typeface="Arial"/>
                <a:cs typeface="Arial"/>
                <a:sym typeface="Arial"/>
              </a:rPr>
              <a:t>Προστασία του περιβάλλοντος</a:t>
            </a:r>
            <a:endParaRPr sz="1600">
              <a:latin typeface="Arial"/>
              <a:ea typeface="Arial"/>
              <a:cs typeface="Arial"/>
              <a:sym typeface="Arial"/>
            </a:endParaRPr>
          </a:p>
        </p:txBody>
      </p:sp>
      <p:sp>
        <p:nvSpPr>
          <p:cNvPr id="611" name="Google Shape;611;p59"/>
          <p:cNvSpPr/>
          <p:nvPr/>
        </p:nvSpPr>
        <p:spPr>
          <a:xfrm>
            <a:off x="2552304" y="2821816"/>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2" name="Google Shape;612;p59"/>
          <p:cNvSpPr txBox="1"/>
          <p:nvPr>
            <p:ph idx="2" type="body"/>
          </p:nvPr>
        </p:nvSpPr>
        <p:spPr>
          <a:xfrm>
            <a:off x="2553649" y="279753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Η ΥΣ συμβάλλει στην ενίσχυση της αποδοτικότητας της διανομής ενέργειας. Στον τομέα της πράσινης ενέργειας, συμβάλλει στον σχεδιασμό και την ανάπτυξη συστημάτων αιολικής, ηλιακής, φυσικού αερίου και γεωθερμικής ενέργειας.</a:t>
            </a:r>
            <a:endParaRPr>
              <a:latin typeface="Arial"/>
              <a:ea typeface="Arial"/>
              <a:cs typeface="Arial"/>
              <a:sym typeface="Arial"/>
            </a:endParaRPr>
          </a:p>
        </p:txBody>
      </p:sp>
      <p:sp>
        <p:nvSpPr>
          <p:cNvPr id="613" name="Google Shape;613;p59"/>
          <p:cNvSpPr/>
          <p:nvPr/>
        </p:nvSpPr>
        <p:spPr>
          <a:xfrm>
            <a:off x="757520" y="2785469"/>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4" name="Google Shape;614;p59"/>
          <p:cNvSpPr txBox="1"/>
          <p:nvPr>
            <p:ph idx="1" type="body"/>
          </p:nvPr>
        </p:nvSpPr>
        <p:spPr>
          <a:xfrm>
            <a:off x="787079" y="2782555"/>
            <a:ext cx="14829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Ενεργειακή Βιομηχανία</a:t>
            </a:r>
            <a:endParaRPr sz="1600">
              <a:latin typeface="Arial"/>
              <a:ea typeface="Arial"/>
              <a:cs typeface="Arial"/>
              <a:sym typeface="Arial"/>
            </a:endParaRPr>
          </a:p>
        </p:txBody>
      </p:sp>
      <p:sp>
        <p:nvSpPr>
          <p:cNvPr id="615" name="Google Shape;615;p59"/>
          <p:cNvSpPr/>
          <p:nvPr/>
        </p:nvSpPr>
        <p:spPr>
          <a:xfrm>
            <a:off x="2553650" y="3773412"/>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6" name="Google Shape;616;p59"/>
          <p:cNvSpPr txBox="1"/>
          <p:nvPr>
            <p:ph idx="2" type="body"/>
          </p:nvPr>
        </p:nvSpPr>
        <p:spPr>
          <a:xfrm>
            <a:off x="2553649" y="3745404"/>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Η ΥΣ επιτρέπει την προσομοίωση και την πρόβλεψη καιρικών φαινομένων χρησιμοποιώντας προηγμένους αλγόριθμους που επεξεργάζονται εκτεταμένα ατμοσφαιρικά δεδομένα για τη δημιουργία ακριβών προβλέψεων.</a:t>
            </a:r>
            <a:endParaRPr>
              <a:latin typeface="Arial"/>
              <a:ea typeface="Arial"/>
              <a:cs typeface="Arial"/>
              <a:sym typeface="Arial"/>
            </a:endParaRPr>
          </a:p>
        </p:txBody>
      </p:sp>
      <p:sp>
        <p:nvSpPr>
          <p:cNvPr id="617" name="Google Shape;617;p59"/>
          <p:cNvSpPr/>
          <p:nvPr/>
        </p:nvSpPr>
        <p:spPr>
          <a:xfrm>
            <a:off x="757520" y="3766108"/>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8" name="Google Shape;618;p59"/>
          <p:cNvSpPr txBox="1"/>
          <p:nvPr>
            <p:ph idx="1" type="body"/>
          </p:nvPr>
        </p:nvSpPr>
        <p:spPr>
          <a:xfrm>
            <a:off x="787079" y="3659787"/>
            <a:ext cx="150824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Μετεωρολογία</a:t>
            </a:r>
            <a:endParaRPr b="0" sz="1600">
              <a:latin typeface="Arial"/>
              <a:ea typeface="Arial"/>
              <a:cs typeface="Arial"/>
              <a:sym typeface="Arial"/>
            </a:endParaRPr>
          </a:p>
        </p:txBody>
      </p:sp>
      <p:sp>
        <p:nvSpPr>
          <p:cNvPr id="619" name="Google Shape;619;p59"/>
          <p:cNvSpPr/>
          <p:nvPr/>
        </p:nvSpPr>
        <p:spPr>
          <a:xfrm>
            <a:off x="757520" y="4716752"/>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0" name="Google Shape;620;p59"/>
          <p:cNvSpPr txBox="1"/>
          <p:nvPr>
            <p:ph idx="1" type="body"/>
          </p:nvPr>
        </p:nvSpPr>
        <p:spPr>
          <a:xfrm>
            <a:off x="787079" y="4724099"/>
            <a:ext cx="2107544" cy="637049"/>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120"/>
              <a:buNone/>
            </a:pPr>
            <a:r>
              <a:rPr b="0" lang="lt-LT" sz="1600">
                <a:latin typeface="Arial"/>
                <a:ea typeface="Arial"/>
                <a:cs typeface="Arial"/>
                <a:sym typeface="Arial"/>
              </a:rPr>
              <a:t>Εξερεύνηση του Διαστήματος</a:t>
            </a:r>
            <a:endParaRPr sz="1600">
              <a:latin typeface="Arial"/>
              <a:ea typeface="Arial"/>
              <a:cs typeface="Arial"/>
              <a:sym typeface="Arial"/>
            </a:endParaRPr>
          </a:p>
        </p:txBody>
      </p:sp>
      <p:sp>
        <p:nvSpPr>
          <p:cNvPr id="621" name="Google Shape;621;p59"/>
          <p:cNvSpPr/>
          <p:nvPr/>
        </p:nvSpPr>
        <p:spPr>
          <a:xfrm>
            <a:off x="2553650" y="4658394"/>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2" name="Google Shape;622;p59"/>
          <p:cNvSpPr txBox="1"/>
          <p:nvPr>
            <p:ph idx="2" type="body"/>
          </p:nvPr>
        </p:nvSpPr>
        <p:spPr>
          <a:xfrm>
            <a:off x="2553650" y="4699852"/>
            <a:ext cx="8634713"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Οι διαστημικές υπηρεσίες, για παράδειγμα, η NASA, χρησιμοποιούν την υπολογιστική τομογραφία για να σχεδιάζουν αποστολές, να υπολογίζουν τροχιές και να αναλύουν δεδομένα που λαμβάνονται από δορυφόρους και ανιχνευτές.</a:t>
            </a:r>
            <a:endParaRPr>
              <a:latin typeface="Arial"/>
              <a:ea typeface="Arial"/>
              <a:cs typeface="Arial"/>
              <a:sym typeface="Arial"/>
            </a:endParaRPr>
          </a:p>
        </p:txBody>
      </p:sp>
      <p:pic>
        <p:nvPicPr>
          <p:cNvPr descr="Imagen que contiene dibujo&#10;&#10;Descripción generada automáticamente" id="623" name="Google Shape;623;p59"/>
          <p:cNvPicPr preferRelativeResize="0"/>
          <p:nvPr/>
        </p:nvPicPr>
        <p:blipFill rotWithShape="1">
          <a:blip r:embed="rId3">
            <a:alphaModFix/>
          </a:blip>
          <a:srcRect b="0" l="0" r="0" t="0"/>
          <a:stretch/>
        </p:blipFill>
        <p:spPr>
          <a:xfrm>
            <a:off x="10435802" y="727761"/>
            <a:ext cx="861089" cy="86108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pic>
        <p:nvPicPr>
          <p:cNvPr id="630" name="Google Shape;630;p16"/>
          <p:cNvPicPr preferRelativeResize="0"/>
          <p:nvPr>
            <p:ph idx="2" type="pic"/>
          </p:nvPr>
        </p:nvPicPr>
        <p:blipFill rotWithShape="1">
          <a:blip r:embed="rId4">
            <a:alphaModFix/>
          </a:blip>
          <a:srcRect b="0" l="30341" r="30343" t="0"/>
          <a:stretch/>
        </p:blipFill>
        <p:spPr>
          <a:xfrm>
            <a:off x="8140700" y="-1"/>
            <a:ext cx="4051300" cy="6858001"/>
          </a:xfrm>
          <a:prstGeom prst="rect">
            <a:avLst/>
          </a:prstGeom>
          <a:noFill/>
          <a:ln>
            <a:noFill/>
          </a:ln>
        </p:spPr>
      </p:pic>
      <p:sp>
        <p:nvSpPr>
          <p:cNvPr id="631" name="Google Shape;631;p16"/>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16"/>
          <p:cNvSpPr txBox="1"/>
          <p:nvPr/>
        </p:nvSpPr>
        <p:spPr>
          <a:xfrm>
            <a:off x="1231392" y="374506"/>
            <a:ext cx="5677916"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Το μαθησιακό πλαίσιο της ΥΣ</a:t>
            </a:r>
            <a:endParaRPr b="1" i="0" sz="2400" u="none" cap="none" strike="noStrike">
              <a:solidFill>
                <a:schemeClr val="dk2"/>
              </a:solidFill>
              <a:latin typeface="Arial"/>
              <a:ea typeface="Arial"/>
              <a:cs typeface="Arial"/>
              <a:sym typeface="Arial"/>
            </a:endParaRPr>
          </a:p>
        </p:txBody>
      </p:sp>
      <p:sp>
        <p:nvSpPr>
          <p:cNvPr id="633" name="Google Shape;633;p16"/>
          <p:cNvSpPr/>
          <p:nvPr/>
        </p:nvSpPr>
        <p:spPr>
          <a:xfrm>
            <a:off x="787853" y="1365894"/>
            <a:ext cx="6564994"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Το μοντέλο δείχνει τη σχέση μεταξύ των δεξιοτήτων ΥΣ, των διαστάσεων της γνώσης και των κατηγοριών των γνωστικών διεργασιών.</a:t>
            </a:r>
            <a:endParaRPr b="0" i="0" sz="1600" u="none" cap="none" strike="noStrike">
              <a:solidFill>
                <a:srgbClr val="000000"/>
              </a:solidFill>
              <a:latin typeface="Arial"/>
              <a:ea typeface="Arial"/>
              <a:cs typeface="Arial"/>
              <a:sym typeface="Arial"/>
            </a:endParaRPr>
          </a:p>
        </p:txBody>
      </p:sp>
      <p:grpSp>
        <p:nvGrpSpPr>
          <p:cNvPr id="634" name="Google Shape;634;p16"/>
          <p:cNvGrpSpPr/>
          <p:nvPr/>
        </p:nvGrpSpPr>
        <p:grpSpPr>
          <a:xfrm>
            <a:off x="1084173" y="2108616"/>
            <a:ext cx="6105130" cy="4183086"/>
            <a:chOff x="1123362" y="1991049"/>
            <a:chExt cx="6105130" cy="4183086"/>
          </a:xfrm>
        </p:grpSpPr>
        <p:graphicFrame>
          <p:nvGraphicFramePr>
            <p:cNvPr id="635" name="Google Shape;635;p16"/>
            <p:cNvGraphicFramePr/>
            <p:nvPr/>
          </p:nvGraphicFramePr>
          <p:xfrm>
            <a:off x="1123362" y="1991049"/>
            <a:ext cx="5893976" cy="4183086"/>
          </p:xfrm>
          <a:graphic>
            <a:graphicData uri="http://schemas.openxmlformats.org/presentationml/2006/ole">
              <mc:AlternateContent>
                <mc:Choice Requires="v">
                  <p:oleObj r:id="rId5" imgH="4183086" imgW="5893976" progId="Visio.Drawing.11" spid="_x0000_s1">
                    <p:embed/>
                  </p:oleObj>
                </mc:Choice>
                <mc:Fallback>
                  <p:oleObj r:id="rId6" imgH="4183086" imgW="5893976" progId="Visio.Drawing.11">
                    <p:embed/>
                    <p:pic>
                      <p:nvPicPr>
                        <p:cNvPr id="635" name="Google Shape;635;p16"/>
                        <p:cNvPicPr preferRelativeResize="0"/>
                        <p:nvPr/>
                      </p:nvPicPr>
                      <p:blipFill rotWithShape="1">
                        <a:blip r:embed="rId7">
                          <a:alphaModFix/>
                        </a:blip>
                        <a:srcRect b="0" l="0" r="0" t="0"/>
                        <a:stretch/>
                      </p:blipFill>
                      <p:spPr>
                        <a:xfrm>
                          <a:off x="1123362" y="1991049"/>
                          <a:ext cx="5893976" cy="4183086"/>
                        </a:xfrm>
                        <a:prstGeom prst="rect">
                          <a:avLst/>
                        </a:prstGeom>
                        <a:noFill/>
                        <a:ln>
                          <a:noFill/>
                        </a:ln>
                      </p:spPr>
                    </p:pic>
                  </p:oleObj>
                </mc:Fallback>
              </mc:AlternateContent>
            </a:graphicData>
          </a:graphic>
        </p:graphicFrame>
        <p:sp>
          <p:nvSpPr>
            <p:cNvPr id="636" name="Google Shape;636;p16"/>
            <p:cNvSpPr txBox="1"/>
            <p:nvPr/>
          </p:nvSpPr>
          <p:spPr>
            <a:xfrm>
              <a:off x="1123362" y="2329817"/>
              <a:ext cx="176106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Διάσταση γνώσης</a:t>
              </a:r>
              <a:endParaRPr b="1" i="0" sz="1100" u="none" cap="none" strike="noStrike">
                <a:solidFill>
                  <a:schemeClr val="dk1"/>
                </a:solidFill>
                <a:latin typeface="Arial"/>
                <a:ea typeface="Arial"/>
                <a:cs typeface="Arial"/>
                <a:sym typeface="Arial"/>
              </a:endParaRPr>
            </a:p>
          </p:txBody>
        </p:sp>
        <p:sp>
          <p:nvSpPr>
            <p:cNvPr id="637" name="Google Shape;637;p16"/>
            <p:cNvSpPr txBox="1"/>
            <p:nvPr/>
          </p:nvSpPr>
          <p:spPr>
            <a:xfrm>
              <a:off x="1462618" y="3084736"/>
              <a:ext cx="1167693"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Μεταγνωστική</a:t>
              </a:r>
              <a:endParaRPr b="1" i="0" sz="1100" u="none" cap="none" strike="noStrike">
                <a:solidFill>
                  <a:schemeClr val="dk1"/>
                </a:solidFill>
                <a:latin typeface="Arial"/>
                <a:ea typeface="Arial"/>
                <a:cs typeface="Arial"/>
                <a:sym typeface="Arial"/>
              </a:endParaRPr>
            </a:p>
          </p:txBody>
        </p:sp>
        <p:sp>
          <p:nvSpPr>
            <p:cNvPr id="638" name="Google Shape;638;p16"/>
            <p:cNvSpPr txBox="1"/>
            <p:nvPr/>
          </p:nvSpPr>
          <p:spPr>
            <a:xfrm>
              <a:off x="1598085" y="3947176"/>
              <a:ext cx="1032226" cy="26157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Διαδικαστική</a:t>
              </a:r>
              <a:endParaRPr b="1" i="0" sz="1100" u="none" cap="none" strike="noStrike">
                <a:solidFill>
                  <a:schemeClr val="dk1"/>
                </a:solidFill>
                <a:latin typeface="Arial"/>
                <a:ea typeface="Arial"/>
                <a:cs typeface="Arial"/>
                <a:sym typeface="Arial"/>
              </a:endParaRPr>
            </a:p>
          </p:txBody>
        </p:sp>
        <p:sp>
          <p:nvSpPr>
            <p:cNvPr id="639" name="Google Shape;639;p16"/>
            <p:cNvSpPr txBox="1"/>
            <p:nvPr/>
          </p:nvSpPr>
          <p:spPr>
            <a:xfrm>
              <a:off x="1598085" y="4678811"/>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Εννοιολογική</a:t>
              </a:r>
              <a:endParaRPr b="1" i="0" sz="1100" u="none" cap="none" strike="noStrike">
                <a:solidFill>
                  <a:schemeClr val="dk1"/>
                </a:solidFill>
                <a:latin typeface="Arial"/>
                <a:ea typeface="Arial"/>
                <a:cs typeface="Arial"/>
                <a:sym typeface="Arial"/>
              </a:endParaRPr>
            </a:p>
          </p:txBody>
        </p:sp>
        <p:sp>
          <p:nvSpPr>
            <p:cNvPr id="640" name="Google Shape;640;p16"/>
            <p:cNvSpPr txBox="1"/>
            <p:nvPr/>
          </p:nvSpPr>
          <p:spPr>
            <a:xfrm>
              <a:off x="1626014" y="5508544"/>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Πραγματική</a:t>
              </a:r>
              <a:endParaRPr b="1" i="0" sz="1100" u="none" cap="none" strike="noStrike">
                <a:solidFill>
                  <a:schemeClr val="dk1"/>
                </a:solidFill>
                <a:latin typeface="Arial"/>
                <a:ea typeface="Arial"/>
                <a:cs typeface="Arial"/>
                <a:sym typeface="Arial"/>
              </a:endParaRPr>
            </a:p>
          </p:txBody>
        </p:sp>
        <p:grpSp>
          <p:nvGrpSpPr>
            <p:cNvPr id="641" name="Google Shape;641;p16"/>
            <p:cNvGrpSpPr/>
            <p:nvPr/>
          </p:nvGrpSpPr>
          <p:grpSpPr>
            <a:xfrm>
              <a:off x="3410066" y="4447273"/>
              <a:ext cx="3796433" cy="1463351"/>
              <a:chOff x="3410066" y="4447273"/>
              <a:chExt cx="3796433" cy="1463351"/>
            </a:xfrm>
          </p:grpSpPr>
          <p:grpSp>
            <p:nvGrpSpPr>
              <p:cNvPr id="642" name="Google Shape;642;p16"/>
              <p:cNvGrpSpPr/>
              <p:nvPr/>
            </p:nvGrpSpPr>
            <p:grpSpPr>
              <a:xfrm>
                <a:off x="3410066" y="4447273"/>
                <a:ext cx="3796433" cy="1463351"/>
                <a:chOff x="3432644" y="2024916"/>
                <a:chExt cx="3749281" cy="1463351"/>
              </a:xfrm>
            </p:grpSpPr>
            <p:sp>
              <p:nvSpPr>
                <p:cNvPr id="643" name="Google Shape;643;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44" name="Google Shape;644;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5" name="Google Shape;645;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6" name="Google Shape;646;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Κατηγορίες γνωστικών διεργασιών</a:t>
                  </a:r>
                  <a:endParaRPr b="0" i="0" sz="1400" u="none" cap="none" strike="noStrike">
                    <a:solidFill>
                      <a:srgbClr val="000000"/>
                    </a:solidFill>
                    <a:latin typeface="Arial"/>
                    <a:ea typeface="Arial"/>
                    <a:cs typeface="Arial"/>
                    <a:sym typeface="Arial"/>
                  </a:endParaRPr>
                </a:p>
              </p:txBody>
            </p:sp>
          </p:grpSp>
          <p:sp>
            <p:nvSpPr>
              <p:cNvPr id="647" name="Google Shape;647;p16"/>
              <p:cNvSpPr txBox="1"/>
              <p:nvPr/>
            </p:nvSpPr>
            <p:spPr>
              <a:xfrm>
                <a:off x="3754985" y="5079125"/>
                <a:ext cx="2547808"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rgbClr val="000000"/>
                    </a:solidFill>
                    <a:latin typeface="Arial"/>
                    <a:ea typeface="Arial"/>
                    <a:cs typeface="Arial"/>
                    <a:sym typeface="Arial"/>
                  </a:rPr>
                  <a:t>Δεξιότητες Υπολογιστικής Σκέψης</a:t>
                </a:r>
                <a:endParaRPr b="0" i="0" sz="1100" u="none" cap="none" strike="noStrike">
                  <a:solidFill>
                    <a:srgbClr val="000000"/>
                  </a:solidFill>
                  <a:latin typeface="Arial"/>
                  <a:ea typeface="Arial"/>
                  <a:cs typeface="Arial"/>
                  <a:sym typeface="Arial"/>
                </a:endParaRPr>
              </a:p>
            </p:txBody>
          </p:sp>
        </p:grpSp>
        <p:grpSp>
          <p:nvGrpSpPr>
            <p:cNvPr id="648" name="Google Shape;648;p16"/>
            <p:cNvGrpSpPr/>
            <p:nvPr/>
          </p:nvGrpSpPr>
          <p:grpSpPr>
            <a:xfrm>
              <a:off x="3432059" y="3669892"/>
              <a:ext cx="3796433" cy="1463351"/>
              <a:chOff x="3410066" y="4447273"/>
              <a:chExt cx="3796433" cy="1463351"/>
            </a:xfrm>
          </p:grpSpPr>
          <p:grpSp>
            <p:nvGrpSpPr>
              <p:cNvPr id="649" name="Google Shape;649;p16"/>
              <p:cNvGrpSpPr/>
              <p:nvPr/>
            </p:nvGrpSpPr>
            <p:grpSpPr>
              <a:xfrm>
                <a:off x="3410066" y="4447273"/>
                <a:ext cx="3796433" cy="1463351"/>
                <a:chOff x="3432644" y="2024916"/>
                <a:chExt cx="3749281" cy="1463351"/>
              </a:xfrm>
            </p:grpSpPr>
            <p:sp>
              <p:nvSpPr>
                <p:cNvPr id="650" name="Google Shape;650;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51" name="Google Shape;651;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2" name="Google Shape;652;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3" name="Google Shape;653;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Κατηγορίες γνωστικών διεργασιών</a:t>
                  </a:r>
                  <a:endParaRPr b="0" i="0" sz="1400" u="none" cap="none" strike="noStrike">
                    <a:solidFill>
                      <a:srgbClr val="000000"/>
                    </a:solidFill>
                    <a:latin typeface="Arial"/>
                    <a:ea typeface="Arial"/>
                    <a:cs typeface="Arial"/>
                    <a:sym typeface="Arial"/>
                  </a:endParaRPr>
                </a:p>
              </p:txBody>
            </p:sp>
          </p:grpSp>
          <p:sp>
            <p:nvSpPr>
              <p:cNvPr id="654" name="Google Shape;654;p16"/>
              <p:cNvSpPr txBox="1"/>
              <p:nvPr/>
            </p:nvSpPr>
            <p:spPr>
              <a:xfrm>
                <a:off x="3754985" y="5079125"/>
                <a:ext cx="2547808"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rgbClr val="000000"/>
                    </a:solidFill>
                    <a:latin typeface="Arial"/>
                    <a:ea typeface="Arial"/>
                    <a:cs typeface="Arial"/>
                    <a:sym typeface="Arial"/>
                  </a:rPr>
                  <a:t>Δεξιότητες Υπολογιστικής Σκέψης</a:t>
                </a:r>
                <a:endParaRPr b="0" i="0" sz="1100" u="none" cap="none" strike="noStrike">
                  <a:solidFill>
                    <a:srgbClr val="000000"/>
                  </a:solidFill>
                  <a:latin typeface="Arial"/>
                  <a:ea typeface="Arial"/>
                  <a:cs typeface="Arial"/>
                  <a:sym typeface="Arial"/>
                </a:endParaRPr>
              </a:p>
            </p:txBody>
          </p:sp>
        </p:grpSp>
        <p:grpSp>
          <p:nvGrpSpPr>
            <p:cNvPr id="655" name="Google Shape;655;p16"/>
            <p:cNvGrpSpPr/>
            <p:nvPr/>
          </p:nvGrpSpPr>
          <p:grpSpPr>
            <a:xfrm>
              <a:off x="3398777" y="2851723"/>
              <a:ext cx="3796433" cy="1463351"/>
              <a:chOff x="3410066" y="4447273"/>
              <a:chExt cx="3796433" cy="1463351"/>
            </a:xfrm>
          </p:grpSpPr>
          <p:grpSp>
            <p:nvGrpSpPr>
              <p:cNvPr id="656" name="Google Shape;656;p16"/>
              <p:cNvGrpSpPr/>
              <p:nvPr/>
            </p:nvGrpSpPr>
            <p:grpSpPr>
              <a:xfrm>
                <a:off x="3410066" y="4447273"/>
                <a:ext cx="3796433" cy="1463351"/>
                <a:chOff x="3432644" y="2024916"/>
                <a:chExt cx="3749281" cy="1463351"/>
              </a:xfrm>
            </p:grpSpPr>
            <p:sp>
              <p:nvSpPr>
                <p:cNvPr id="657" name="Google Shape;657;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58" name="Google Shape;658;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9" name="Google Shape;659;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0" name="Google Shape;660;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Κατηγορίες γνωστικών διεργασιών</a:t>
                  </a:r>
                  <a:endParaRPr b="0" i="0" sz="1400" u="none" cap="none" strike="noStrike">
                    <a:solidFill>
                      <a:srgbClr val="000000"/>
                    </a:solidFill>
                    <a:latin typeface="Arial"/>
                    <a:ea typeface="Arial"/>
                    <a:cs typeface="Arial"/>
                    <a:sym typeface="Arial"/>
                  </a:endParaRPr>
                </a:p>
              </p:txBody>
            </p:sp>
          </p:grpSp>
          <p:sp>
            <p:nvSpPr>
              <p:cNvPr id="661" name="Google Shape;661;p16"/>
              <p:cNvSpPr txBox="1"/>
              <p:nvPr/>
            </p:nvSpPr>
            <p:spPr>
              <a:xfrm>
                <a:off x="3754985" y="5079125"/>
                <a:ext cx="2547808"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rgbClr val="000000"/>
                    </a:solidFill>
                    <a:latin typeface="Arial"/>
                    <a:ea typeface="Arial"/>
                    <a:cs typeface="Arial"/>
                    <a:sym typeface="Arial"/>
                  </a:rPr>
                  <a:t>Δεξιότητες Υπολογιστικής Σκέψης</a:t>
                </a:r>
                <a:endParaRPr b="0" i="0" sz="1100" u="none" cap="none" strike="noStrike">
                  <a:solidFill>
                    <a:srgbClr val="000000"/>
                  </a:solidFill>
                  <a:latin typeface="Arial"/>
                  <a:ea typeface="Arial"/>
                  <a:cs typeface="Arial"/>
                  <a:sym typeface="Arial"/>
                </a:endParaRPr>
              </a:p>
            </p:txBody>
          </p:sp>
        </p:grpSp>
        <p:grpSp>
          <p:nvGrpSpPr>
            <p:cNvPr id="662" name="Google Shape;662;p16"/>
            <p:cNvGrpSpPr/>
            <p:nvPr/>
          </p:nvGrpSpPr>
          <p:grpSpPr>
            <a:xfrm>
              <a:off x="3432644" y="2024916"/>
              <a:ext cx="3749281" cy="1463351"/>
              <a:chOff x="3432644" y="2024916"/>
              <a:chExt cx="3749281" cy="1463351"/>
            </a:xfrm>
          </p:grpSpPr>
          <p:sp>
            <p:nvSpPr>
              <p:cNvPr id="663" name="Google Shape;663;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4" name="Google Shape;664;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686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Δεξιότητες Υπολογιστικής Σκέψης</a:t>
                </a:r>
                <a:endParaRPr b="0" i="0" sz="1200" u="none" cap="none" strike="noStrike">
                  <a:solidFill>
                    <a:schemeClr val="dk1"/>
                  </a:solidFill>
                  <a:latin typeface="Arial"/>
                  <a:ea typeface="Arial"/>
                  <a:cs typeface="Arial"/>
                  <a:sym typeface="Arial"/>
                </a:endParaRPr>
              </a:p>
            </p:txBody>
          </p:sp>
          <p:sp>
            <p:nvSpPr>
              <p:cNvPr id="665" name="Google Shape;665;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6" name="Google Shape;666;p16"/>
              <p:cNvSpPr txBox="1"/>
              <p:nvPr/>
            </p:nvSpPr>
            <p:spPr>
              <a:xfrm rot="-2481486">
                <a:off x="5792746" y="2478334"/>
                <a:ext cx="1347991"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Κατηγορίες γνωστικών διεργασιών</a:t>
                </a:r>
                <a:endParaRPr b="0" i="0" sz="900" u="none" cap="none" strike="noStrike">
                  <a:solidFill>
                    <a:schemeClr val="dk1"/>
                  </a:solidFill>
                  <a:latin typeface="Arial"/>
                  <a:ea typeface="Arial"/>
                  <a:cs typeface="Arial"/>
                  <a:sym typeface="Arial"/>
                </a:endParaRPr>
              </a:p>
            </p:txBody>
          </p:sp>
        </p:grpSp>
      </p:grpSp>
      <p:sp>
        <p:nvSpPr>
          <p:cNvPr id="667" name="Google Shape;667;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pic>
        <p:nvPicPr>
          <p:cNvPr id="668" name="Google Shape;668;p16"/>
          <p:cNvPicPr preferRelativeResize="0"/>
          <p:nvPr/>
        </p:nvPicPr>
        <p:blipFill rotWithShape="1">
          <a:blip r:embed="rId7">
            <a:alphaModFix/>
          </a:blip>
          <a:srcRect b="0" l="0" r="0" t="0"/>
          <a:stretch/>
        </p:blipFill>
        <p:spPr>
          <a:xfrm>
            <a:off x="1117600" y="1981200"/>
            <a:ext cx="5892800" cy="4178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4" name="Shape 674"/>
        <p:cNvGrpSpPr/>
        <p:nvPr/>
      </p:nvGrpSpPr>
      <p:grpSpPr>
        <a:xfrm>
          <a:off x="0" y="0"/>
          <a:ext cx="0" cy="0"/>
          <a:chOff x="0" y="0"/>
          <a:chExt cx="0" cy="0"/>
        </a:xfrm>
      </p:grpSpPr>
      <p:sp>
        <p:nvSpPr>
          <p:cNvPr id="675" name="Google Shape;675;p18"/>
          <p:cNvSpPr/>
          <p:nvPr/>
        </p:nvSpPr>
        <p:spPr>
          <a:xfrm>
            <a:off x="415020" y="1805517"/>
            <a:ext cx="3709851" cy="4167402"/>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6" name="Google Shape;676;p18"/>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77" name="Google Shape;677;p18"/>
          <p:cNvGraphicFramePr/>
          <p:nvPr/>
        </p:nvGraphicFramePr>
        <p:xfrm>
          <a:off x="4590596" y="1720997"/>
          <a:ext cx="3000000" cy="3000000"/>
        </p:xfrm>
        <a:graphic>
          <a:graphicData uri="http://schemas.openxmlformats.org/drawingml/2006/table">
            <a:tbl>
              <a:tblPr bandCol="1" bandRow="1" firstCol="1" firstRow="1" lastCol="1" lastRow="1">
                <a:noFill/>
                <a:tableStyleId>{844EF19D-6A19-40E1-81E9-A8B4DC520A5F}</a:tableStyleId>
              </a:tblPr>
              <a:tblGrid>
                <a:gridCol w="1045950"/>
                <a:gridCol w="3387725"/>
                <a:gridCol w="2438400"/>
              </a:tblGrid>
              <a:tr h="208225">
                <a:tc rowSpan="7">
                  <a:txBody>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Δεξιότητες σκέψης κατώτερης τάξης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Δεξιότητες σκέψης ανώτερου επιπέδου</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Κατηγορία</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Γνωστικές διαδικασίες</a:t>
                      </a:r>
                      <a:endParaRPr sz="1400" u="none" cap="none" strike="noStrike">
                        <a:latin typeface="Arial"/>
                        <a:ea typeface="Arial"/>
                        <a:cs typeface="Arial"/>
                        <a:sym typeface="Arial"/>
                      </a:endParaRPr>
                    </a:p>
                  </a:txBody>
                  <a:tcPr marT="0" marB="0" marR="58000" marL="58000"/>
                </a:tc>
              </a:tr>
              <a:tr h="4164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Απομνημόνευση - ανάκτηση σχετικής γνώσης από τη μακροπρόθεσμη μνήμη.</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Αναγνώριση</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Ανάκληση</a:t>
                      </a:r>
                      <a:endParaRPr b="0" i="0" sz="1400" u="none" cap="none" strike="noStrike">
                        <a:solidFill>
                          <a:schemeClr val="dk2"/>
                        </a:solidFill>
                        <a:latin typeface="Arial"/>
                        <a:ea typeface="Arial"/>
                        <a:cs typeface="Arial"/>
                        <a:sym typeface="Arial"/>
                      </a:endParaRPr>
                    </a:p>
                  </a:txBody>
                  <a:tcPr marT="0" marB="0" marR="58000" marL="58000"/>
                </a:tc>
              </a:tr>
              <a:tr h="83290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Κατανόηση – προσδιορισμός της σημασίας των διδακτικών μηνυμάτων, συμπεριλαμβανομένης της προφορικής, γραπτής και γραφικής επικοινωνίας.</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Ερμηνεία, Παραδειγματισμός</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Ταξινόμηση, Σύνοψη</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Συμπεράσματα, Σύγκριση</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Εξήγηση</a:t>
                      </a:r>
                      <a:endParaRPr b="0" i="0" sz="1400" u="none" cap="none" strike="noStrike">
                        <a:solidFill>
                          <a:schemeClr val="dk2"/>
                        </a:solidFill>
                        <a:latin typeface="Arial"/>
                        <a:ea typeface="Arial"/>
                        <a:cs typeface="Arial"/>
                        <a:sym typeface="Arial"/>
                      </a:endParaRPr>
                    </a:p>
                  </a:txBody>
                  <a:tcPr marT="0" marB="0" marR="58000" marL="58000"/>
                </a:tc>
              </a:tr>
              <a:tr h="4164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Εφαρμογή – εκτέλεση ή χρήση μιας διαδικασίας σε μια δεδομένη κατάσταση.</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Εκτέλεση</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Υλοποίηση</a:t>
                      </a:r>
                      <a:endParaRPr b="0" i="0" sz="1400" u="none" cap="none" strike="noStrike">
                        <a:solidFill>
                          <a:schemeClr val="dk2"/>
                        </a:solidFill>
                        <a:latin typeface="Arial"/>
                        <a:ea typeface="Arial"/>
                        <a:cs typeface="Arial"/>
                        <a:sym typeface="Arial"/>
                      </a:endParaRPr>
                    </a:p>
                  </a:txBody>
                  <a:tcPr marT="0" marB="0" marR="58000" marL="58000"/>
                </a:tc>
              </a:tr>
              <a:tr h="104112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Ανάλυση – η ανάλυση του υλικού στα συστατικά του μέρη και η ανίχνευση του τρόπου με τον οποίο τα μέρη σχετίζονται μεταξύ τους και με μια συνολική δομή ή σκοπό.</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Διαφοροποίηση</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Οργάνωση</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Απόδοση</a:t>
                      </a:r>
                      <a:endParaRPr b="0" i="0" sz="1400" u="none" cap="none" strike="noStrike">
                        <a:solidFill>
                          <a:schemeClr val="dk2"/>
                        </a:solidFill>
                        <a:latin typeface="Arial"/>
                        <a:ea typeface="Arial"/>
                        <a:cs typeface="Arial"/>
                        <a:sym typeface="Arial"/>
                      </a:endParaRPr>
                    </a:p>
                  </a:txBody>
                  <a:tcPr marT="0" marB="0" marR="58000" marL="58000"/>
                </a:tc>
              </a:tr>
              <a:tr h="4164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Αξιολόγηση – η διατύπωση κρίσης με βάση κριτήρια και πρότυπα.</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Έλεγχος</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Κριτική</a:t>
                      </a:r>
                      <a:endParaRPr b="0" i="0" sz="1400" u="none" cap="none" strike="noStrike">
                        <a:solidFill>
                          <a:schemeClr val="dk2"/>
                        </a:solidFill>
                        <a:latin typeface="Arial"/>
                        <a:ea typeface="Arial"/>
                        <a:cs typeface="Arial"/>
                        <a:sym typeface="Arial"/>
                      </a:endParaRPr>
                    </a:p>
                  </a:txBody>
                  <a:tcPr marT="0" marB="0" marR="58000" marL="58000"/>
                </a:tc>
              </a:tr>
              <a:tr h="9226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Δημιουργία – συνένωση στοιχείων για να σχηματιστεί ένα νέο, συνεκτικό σύνολο ή να δημιουργηθεί ένα πρωτότυπο προϊόν.</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Δημιουργία</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Σχεδιασμός</a:t>
                      </a:r>
                      <a:endParaRPr sz="1400" u="none" cap="none" strike="noStrike"/>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Παραγωγή</a:t>
                      </a:r>
                      <a:endParaRPr b="0" i="0" sz="1400" u="none" cap="none" strike="noStrike">
                        <a:solidFill>
                          <a:schemeClr val="dk2"/>
                        </a:solidFill>
                        <a:latin typeface="Arial"/>
                        <a:ea typeface="Arial"/>
                        <a:cs typeface="Arial"/>
                        <a:sym typeface="Arial"/>
                      </a:endParaRPr>
                    </a:p>
                  </a:txBody>
                  <a:tcPr marT="0" marB="0" marR="58000" marL="58000"/>
                </a:tc>
              </a:tr>
            </a:tbl>
          </a:graphicData>
        </a:graphic>
      </p:graphicFrame>
      <p:sp>
        <p:nvSpPr>
          <p:cNvPr id="678" name="Google Shape;678;p18"/>
          <p:cNvSpPr txBox="1"/>
          <p:nvPr/>
        </p:nvSpPr>
        <p:spPr>
          <a:xfrm>
            <a:off x="4534733" y="6267502"/>
            <a:ext cx="6726000"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lt-LT" sz="1000" u="none" cap="none" strike="noStrike">
                <a:solidFill>
                  <a:srgbClr val="000000"/>
                </a:solidFill>
                <a:latin typeface="Arial"/>
                <a:ea typeface="Arial"/>
                <a:cs typeface="Arial"/>
                <a:sym typeface="Arial"/>
              </a:rPr>
              <a:t>Η εστίαση: οποιοσδήποτε μαθησιακός στόχος μπορεί να αναπαρασταθεί σε δύο διαστάσεις: τη Γνωστική Διαδικασία και τη Γνώση.</a:t>
            </a:r>
            <a:endParaRPr b="0" i="0" sz="1000" u="none" cap="none" strike="noStrike">
              <a:solidFill>
                <a:srgbClr val="000000"/>
              </a:solidFill>
              <a:latin typeface="Arial"/>
              <a:ea typeface="Arial"/>
              <a:cs typeface="Arial"/>
              <a:sym typeface="Arial"/>
            </a:endParaRPr>
          </a:p>
        </p:txBody>
      </p:sp>
      <p:sp>
        <p:nvSpPr>
          <p:cNvPr id="679" name="Google Shape;679;p18"/>
          <p:cNvSpPr txBox="1"/>
          <p:nvPr/>
        </p:nvSpPr>
        <p:spPr>
          <a:xfrm>
            <a:off x="3257042" y="309191"/>
            <a:ext cx="5677916"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800" u="none" cap="none" strike="noStrike">
                <a:solidFill>
                  <a:schemeClr val="dk2"/>
                </a:solidFill>
                <a:latin typeface="Arial"/>
                <a:ea typeface="Arial"/>
                <a:cs typeface="Arial"/>
                <a:sym typeface="Arial"/>
              </a:rPr>
              <a:t>Levels of thinking in learning</a:t>
            </a:r>
            <a:endParaRPr b="0" i="0" sz="1400" u="none" cap="none" strike="noStrike">
              <a:solidFill>
                <a:srgbClr val="000000"/>
              </a:solidFill>
              <a:latin typeface="Arial"/>
              <a:ea typeface="Arial"/>
              <a:cs typeface="Arial"/>
              <a:sym typeface="Arial"/>
            </a:endParaRPr>
          </a:p>
        </p:txBody>
      </p:sp>
      <p:sp>
        <p:nvSpPr>
          <p:cNvPr id="680" name="Google Shape;680;p18"/>
          <p:cNvSpPr txBox="1"/>
          <p:nvPr/>
        </p:nvSpPr>
        <p:spPr>
          <a:xfrm>
            <a:off x="553812" y="1880359"/>
            <a:ext cx="3432265" cy="40318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Η μάθηση περιλαμβάνει μια σειρά από δεξιότητες σκέψης, από τη βασική ανάκληση έως τη σύνθετη δημιουργία.</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Αυτό το μοντέλο δείχνει πώς αυτές οι δεξιότητες αλληλοσυμπληρώνονται, υποστηρίζοντας τους μαθητές καθώς μεταβαίνουν από την κατανόηση των πληροφοριών στην εφαρμογή, την ανάλυση και τη δημιουργία με αυτές.</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Αυτές οι γνωστικές διαδικασίες είναι σημαντικές κατά τον σχεδιασμό ουσιαστικών και αποτελεσματικών μαθησιακών εμπειριών.</a:t>
            </a:r>
            <a:endParaRPr b="0" i="0" sz="1600" u="none" cap="none" strike="noStrike">
              <a:solidFill>
                <a:srgbClr val="000000"/>
              </a:solidFill>
              <a:latin typeface="Arial"/>
              <a:ea typeface="Arial"/>
              <a:cs typeface="Arial"/>
              <a:sym typeface="Arial"/>
            </a:endParaRPr>
          </a:p>
        </p:txBody>
      </p:sp>
      <p:pic>
        <p:nvPicPr>
          <p:cNvPr descr="A cartoon of a head with rockets and stars&#10;&#10;AI-generated content may be incorrect." id="681" name="Google Shape;681;p18"/>
          <p:cNvPicPr preferRelativeResize="0"/>
          <p:nvPr/>
        </p:nvPicPr>
        <p:blipFill rotWithShape="1">
          <a:blip r:embed="rId3">
            <a:alphaModFix/>
          </a:blip>
          <a:srcRect b="0" l="0" r="0" t="0"/>
          <a:stretch/>
        </p:blipFill>
        <p:spPr>
          <a:xfrm>
            <a:off x="10366998" y="221636"/>
            <a:ext cx="1292918" cy="1292918"/>
          </a:xfrm>
          <a:prstGeom prst="rect">
            <a:avLst/>
          </a:prstGeom>
          <a:noFill/>
          <a:ln>
            <a:noFill/>
          </a:ln>
        </p:spPr>
      </p:pic>
      <p:sp>
        <p:nvSpPr>
          <p:cNvPr id="682" name="Google Shape;682;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pic>
        <p:nvPicPr>
          <p:cNvPr id="689" name="Google Shape;689;p2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90" name="Google Shape;690;p2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691" name="Google Shape;691;p20"/>
          <p:cNvSpPr txBox="1"/>
          <p:nvPr/>
        </p:nvSpPr>
        <p:spPr>
          <a:xfrm>
            <a:off x="7280212" y="1757695"/>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lt-LT" sz="2800" u="none" cap="none" strike="noStrike">
                <a:solidFill>
                  <a:schemeClr val="lt1"/>
                </a:solidFill>
                <a:latin typeface="Arial"/>
                <a:ea typeface="Arial"/>
                <a:cs typeface="Arial"/>
                <a:sym typeface="Arial"/>
              </a:rPr>
              <a:t>ΕΝΟΤΗΤΑ 3</a:t>
            </a:r>
            <a:endParaRPr b="0" i="0" sz="2800" u="none" cap="none" strike="noStrike">
              <a:solidFill>
                <a:schemeClr val="lt1"/>
              </a:solidFill>
              <a:latin typeface="Arial"/>
              <a:ea typeface="Arial"/>
              <a:cs typeface="Arial"/>
              <a:sym typeface="Arial"/>
            </a:endParaRPr>
          </a:p>
        </p:txBody>
      </p:sp>
      <p:sp>
        <p:nvSpPr>
          <p:cNvPr id="692" name="Google Shape;692;p20"/>
          <p:cNvSpPr txBox="1"/>
          <p:nvPr/>
        </p:nvSpPr>
        <p:spPr>
          <a:xfrm>
            <a:off x="7465926" y="3125977"/>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081"/>
              <a:buFont typeface="Arial"/>
              <a:buNone/>
            </a:pPr>
            <a:r>
              <a:rPr b="0" i="1" lang="lt-LT" sz="2200" u="none" cap="none" strike="noStrike">
                <a:solidFill>
                  <a:schemeClr val="lt1"/>
                </a:solidFill>
                <a:latin typeface="Arial"/>
                <a:ea typeface="Arial"/>
                <a:cs typeface="Arial"/>
                <a:sym typeface="Arial"/>
              </a:rPr>
              <a:t>Προκλήσεις και ευκαιρίες στην προώθηση της ΥΣ στην εκπαίδευση ενηλίκων: υιοθέτηση στρατηγικών εμπλοκής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pic>
        <p:nvPicPr>
          <p:cNvPr descr="Close-up of circuit board" id="699" name="Google Shape;699;p2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700" name="Google Shape;700;p21"/>
          <p:cNvSpPr/>
          <p:nvPr/>
        </p:nvSpPr>
        <p:spPr>
          <a:xfrm>
            <a:off x="798576" y="697992"/>
            <a:ext cx="10594848" cy="5462016"/>
          </a:xfrm>
          <a:prstGeom prst="rect">
            <a:avLst/>
          </a:prstGeom>
          <a:solidFill>
            <a:srgbClr val="7F7F7F">
              <a:alpha val="7176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1" name="Google Shape;701;p21"/>
          <p:cNvSpPr txBox="1"/>
          <p:nvPr/>
        </p:nvSpPr>
        <p:spPr>
          <a:xfrm>
            <a:off x="1127100" y="1166862"/>
            <a:ext cx="9937800" cy="45242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Αυτή η ενότητα, με τίτλο «Προκλήσεις και ευκαιρίες στην προώθηση της ΥΣ στην εκπαίδευση ενηλίκων: υιοθέτηση στρατηγικών εμπλοκής», παρέχει την κατανόηση των βασικών παραγόντων στην εκπαιδευτική διαδικασία, συμπεριλαμβανομένων των εκπαιδευτών, των εκπαιδευόμενων και άλλων σχετικών ενδιαφερόμενων μερών.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Εξερευνά τις πολύπλευρες προκλήσεις που σχετίζονται με την ενσωμάτωση της ΥΣ στην εκπαίδευση ενηλίκων, τονίζοντας την αναγκαιότητα μιας συνεργατικής αναζήτησης για την αποτελεσματική επίλυση εμποδίων και την ανάπτυξη βιώσιμων λύσεων. Ενισχύοντας τη συνεργασία μεταξύ εκπαιδευτών, εκπαιδευόμενων και ενδιαφερόμενων μερών, η εφαρμογή της ΥΣ μπορεί να βελτιστοποιηθεί για την ενίσχυση των εκπαιδευτικών αποτελεσμάτων.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Επιπλέον, αυτή η ενότητα παρουσιάζει τις στρατηγικές εμπλοκής των εκπαιδευόμενων στη διαδικασία εκπαίδευσης της ΥΣ. Ακολουθώντας αυτές τις στρατηγικές, οι εκπαιδευτές ενηλίκων μπορούν να ενσωματώσουν την ΥΣ στις ποικίλες ανάγκες των ενήλικων εκπαιδευόμενων, διασφαλίζοντας την προσβασιμότητα, το κίνητρο και την ουσιαστική συμμετοχή στη μαθησιακή διαδικασία.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Παρά το γεγονός ότι πρέπει να διασφαλιστεί ο δημοκρατικός χώρος, μπορεί επίσης να εφαρμοστεί η δασκαλοκεντρική προσέγγιση κατά τη διάρκεια των εκπαιδεύσεων.</a:t>
            </a:r>
            <a:endParaRPr b="0" i="0" sz="1600" u="none" cap="none" strike="noStrike">
              <a:solidFill>
                <a:schemeClr val="lt1"/>
              </a:solidFill>
              <a:latin typeface="Arial"/>
              <a:ea typeface="Arial"/>
              <a:cs typeface="Arial"/>
              <a:sym typeface="Arial"/>
            </a:endParaRPr>
          </a:p>
        </p:txBody>
      </p:sp>
      <p:sp>
        <p:nvSpPr>
          <p:cNvPr id="702" name="Google Shape;702;p2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22"/>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Προκλήσεις στην προώθηση της ΥΣ για ενήλικες</a:t>
            </a:r>
            <a:endParaRPr b="1" sz="2800">
              <a:latin typeface="Arial"/>
              <a:ea typeface="Arial"/>
              <a:cs typeface="Arial"/>
              <a:sym typeface="Arial"/>
            </a:endParaRPr>
          </a:p>
        </p:txBody>
      </p:sp>
      <p:sp>
        <p:nvSpPr>
          <p:cNvPr id="709" name="Google Shape;709;p22"/>
          <p:cNvSpPr txBox="1"/>
          <p:nvPr>
            <p:ph idx="2" type="body"/>
          </p:nvPr>
        </p:nvSpPr>
        <p:spPr>
          <a:xfrm>
            <a:off x="754381" y="2286000"/>
            <a:ext cx="7266213" cy="380129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b="1" lang="lt-LT" sz="1400">
                <a:latin typeface="Arial"/>
                <a:ea typeface="Arial"/>
                <a:cs typeface="Arial"/>
                <a:sym typeface="Arial"/>
              </a:rPr>
              <a:t>Οι προκλήσεις της προώθησης της ΥΣ στην εκπαίδευση ενηλίκων</a:t>
            </a:r>
            <a:r>
              <a:rPr lang="lt-LT" sz="1400">
                <a:latin typeface="Arial"/>
                <a:ea typeface="Arial"/>
                <a:cs typeface="Arial"/>
                <a:sym typeface="Arial"/>
              </a:rPr>
              <a:t> προκύπτουν από διαφορετικές οπτικές γωνίες:</a:t>
            </a:r>
            <a:endParaRPr sz="1400">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sz="1400">
                <a:latin typeface="Arial"/>
                <a:ea typeface="Arial"/>
                <a:cs typeface="Arial"/>
                <a:sym typeface="Arial"/>
              </a:rPr>
              <a:t>Προοπτική με επίκεντρο τον εκπαιδευτή:</a:t>
            </a:r>
            <a:r>
              <a:rPr lang="lt-LT" sz="1400">
                <a:latin typeface="Arial"/>
                <a:ea typeface="Arial"/>
                <a:cs typeface="Arial"/>
                <a:sym typeface="Arial"/>
              </a:rPr>
              <a:t> Οι εκπαιδευτές ενηλίκων συχνά αντιμετωπίζουν έλλειψη παιδαγωγικών κατευθυντήριων γραμμών για την αποτελεσματική ενσωμάτωση της ΥΣ στη διδασκαλία τους. Μπορεί να δυσκολεύονται με περιορισμένη πρόσβαση σε κατάλληλο εκπαιδευτικό υλικό και ανεπαρκείς δεξιότητες για να διευκολύνουν την εκπαίδευση που βασίζεται στη ΥΣ.</a:t>
            </a:r>
            <a:endParaRPr sz="1400">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sz="1400">
                <a:latin typeface="Arial"/>
                <a:ea typeface="Arial"/>
                <a:cs typeface="Arial"/>
                <a:sym typeface="Arial"/>
              </a:rPr>
              <a:t>Προοπτική με επίκεντρο τον εκπαιδευτή: </a:t>
            </a:r>
            <a:r>
              <a:rPr lang="lt-LT" sz="1400">
                <a:latin typeface="Arial"/>
                <a:ea typeface="Arial"/>
                <a:cs typeface="Arial"/>
                <a:sym typeface="Arial"/>
              </a:rPr>
              <a:t>Οι εκπαιδευτές ενηλίκων συχνά αντιμετωπίζουν έλλειψη παιδαγωγικών κατευθυντήριων γραμμών για την αποτελεσματική ενσωμάτωση της ΥΣ στη διδασκαλία τους. Μπορεί να δυσκολεύονται με περιορισμένη πρόσβαση σε κατάλληλο εκπαιδευτικό υλικό και ανεπαρκείς δεξιότητες για να διευκολύνουν την εκπαίδευση που βασίζεται στη ΥΣ.</a:t>
            </a:r>
            <a:endParaRPr sz="1400">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sz="1400">
                <a:latin typeface="Arial"/>
                <a:ea typeface="Arial"/>
                <a:cs typeface="Arial"/>
                <a:sym typeface="Arial"/>
              </a:rPr>
              <a:t>Ο ρόλος των ενδιαφερόμενων μερών: </a:t>
            </a:r>
            <a:r>
              <a:rPr lang="lt-LT" sz="1400">
                <a:latin typeface="Arial"/>
                <a:ea typeface="Arial"/>
                <a:cs typeface="Arial"/>
                <a:sym typeface="Arial"/>
              </a:rPr>
              <a:t>Στην προσπάθειά τους να εφαρμόσουν με επιτυχία τη ΥΣ στην εκπαίδευση ενηλίκων, είναι απαραίτητο να εμπλακούν όλα τα σχετικά ενδιαφερόμενα μέρη, τα οποία θα βοηθήσουν στη διασφάλιση της συμπεριληπτικής εκπαιδευτικής διαδικασίας, θα παρέχουν εξοπλισμό ή χώρο και θα βοηθήσουν στην κατανόηση λύσεων προβλημάτων της πραγματικής ζωής.</a:t>
            </a:r>
            <a:endParaRPr sz="1400">
              <a:latin typeface="Arial"/>
              <a:ea typeface="Arial"/>
              <a:cs typeface="Arial"/>
              <a:sym typeface="Arial"/>
            </a:endParaRPr>
          </a:p>
        </p:txBody>
      </p:sp>
      <p:sp>
        <p:nvSpPr>
          <p:cNvPr id="710" name="Google Shape;710;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11" name="Google Shape;711;p22"/>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23"/>
          <p:cNvSpPr txBox="1"/>
          <p:nvPr>
            <p:ph idx="2" type="body"/>
          </p:nvPr>
        </p:nvSpPr>
        <p:spPr>
          <a:xfrm>
            <a:off x="836023" y="2367280"/>
            <a:ext cx="7180217" cy="334264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Παρά τις προκλήσεις, </a:t>
            </a:r>
            <a:r>
              <a:rPr b="1" lang="lt-LT">
                <a:latin typeface="Arial"/>
                <a:ea typeface="Arial"/>
                <a:cs typeface="Arial"/>
                <a:sym typeface="Arial"/>
              </a:rPr>
              <a:t>η προώθηση της ΥΣ στην εκπαίδευση ενηλίκων ανοίγει ευκαιρίες</a:t>
            </a:r>
            <a:r>
              <a:rPr lang="lt-LT">
                <a:latin typeface="Arial"/>
                <a:ea typeface="Arial"/>
                <a:cs typeface="Arial"/>
                <a:sym typeface="Arial"/>
              </a:rPr>
              <a:t> για μετασχηματισμό και ένταξη.</a:t>
            </a:r>
            <a:endParaRPr>
              <a:latin typeface="Arial"/>
              <a:ea typeface="Arial"/>
              <a:cs typeface="Arial"/>
              <a:sym typeface="Arial"/>
            </a:endParaRPr>
          </a:p>
          <a:p>
            <a:pPr indent="0" lvl="0" marL="157480" rtl="0" algn="just">
              <a:lnSpc>
                <a:spcPct val="100000"/>
              </a:lnSpc>
              <a:spcBef>
                <a:spcPts val="0"/>
              </a:spcBef>
              <a:spcAft>
                <a:spcPts val="0"/>
              </a:spcAft>
              <a:buSzPts val="1120"/>
              <a:buNone/>
            </a:pPr>
            <a:r>
              <a:t/>
            </a:r>
            <a:endParaRPr>
              <a:latin typeface="Arial"/>
              <a:ea typeface="Arial"/>
              <a:cs typeface="Arial"/>
              <a:sym typeface="Arial"/>
            </a:endParaRPr>
          </a:p>
          <a:p>
            <a:pPr indent="-299720" lvl="0" marL="457200" rtl="0" algn="just">
              <a:lnSpc>
                <a:spcPct val="100000"/>
              </a:lnSpc>
              <a:spcBef>
                <a:spcPts val="0"/>
              </a:spcBef>
              <a:spcAft>
                <a:spcPts val="0"/>
              </a:spcAft>
              <a:buSzPts val="1120"/>
              <a:buChar char="•"/>
            </a:pPr>
            <a:r>
              <a:rPr lang="lt-LT">
                <a:latin typeface="Arial"/>
                <a:ea typeface="Arial"/>
                <a:cs typeface="Arial"/>
                <a:sym typeface="Arial"/>
              </a:rPr>
              <a:t>Η ενσωμάτωση της ΥΣ στην εκπαίδευση ενηλίκων προσφέρει σημαντικές ευκαιρίες για ενήλικες με χαμηλά προσόντα, ενισχύοντας τις γνωστικές, επαγγελματικές και κοινωνικοοικονομικές τους προοπτικές.</a:t>
            </a:r>
            <a:endParaRPr/>
          </a:p>
          <a:p>
            <a:pPr indent="-299720" lvl="0" marL="457200" rtl="0" algn="just">
              <a:lnSpc>
                <a:spcPct val="100000"/>
              </a:lnSpc>
              <a:spcBef>
                <a:spcPts val="600"/>
              </a:spcBef>
              <a:spcAft>
                <a:spcPts val="0"/>
              </a:spcAft>
              <a:buSzPts val="1120"/>
              <a:buChar char="•"/>
            </a:pPr>
            <a:r>
              <a:rPr lang="lt-LT">
                <a:latin typeface="Arial"/>
                <a:ea typeface="Arial"/>
                <a:cs typeface="Arial"/>
                <a:sym typeface="Arial"/>
              </a:rPr>
              <a:t>Η ΥΣ συμβάλλει στην κοινωνική ένταξη μειώνοντας το ψηφιακό χάσμα. Οι ενήλικες με περιορισμένη επίσημη εκπαίδευση συχνά αντιμετωπίζουν εμπόδια στη δια βίου μάθηση και τη συμμετοχή στο εργατικό δυναμικό, ωστόσο η εκπαίδευση στην ΥΣ τους εξοπλίζει με βασικές δεξιότητες του 21ου αιώνα.</a:t>
            </a:r>
            <a:endParaRPr/>
          </a:p>
          <a:p>
            <a:pPr indent="-299720" lvl="0" marL="457200" rtl="0" algn="just">
              <a:lnSpc>
                <a:spcPct val="100000"/>
              </a:lnSpc>
              <a:spcBef>
                <a:spcPts val="600"/>
              </a:spcBef>
              <a:spcAft>
                <a:spcPts val="600"/>
              </a:spcAft>
              <a:buSzPts val="1120"/>
              <a:buChar char="•"/>
            </a:pPr>
            <a:r>
              <a:rPr lang="lt-LT">
                <a:latin typeface="Arial"/>
                <a:ea typeface="Arial"/>
                <a:cs typeface="Arial"/>
                <a:sym typeface="Arial"/>
              </a:rPr>
              <a:t>Οι αρχές της ΥΣ προάγουν την αυτοαποτελεσματικότητα, τις συνήθειες δια βίου μάθησης και την ενεργό συμμετοχή σε μια κοινωνία που εξαρτάται ολοένα και περισσότερο από την τεχνολογία.</a:t>
            </a:r>
            <a:endParaRPr>
              <a:latin typeface="Arial"/>
              <a:ea typeface="Arial"/>
              <a:cs typeface="Arial"/>
              <a:sym typeface="Arial"/>
            </a:endParaRPr>
          </a:p>
        </p:txBody>
      </p:sp>
      <p:sp>
        <p:nvSpPr>
          <p:cNvPr id="718" name="Google Shape;718;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19" name="Google Shape;719;p23"/>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
        <p:nvSpPr>
          <p:cNvPr id="720" name="Google Shape;720;p23"/>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Ευκαιρίες στην προώθηση της ΥΣ για ενήλικες</a:t>
            </a:r>
            <a:endParaRPr b="1" sz="280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24"/>
          <p:cNvSpPr/>
          <p:nvPr/>
        </p:nvSpPr>
        <p:spPr>
          <a:xfrm>
            <a:off x="2590802" y="2536236"/>
            <a:ext cx="5862318" cy="218542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7" name="Google Shape;727;p24"/>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Κάνοντας την ΥΣ να λειτουργεί σε κάθε πλαίσιο</a:t>
            </a:r>
            <a:endParaRPr>
              <a:latin typeface="Arial"/>
              <a:ea typeface="Arial"/>
              <a:cs typeface="Arial"/>
              <a:sym typeface="Arial"/>
            </a:endParaRPr>
          </a:p>
        </p:txBody>
      </p:sp>
      <p:sp>
        <p:nvSpPr>
          <p:cNvPr id="728" name="Google Shape;728;p24"/>
          <p:cNvSpPr txBox="1"/>
          <p:nvPr>
            <p:ph idx="1" type="body"/>
          </p:nvPr>
        </p:nvSpPr>
        <p:spPr>
          <a:xfrm>
            <a:off x="916941" y="2536236"/>
            <a:ext cx="1551939" cy="21687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Παιδαγωγική</a:t>
            </a:r>
            <a:endParaRPr>
              <a:latin typeface="Arial"/>
              <a:ea typeface="Arial"/>
              <a:cs typeface="Arial"/>
              <a:sym typeface="Arial"/>
            </a:endParaRPr>
          </a:p>
        </p:txBody>
      </p:sp>
      <p:sp>
        <p:nvSpPr>
          <p:cNvPr id="729" name="Google Shape;729;p24"/>
          <p:cNvSpPr txBox="1"/>
          <p:nvPr>
            <p:ph idx="2" type="body"/>
          </p:nvPr>
        </p:nvSpPr>
        <p:spPr>
          <a:xfrm>
            <a:off x="2468880" y="2549136"/>
            <a:ext cx="5984240" cy="174837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Μοντέλα μάθησης που δεν ανταποκρίνονται στις ανάγκες του μαθητή</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Δυσκολίες στην εξατομίκευση της μάθησης</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Δυσκολίες στην επιλογή του σχετικού διδακτικού πλαισίου</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Έλλειψη προσαρμοσμένων πόρων ή εκπαιδευτών με εμπειρία στη διδασκαλία ΥΣ σε ενήλικες με χαμηλά προσόντα</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Έλλειψη γνώσης σχετικά με τον τρόπο εφαρμογής στρατηγικών διδασκαλίας για ενήλικες με χαμηλά προσόντα</a:t>
            </a:r>
            <a:endParaRPr>
              <a:latin typeface="Arial"/>
              <a:ea typeface="Arial"/>
              <a:cs typeface="Arial"/>
              <a:sym typeface="Arial"/>
            </a:endParaRPr>
          </a:p>
        </p:txBody>
      </p:sp>
      <p:sp>
        <p:nvSpPr>
          <p:cNvPr id="730" name="Google Shape;730;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31" name="Google Shape;731;p24"/>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Ευκαιρίες</a:t>
            </a:r>
            <a:endParaRPr b="1" i="0" sz="1400" u="none" cap="none" strike="noStrike">
              <a:solidFill>
                <a:srgbClr val="000000"/>
              </a:solidFill>
              <a:latin typeface="Arial"/>
              <a:ea typeface="Arial"/>
              <a:cs typeface="Arial"/>
              <a:sym typeface="Arial"/>
            </a:endParaRPr>
          </a:p>
        </p:txBody>
      </p:sp>
      <p:sp>
        <p:nvSpPr>
          <p:cNvPr id="732" name="Google Shape;732;p24"/>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Πρόκληση </a:t>
            </a:r>
            <a:endParaRPr b="1" i="0" sz="1400" u="none" cap="none" strike="noStrike">
              <a:solidFill>
                <a:srgbClr val="000000"/>
              </a:solidFill>
              <a:latin typeface="Arial"/>
              <a:ea typeface="Arial"/>
              <a:cs typeface="Arial"/>
              <a:sym typeface="Arial"/>
            </a:endParaRPr>
          </a:p>
        </p:txBody>
      </p:sp>
      <p:sp>
        <p:nvSpPr>
          <p:cNvPr id="733" name="Google Shape;733;p24"/>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Εξήγηση των προκλήσεων</a:t>
            </a:r>
            <a:endParaRPr b="1" i="0" sz="1400" u="none" cap="none" strike="noStrike">
              <a:solidFill>
                <a:srgbClr val="000000"/>
              </a:solidFill>
              <a:latin typeface="Arial"/>
              <a:ea typeface="Arial"/>
              <a:cs typeface="Arial"/>
              <a:sym typeface="Arial"/>
            </a:endParaRPr>
          </a:p>
        </p:txBody>
      </p:sp>
      <p:sp>
        <p:nvSpPr>
          <p:cNvPr id="734" name="Google Shape;734;p24"/>
          <p:cNvSpPr/>
          <p:nvPr/>
        </p:nvSpPr>
        <p:spPr>
          <a:xfrm>
            <a:off x="2590802" y="4772531"/>
            <a:ext cx="5862318" cy="126149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5" name="Google Shape;735;p24"/>
          <p:cNvSpPr txBox="1"/>
          <p:nvPr>
            <p:ph idx="6" type="body"/>
          </p:nvPr>
        </p:nvSpPr>
        <p:spPr>
          <a:xfrm>
            <a:off x="2468880" y="4820529"/>
            <a:ext cx="5984240" cy="1165497"/>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sz="1400">
                <a:latin typeface="Arial"/>
                <a:ea typeface="Arial"/>
                <a:cs typeface="Arial"/>
                <a:sym typeface="Arial"/>
              </a:rPr>
              <a:t>Σε δυναμικά περιβάλλοντα για την παροχή του νεότερου μαθησιακού περιεχομένου</a:t>
            </a:r>
            <a:endParaRPr/>
          </a:p>
          <a:p>
            <a:pPr indent="-299720" lvl="0" marL="457200" rtl="0" algn="l">
              <a:lnSpc>
                <a:spcPct val="100000"/>
              </a:lnSpc>
              <a:spcBef>
                <a:spcPts val="0"/>
              </a:spcBef>
              <a:spcAft>
                <a:spcPts val="0"/>
              </a:spcAft>
              <a:buSzPts val="1120"/>
              <a:buChar char="•"/>
            </a:pPr>
            <a:r>
              <a:rPr lang="lt-LT" sz="1400">
                <a:latin typeface="Arial"/>
                <a:ea typeface="Arial"/>
                <a:cs typeface="Arial"/>
                <a:sym typeface="Arial"/>
              </a:rPr>
              <a:t>Για την προσαρμογή περιεχομένου στο πλαίσιο και τις ανάγκες κάθε μαθητή</a:t>
            </a:r>
            <a:endParaRPr/>
          </a:p>
          <a:p>
            <a:pPr indent="-299720" lvl="0" marL="457200" rtl="0" algn="l">
              <a:lnSpc>
                <a:spcPct val="100000"/>
              </a:lnSpc>
              <a:spcBef>
                <a:spcPts val="0"/>
              </a:spcBef>
              <a:spcAft>
                <a:spcPts val="0"/>
              </a:spcAft>
              <a:buSzPts val="1120"/>
              <a:buChar char="•"/>
            </a:pPr>
            <a:r>
              <a:rPr lang="lt-LT" sz="1400">
                <a:latin typeface="Arial"/>
                <a:ea typeface="Arial"/>
                <a:cs typeface="Arial"/>
                <a:sym typeface="Arial"/>
              </a:rPr>
              <a:t>Οπτικοποίηση και προσαρμογή περιεχομένου ανάλογα με το πλαίσιο</a:t>
            </a:r>
            <a:endParaRPr sz="1400">
              <a:latin typeface="Arial"/>
              <a:ea typeface="Arial"/>
              <a:cs typeface="Arial"/>
              <a:sym typeface="Arial"/>
            </a:endParaRPr>
          </a:p>
        </p:txBody>
      </p:sp>
      <p:sp>
        <p:nvSpPr>
          <p:cNvPr id="736" name="Google Shape;736;p24"/>
          <p:cNvSpPr txBox="1"/>
          <p:nvPr>
            <p:ph idx="1" type="body"/>
          </p:nvPr>
        </p:nvSpPr>
        <p:spPr>
          <a:xfrm>
            <a:off x="8524241" y="2552919"/>
            <a:ext cx="2926078" cy="215205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300">
                <a:solidFill>
                  <a:schemeClr val="dk1"/>
                </a:solidFill>
                <a:latin typeface="Arial"/>
                <a:ea typeface="Arial"/>
                <a:cs typeface="Arial"/>
                <a:sym typeface="Arial"/>
              </a:rPr>
              <a:t>Παιδαγωγικές προσεγγίσεις με επίκεντρο τον μαθητή/εκπαιδευτικό· εξατομικευμένες μαθησιακές διαδρομές· υποστήριξη · επένδυση σε προγράμματα κατάρτισης εκπαιδευτικών· χρήση διαδραστικών στρατηγικών διδασκαλίας (παιχνιδοποίηση, αφήγηση ιστοριών, συνεργατική μάθηση και πρακτικές δραστηριότητες)</a:t>
            </a:r>
            <a:endParaRPr b="0" sz="1300">
              <a:latin typeface="Arial"/>
              <a:ea typeface="Arial"/>
              <a:cs typeface="Arial"/>
              <a:sym typeface="Arial"/>
            </a:endParaRPr>
          </a:p>
        </p:txBody>
      </p:sp>
      <p:sp>
        <p:nvSpPr>
          <p:cNvPr id="737" name="Google Shape;737;p24"/>
          <p:cNvSpPr txBox="1"/>
          <p:nvPr>
            <p:ph idx="1" type="body"/>
          </p:nvPr>
        </p:nvSpPr>
        <p:spPr>
          <a:xfrm>
            <a:off x="916941" y="4772530"/>
            <a:ext cx="1551939"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Μαθησιακό περιεχόμενο και πλαίσιο</a:t>
            </a:r>
            <a:endParaRPr>
              <a:latin typeface="Arial"/>
              <a:ea typeface="Arial"/>
              <a:cs typeface="Arial"/>
              <a:sym typeface="Arial"/>
            </a:endParaRPr>
          </a:p>
        </p:txBody>
      </p:sp>
      <p:sp>
        <p:nvSpPr>
          <p:cNvPr id="738" name="Google Shape;738;p24"/>
          <p:cNvSpPr txBox="1"/>
          <p:nvPr>
            <p:ph idx="1" type="body"/>
          </p:nvPr>
        </p:nvSpPr>
        <p:spPr>
          <a:xfrm>
            <a:off x="8524242" y="4772531"/>
            <a:ext cx="2926078"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300">
                <a:solidFill>
                  <a:schemeClr val="dk1"/>
                </a:solidFill>
                <a:latin typeface="Arial"/>
                <a:ea typeface="Arial"/>
                <a:cs typeface="Arial"/>
                <a:sym typeface="Arial"/>
              </a:rPr>
              <a:t>Σχετικό μαθησιακό περιεχόμενο· βελτιωμένη εξατομίκευση· διαδραστικές προσομοιώσεις, γραφικές αναπαραστάσεις, μελέτες περιπτώσεων από τον πραγματικό κόσμο</a:t>
            </a:r>
            <a:endParaRPr b="0" sz="1300">
              <a:latin typeface="Arial"/>
              <a:ea typeface="Arial"/>
              <a:cs typeface="Arial"/>
              <a:sym typeface="Arial"/>
            </a:endParaRPr>
          </a:p>
        </p:txBody>
      </p:sp>
      <p:pic>
        <p:nvPicPr>
          <p:cNvPr descr="Icono&#10;&#10;Descripción generada automáticamente" id="739" name="Google Shape;739;p24"/>
          <p:cNvPicPr preferRelativeResize="0"/>
          <p:nvPr/>
        </p:nvPicPr>
        <p:blipFill rotWithShape="1">
          <a:blip r:embed="rId3">
            <a:alphaModFix/>
          </a:blip>
          <a:srcRect b="0" l="0" r="0" t="0"/>
          <a:stretch/>
        </p:blipFill>
        <p:spPr>
          <a:xfrm>
            <a:off x="10890172" y="1753720"/>
            <a:ext cx="631539" cy="587160"/>
          </a:xfrm>
          <a:prstGeom prst="rect">
            <a:avLst/>
          </a:prstGeom>
          <a:noFill/>
          <a:ln>
            <a:noFill/>
          </a:ln>
        </p:spPr>
      </p:pic>
      <p:pic>
        <p:nvPicPr>
          <p:cNvPr descr="Un dibujo de un perro&#10;&#10;Descripción generada automáticamente con confianza media" id="740" name="Google Shape;740;p24"/>
          <p:cNvPicPr preferRelativeResize="0"/>
          <p:nvPr/>
        </p:nvPicPr>
        <p:blipFill rotWithShape="1">
          <a:blip r:embed="rId4">
            <a:alphaModFix/>
          </a:blip>
          <a:srcRect b="0" l="0" r="0" t="0"/>
          <a:stretch/>
        </p:blipFill>
        <p:spPr>
          <a:xfrm>
            <a:off x="557467" y="2101410"/>
            <a:ext cx="814385" cy="76489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25"/>
          <p:cNvSpPr/>
          <p:nvPr/>
        </p:nvSpPr>
        <p:spPr>
          <a:xfrm>
            <a:off x="2685631" y="2549137"/>
            <a:ext cx="5940209" cy="153518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7" name="Google Shape;747;p25"/>
          <p:cNvSpPr txBox="1"/>
          <p:nvPr>
            <p:ph idx="1" type="body"/>
          </p:nvPr>
        </p:nvSpPr>
        <p:spPr>
          <a:xfrm>
            <a:off x="979714" y="2546050"/>
            <a:ext cx="1604317"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Προσωπική</a:t>
            </a:r>
            <a:endParaRPr>
              <a:latin typeface="Arial"/>
              <a:ea typeface="Arial"/>
              <a:cs typeface="Arial"/>
              <a:sym typeface="Arial"/>
            </a:endParaRPr>
          </a:p>
        </p:txBody>
      </p:sp>
      <p:sp>
        <p:nvSpPr>
          <p:cNvPr id="748" name="Google Shape;748;p25"/>
          <p:cNvSpPr txBox="1"/>
          <p:nvPr>
            <p:ph idx="2" type="body"/>
          </p:nvPr>
        </p:nvSpPr>
        <p:spPr>
          <a:xfrm>
            <a:off x="2685631" y="2546050"/>
            <a:ext cx="5940209" cy="1535184"/>
          </a:xfrm>
          <a:prstGeom prst="rect">
            <a:avLst/>
          </a:prstGeom>
          <a:noFill/>
          <a:ln>
            <a:noFill/>
          </a:ln>
        </p:spPr>
        <p:txBody>
          <a:bodyPr anchorCtr="0" anchor="t" bIns="45700" lIns="91425" spcFirstLastPara="1" rIns="91425" wrap="square" tIns="45700">
            <a:noAutofit/>
          </a:bodyPr>
          <a:lstStyle/>
          <a:p>
            <a:pPr indent="-263525" lvl="0" marL="263525" rtl="0" algn="l">
              <a:lnSpc>
                <a:spcPct val="100000"/>
              </a:lnSpc>
              <a:spcBef>
                <a:spcPts val="0"/>
              </a:spcBef>
              <a:spcAft>
                <a:spcPts val="0"/>
              </a:spcAft>
              <a:buSzPts val="1120"/>
              <a:buChar char="•"/>
            </a:pPr>
            <a:r>
              <a:rPr lang="lt-LT" sz="1500">
                <a:latin typeface="Arial"/>
                <a:ea typeface="Arial"/>
                <a:cs typeface="Arial"/>
                <a:sym typeface="Arial"/>
              </a:rPr>
              <a:t>Η ανεπαρκής αναγνώριση της σημασίας και της πρακτικής συνάφειας του θέματος.</a:t>
            </a:r>
            <a:endParaRPr/>
          </a:p>
          <a:p>
            <a:pPr indent="-263525" lvl="0" marL="263525" rtl="0" algn="l">
              <a:lnSpc>
                <a:spcPct val="100000"/>
              </a:lnSpc>
              <a:spcBef>
                <a:spcPts val="0"/>
              </a:spcBef>
              <a:spcAft>
                <a:spcPts val="0"/>
              </a:spcAft>
              <a:buSzPts val="1120"/>
              <a:buChar char="•"/>
            </a:pPr>
            <a:r>
              <a:rPr lang="lt-LT" sz="1500">
                <a:latin typeface="Arial"/>
                <a:ea typeface="Arial"/>
                <a:cs typeface="Arial"/>
                <a:sym typeface="Arial"/>
              </a:rPr>
              <a:t>Έλλειψη κινήτρων και εμπλοκής του μαθητή.</a:t>
            </a:r>
            <a:endParaRPr/>
          </a:p>
          <a:p>
            <a:pPr indent="-263525" lvl="0" marL="263525" rtl="0" algn="l">
              <a:lnSpc>
                <a:spcPct val="100000"/>
              </a:lnSpc>
              <a:spcBef>
                <a:spcPts val="0"/>
              </a:spcBef>
              <a:spcAft>
                <a:spcPts val="0"/>
              </a:spcAft>
              <a:buSzPts val="1120"/>
              <a:buChar char="•"/>
            </a:pPr>
            <a:r>
              <a:rPr lang="lt-LT" sz="1500">
                <a:latin typeface="Arial"/>
                <a:ea typeface="Arial"/>
                <a:cs typeface="Arial"/>
                <a:sym typeface="Arial"/>
              </a:rPr>
              <a:t>Έλλειψη εμπειρίας σε τεχνολογικές συσκευές και γνώσεις, σχετικά με τον τρόπο συλλογής, ανάλυσης και ερμηνείας δεδομένων.</a:t>
            </a:r>
            <a:endParaRPr/>
          </a:p>
          <a:p>
            <a:pPr indent="-263525" lvl="0" marL="263525" rtl="0" algn="l">
              <a:lnSpc>
                <a:spcPct val="100000"/>
              </a:lnSpc>
              <a:spcBef>
                <a:spcPts val="0"/>
              </a:spcBef>
              <a:spcAft>
                <a:spcPts val="0"/>
              </a:spcAft>
              <a:buSzPts val="1120"/>
              <a:buChar char="•"/>
            </a:pPr>
            <a:r>
              <a:rPr lang="lt-LT" sz="1500">
                <a:latin typeface="Arial"/>
                <a:ea typeface="Arial"/>
                <a:cs typeface="Arial"/>
                <a:sym typeface="Arial"/>
              </a:rPr>
              <a:t>Αντίσταση σε νέες μαθησιακές προσεγγίσεις.</a:t>
            </a:r>
            <a:endParaRPr sz="1500">
              <a:latin typeface="Arial"/>
              <a:ea typeface="Arial"/>
              <a:cs typeface="Arial"/>
              <a:sym typeface="Arial"/>
            </a:endParaRPr>
          </a:p>
        </p:txBody>
      </p:sp>
      <p:sp>
        <p:nvSpPr>
          <p:cNvPr id="749" name="Google Shape;749;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50" name="Google Shape;750;p25"/>
          <p:cNvSpPr/>
          <p:nvPr/>
        </p:nvSpPr>
        <p:spPr>
          <a:xfrm>
            <a:off x="2685631" y="4206241"/>
            <a:ext cx="5940210" cy="181863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1" name="Google Shape;751;p25"/>
          <p:cNvSpPr txBox="1"/>
          <p:nvPr>
            <p:ph idx="6" type="body"/>
          </p:nvPr>
        </p:nvSpPr>
        <p:spPr>
          <a:xfrm>
            <a:off x="2685631" y="4266930"/>
            <a:ext cx="5940209" cy="1697260"/>
          </a:xfrm>
          <a:prstGeom prst="rect">
            <a:avLst/>
          </a:prstGeom>
          <a:noFill/>
          <a:ln>
            <a:noFill/>
          </a:ln>
        </p:spPr>
        <p:txBody>
          <a:bodyPr anchorCtr="0" anchor="t" bIns="45700" lIns="91425" spcFirstLastPara="1" rIns="91425" wrap="square" tIns="45700">
            <a:noAutofit/>
          </a:bodyPr>
          <a:lstStyle/>
          <a:p>
            <a:pPr indent="-263525" lvl="0" marL="263525" rtl="0" algn="l">
              <a:lnSpc>
                <a:spcPct val="100000"/>
              </a:lnSpc>
              <a:spcBef>
                <a:spcPts val="0"/>
              </a:spcBef>
              <a:spcAft>
                <a:spcPts val="0"/>
              </a:spcAft>
              <a:buSzPts val="1120"/>
              <a:buChar char="•"/>
            </a:pPr>
            <a:r>
              <a:rPr lang="lt-LT" sz="1500">
                <a:latin typeface="Arial"/>
                <a:ea typeface="Arial"/>
                <a:cs typeface="Arial"/>
                <a:sym typeface="Arial"/>
              </a:rPr>
              <a:t>Η χρήση αφηρημένων εννοιών υψηλού επιπέδου που εμποδίζουν την ικανότητα κατανόησης για μαθητές με έλλειψη ΥΣ.</a:t>
            </a:r>
            <a:endParaRPr/>
          </a:p>
          <a:p>
            <a:pPr indent="-263525" lvl="0" marL="263525" rtl="0" algn="l">
              <a:lnSpc>
                <a:spcPct val="100000"/>
              </a:lnSpc>
              <a:spcBef>
                <a:spcPts val="0"/>
              </a:spcBef>
              <a:spcAft>
                <a:spcPts val="0"/>
              </a:spcAft>
              <a:buSzPts val="1120"/>
              <a:buChar char="•"/>
            </a:pPr>
            <a:r>
              <a:rPr lang="lt-LT" sz="1500">
                <a:latin typeface="Arial"/>
                <a:ea typeface="Arial"/>
                <a:cs typeface="Arial"/>
                <a:sym typeface="Arial"/>
              </a:rPr>
              <a:t>Η ανάγκη διατήρησης ισορροπίας μεταξύ θεωρητικής γνώσης και πρακτικής μπορεί να μειώσει το ενδιαφέρον για συγκεκριμένο θέμα.</a:t>
            </a:r>
            <a:endParaRPr/>
          </a:p>
          <a:p>
            <a:pPr indent="-263525" lvl="0" marL="263525" rtl="0" algn="l">
              <a:lnSpc>
                <a:spcPct val="100000"/>
              </a:lnSpc>
              <a:spcBef>
                <a:spcPts val="0"/>
              </a:spcBef>
              <a:spcAft>
                <a:spcPts val="0"/>
              </a:spcAft>
              <a:buSzPts val="1120"/>
              <a:buChar char="•"/>
            </a:pPr>
            <a:r>
              <a:rPr lang="lt-LT" sz="1500">
                <a:latin typeface="Arial"/>
                <a:ea typeface="Arial"/>
                <a:cs typeface="Arial"/>
                <a:sym typeface="Arial"/>
              </a:rPr>
              <a:t>Δυσκολία κατανόησης αφηρημένων εννοιών όπως αλγόριθμοι ή μοτίβα.</a:t>
            </a:r>
            <a:endParaRPr sz="1500">
              <a:latin typeface="Arial"/>
              <a:ea typeface="Arial"/>
              <a:cs typeface="Arial"/>
              <a:sym typeface="Arial"/>
            </a:endParaRPr>
          </a:p>
        </p:txBody>
      </p:sp>
      <p:sp>
        <p:nvSpPr>
          <p:cNvPr id="752" name="Google Shape;752;p25"/>
          <p:cNvSpPr txBox="1"/>
          <p:nvPr>
            <p:ph idx="1" type="body"/>
          </p:nvPr>
        </p:nvSpPr>
        <p:spPr>
          <a:xfrm>
            <a:off x="8757920" y="2546050"/>
            <a:ext cx="2570480"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200">
                <a:solidFill>
                  <a:schemeClr val="dk1"/>
                </a:solidFill>
                <a:latin typeface="Arial"/>
                <a:ea typeface="Arial"/>
                <a:cs typeface="Arial"/>
                <a:sym typeface="Arial"/>
              </a:rPr>
              <a:t>Ενσωμάτωση σεναρίων επίλυσης πραγματικών προβλημάτων και εργασιών που σχετίζονται με τον χώρο εργασίας, προσαρμοστικές τεχνολογίες μάθησης και παιχνιδοποιημένη διδασκαλία· εξατομίκευση, μεθοδολογίες με επίκεντρο τον μαθητή</a:t>
            </a:r>
            <a:endParaRPr b="0" sz="1200">
              <a:latin typeface="Arial"/>
              <a:ea typeface="Arial"/>
              <a:cs typeface="Arial"/>
              <a:sym typeface="Arial"/>
            </a:endParaRPr>
          </a:p>
        </p:txBody>
      </p:sp>
      <p:sp>
        <p:nvSpPr>
          <p:cNvPr id="753" name="Google Shape;753;p25"/>
          <p:cNvSpPr txBox="1"/>
          <p:nvPr>
            <p:ph idx="1" type="body"/>
          </p:nvPr>
        </p:nvSpPr>
        <p:spPr>
          <a:xfrm>
            <a:off x="979714" y="4206241"/>
            <a:ext cx="1604317" cy="18186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Γνωστική </a:t>
            </a:r>
            <a:endParaRPr sz="1600">
              <a:solidFill>
                <a:schemeClr val="dk1"/>
              </a:solidFill>
              <a:latin typeface="Arial"/>
              <a:ea typeface="Arial"/>
              <a:cs typeface="Arial"/>
              <a:sym typeface="Arial"/>
            </a:endParaRPr>
          </a:p>
        </p:txBody>
      </p:sp>
      <p:sp>
        <p:nvSpPr>
          <p:cNvPr id="754" name="Google Shape;754;p25"/>
          <p:cNvSpPr txBox="1"/>
          <p:nvPr>
            <p:ph idx="1" type="body"/>
          </p:nvPr>
        </p:nvSpPr>
        <p:spPr>
          <a:xfrm>
            <a:off x="8757921" y="4206241"/>
            <a:ext cx="2570479" cy="18186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200">
                <a:solidFill>
                  <a:schemeClr val="dk1"/>
                </a:solidFill>
                <a:latin typeface="Arial"/>
                <a:ea typeface="Arial"/>
                <a:cs typeface="Arial"/>
                <a:sym typeface="Arial"/>
              </a:rPr>
              <a:t>Χρήση αφαιρέσεων χαμηλού επιπέδου· ενσωμάτωση εννοιών ΥΣ σε σενάρια πραγματικού κόσμου· εφαρμογή βιωματικής μάθησης και μεταγνωστικών στρατηγικών· γραφική αναπαράσταση και αναπαράσταση με διαγράμματα ροής</a:t>
            </a:r>
            <a:endParaRPr b="0" sz="1200">
              <a:latin typeface="Arial"/>
              <a:ea typeface="Arial"/>
              <a:cs typeface="Arial"/>
              <a:sym typeface="Arial"/>
            </a:endParaRPr>
          </a:p>
        </p:txBody>
      </p:sp>
      <p:sp>
        <p:nvSpPr>
          <p:cNvPr id="755" name="Google Shape;755;p25"/>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Ευκαιρίες  </a:t>
            </a:r>
            <a:endParaRPr b="1" i="0" sz="1400" u="none" cap="none" strike="noStrike">
              <a:solidFill>
                <a:srgbClr val="000000"/>
              </a:solidFill>
              <a:latin typeface="Arial"/>
              <a:ea typeface="Arial"/>
              <a:cs typeface="Arial"/>
              <a:sym typeface="Arial"/>
            </a:endParaRPr>
          </a:p>
        </p:txBody>
      </p:sp>
      <p:sp>
        <p:nvSpPr>
          <p:cNvPr id="756" name="Google Shape;756;p25"/>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Πρόκληση </a:t>
            </a:r>
            <a:endParaRPr b="1" i="0" sz="1400" u="none" cap="none" strike="noStrike">
              <a:solidFill>
                <a:srgbClr val="000000"/>
              </a:solidFill>
              <a:latin typeface="Arial"/>
              <a:ea typeface="Arial"/>
              <a:cs typeface="Arial"/>
              <a:sym typeface="Arial"/>
            </a:endParaRPr>
          </a:p>
        </p:txBody>
      </p:sp>
      <p:sp>
        <p:nvSpPr>
          <p:cNvPr id="757" name="Google Shape;757;p25"/>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Εξήγηση των προκλήσεων</a:t>
            </a:r>
            <a:endParaRPr b="0" i="0" sz="1400" u="none" cap="none" strike="noStrike">
              <a:solidFill>
                <a:srgbClr val="000000"/>
              </a:solidFill>
              <a:latin typeface="Arial"/>
              <a:ea typeface="Arial"/>
              <a:cs typeface="Arial"/>
              <a:sym typeface="Arial"/>
            </a:endParaRPr>
          </a:p>
        </p:txBody>
      </p:sp>
      <p:sp>
        <p:nvSpPr>
          <p:cNvPr id="758" name="Google Shape;758;p25"/>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Κάνοντας την ΥΣ να λειτουργεί σε κάθε πλαίσιο</a:t>
            </a:r>
            <a:endParaRPr>
              <a:latin typeface="Arial"/>
              <a:ea typeface="Arial"/>
              <a:cs typeface="Arial"/>
              <a:sym typeface="Arial"/>
            </a:endParaRPr>
          </a:p>
        </p:txBody>
      </p:sp>
      <p:pic>
        <p:nvPicPr>
          <p:cNvPr descr="Un dibujo de un perro&#10;&#10;Descripción generada automáticamente con confianza media" id="759" name="Google Shape;759;p25"/>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pic>
        <p:nvPicPr>
          <p:cNvPr descr="Icono&#10;&#10;Descripción generada automáticamente" id="760" name="Google Shape;760;p25"/>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26"/>
          <p:cNvSpPr/>
          <p:nvPr/>
        </p:nvSpPr>
        <p:spPr>
          <a:xfrm>
            <a:off x="2685631" y="2549136"/>
            <a:ext cx="5869089" cy="187591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7" name="Google Shape;767;p26"/>
          <p:cNvSpPr txBox="1"/>
          <p:nvPr>
            <p:ph idx="1" type="body"/>
          </p:nvPr>
        </p:nvSpPr>
        <p:spPr>
          <a:xfrm>
            <a:off x="992778" y="2549137"/>
            <a:ext cx="1608358" cy="1875912"/>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Τεχνολογική</a:t>
            </a:r>
            <a:endParaRPr>
              <a:latin typeface="Arial"/>
              <a:ea typeface="Arial"/>
              <a:cs typeface="Arial"/>
              <a:sym typeface="Arial"/>
            </a:endParaRPr>
          </a:p>
        </p:txBody>
      </p:sp>
      <p:sp>
        <p:nvSpPr>
          <p:cNvPr id="768" name="Google Shape;768;p26"/>
          <p:cNvSpPr txBox="1"/>
          <p:nvPr>
            <p:ph idx="2" type="body"/>
          </p:nvPr>
        </p:nvSpPr>
        <p:spPr>
          <a:xfrm>
            <a:off x="2601137" y="2614451"/>
            <a:ext cx="5953584" cy="174837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Η έλλειψη κατάλληλων εργαλείων που παρέχουν προσαρμογή και γενίκευση.</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Έλλειψη τεχνικής υποστήριξης (η διαδραστική μάθηση θα πρέπει να ξεπερνά τα εμπόδια που σχετίζονται με παιδαγωγικά και γνωστικά προβλήματα).</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Περιορισμένη ή καθόλου πρόσβαση σε υπολογιστές, Διαδίκτυο ή ψηφιακά εργαλεία</a:t>
            </a:r>
            <a:endParaRPr>
              <a:latin typeface="Arial"/>
              <a:ea typeface="Arial"/>
              <a:cs typeface="Arial"/>
              <a:sym typeface="Arial"/>
            </a:endParaRPr>
          </a:p>
        </p:txBody>
      </p:sp>
      <p:sp>
        <p:nvSpPr>
          <p:cNvPr id="769" name="Google Shape;769;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70" name="Google Shape;770;p26"/>
          <p:cNvSpPr/>
          <p:nvPr/>
        </p:nvSpPr>
        <p:spPr>
          <a:xfrm>
            <a:off x="2685631" y="4480437"/>
            <a:ext cx="5869090" cy="142252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1" name="Google Shape;771;p26"/>
          <p:cNvSpPr txBox="1"/>
          <p:nvPr>
            <p:ph idx="6" type="body"/>
          </p:nvPr>
        </p:nvSpPr>
        <p:spPr>
          <a:xfrm>
            <a:off x="2760639" y="4544207"/>
            <a:ext cx="5794081" cy="1294982"/>
          </a:xfrm>
          <a:prstGeom prst="rect">
            <a:avLst/>
          </a:prstGeom>
          <a:noFill/>
          <a:ln>
            <a:noFill/>
          </a:ln>
        </p:spPr>
        <p:txBody>
          <a:bodyPr anchorCtr="0" anchor="t" bIns="45700" lIns="91425" spcFirstLastPara="1" rIns="91425" wrap="square" tIns="45700">
            <a:noAutofit/>
          </a:bodyPr>
          <a:lstStyle/>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Οι ανταγωνιστικές ευθύνες (εργασίες ή οικογενειακές υποθέσεις) ενδέχεται να περιορίσουν τον χρόνο μάθησης.</a:t>
            </a:r>
            <a:endParaRPr/>
          </a:p>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Περιορισμένοι πόροι (χρόνος, οικονομικά, υλικοτεχνική υποστήριξη, ειδικά εάν οι μαθητές ζουν στην περιφέρεια).</a:t>
            </a:r>
            <a:endParaRPr>
              <a:latin typeface="Arial"/>
              <a:ea typeface="Arial"/>
              <a:cs typeface="Arial"/>
              <a:sym typeface="Arial"/>
            </a:endParaRPr>
          </a:p>
        </p:txBody>
      </p:sp>
      <p:sp>
        <p:nvSpPr>
          <p:cNvPr id="772" name="Google Shape;772;p26"/>
          <p:cNvSpPr txBox="1"/>
          <p:nvPr>
            <p:ph idx="1" type="body"/>
          </p:nvPr>
        </p:nvSpPr>
        <p:spPr>
          <a:xfrm>
            <a:off x="8639215" y="2560836"/>
            <a:ext cx="2658705" cy="1828618"/>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solidFill>
                  <a:schemeClr val="dk1"/>
                </a:solidFill>
                <a:latin typeface="Arial"/>
                <a:ea typeface="Arial"/>
                <a:cs typeface="Arial"/>
                <a:sym typeface="Arial"/>
              </a:rPr>
              <a:t>Ανάπτυξη προσαρμοστικών εκπαιδευτικών τεχνολογιών· ενσωμάτωση κινητής μάθησης (m-learning), πόρων εκτός σύνδεσης και κόμβων τεχνολογίας κοινότητας</a:t>
            </a:r>
            <a:endParaRPr b="0" sz="1400">
              <a:latin typeface="Arial"/>
              <a:ea typeface="Arial"/>
              <a:cs typeface="Arial"/>
              <a:sym typeface="Arial"/>
            </a:endParaRPr>
          </a:p>
        </p:txBody>
      </p:sp>
      <p:sp>
        <p:nvSpPr>
          <p:cNvPr id="773" name="Google Shape;773;p26"/>
          <p:cNvSpPr txBox="1"/>
          <p:nvPr>
            <p:ph idx="1" type="body"/>
          </p:nvPr>
        </p:nvSpPr>
        <p:spPr>
          <a:xfrm>
            <a:off x="992777" y="4480437"/>
            <a:ext cx="1608358" cy="1422523"/>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Κοινωνικοοικονομικό / Πολιτιστικό</a:t>
            </a:r>
            <a:endParaRPr>
              <a:latin typeface="Arial"/>
              <a:ea typeface="Arial"/>
              <a:cs typeface="Arial"/>
              <a:sym typeface="Arial"/>
            </a:endParaRPr>
          </a:p>
        </p:txBody>
      </p:sp>
      <p:sp>
        <p:nvSpPr>
          <p:cNvPr id="774" name="Google Shape;774;p26"/>
          <p:cNvSpPr txBox="1"/>
          <p:nvPr>
            <p:ph idx="1" type="body"/>
          </p:nvPr>
        </p:nvSpPr>
        <p:spPr>
          <a:xfrm>
            <a:off x="8639215" y="4462969"/>
            <a:ext cx="2658706" cy="1458140"/>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300">
                <a:solidFill>
                  <a:schemeClr val="dk1"/>
                </a:solidFill>
                <a:latin typeface="Arial"/>
                <a:ea typeface="Arial"/>
                <a:cs typeface="Arial"/>
                <a:sym typeface="Arial"/>
              </a:rPr>
              <a:t>Μοντέλα διαδικτυακής και μικτής μάθησης, ασύγχρονο μάθημα, ενότητες μικρομάθησης. Τα κέντρα μάθησης με βάση την κοινότητα μπορούν να χρησιμεύσουν ως προσβάσιμοι εκπαιδευτικοί χώροι.</a:t>
            </a:r>
            <a:endParaRPr b="0" sz="1300">
              <a:latin typeface="Arial"/>
              <a:ea typeface="Arial"/>
              <a:cs typeface="Arial"/>
              <a:sym typeface="Arial"/>
            </a:endParaRPr>
          </a:p>
        </p:txBody>
      </p:sp>
      <p:pic>
        <p:nvPicPr>
          <p:cNvPr descr="Un dibujo de un perro&#10;&#10;Descripción generada automáticamente con confianza media" id="775" name="Google Shape;775;p26"/>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sp>
        <p:nvSpPr>
          <p:cNvPr id="776" name="Google Shape;776;p26"/>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Ευκαιρίες  </a:t>
            </a:r>
            <a:endParaRPr b="1" i="0" sz="1400" u="none" cap="none" strike="noStrike">
              <a:solidFill>
                <a:srgbClr val="000000"/>
              </a:solidFill>
              <a:latin typeface="Arial"/>
              <a:ea typeface="Arial"/>
              <a:cs typeface="Arial"/>
              <a:sym typeface="Arial"/>
            </a:endParaRPr>
          </a:p>
        </p:txBody>
      </p:sp>
      <p:sp>
        <p:nvSpPr>
          <p:cNvPr id="777" name="Google Shape;777;p26"/>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Πρόκληση </a:t>
            </a:r>
            <a:endParaRPr b="1" i="0" sz="1400" u="none" cap="none" strike="noStrike">
              <a:solidFill>
                <a:srgbClr val="000000"/>
              </a:solidFill>
              <a:latin typeface="Arial"/>
              <a:ea typeface="Arial"/>
              <a:cs typeface="Arial"/>
              <a:sym typeface="Arial"/>
            </a:endParaRPr>
          </a:p>
        </p:txBody>
      </p:sp>
      <p:sp>
        <p:nvSpPr>
          <p:cNvPr id="778" name="Google Shape;778;p26"/>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Εξήγηση των προκλήσεων</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79" name="Google Shape;779;p26"/>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
        <p:nvSpPr>
          <p:cNvPr id="780" name="Google Shape;780;p26"/>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Κάνοντας την ΥΣ να λειτουργεί σε κάθε πλαίσιο</a:t>
            </a: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27"/>
          <p:cNvSpPr txBox="1"/>
          <p:nvPr>
            <p:ph idx="1" type="body"/>
          </p:nvPr>
        </p:nvSpPr>
        <p:spPr>
          <a:xfrm>
            <a:off x="924560" y="2135829"/>
            <a:ext cx="6278879" cy="3642347"/>
          </a:xfrm>
          <a:prstGeom prst="rect">
            <a:avLst/>
          </a:prstGeom>
          <a:noFill/>
          <a:ln>
            <a:noFill/>
          </a:ln>
        </p:spPr>
        <p:txBody>
          <a:bodyPr anchorCtr="0" anchor="t" bIns="45700" lIns="91425" spcFirstLastPara="1" rIns="91425" wrap="square" tIns="45700">
            <a:normAutofit fontScale="92500" lnSpcReduction="10000"/>
          </a:bodyPr>
          <a:lstStyle/>
          <a:p>
            <a:pPr indent="-228600" lvl="0" marL="457200" rtl="0" algn="l">
              <a:lnSpc>
                <a:spcPct val="110000"/>
              </a:lnSpc>
              <a:spcBef>
                <a:spcPts val="0"/>
              </a:spcBef>
              <a:spcAft>
                <a:spcPts val="0"/>
              </a:spcAft>
              <a:buSzPct val="85135"/>
              <a:buNone/>
            </a:pPr>
            <a:r>
              <a:rPr b="1" lang="lt-LT" sz="1600">
                <a:latin typeface="Arial"/>
                <a:ea typeface="Arial"/>
                <a:cs typeface="Arial"/>
                <a:sym typeface="Arial"/>
              </a:rPr>
              <a:t>Για την συμμετοχή των μαθητών</a:t>
            </a:r>
            <a:endParaRPr sz="1600">
              <a:latin typeface="Arial"/>
              <a:ea typeface="Arial"/>
              <a:cs typeface="Arial"/>
              <a:sym typeface="Arial"/>
            </a:endParaRPr>
          </a:p>
          <a:p>
            <a:pPr indent="-285750" lvl="0" marL="514350" rtl="0" algn="l">
              <a:lnSpc>
                <a:spcPct val="100000"/>
              </a:lnSpc>
              <a:spcBef>
                <a:spcPts val="1000"/>
              </a:spcBef>
              <a:spcAft>
                <a:spcPts val="0"/>
              </a:spcAft>
              <a:buSzPct val="85135"/>
              <a:buFont typeface="Arial"/>
              <a:buChar char="•"/>
            </a:pPr>
            <a:r>
              <a:rPr lang="lt-LT" sz="1600">
                <a:latin typeface="Arial"/>
                <a:ea typeface="Arial"/>
                <a:cs typeface="Arial"/>
                <a:sym typeface="Arial"/>
              </a:rPr>
              <a:t>Η εμπλοκή των μαθητών θα μπορούσε να είναι μεγαλύτερη όταν μπορούν να παίξουν τον ρόλο του μεσολαβητή, του ηγέτη ή του μέλους της ομάδας, αλλά όλοι θα πρέπει να συμμετέχουν στην πρακτική άσκηση (μαθητές, ερευνητές και εκπαιδευτικοί).</a:t>
            </a:r>
            <a:endParaRPr/>
          </a:p>
          <a:p>
            <a:pPr indent="-285750" lvl="0" marL="514350" rtl="0" algn="l">
              <a:lnSpc>
                <a:spcPct val="100000"/>
              </a:lnSpc>
              <a:spcBef>
                <a:spcPts val="1000"/>
              </a:spcBef>
              <a:spcAft>
                <a:spcPts val="0"/>
              </a:spcAft>
              <a:buSzPct val="85135"/>
              <a:buFont typeface="Arial"/>
              <a:buChar char="•"/>
            </a:pPr>
            <a:r>
              <a:rPr lang="lt-LT" sz="1600">
                <a:latin typeface="Arial"/>
                <a:ea typeface="Arial"/>
                <a:cs typeface="Arial"/>
                <a:sym typeface="Arial"/>
              </a:rPr>
              <a:t>Οι μαθητές (ενήλικες) έχουν επίσης πολλές εμπειρίες ζωής να μοιραστούν, επομένως μπορούν να μοιραστούν αυτές τις εμπειρίες.</a:t>
            </a:r>
            <a:endParaRPr/>
          </a:p>
          <a:p>
            <a:pPr indent="-285750" lvl="0" marL="514350" rtl="0" algn="l">
              <a:lnSpc>
                <a:spcPct val="100000"/>
              </a:lnSpc>
              <a:spcBef>
                <a:spcPts val="1000"/>
              </a:spcBef>
              <a:spcAft>
                <a:spcPts val="0"/>
              </a:spcAft>
              <a:buSzPct val="85135"/>
              <a:buFont typeface="Arial"/>
              <a:buChar char="•"/>
            </a:pPr>
            <a:r>
              <a:rPr lang="lt-LT" sz="1600">
                <a:latin typeface="Arial"/>
                <a:ea typeface="Arial"/>
                <a:cs typeface="Arial"/>
                <a:sym typeface="Arial"/>
              </a:rPr>
              <a:t>Οι διαφορετικές μέθοδοι διδασκαλίας θα πρέπει να είναι ελκυστικές: να είναι διατεταγμένοι σε κύκλο, χωρισμένοι σε ομάδες ή με άλλους τρόπους που ευνοούν την άμεση επικοινωνία, την επαφή και τη συνεργασία μεταξύ τους. Οι δραστηριότητες θα πρέπει να παρουσιάζονται με έναν φιλόξενο και ελκυστικό τρόπο για να κεντρίσουν το ενδιαφέρον των μαθητών.</a:t>
            </a:r>
            <a:endParaRPr sz="1600">
              <a:latin typeface="Arial"/>
              <a:ea typeface="Arial"/>
              <a:cs typeface="Arial"/>
              <a:sym typeface="Arial"/>
            </a:endParaRPr>
          </a:p>
          <a:p>
            <a:pPr indent="-205740" lvl="0" marL="514350" rtl="0" algn="l">
              <a:lnSpc>
                <a:spcPct val="110000"/>
              </a:lnSpc>
              <a:spcBef>
                <a:spcPts val="0"/>
              </a:spcBef>
              <a:spcAft>
                <a:spcPts val="0"/>
              </a:spcAft>
              <a:buSzPct val="75675"/>
              <a:buFont typeface="Arial"/>
              <a:buNone/>
            </a:pPr>
            <a:r>
              <a:t/>
            </a:r>
            <a:endParaRPr>
              <a:latin typeface="Arial"/>
              <a:ea typeface="Arial"/>
              <a:cs typeface="Arial"/>
              <a:sym typeface="Arial"/>
            </a:endParaRPr>
          </a:p>
        </p:txBody>
      </p:sp>
      <p:sp>
        <p:nvSpPr>
          <p:cNvPr id="788" name="Google Shape;788;p27"/>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Στρατηγικές για την προώθηση της ΥΣ: συμμετοχή των μαθητών</a:t>
            </a:r>
            <a:endParaRPr b="1" i="0" sz="2400" u="none" cap="none" strike="noStrike">
              <a:solidFill>
                <a:schemeClr val="dk2"/>
              </a:solidFill>
              <a:latin typeface="Arial"/>
              <a:ea typeface="Arial"/>
              <a:cs typeface="Arial"/>
              <a:sym typeface="Arial"/>
            </a:endParaRPr>
          </a:p>
        </p:txBody>
      </p:sp>
      <p:sp>
        <p:nvSpPr>
          <p:cNvPr id="789" name="Google Shape;789;p27"/>
          <p:cNvSpPr/>
          <p:nvPr>
            <p:ph idx="2" type="pic"/>
          </p:nvPr>
        </p:nvSpPr>
        <p:spPr>
          <a:xfrm>
            <a:off x="8839200" y="685800"/>
            <a:ext cx="2667000" cy="2400300"/>
          </a:xfrm>
          <a:prstGeom prst="rect">
            <a:avLst/>
          </a:prstGeom>
          <a:noFill/>
          <a:ln>
            <a:noFill/>
          </a:ln>
        </p:spPr>
      </p:sp>
      <p:pic>
        <p:nvPicPr>
          <p:cNvPr descr="Adult listening in class" id="790" name="Google Shape;790;p27"/>
          <p:cNvPicPr preferRelativeResize="0"/>
          <p:nvPr/>
        </p:nvPicPr>
        <p:blipFill rotWithShape="1">
          <a:blip r:embed="rId3">
            <a:alphaModFix/>
          </a:blip>
          <a:srcRect b="0" l="30085" r="29009" t="1517"/>
          <a:stretch/>
        </p:blipFill>
        <p:spPr>
          <a:xfrm>
            <a:off x="8082840" y="0"/>
            <a:ext cx="4109160" cy="6858000"/>
          </a:xfrm>
          <a:prstGeom prst="rect">
            <a:avLst/>
          </a:prstGeom>
          <a:noFill/>
          <a:ln>
            <a:noFill/>
          </a:ln>
        </p:spPr>
      </p:pic>
      <p:sp>
        <p:nvSpPr>
          <p:cNvPr id="791" name="Google Shape;791;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28"/>
          <p:cNvSpPr txBox="1"/>
          <p:nvPr>
            <p:ph idx="1" type="body"/>
          </p:nvPr>
        </p:nvSpPr>
        <p:spPr>
          <a:xfrm>
            <a:off x="904240" y="2031325"/>
            <a:ext cx="6398259"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Για να δημιουργηθεί ένα αίσθημα ανάγκης</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Όταν οι δραστηριότητες είναι όσο το δυνατόν πιο κοντά στο κοινωνικοπολιτιστικό πλαίσιο των μαθητών, οι μαθητές θα νιώσουν ότι η γνώση που δημιουργούν μπορεί να εφαρμοστεί και να συσχετιστεί με τις ανάγκες, τα ενδιαφέροντα, τις επιθυμίες, τις περιέργειες, τις δυσκολίες τους κ.λπ.</a:t>
            </a:r>
            <a:endParaRPr sz="1600">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Για να δημιουργηθεί ένα αίσθημα χρησιμότητας</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Όταν το εκπαιδευτικό περιεχόμενο και οι πρακτικές εργασίες περιλαμβάνουν χρήσιμα πράγματα για τους μαθητές, μπορούν να τα εφαρμόσουν αμέσως και να δουν τα οφέλη.</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Το σαφές, καλά δομημένο, οπτικοποιημένο, συνεκτικό εκπαιδευτικό περιεχόμενο θα τους δώσει την αίσθηση ότι προοδεύουν και μαθαίνουν περισσότερα.</a:t>
            </a:r>
            <a:endParaRPr sz="1600">
              <a:latin typeface="Arial"/>
              <a:ea typeface="Arial"/>
              <a:cs typeface="Arial"/>
              <a:sym typeface="Arial"/>
            </a:endParaRPr>
          </a:p>
        </p:txBody>
      </p:sp>
      <p:sp>
        <p:nvSpPr>
          <p:cNvPr id="799" name="Google Shape;799;p28"/>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Στρατηγικές για την προώθηση της ΥΣ: συμμετοχή των μαθητών</a:t>
            </a:r>
            <a:endParaRPr b="0" i="0" sz="1400" u="none" cap="none" strike="noStrike">
              <a:solidFill>
                <a:srgbClr val="000000"/>
              </a:solidFill>
              <a:latin typeface="Arial"/>
              <a:ea typeface="Arial"/>
              <a:cs typeface="Arial"/>
              <a:sym typeface="Arial"/>
            </a:endParaRPr>
          </a:p>
        </p:txBody>
      </p:sp>
      <p:sp>
        <p:nvSpPr>
          <p:cNvPr id="800" name="Google Shape;800;p28"/>
          <p:cNvSpPr/>
          <p:nvPr>
            <p:ph idx="2" type="pic"/>
          </p:nvPr>
        </p:nvSpPr>
        <p:spPr>
          <a:xfrm>
            <a:off x="8839200" y="685800"/>
            <a:ext cx="2667000" cy="2400300"/>
          </a:xfrm>
          <a:prstGeom prst="rect">
            <a:avLst/>
          </a:prstGeom>
          <a:noFill/>
          <a:ln>
            <a:noFill/>
          </a:ln>
        </p:spPr>
      </p:sp>
      <p:pic>
        <p:nvPicPr>
          <p:cNvPr descr="Adult listening in class" id="801" name="Google Shape;801;p28"/>
          <p:cNvPicPr preferRelativeResize="0"/>
          <p:nvPr/>
        </p:nvPicPr>
        <p:blipFill rotWithShape="1">
          <a:blip r:embed="rId3">
            <a:alphaModFix/>
          </a:blip>
          <a:srcRect b="0" l="30085" r="29009" t="1517"/>
          <a:stretch/>
        </p:blipFill>
        <p:spPr>
          <a:xfrm>
            <a:off x="8082840" y="0"/>
            <a:ext cx="4109160" cy="6858000"/>
          </a:xfrm>
          <a:prstGeom prst="rect">
            <a:avLst/>
          </a:prstGeom>
          <a:noFill/>
          <a:ln>
            <a:noFill/>
          </a:ln>
        </p:spPr>
      </p:pic>
      <p:sp>
        <p:nvSpPr>
          <p:cNvPr id="802" name="Google Shape;802;p2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29"/>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Για εξατομίκευση</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Το εκπαιδευτικό περιεχόμενο πρέπει να εφαρμόζεται σε όλες τις ομάδες μαθητών, ειδικά όσον αφορά τους περιορισμούς ή τις δυσκολίες στην κίνηση και την όραση.</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Για άτομα με αναπηρία (όπως κώφωση ή τύφλωση) μπορεί να χρειαστεί κάποιος εξειδικευμένος πόρος.</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Οι μαθητές μπορούν να μελετούν με διαφορετικούς ρυθμούς. Αντί να επιταχύνετε τους μαθητές που δεν έχουν ολοκληρώσει τις δραστηριότητές τους, είναι καλύτερο να προσφέρετε πρόσθετες δραστηριότητες σε όσους έχουν ήδη ολοκληρώσει, να τους ζητήσετε να βοηθήσουν άλλους μαθητές ή να δείξουν τι έχουν κάνει και μάθει.</a:t>
            </a:r>
            <a:endParaRPr sz="1600">
              <a:latin typeface="Arial"/>
              <a:ea typeface="Arial"/>
              <a:cs typeface="Arial"/>
              <a:sym typeface="Arial"/>
            </a:endParaRPr>
          </a:p>
        </p:txBody>
      </p:sp>
      <p:sp>
        <p:nvSpPr>
          <p:cNvPr id="810" name="Google Shape;810;p29"/>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Στρατηγικές για την προώθηση της ΥΣ: συμμετοχή των μαθητών</a:t>
            </a:r>
            <a:endParaRPr b="0" i="0" sz="1400" u="none" cap="none" strike="noStrike">
              <a:solidFill>
                <a:srgbClr val="000000"/>
              </a:solidFill>
              <a:latin typeface="Arial"/>
              <a:ea typeface="Arial"/>
              <a:cs typeface="Arial"/>
              <a:sym typeface="Arial"/>
            </a:endParaRPr>
          </a:p>
        </p:txBody>
      </p:sp>
      <p:sp>
        <p:nvSpPr>
          <p:cNvPr id="811" name="Google Shape;811;p29"/>
          <p:cNvSpPr/>
          <p:nvPr>
            <p:ph idx="2" type="pic"/>
          </p:nvPr>
        </p:nvSpPr>
        <p:spPr>
          <a:xfrm>
            <a:off x="8839200" y="685800"/>
            <a:ext cx="2667000" cy="2400300"/>
          </a:xfrm>
          <a:prstGeom prst="rect">
            <a:avLst/>
          </a:prstGeom>
          <a:noFill/>
          <a:ln>
            <a:noFill/>
          </a:ln>
        </p:spPr>
      </p:sp>
      <p:pic>
        <p:nvPicPr>
          <p:cNvPr descr="Adult listening in class" id="812" name="Google Shape;812;p29"/>
          <p:cNvPicPr preferRelativeResize="0"/>
          <p:nvPr/>
        </p:nvPicPr>
        <p:blipFill rotWithShape="1">
          <a:blip r:embed="rId3">
            <a:alphaModFix/>
          </a:blip>
          <a:srcRect b="0" l="30085" r="29009" t="1517"/>
          <a:stretch/>
        </p:blipFill>
        <p:spPr>
          <a:xfrm>
            <a:off x="8082840" y="0"/>
            <a:ext cx="4109160" cy="6858000"/>
          </a:xfrm>
          <a:prstGeom prst="rect">
            <a:avLst/>
          </a:prstGeom>
          <a:noFill/>
          <a:ln>
            <a:noFill/>
          </a:ln>
        </p:spPr>
      </p:pic>
      <p:sp>
        <p:nvSpPr>
          <p:cNvPr id="813" name="Google Shape;813;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30"/>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Για την εφαρμογή διεπιστημονικής προσέγγισης</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Οι δραστηριότητες πρέπει να περιλαμβάνουν έναν συνδυασμό διαφορετικών περιεχομένων, δίνοντας προτεραιότητα στην εργασία σε θεματικές προβληματικές καταστάσεις αντί για συγκεκριμένα περιεχόμενα.</a:t>
            </a:r>
            <a:endParaRPr>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Για τη δημιουργία μιας θετικής εμπειρίας</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Όταν η εμπειρία είναι χαρούμενη, θετική και ενδιαφέρουσα για τους ενήλικες που εφαρμόζουν την ΥΣ σε πρακτικές, αυτό θα έχει θετικό αντίκτυπο στη δημιουργία ψηφιακής κουλτούρας.</a:t>
            </a:r>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Η διαδικασία δημιουργεί νοητικά μοντέλα που βοηθούν τους μαθητές να αναπτύξουν εξοικείωση με τις τεχνολογικές συσκευές, μειώνοντας την απόρριψη και τον φόβο της εξερεύνησης νέων τεχνολογιών.</a:t>
            </a:r>
            <a:endParaRPr>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t/>
            </a:r>
            <a:endParaRPr sz="1600">
              <a:latin typeface="Arial"/>
              <a:ea typeface="Arial"/>
              <a:cs typeface="Arial"/>
              <a:sym typeface="Arial"/>
            </a:endParaRPr>
          </a:p>
          <a:p>
            <a:pPr indent="-205740" lvl="0" marL="514350" rtl="0" algn="l">
              <a:lnSpc>
                <a:spcPct val="100000"/>
              </a:lnSpc>
              <a:spcBef>
                <a:spcPts val="1000"/>
              </a:spcBef>
              <a:spcAft>
                <a:spcPts val="0"/>
              </a:spcAft>
              <a:buSzPts val="1260"/>
              <a:buFont typeface="Arial"/>
              <a:buNone/>
            </a:pPr>
            <a:r>
              <a:t/>
            </a:r>
            <a:endParaRPr sz="1600">
              <a:latin typeface="Arial"/>
              <a:ea typeface="Arial"/>
              <a:cs typeface="Arial"/>
              <a:sym typeface="Arial"/>
            </a:endParaRPr>
          </a:p>
        </p:txBody>
      </p:sp>
      <p:sp>
        <p:nvSpPr>
          <p:cNvPr id="821" name="Google Shape;821;p30"/>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Στρατηγικές για την προώθηση της ΥΣ: συμμετοχή των μαθητών</a:t>
            </a:r>
            <a:endParaRPr b="0" i="0" sz="1400" u="none" cap="none" strike="noStrike">
              <a:solidFill>
                <a:srgbClr val="000000"/>
              </a:solidFill>
              <a:latin typeface="Arial"/>
              <a:ea typeface="Arial"/>
              <a:cs typeface="Arial"/>
              <a:sym typeface="Arial"/>
            </a:endParaRPr>
          </a:p>
        </p:txBody>
      </p:sp>
      <p:sp>
        <p:nvSpPr>
          <p:cNvPr id="822" name="Google Shape;822;p30"/>
          <p:cNvSpPr/>
          <p:nvPr>
            <p:ph idx="2" type="pic"/>
          </p:nvPr>
        </p:nvSpPr>
        <p:spPr>
          <a:xfrm>
            <a:off x="8839200" y="685800"/>
            <a:ext cx="2667000" cy="2400300"/>
          </a:xfrm>
          <a:prstGeom prst="rect">
            <a:avLst/>
          </a:prstGeom>
          <a:noFill/>
          <a:ln>
            <a:noFill/>
          </a:ln>
        </p:spPr>
      </p:sp>
      <p:pic>
        <p:nvPicPr>
          <p:cNvPr descr="Adult listening in class" id="823" name="Google Shape;823;p30"/>
          <p:cNvPicPr preferRelativeResize="0"/>
          <p:nvPr/>
        </p:nvPicPr>
        <p:blipFill rotWithShape="1">
          <a:blip r:embed="rId3">
            <a:alphaModFix/>
          </a:blip>
          <a:srcRect b="0" l="30085" r="29009" t="1517"/>
          <a:stretch/>
        </p:blipFill>
        <p:spPr>
          <a:xfrm>
            <a:off x="8082840" y="0"/>
            <a:ext cx="4109160" cy="6858000"/>
          </a:xfrm>
          <a:prstGeom prst="rect">
            <a:avLst/>
          </a:prstGeom>
          <a:noFill/>
          <a:ln>
            <a:noFill/>
          </a:ln>
        </p:spPr>
      </p:pic>
      <p:sp>
        <p:nvSpPr>
          <p:cNvPr id="824" name="Google Shape;824;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31"/>
          <p:cNvSpPr txBox="1"/>
          <p:nvPr>
            <p:ph idx="1" type="body"/>
          </p:nvPr>
        </p:nvSpPr>
        <p:spPr>
          <a:xfrm>
            <a:off x="912355" y="1657635"/>
            <a:ext cx="5962286"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600"/>
              </a:spcBef>
              <a:spcAft>
                <a:spcPts val="0"/>
              </a:spcAft>
              <a:buSzPts val="1260"/>
              <a:buNone/>
            </a:pPr>
            <a:r>
              <a:rPr b="1" lang="lt-LT" sz="1600">
                <a:latin typeface="Arial"/>
                <a:ea typeface="Arial"/>
                <a:cs typeface="Arial"/>
                <a:sym typeface="Arial"/>
              </a:rPr>
              <a:t>Διαθεσιμότητα και διαδραστικότητα ΑΕΠ</a:t>
            </a:r>
            <a:endParaRPr>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Το μέρος της ψηφιακής κουλτούρας είναι η διασφάλιση της διαθεσιμότητας των ΑΕΠ, όπου οι ενήλικες μπορούν να σπουδάσουν σε ακατάλληλες ώρες χρησιμοποιώντας μοντέλα μικτής μάθησης, ασύγχρονα μαθήματα και ενότητες μικρομάθησης.</a:t>
            </a:r>
            <a:endParaRPr sz="1600">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Δεν θα πρέπει να αποτελεί εμπόδιο η συμμετοχή του μαθητή εάν χάσει οποιαδήποτε δραστηριότητα/εκπαίδευση. Ακόμα και όταν οι δραστηριότητες συνδέονται με τις προηγούμενες, ένας νέος μαθητής θα πρέπει να έχει την ευκαιρία να συνεχίσει τις σπουδές του.</a:t>
            </a:r>
            <a:endParaRPr sz="1600">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Η ενσωμάτωση διαδραστικών εργαλείων μπορεί να βοηθήσει στην παρακολούθηση της προόδου.</a:t>
            </a:r>
            <a:endParaRPr sz="1600">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Αλλά ταυτόχρονα, θα πρέπει να υπάρχουν ευκαιρίες για μελέτη εκτός σύνδεσης.</a:t>
            </a:r>
            <a:endParaRPr sz="1600">
              <a:latin typeface="Arial"/>
              <a:ea typeface="Arial"/>
              <a:cs typeface="Arial"/>
              <a:sym typeface="Arial"/>
            </a:endParaRPr>
          </a:p>
        </p:txBody>
      </p:sp>
      <p:sp>
        <p:nvSpPr>
          <p:cNvPr id="832" name="Google Shape;832;p31"/>
          <p:cNvSpPr txBox="1"/>
          <p:nvPr/>
        </p:nvSpPr>
        <p:spPr>
          <a:xfrm>
            <a:off x="1136853" y="768946"/>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Στρατηγικές για την προώθηση της ΥΣ: συμμετοχή των μαθητών</a:t>
            </a:r>
            <a:endParaRPr b="0" i="0" sz="1400" u="none" cap="none" strike="noStrike">
              <a:solidFill>
                <a:srgbClr val="000000"/>
              </a:solidFill>
              <a:latin typeface="Arial"/>
              <a:ea typeface="Arial"/>
              <a:cs typeface="Arial"/>
              <a:sym typeface="Arial"/>
            </a:endParaRPr>
          </a:p>
        </p:txBody>
      </p:sp>
      <p:sp>
        <p:nvSpPr>
          <p:cNvPr id="833" name="Google Shape;833;p31"/>
          <p:cNvSpPr/>
          <p:nvPr>
            <p:ph idx="2" type="pic"/>
          </p:nvPr>
        </p:nvSpPr>
        <p:spPr>
          <a:xfrm>
            <a:off x="8839200" y="685800"/>
            <a:ext cx="2667000" cy="2400300"/>
          </a:xfrm>
          <a:prstGeom prst="rect">
            <a:avLst/>
          </a:prstGeom>
          <a:noFill/>
          <a:ln>
            <a:noFill/>
          </a:ln>
        </p:spPr>
      </p:sp>
      <p:pic>
        <p:nvPicPr>
          <p:cNvPr descr="Adult listening in class" id="834" name="Google Shape;834;p31"/>
          <p:cNvPicPr preferRelativeResize="0"/>
          <p:nvPr/>
        </p:nvPicPr>
        <p:blipFill rotWithShape="1">
          <a:blip r:embed="rId3">
            <a:alphaModFix/>
          </a:blip>
          <a:srcRect b="0" l="30085" r="29009" t="1517"/>
          <a:stretch/>
        </p:blipFill>
        <p:spPr>
          <a:xfrm>
            <a:off x="8082840" y="0"/>
            <a:ext cx="4109160" cy="6858000"/>
          </a:xfrm>
          <a:prstGeom prst="rect">
            <a:avLst/>
          </a:prstGeom>
          <a:noFill/>
          <a:ln>
            <a:noFill/>
          </a:ln>
        </p:spPr>
      </p:pic>
      <p:sp>
        <p:nvSpPr>
          <p:cNvPr id="835" name="Google Shape;835;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32"/>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41" name="Google Shape;841;p32"/>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SzPct val="122605"/>
              <a:buNone/>
            </a:pPr>
            <a:r>
              <a:rPr b="1" lang="lt-LT" sz="2900">
                <a:solidFill>
                  <a:schemeClr val="lt1"/>
                </a:solidFill>
                <a:latin typeface="Arial"/>
                <a:ea typeface="Arial"/>
                <a:cs typeface="Arial"/>
                <a:sym typeface="Arial"/>
              </a:rPr>
              <a:t>Το μοντέλο Κοινωνικά Ευαισθητοποιημένου Σχεδιασμού</a:t>
            </a:r>
            <a:endParaRPr sz="2900">
              <a:solidFill>
                <a:schemeClr val="lt1"/>
              </a:solidFill>
              <a:latin typeface="Arial"/>
              <a:ea typeface="Arial"/>
              <a:cs typeface="Arial"/>
              <a:sym typeface="Arial"/>
            </a:endParaRPr>
          </a:p>
        </p:txBody>
      </p:sp>
      <p:sp>
        <p:nvSpPr>
          <p:cNvPr id="842" name="Google Shape;842;p32"/>
          <p:cNvSpPr txBox="1"/>
          <p:nvPr>
            <p:ph idx="1" type="body"/>
          </p:nvPr>
        </p:nvSpPr>
        <p:spPr>
          <a:xfrm>
            <a:off x="701041" y="1751074"/>
            <a:ext cx="10789918" cy="4322759"/>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Η κύρια ιδέα του μοντέλου Κοινωνικά Ευαισθητοποιημένου Σχεδιασμού: πριν από την ανάπτυξη οποιασδήποτε λύσης, είναι απαραίτητο αρχικά να κατανοηθεί το πρόβλημα, εμπλέκοντας τόσο τους χρήστες όσο και τα ενδιαφερόμενα μέρη. Η εξέταση του προβλήματος από πολλαπλές οπτικές γωνίες διασφαλίζει μια πιο ολοκληρωμένη κατανόηση του πλαισίου του.</a:t>
            </a:r>
            <a:endParaRPr sz="1600">
              <a:latin typeface="Arial"/>
              <a:ea typeface="Arial"/>
              <a:cs typeface="Arial"/>
              <a:sym typeface="Arial"/>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Το μοντέλο εστιάζει στην κατανόηση του προβλήματος πριν από οτιδήποτε άλλο.</a:t>
            </a:r>
            <a:endParaRPr sz="1600">
              <a:latin typeface="Arial"/>
              <a:ea typeface="Arial"/>
              <a:cs typeface="Arial"/>
              <a:sym typeface="Arial"/>
            </a:endParaRPr>
          </a:p>
          <a:p>
            <a:pPr indent="-342900" lvl="0" marL="491490" rtl="0" algn="just">
              <a:lnSpc>
                <a:spcPct val="100000"/>
              </a:lnSpc>
              <a:spcBef>
                <a:spcPts val="0"/>
              </a:spcBef>
              <a:spcAft>
                <a:spcPts val="0"/>
              </a:spcAft>
              <a:buSzPts val="1260"/>
              <a:buFont typeface="Arial"/>
              <a:buAutoNum type="arabicParenR"/>
            </a:pPr>
            <a:r>
              <a:rPr lang="lt-LT" sz="1600">
                <a:latin typeface="Arial"/>
                <a:ea typeface="Arial"/>
                <a:cs typeface="Arial"/>
                <a:sym typeface="Arial"/>
              </a:rPr>
              <a:t>Η κατανόηση υπερβαίνει τις απλές τεχνικές πτυχές του προβλήματος και καλύπτει άτυπες πτυχές όπως η κουλτούρα και οι αξίες, καθώς και τυπικές όπως οι διαδικασίες και οι κανόνες του προβλήματος και το πλαίσιο χρήσης.</a:t>
            </a:r>
            <a:endParaRPr sz="1600">
              <a:latin typeface="Arial"/>
              <a:ea typeface="Arial"/>
              <a:cs typeface="Arial"/>
              <a:sym typeface="Arial"/>
            </a:endParaRPr>
          </a:p>
          <a:p>
            <a:pPr indent="-342900" lvl="0" marL="491490" rtl="0" algn="just">
              <a:lnSpc>
                <a:spcPct val="100000"/>
              </a:lnSpc>
              <a:spcBef>
                <a:spcPts val="0"/>
              </a:spcBef>
              <a:spcAft>
                <a:spcPts val="0"/>
              </a:spcAft>
              <a:buSzPts val="1260"/>
              <a:buFont typeface="Arial"/>
              <a:buAutoNum type="arabicParenR"/>
            </a:pPr>
            <a:r>
              <a:rPr lang="lt-LT" sz="1600">
                <a:latin typeface="Arial"/>
                <a:ea typeface="Arial"/>
                <a:cs typeface="Arial"/>
                <a:sym typeface="Arial"/>
              </a:rPr>
              <a:t>Η μελέτη αυτή διεξάγεται με τη συμμετοχή χρηστών και ενδιαφερόμενων μερών που επηρεάζονται ή θα επηρεαστούν από το πρόβλημα ή τη λύση του.</a:t>
            </a:r>
            <a:endParaRPr sz="1600">
              <a:latin typeface="Arial"/>
              <a:ea typeface="Arial"/>
              <a:cs typeface="Arial"/>
              <a:sym typeface="Arial"/>
            </a:endParaRPr>
          </a:p>
        </p:txBody>
      </p:sp>
      <p:sp>
        <p:nvSpPr>
          <p:cNvPr id="843" name="Google Shape;843;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44" name="Google Shape;844;p32"/>
          <p:cNvSpPr/>
          <p:nvPr/>
        </p:nvSpPr>
        <p:spPr>
          <a:xfrm>
            <a:off x="4635966" y="5039505"/>
            <a:ext cx="2727451" cy="95238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5" name="Google Shape;845;p32"/>
          <p:cNvSpPr/>
          <p:nvPr/>
        </p:nvSpPr>
        <p:spPr>
          <a:xfrm>
            <a:off x="8091981" y="4865635"/>
            <a:ext cx="2711811" cy="112625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46" name="Google Shape;846;p32"/>
          <p:cNvGrpSpPr/>
          <p:nvPr/>
        </p:nvGrpSpPr>
        <p:grpSpPr>
          <a:xfrm>
            <a:off x="1281278" y="4365794"/>
            <a:ext cx="9522514" cy="1715581"/>
            <a:chOff x="1167079" y="4223554"/>
            <a:chExt cx="9522514" cy="1715581"/>
          </a:xfrm>
        </p:grpSpPr>
        <p:sp>
          <p:nvSpPr>
            <p:cNvPr id="847" name="Google Shape;847;p32"/>
            <p:cNvSpPr/>
            <p:nvPr/>
          </p:nvSpPr>
          <p:spPr>
            <a:xfrm>
              <a:off x="1597036" y="4223554"/>
              <a:ext cx="8686800" cy="424485"/>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ΜΟΝΤΕΛΟ ΚΟΙΝΩΝΙΚΗΣ ΕΝΗΜΕΡΩΣΗΣ</a:t>
              </a:r>
              <a:endParaRPr b="1" i="0" sz="1400" u="none" cap="none" strike="noStrike">
                <a:solidFill>
                  <a:schemeClr val="lt1"/>
                </a:solidFill>
                <a:latin typeface="Arial"/>
                <a:ea typeface="Arial"/>
                <a:cs typeface="Arial"/>
                <a:sym typeface="Arial"/>
              </a:endParaRPr>
            </a:p>
          </p:txBody>
        </p:sp>
        <p:sp>
          <p:nvSpPr>
            <p:cNvPr id="848" name="Google Shape;848;p32"/>
            <p:cNvSpPr txBox="1"/>
            <p:nvPr/>
          </p:nvSpPr>
          <p:spPr>
            <a:xfrm>
              <a:off x="4491571" y="4985068"/>
              <a:ext cx="2757647" cy="95406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Να δημιουργήσουν ικανότητες που σχετίζονται με τα ενδιαφέροντα των ενηλίκων</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9" name="Google Shape;849;p32"/>
            <p:cNvSpPr/>
            <p:nvPr/>
          </p:nvSpPr>
          <p:spPr>
            <a:xfrm>
              <a:off x="1167079" y="4852257"/>
              <a:ext cx="2757647" cy="1043772"/>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Να γνωρίσουν τους μαθητές και να κατανοήσουν τι είναι σημαντικό για αυτούς, ποιες τεχνολογίες χρησιμοποιούν</a:t>
              </a:r>
              <a:endParaRPr b="0" i="0" sz="1400" u="none" cap="none" strike="noStrike">
                <a:solidFill>
                  <a:srgbClr val="000000"/>
                </a:solidFill>
                <a:latin typeface="Arial"/>
                <a:ea typeface="Arial"/>
                <a:cs typeface="Arial"/>
                <a:sym typeface="Arial"/>
              </a:endParaRPr>
            </a:p>
          </p:txBody>
        </p:sp>
        <p:sp>
          <p:nvSpPr>
            <p:cNvPr id="850" name="Google Shape;850;p32"/>
            <p:cNvSpPr/>
            <p:nvPr/>
          </p:nvSpPr>
          <p:spPr>
            <a:xfrm>
              <a:off x="1341581" y="4617333"/>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1. ΝΑ ΓΝΩΡΙΖΕΙΣ</a:t>
              </a:r>
              <a:endParaRPr b="1" i="0" sz="1400" u="none" cap="none" strike="noStrike">
                <a:solidFill>
                  <a:schemeClr val="lt1"/>
                </a:solidFill>
                <a:latin typeface="Arial"/>
                <a:ea typeface="Arial"/>
                <a:cs typeface="Arial"/>
                <a:sym typeface="Arial"/>
              </a:endParaRPr>
            </a:p>
          </p:txBody>
        </p:sp>
        <p:sp>
          <p:nvSpPr>
            <p:cNvPr id="851" name="Google Shape;851;p32"/>
            <p:cNvSpPr txBox="1"/>
            <p:nvPr/>
          </p:nvSpPr>
          <p:spPr>
            <a:xfrm>
              <a:off x="7977783" y="4934454"/>
              <a:ext cx="2711810" cy="7386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Για την υλοποίηση δραστηριοτήτων σύμφωνα με το σύνολο των αρχών</a:t>
              </a:r>
              <a:endParaRPr b="0" i="0" sz="1400" u="none" cap="none" strike="noStrike">
                <a:solidFill>
                  <a:srgbClr val="000000"/>
                </a:solidFill>
                <a:latin typeface="Arial"/>
                <a:ea typeface="Arial"/>
                <a:cs typeface="Arial"/>
                <a:sym typeface="Arial"/>
              </a:endParaRPr>
            </a:p>
          </p:txBody>
        </p:sp>
        <p:sp>
          <p:nvSpPr>
            <p:cNvPr id="852" name="Google Shape;852;p32"/>
            <p:cNvSpPr/>
            <p:nvPr/>
          </p:nvSpPr>
          <p:spPr>
            <a:xfrm>
              <a:off x="8115896" y="4617333"/>
              <a:ext cx="2424169"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ΝΑ ΥΛΟΠΟΙΕΙΣ</a:t>
              </a:r>
              <a:endParaRPr b="0" i="0" sz="1400" u="none" cap="none" strike="noStrike">
                <a:solidFill>
                  <a:srgbClr val="000000"/>
                </a:solidFill>
                <a:latin typeface="Arial"/>
                <a:ea typeface="Arial"/>
                <a:cs typeface="Arial"/>
                <a:sym typeface="Arial"/>
              </a:endParaRPr>
            </a:p>
          </p:txBody>
        </p:sp>
        <p:sp>
          <p:nvSpPr>
            <p:cNvPr id="853" name="Google Shape;853;p32"/>
            <p:cNvSpPr/>
            <p:nvPr/>
          </p:nvSpPr>
          <p:spPr>
            <a:xfrm>
              <a:off x="4650554" y="4626084"/>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ΝΑ ΔΗΜΙΟΥΡΓΕΙΣ</a:t>
              </a:r>
              <a:endParaRPr b="0" i="0" sz="1400" u="none" cap="none" strike="noStrike">
                <a:solidFill>
                  <a:srgbClr val="000000"/>
                </a:solidFill>
                <a:latin typeface="Arial"/>
                <a:ea typeface="Arial"/>
                <a:cs typeface="Arial"/>
                <a:sym typeface="Arial"/>
              </a:endParaRPr>
            </a:p>
          </p:txBody>
        </p:sp>
        <p:sp>
          <p:nvSpPr>
            <p:cNvPr id="854" name="Google Shape;854;p32"/>
            <p:cNvSpPr/>
            <p:nvPr/>
          </p:nvSpPr>
          <p:spPr>
            <a:xfrm>
              <a:off x="3860269" y="4659976"/>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5" name="Google Shape;855;p32"/>
            <p:cNvSpPr/>
            <p:nvPr/>
          </p:nvSpPr>
          <p:spPr>
            <a:xfrm>
              <a:off x="7256000" y="4641465"/>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33"/>
          <p:cNvSpPr/>
          <p:nvPr/>
        </p:nvSpPr>
        <p:spPr>
          <a:xfrm>
            <a:off x="750570" y="1792935"/>
            <a:ext cx="6760334" cy="432275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1" name="Google Shape;861;p33"/>
          <p:cNvSpPr txBox="1"/>
          <p:nvPr>
            <p:ph idx="1" type="body"/>
          </p:nvPr>
        </p:nvSpPr>
        <p:spPr>
          <a:xfrm>
            <a:off x="816610" y="1792935"/>
            <a:ext cx="6336030" cy="4322759"/>
          </a:xfrm>
          <a:prstGeom prst="rect">
            <a:avLst/>
          </a:prstGeom>
          <a:noFill/>
          <a:ln>
            <a:noFill/>
          </a:ln>
        </p:spPr>
        <p:txBody>
          <a:bodyPr anchorCtr="0" anchor="t" bIns="45700" lIns="91425" spcFirstLastPara="1" rIns="91425" wrap="square" tIns="45700">
            <a:normAutofit fontScale="92500"/>
          </a:bodyPr>
          <a:lstStyle/>
          <a:p>
            <a:pPr indent="0" lvl="0" marL="148590" rtl="0" algn="l">
              <a:lnSpc>
                <a:spcPct val="100000"/>
              </a:lnSpc>
              <a:spcBef>
                <a:spcPts val="1000"/>
              </a:spcBef>
              <a:spcAft>
                <a:spcPts val="0"/>
              </a:spcAft>
              <a:buSzPct val="85135"/>
              <a:buNone/>
            </a:pPr>
            <a:r>
              <a:rPr lang="lt-LT" sz="1600">
                <a:latin typeface="Arial"/>
                <a:ea typeface="Arial"/>
                <a:cs typeface="Arial"/>
                <a:sym typeface="Arial"/>
              </a:rPr>
              <a:t>Εφαρμογή μοντέλου Κοινωνικά Ευαισθητοποιημένου Σχεδιασμού στην εκπαίδευση ενηλίκων.</a:t>
            </a:r>
            <a:endParaRPr sz="1600">
              <a:latin typeface="Arial"/>
              <a:ea typeface="Arial"/>
              <a:cs typeface="Arial"/>
              <a:sym typeface="Arial"/>
            </a:endParaRPr>
          </a:p>
          <a:p>
            <a:pPr indent="0" lvl="0" marL="148590" rtl="0" algn="l">
              <a:lnSpc>
                <a:spcPct val="100000"/>
              </a:lnSpc>
              <a:spcBef>
                <a:spcPts val="1000"/>
              </a:spcBef>
              <a:spcAft>
                <a:spcPts val="0"/>
              </a:spcAft>
              <a:buSzPct val="85135"/>
              <a:buNone/>
            </a:pPr>
            <a:r>
              <a:rPr b="1" lang="lt-LT" sz="1600">
                <a:latin typeface="Arial"/>
                <a:ea typeface="Arial"/>
                <a:cs typeface="Arial"/>
                <a:sym typeface="Arial"/>
              </a:rPr>
              <a:t>Δημοκρατικός χώρος. </a:t>
            </a:r>
            <a:r>
              <a:rPr lang="lt-LT" sz="1600">
                <a:latin typeface="Arial"/>
                <a:ea typeface="Arial"/>
                <a:cs typeface="Arial"/>
                <a:sym typeface="Arial"/>
              </a:rPr>
              <a:t>Όλοι μπορούν να εκφράσουν απόψεις, περιέργεια και ανάγκες, δίνοντας έμφαση στα θέματα που είναι σημαντικά για τους συμμετέχοντες.</a:t>
            </a:r>
            <a:endParaRPr sz="1600">
              <a:latin typeface="Arial"/>
              <a:ea typeface="Arial"/>
              <a:cs typeface="Arial"/>
              <a:sym typeface="Arial"/>
            </a:endParaRPr>
          </a:p>
          <a:p>
            <a:pPr indent="0" lvl="0" marL="148590" rtl="0" algn="l">
              <a:lnSpc>
                <a:spcPct val="100000"/>
              </a:lnSpc>
              <a:spcBef>
                <a:spcPts val="1000"/>
              </a:spcBef>
              <a:spcAft>
                <a:spcPts val="0"/>
              </a:spcAft>
              <a:buSzPct val="85135"/>
              <a:buNone/>
            </a:pPr>
            <a:r>
              <a:rPr b="1" lang="lt-LT" sz="1600">
                <a:latin typeface="Arial"/>
                <a:ea typeface="Arial"/>
                <a:cs typeface="Arial"/>
                <a:sym typeface="Arial"/>
              </a:rPr>
              <a:t>Πρακτικές συμμετοχής. </a:t>
            </a:r>
            <a:r>
              <a:rPr lang="lt-LT" sz="1600">
                <a:latin typeface="Arial"/>
                <a:ea typeface="Arial"/>
                <a:cs typeface="Arial"/>
                <a:sym typeface="Arial"/>
              </a:rPr>
              <a:t>Όλα τα μέλη της ομάδας (μαθητές) συμμετέχουν, επομένως το αντικείμενο μελέτης θα πρέπει να αντιπροσωπεύει όλες τις προτιμήσεις και το πλαίσιο των συμμετεχόντων. Το κίνητρο, η εμπλοκή, η ενδυνάμωση και ο εμπλουτισμός της μαθησιακής εμπειρίας είναι σημαντικά.</a:t>
            </a:r>
            <a:endParaRPr>
              <a:latin typeface="Arial"/>
              <a:ea typeface="Arial"/>
              <a:cs typeface="Arial"/>
              <a:sym typeface="Arial"/>
            </a:endParaRPr>
          </a:p>
          <a:p>
            <a:pPr indent="0" lvl="0" marL="148590" rtl="0" algn="l">
              <a:lnSpc>
                <a:spcPct val="100000"/>
              </a:lnSpc>
              <a:spcBef>
                <a:spcPts val="1000"/>
              </a:spcBef>
              <a:spcAft>
                <a:spcPts val="0"/>
              </a:spcAft>
              <a:buSzPct val="85135"/>
              <a:buNone/>
            </a:pPr>
            <a:r>
              <a:rPr b="1" lang="lt-LT" sz="1600">
                <a:latin typeface="Arial"/>
                <a:ea typeface="Arial"/>
                <a:cs typeface="Arial"/>
                <a:sym typeface="Arial"/>
              </a:rPr>
              <a:t>Προτεραιότητες. </a:t>
            </a:r>
            <a:r>
              <a:rPr lang="lt-LT" sz="1600">
                <a:latin typeface="Arial"/>
                <a:ea typeface="Arial"/>
                <a:cs typeface="Arial"/>
                <a:sym typeface="Arial"/>
              </a:rPr>
              <a:t>Πρώτα επικεντρωθείτε στους μαθητές, στα ενδιαφέροντα, τις ανάγκες, τις περιέργειες, τις αμφιβολίες ή τα καθημερινά προβλήματα που θα μπορούσαν να προσεγγιστούν με την διαθέσιμη τεχνολογία. Στη συνέχεια, μπορούν να πραγματοποιηθούν δραστηριότητες για την επίλυση των προβλημάτων, αξιολογώντας τις ικανότητες και τις εμπειρίες που έχουν ήδη οι μαθητές.</a:t>
            </a:r>
            <a:endParaRPr>
              <a:latin typeface="Arial"/>
              <a:ea typeface="Arial"/>
              <a:cs typeface="Arial"/>
              <a:sym typeface="Arial"/>
            </a:endParaRPr>
          </a:p>
        </p:txBody>
      </p:sp>
      <p:sp>
        <p:nvSpPr>
          <p:cNvPr id="862" name="Google Shape;862;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63" name="Google Shape;863;p33"/>
          <p:cNvSpPr/>
          <p:nvPr/>
        </p:nvSpPr>
        <p:spPr>
          <a:xfrm>
            <a:off x="7678482" y="1987682"/>
            <a:ext cx="3352800" cy="3271520"/>
          </a:xfrm>
          <a:prstGeom prst="ellipse">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64" name="Google Shape;864;p33"/>
          <p:cNvSpPr txBox="1"/>
          <p:nvPr/>
        </p:nvSpPr>
        <p:spPr>
          <a:xfrm>
            <a:off x="8543352" y="2204892"/>
            <a:ext cx="212344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Δημοκρατικός χώρος</a:t>
            </a:r>
            <a:endParaRPr b="0" i="0" sz="1400" u="none" cap="none" strike="noStrike">
              <a:solidFill>
                <a:srgbClr val="000000"/>
              </a:solidFill>
              <a:latin typeface="Arial"/>
              <a:ea typeface="Arial"/>
              <a:cs typeface="Arial"/>
              <a:sym typeface="Arial"/>
            </a:endParaRPr>
          </a:p>
        </p:txBody>
      </p:sp>
      <p:sp>
        <p:nvSpPr>
          <p:cNvPr id="865" name="Google Shape;865;p33"/>
          <p:cNvSpPr/>
          <p:nvPr/>
        </p:nvSpPr>
        <p:spPr>
          <a:xfrm>
            <a:off x="9804400" y="3827628"/>
            <a:ext cx="627504" cy="590498"/>
          </a:xfrm>
          <a:prstGeom prst="ellipse">
            <a:avLst/>
          </a:prstGeom>
          <a:solidFill>
            <a:schemeClr val="accent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6" name="Google Shape;866;p33"/>
          <p:cNvSpPr/>
          <p:nvPr/>
        </p:nvSpPr>
        <p:spPr>
          <a:xfrm>
            <a:off x="7959695" y="3362342"/>
            <a:ext cx="645825" cy="523594"/>
          </a:xfrm>
          <a:prstGeom prst="ellipse">
            <a:avLst/>
          </a:prstGeom>
          <a:solidFill>
            <a:schemeClr val="accent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7" name="Google Shape;867;p33"/>
          <p:cNvSpPr/>
          <p:nvPr/>
        </p:nvSpPr>
        <p:spPr>
          <a:xfrm>
            <a:off x="8831754" y="4418126"/>
            <a:ext cx="627504" cy="590498"/>
          </a:xfrm>
          <a:prstGeom prst="ellipse">
            <a:avLst/>
          </a:prstGeom>
          <a:solidFill>
            <a:schemeClr val="accent1">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8" name="Google Shape;868;p33"/>
          <p:cNvSpPr txBox="1"/>
          <p:nvPr/>
        </p:nvSpPr>
        <p:spPr>
          <a:xfrm>
            <a:off x="8755533" y="4575606"/>
            <a:ext cx="795655" cy="2769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Μαθητής</a:t>
            </a:r>
            <a:endParaRPr b="0" i="0" sz="1400" u="none" cap="none" strike="noStrike">
              <a:solidFill>
                <a:srgbClr val="000000"/>
              </a:solidFill>
              <a:latin typeface="Arial"/>
              <a:ea typeface="Arial"/>
              <a:cs typeface="Arial"/>
              <a:sym typeface="Arial"/>
            </a:endParaRPr>
          </a:p>
        </p:txBody>
      </p:sp>
      <p:sp>
        <p:nvSpPr>
          <p:cNvPr id="869" name="Google Shape;869;p33"/>
          <p:cNvSpPr txBox="1"/>
          <p:nvPr/>
        </p:nvSpPr>
        <p:spPr>
          <a:xfrm>
            <a:off x="7886331" y="3487273"/>
            <a:ext cx="7956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Μαθητής</a:t>
            </a:r>
            <a:endParaRPr b="0" i="0" sz="1200" u="none" cap="none" strike="noStrike">
              <a:solidFill>
                <a:srgbClr val="000000"/>
              </a:solidFill>
              <a:latin typeface="Arial"/>
              <a:ea typeface="Arial"/>
              <a:cs typeface="Arial"/>
              <a:sym typeface="Arial"/>
            </a:endParaRPr>
          </a:p>
        </p:txBody>
      </p:sp>
      <p:sp>
        <p:nvSpPr>
          <p:cNvPr id="870" name="Google Shape;870;p33"/>
          <p:cNvSpPr txBox="1"/>
          <p:nvPr/>
        </p:nvSpPr>
        <p:spPr>
          <a:xfrm>
            <a:off x="9730807" y="3978388"/>
            <a:ext cx="795655" cy="2769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Μαθητής</a:t>
            </a:r>
            <a:endParaRPr b="0" i="0" sz="1400" u="none" cap="none" strike="noStrike">
              <a:solidFill>
                <a:srgbClr val="000000"/>
              </a:solidFill>
              <a:latin typeface="Arial"/>
              <a:ea typeface="Arial"/>
              <a:cs typeface="Arial"/>
              <a:sym typeface="Arial"/>
            </a:endParaRPr>
          </a:p>
        </p:txBody>
      </p:sp>
      <p:cxnSp>
        <p:nvCxnSpPr>
          <p:cNvPr id="871" name="Google Shape;871;p33"/>
          <p:cNvCxnSpPr>
            <a:stCxn id="866" idx="5"/>
            <a:endCxn id="867" idx="1"/>
          </p:cNvCxnSpPr>
          <p:nvPr/>
        </p:nvCxnSpPr>
        <p:spPr>
          <a:xfrm>
            <a:off x="8510941" y="3809257"/>
            <a:ext cx="412800" cy="695400"/>
          </a:xfrm>
          <a:prstGeom prst="straightConnector1">
            <a:avLst/>
          </a:prstGeom>
          <a:noFill/>
          <a:ln cap="flat" cmpd="sng" w="19050">
            <a:solidFill>
              <a:srgbClr val="2E86C7"/>
            </a:solidFill>
            <a:prstDash val="solid"/>
            <a:round/>
            <a:headEnd len="med" w="med" type="triangle"/>
            <a:tailEnd len="med" w="med" type="triangle"/>
          </a:ln>
        </p:spPr>
      </p:cxnSp>
      <p:cxnSp>
        <p:nvCxnSpPr>
          <p:cNvPr id="872" name="Google Shape;872;p33"/>
          <p:cNvCxnSpPr/>
          <p:nvPr/>
        </p:nvCxnSpPr>
        <p:spPr>
          <a:xfrm>
            <a:off x="8587864" y="3623442"/>
            <a:ext cx="1272416" cy="354169"/>
          </a:xfrm>
          <a:prstGeom prst="straightConnector1">
            <a:avLst/>
          </a:prstGeom>
          <a:noFill/>
          <a:ln cap="flat" cmpd="sng" w="19050">
            <a:solidFill>
              <a:srgbClr val="2E86C7"/>
            </a:solidFill>
            <a:prstDash val="solid"/>
            <a:round/>
            <a:headEnd len="med" w="med" type="triangle"/>
            <a:tailEnd len="med" w="med" type="triangle"/>
          </a:ln>
        </p:spPr>
      </p:cxnSp>
      <p:cxnSp>
        <p:nvCxnSpPr>
          <p:cNvPr id="873" name="Google Shape;873;p33"/>
          <p:cNvCxnSpPr>
            <a:endCxn id="865" idx="3"/>
          </p:cNvCxnSpPr>
          <p:nvPr/>
        </p:nvCxnSpPr>
        <p:spPr>
          <a:xfrm flipH="1" rot="10800000">
            <a:off x="9376096" y="4331650"/>
            <a:ext cx="520200" cy="243900"/>
          </a:xfrm>
          <a:prstGeom prst="straightConnector1">
            <a:avLst/>
          </a:prstGeom>
          <a:noFill/>
          <a:ln cap="flat" cmpd="sng" w="19050">
            <a:solidFill>
              <a:srgbClr val="2E86C7"/>
            </a:solidFill>
            <a:prstDash val="solid"/>
            <a:round/>
            <a:headEnd len="med" w="med" type="triangle"/>
            <a:tailEnd len="med" w="med" type="triangle"/>
          </a:ln>
        </p:spPr>
      </p:cxnSp>
      <p:sp>
        <p:nvSpPr>
          <p:cNvPr id="874" name="Google Shape;874;p33"/>
          <p:cNvSpPr txBox="1"/>
          <p:nvPr/>
        </p:nvSpPr>
        <p:spPr>
          <a:xfrm>
            <a:off x="9037320" y="2683755"/>
            <a:ext cx="135636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Ενδιαφέροντα, Ανάγκες, Περιέργειες, Αμφιβολίες</a:t>
            </a:r>
            <a:endParaRPr b="0" i="0" sz="1200" u="none" cap="none" strike="noStrike">
              <a:solidFill>
                <a:srgbClr val="000000"/>
              </a:solidFill>
              <a:latin typeface="Arial"/>
              <a:ea typeface="Arial"/>
              <a:cs typeface="Arial"/>
              <a:sym typeface="Arial"/>
            </a:endParaRPr>
          </a:p>
        </p:txBody>
      </p:sp>
      <p:sp>
        <p:nvSpPr>
          <p:cNvPr id="875" name="Google Shape;875;p33"/>
          <p:cNvSpPr/>
          <p:nvPr/>
        </p:nvSpPr>
        <p:spPr>
          <a:xfrm>
            <a:off x="8992143" y="2505325"/>
            <a:ext cx="1120713" cy="1090484"/>
          </a:xfrm>
          <a:prstGeom prst="ellipse">
            <a:avLst/>
          </a:prstGeom>
          <a:solidFill>
            <a:schemeClr val="accent3">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876" name="Google Shape;876;p33"/>
          <p:cNvCxnSpPr>
            <a:stCxn id="875" idx="2"/>
            <a:endCxn id="866" idx="0"/>
          </p:cNvCxnSpPr>
          <p:nvPr/>
        </p:nvCxnSpPr>
        <p:spPr>
          <a:xfrm flipH="1">
            <a:off x="8282643" y="3050567"/>
            <a:ext cx="709500" cy="311700"/>
          </a:xfrm>
          <a:prstGeom prst="straightConnector1">
            <a:avLst/>
          </a:prstGeom>
          <a:noFill/>
          <a:ln cap="flat" cmpd="sng" w="9525">
            <a:solidFill>
              <a:schemeClr val="dk1"/>
            </a:solidFill>
            <a:prstDash val="solid"/>
            <a:round/>
            <a:headEnd len="sm" w="sm" type="none"/>
            <a:tailEnd len="med" w="med" type="triangle"/>
          </a:ln>
        </p:spPr>
      </p:cxnSp>
      <p:cxnSp>
        <p:nvCxnSpPr>
          <p:cNvPr id="877" name="Google Shape;877;p33"/>
          <p:cNvCxnSpPr>
            <a:stCxn id="875" idx="1"/>
            <a:endCxn id="866" idx="0"/>
          </p:cNvCxnSpPr>
          <p:nvPr/>
        </p:nvCxnSpPr>
        <p:spPr>
          <a:xfrm flipH="1">
            <a:off x="8282668" y="2665023"/>
            <a:ext cx="873600" cy="697200"/>
          </a:xfrm>
          <a:prstGeom prst="straightConnector1">
            <a:avLst/>
          </a:prstGeom>
          <a:noFill/>
          <a:ln cap="flat" cmpd="sng" w="9525">
            <a:solidFill>
              <a:schemeClr val="dk1"/>
            </a:solidFill>
            <a:prstDash val="solid"/>
            <a:round/>
            <a:headEnd len="med" w="med" type="triangle"/>
            <a:tailEnd len="sm" w="sm" type="none"/>
          </a:ln>
        </p:spPr>
      </p:cxnSp>
      <p:cxnSp>
        <p:nvCxnSpPr>
          <p:cNvPr id="878" name="Google Shape;878;p33"/>
          <p:cNvCxnSpPr>
            <a:stCxn id="875" idx="3"/>
            <a:endCxn id="867" idx="0"/>
          </p:cNvCxnSpPr>
          <p:nvPr/>
        </p:nvCxnSpPr>
        <p:spPr>
          <a:xfrm flipH="1">
            <a:off x="9145468" y="3436111"/>
            <a:ext cx="10800" cy="981900"/>
          </a:xfrm>
          <a:prstGeom prst="straightConnector1">
            <a:avLst/>
          </a:prstGeom>
          <a:noFill/>
          <a:ln cap="flat" cmpd="sng" w="9525">
            <a:solidFill>
              <a:schemeClr val="dk1"/>
            </a:solidFill>
            <a:prstDash val="solid"/>
            <a:round/>
            <a:headEnd len="med" w="med" type="triangle"/>
            <a:tailEnd len="sm" w="sm" type="none"/>
          </a:ln>
        </p:spPr>
      </p:cxnSp>
      <p:cxnSp>
        <p:nvCxnSpPr>
          <p:cNvPr id="879" name="Google Shape;879;p33"/>
          <p:cNvCxnSpPr>
            <a:stCxn id="875" idx="4"/>
            <a:endCxn id="867" idx="0"/>
          </p:cNvCxnSpPr>
          <p:nvPr/>
        </p:nvCxnSpPr>
        <p:spPr>
          <a:xfrm flipH="1">
            <a:off x="9145400" y="3595809"/>
            <a:ext cx="407100" cy="822300"/>
          </a:xfrm>
          <a:prstGeom prst="straightConnector1">
            <a:avLst/>
          </a:prstGeom>
          <a:noFill/>
          <a:ln cap="flat" cmpd="sng" w="9525">
            <a:solidFill>
              <a:schemeClr val="dk1"/>
            </a:solidFill>
            <a:prstDash val="solid"/>
            <a:round/>
            <a:headEnd len="sm" w="sm" type="none"/>
            <a:tailEnd len="med" w="med" type="triangle"/>
          </a:ln>
        </p:spPr>
      </p:cxnSp>
      <p:cxnSp>
        <p:nvCxnSpPr>
          <p:cNvPr id="880" name="Google Shape;880;p33"/>
          <p:cNvCxnSpPr>
            <a:stCxn id="875" idx="5"/>
            <a:endCxn id="865" idx="0"/>
          </p:cNvCxnSpPr>
          <p:nvPr/>
        </p:nvCxnSpPr>
        <p:spPr>
          <a:xfrm>
            <a:off x="9948731" y="3436111"/>
            <a:ext cx="169500" cy="391500"/>
          </a:xfrm>
          <a:prstGeom prst="straightConnector1">
            <a:avLst/>
          </a:prstGeom>
          <a:noFill/>
          <a:ln cap="flat" cmpd="sng" w="9525">
            <a:solidFill>
              <a:schemeClr val="dk1"/>
            </a:solidFill>
            <a:prstDash val="solid"/>
            <a:round/>
            <a:headEnd len="sm" w="sm" type="none"/>
            <a:tailEnd len="med" w="med" type="triangle"/>
          </a:ln>
        </p:spPr>
      </p:cxnSp>
      <p:cxnSp>
        <p:nvCxnSpPr>
          <p:cNvPr id="881" name="Google Shape;881;p33"/>
          <p:cNvCxnSpPr/>
          <p:nvPr/>
        </p:nvCxnSpPr>
        <p:spPr>
          <a:xfrm>
            <a:off x="10064948" y="3118235"/>
            <a:ext cx="144600" cy="767700"/>
          </a:xfrm>
          <a:prstGeom prst="straightConnector1">
            <a:avLst/>
          </a:prstGeom>
          <a:noFill/>
          <a:ln cap="flat" cmpd="sng" w="9525">
            <a:solidFill>
              <a:schemeClr val="dk1"/>
            </a:solidFill>
            <a:prstDash val="solid"/>
            <a:round/>
            <a:headEnd len="med" w="med" type="triangle"/>
            <a:tailEnd len="sm" w="sm" type="none"/>
          </a:ln>
        </p:spPr>
      </p:cxnSp>
      <p:sp>
        <p:nvSpPr>
          <p:cNvPr id="882" name="Google Shape;882;p33"/>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83" name="Google Shape;883;p33"/>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SzPct val="122605"/>
              <a:buNone/>
            </a:pPr>
            <a:r>
              <a:rPr b="1" lang="lt-LT" sz="2900">
                <a:solidFill>
                  <a:schemeClr val="lt1"/>
                </a:solidFill>
                <a:latin typeface="Arial"/>
                <a:ea typeface="Arial"/>
                <a:cs typeface="Arial"/>
                <a:sym typeface="Arial"/>
              </a:rPr>
              <a:t>Το μοντέλο Κοινωνικά Ευαισθητοποιημένου Σχεδιασμού</a:t>
            </a:r>
            <a:endParaRPr sz="2900">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87" name="Shape 887"/>
        <p:cNvGrpSpPr/>
        <p:nvPr/>
      </p:nvGrpSpPr>
      <p:grpSpPr>
        <a:xfrm>
          <a:off x="0" y="0"/>
          <a:ext cx="0" cy="0"/>
          <a:chOff x="0" y="0"/>
          <a:chExt cx="0" cy="0"/>
        </a:xfrm>
      </p:grpSpPr>
      <p:pic>
        <p:nvPicPr>
          <p:cNvPr id="888" name="Google Shape;888;p3"/>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889" name="Google Shape;889;p3"/>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90" name="Google Shape;890;p3"/>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lt-LT" sz="2800">
                <a:solidFill>
                  <a:srgbClr val="678877"/>
                </a:solidFill>
                <a:latin typeface="Arial"/>
                <a:ea typeface="Arial"/>
                <a:cs typeface="Arial"/>
                <a:sym typeface="Arial"/>
              </a:rPr>
              <a:t>Παρακολουθείτε; </a:t>
            </a:r>
            <a:r>
              <a:rPr b="0" lang="lt-LT" sz="2800">
                <a:latin typeface="Arial"/>
                <a:ea typeface="Arial"/>
                <a:cs typeface="Arial"/>
                <a:sym typeface="Arial"/>
              </a:rPr>
              <a:t>Δοκιμάστε αυτήν τη γρήγορη ερώτηση για να ενισχύσετε όσα έχετε μάθει</a:t>
            </a:r>
            <a:endParaRPr b="0" sz="3000"/>
          </a:p>
        </p:txBody>
      </p:sp>
      <p:sp>
        <p:nvSpPr>
          <p:cNvPr id="891" name="Google Shape;891;p3"/>
          <p:cNvSpPr txBox="1"/>
          <p:nvPr/>
        </p:nvSpPr>
        <p:spPr>
          <a:xfrm>
            <a:off x="935577" y="2533750"/>
            <a:ext cx="10058700" cy="411647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lt-LT" sz="3000" u="none" cap="none" strike="noStrike">
                <a:solidFill>
                  <a:srgbClr val="FFFFFF"/>
                </a:solidFill>
                <a:latin typeface="Arial"/>
                <a:ea typeface="Arial"/>
                <a:cs typeface="Arial"/>
                <a:sym typeface="Arial"/>
              </a:rPr>
              <a:t>Ποιες είναι οι κύριες προκλήσεις στην εφαρμογή της Υπολογιστικής Μάθησης στην εκπαίδευση ενηλίκων;</a:t>
            </a:r>
            <a:endParaRPr b="1" i="0" sz="3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A) Παιδαγωγικές, Προσωπικές, Γνωστικές, Τεχνολογικές </a:t>
            </a:r>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B) Κοινωνικοοικονομικές / Πολιτιστικές</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Γ) Περιεχόμενο και πλαίσιο εκμάθησης </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Δ) Όλα τα παραπάνω</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892" name="Google Shape;892;p3"/>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893" name="Google Shape;893;p3"/>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pic>
        <p:nvPicPr>
          <p:cNvPr id="900" name="Google Shape;900;p3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01" name="Google Shape;901;p3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902" name="Google Shape;902;p35"/>
          <p:cNvSpPr txBox="1"/>
          <p:nvPr/>
        </p:nvSpPr>
        <p:spPr>
          <a:xfrm>
            <a:off x="7280212" y="1757695"/>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lt-LT" sz="2800" u="none" cap="none" strike="noStrike">
                <a:solidFill>
                  <a:schemeClr val="lt1"/>
                </a:solidFill>
                <a:latin typeface="Arial"/>
                <a:ea typeface="Arial"/>
                <a:cs typeface="Arial"/>
                <a:sym typeface="Arial"/>
              </a:rPr>
              <a:t>ΕΝΟΤΗΤΑ 4</a:t>
            </a:r>
            <a:endParaRPr b="0" i="0" sz="2800" u="none" cap="none" strike="noStrike">
              <a:solidFill>
                <a:schemeClr val="lt1"/>
              </a:solidFill>
              <a:latin typeface="Arial"/>
              <a:ea typeface="Arial"/>
              <a:cs typeface="Arial"/>
              <a:sym typeface="Arial"/>
            </a:endParaRPr>
          </a:p>
        </p:txBody>
      </p:sp>
      <p:sp>
        <p:nvSpPr>
          <p:cNvPr id="903" name="Google Shape;903;p35"/>
          <p:cNvSpPr txBox="1"/>
          <p:nvPr/>
        </p:nvSpPr>
        <p:spPr>
          <a:xfrm>
            <a:off x="7465926" y="3125977"/>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14000"/>
              </a:lnSpc>
              <a:spcBef>
                <a:spcPts val="1000"/>
              </a:spcBef>
              <a:spcAft>
                <a:spcPts val="0"/>
              </a:spcAft>
              <a:buClr>
                <a:schemeClr val="lt1"/>
              </a:buClr>
              <a:buSzPts val="1400"/>
              <a:buFont typeface="Arial"/>
              <a:buNone/>
            </a:pPr>
            <a:r>
              <a:rPr b="0" i="1" lang="lt-LT" sz="2200" u="none" cap="none" strike="noStrike">
                <a:solidFill>
                  <a:schemeClr val="lt1"/>
                </a:solidFill>
                <a:latin typeface="Arial"/>
                <a:ea typeface="Arial"/>
                <a:cs typeface="Arial"/>
                <a:sym typeface="Arial"/>
              </a:rPr>
              <a:t>Ο αντίκτυπος και οι δυνατότητες της ΥΣ σε ενήλικες με χαμηλά προσόντα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pic>
        <p:nvPicPr>
          <p:cNvPr descr="Close-up of circuit board" id="910" name="Google Shape;910;p36"/>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911" name="Google Shape;911;p36"/>
          <p:cNvSpPr/>
          <p:nvPr/>
        </p:nvSpPr>
        <p:spPr>
          <a:xfrm>
            <a:off x="798576" y="697992"/>
            <a:ext cx="10594848" cy="5462016"/>
          </a:xfrm>
          <a:prstGeom prst="rect">
            <a:avLst/>
          </a:prstGeom>
          <a:solidFill>
            <a:srgbClr val="7F7F7F">
              <a:alpha val="7176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2" name="Google Shape;912;p36"/>
          <p:cNvSpPr txBox="1"/>
          <p:nvPr/>
        </p:nvSpPr>
        <p:spPr>
          <a:xfrm>
            <a:off x="1249680" y="2151747"/>
            <a:ext cx="9866660" cy="255450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Σε αυτήν την ενότητα, με τίτλο «Ο αντίκτυπος και οι δυνατότητες της ΥΣ σε ενήλικες με χαμηλά προσόντα», εξετάζουμε την αναγκαιότητα των γνώσεων ΥΣ.</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Η ενσωμάτωση των ικανοτήτων ΥΣ σε ενήλικες με χαμηλά προσόντα έχει τη δυνατότητα να ενισχύσει τις προοπτικές απασχόλησης και να διευκολύνει τις ευκαιρίες δια βίου μάθησης. Μεταξύ των 10 ΚΟΡΥΦΑΙΩΝ κρίσιμων δεξιοτήτων που έχουν εντοπιστεί για το σύγχρονο εργατικό δυναμικό είναι η επίλυση προβλημάτων, η δημιουργικότητα και η κριτική σκέψη, όπου η ΥΣ συνδέεται συχνά με τον υπολογιστικό κριτικό γραμματισμό, καθώς και με την τεχνολογική επάρκεια και προσαρμοστικότητα.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Παρουσιάζεται επίσης η στενή σχέση μεταξύ της υπολογιστικής σκέψης και της Τεχνητής Νοημοσύνης.</a:t>
            </a:r>
            <a:endParaRPr b="0" i="0" sz="1400" u="none" cap="none" strike="noStrike">
              <a:solidFill>
                <a:srgbClr val="000000"/>
              </a:solidFill>
              <a:latin typeface="Arial"/>
              <a:ea typeface="Arial"/>
              <a:cs typeface="Arial"/>
              <a:sym typeface="Arial"/>
            </a:endParaRPr>
          </a:p>
        </p:txBody>
      </p:sp>
      <p:sp>
        <p:nvSpPr>
          <p:cNvPr id="913" name="Google Shape;913;p3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7" name="Shape 917"/>
        <p:cNvGrpSpPr/>
        <p:nvPr/>
      </p:nvGrpSpPr>
      <p:grpSpPr>
        <a:xfrm>
          <a:off x="0" y="0"/>
          <a:ext cx="0" cy="0"/>
          <a:chOff x="0" y="0"/>
          <a:chExt cx="0" cy="0"/>
        </a:xfrm>
      </p:grpSpPr>
      <p:pic>
        <p:nvPicPr>
          <p:cNvPr id="918" name="Google Shape;918;p37"/>
          <p:cNvPicPr preferRelativeResize="0"/>
          <p:nvPr/>
        </p:nvPicPr>
        <p:blipFill rotWithShape="1">
          <a:blip r:embed="rId3">
            <a:alphaModFix/>
          </a:blip>
          <a:srcRect b="2846" l="0" r="0" t="0"/>
          <a:stretch/>
        </p:blipFill>
        <p:spPr>
          <a:xfrm>
            <a:off x="7489477" y="1598709"/>
            <a:ext cx="4393239" cy="4550379"/>
          </a:xfrm>
          <a:prstGeom prst="rect">
            <a:avLst/>
          </a:prstGeom>
          <a:noFill/>
          <a:ln>
            <a:noFill/>
          </a:ln>
        </p:spPr>
      </p:pic>
      <p:sp>
        <p:nvSpPr>
          <p:cNvPr id="919" name="Google Shape;919;p37"/>
          <p:cNvSpPr/>
          <p:nvPr/>
        </p:nvSpPr>
        <p:spPr>
          <a:xfrm>
            <a:off x="319997" y="1532965"/>
            <a:ext cx="7129406" cy="500594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0" name="Google Shape;920;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921" name="Google Shape;921;p37"/>
          <p:cNvSpPr txBox="1"/>
          <p:nvPr>
            <p:ph idx="1" type="body"/>
          </p:nvPr>
        </p:nvSpPr>
        <p:spPr>
          <a:xfrm>
            <a:off x="330637" y="1653172"/>
            <a:ext cx="7129406" cy="444145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600"/>
              </a:spcBef>
              <a:spcAft>
                <a:spcPts val="0"/>
              </a:spcAft>
              <a:buSzPts val="1260"/>
              <a:buNone/>
            </a:pPr>
            <a:r>
              <a:rPr lang="lt-LT" sz="1500">
                <a:latin typeface="Arial"/>
                <a:ea typeface="Arial"/>
                <a:cs typeface="Arial"/>
                <a:sym typeface="Arial"/>
              </a:rPr>
              <a:t>Το 2021, το Παγκόσμιο Οικονομικό Φόρουμ προσδιόρισε τις 10 ΚΟΡΥΦΑΙΕΣ δεξιότητες που προβλέπεται να είναι απαραίτητες έως το 2025:</a:t>
            </a:r>
            <a:endParaRPr sz="15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500">
                <a:latin typeface="Arial"/>
                <a:ea typeface="Arial"/>
                <a:cs typeface="Arial"/>
                <a:sym typeface="Arial"/>
              </a:rPr>
              <a:t>Επίλυση προβλημάτων</a:t>
            </a:r>
            <a:endParaRPr/>
          </a:p>
          <a:p>
            <a:pPr indent="-285750" lvl="0" marL="285750" rtl="0" algn="just">
              <a:lnSpc>
                <a:spcPct val="100000"/>
              </a:lnSpc>
              <a:spcBef>
                <a:spcPts val="600"/>
              </a:spcBef>
              <a:spcAft>
                <a:spcPts val="0"/>
              </a:spcAft>
              <a:buSzPts val="1260"/>
              <a:buFont typeface="Arial"/>
              <a:buChar char="•"/>
            </a:pPr>
            <a:r>
              <a:rPr b="1" lang="lt-LT" sz="1500">
                <a:latin typeface="Arial"/>
                <a:ea typeface="Arial"/>
                <a:cs typeface="Arial"/>
                <a:sym typeface="Arial"/>
              </a:rPr>
              <a:t>Δημιουργικότητα</a:t>
            </a:r>
            <a:endParaRPr/>
          </a:p>
          <a:p>
            <a:pPr indent="-285750" lvl="0" marL="285750" rtl="0" algn="just">
              <a:lnSpc>
                <a:spcPct val="100000"/>
              </a:lnSpc>
              <a:spcBef>
                <a:spcPts val="600"/>
              </a:spcBef>
              <a:spcAft>
                <a:spcPts val="0"/>
              </a:spcAft>
              <a:buSzPts val="1260"/>
              <a:buFont typeface="Arial"/>
              <a:buChar char="•"/>
            </a:pPr>
            <a:r>
              <a:rPr b="1" lang="lt-LT" sz="1500">
                <a:latin typeface="Arial"/>
                <a:ea typeface="Arial"/>
                <a:cs typeface="Arial"/>
                <a:sym typeface="Arial"/>
              </a:rPr>
              <a:t>Κριτική σκέψη</a:t>
            </a:r>
            <a:endParaRPr sz="1500">
              <a:latin typeface="Arial"/>
              <a:ea typeface="Arial"/>
              <a:cs typeface="Arial"/>
              <a:sym typeface="Arial"/>
            </a:endParaRPr>
          </a:p>
          <a:p>
            <a:pPr indent="0" lvl="0" marL="0" rtl="0" algn="just">
              <a:lnSpc>
                <a:spcPct val="100000"/>
              </a:lnSpc>
              <a:spcBef>
                <a:spcPts val="600"/>
              </a:spcBef>
              <a:spcAft>
                <a:spcPts val="0"/>
              </a:spcAft>
              <a:buSzPts val="1260"/>
              <a:buNone/>
            </a:pPr>
            <a:r>
              <a:rPr lang="lt-LT" sz="1500">
                <a:latin typeface="Arial"/>
                <a:ea typeface="Arial"/>
                <a:cs typeface="Arial"/>
                <a:sym typeface="Arial"/>
              </a:rPr>
              <a:t>Αυτές οι δεξιότητες συνδέονται με τον </a:t>
            </a:r>
            <a:r>
              <a:rPr b="1" lang="lt-LT" sz="1500">
                <a:latin typeface="Arial"/>
                <a:ea typeface="Arial"/>
                <a:cs typeface="Arial"/>
                <a:sym typeface="Arial"/>
              </a:rPr>
              <a:t>υπολογιστικό κριτικό γραμματισμό και την τεχνολογική επάρκεια</a:t>
            </a:r>
            <a:r>
              <a:rPr lang="lt-LT" sz="1500">
                <a:latin typeface="Arial"/>
                <a:ea typeface="Arial"/>
                <a:cs typeface="Arial"/>
                <a:sym typeface="Arial"/>
              </a:rPr>
              <a:t>. Η ΥΣ έχει τη δυνατότητα να ενισχύσει αρκετές από αυτές τις βασικές ικανότητες.</a:t>
            </a:r>
            <a:endParaRPr/>
          </a:p>
          <a:p>
            <a:pPr indent="0" lvl="0" marL="0" rtl="0" algn="just">
              <a:lnSpc>
                <a:spcPct val="100000"/>
              </a:lnSpc>
              <a:spcBef>
                <a:spcPts val="600"/>
              </a:spcBef>
              <a:spcAft>
                <a:spcPts val="0"/>
              </a:spcAft>
              <a:buSzPts val="1260"/>
              <a:buNone/>
            </a:pPr>
            <a:r>
              <a:rPr lang="lt-LT" sz="1500">
                <a:latin typeface="Arial"/>
                <a:ea typeface="Arial"/>
                <a:cs typeface="Arial"/>
                <a:sym typeface="Arial"/>
              </a:rPr>
              <a:t>Στο πλαίσιο της εκπαιδευτικής διαδικασίας της ΥΣ, είναι ζωτικής σημασίας να καλλιεργηθεί ένα συμπεριληπτικό και δημοκρατικό μαθησιακό περιβάλλον όπου όλοι οι μαθητές μπορούν να συμμετέχουν ισότιμα. Ένα τέτοιο περιβάλλον μπορεί να ενισχύσει τις ικανότητες των μαθητών να </a:t>
            </a:r>
            <a:r>
              <a:rPr b="1" lang="lt-LT" sz="1500">
                <a:latin typeface="Arial"/>
                <a:ea typeface="Arial"/>
                <a:cs typeface="Arial"/>
                <a:sym typeface="Arial"/>
              </a:rPr>
              <a:t>συνεργάζονται με άλλους ανθρώπους</a:t>
            </a:r>
            <a:r>
              <a:rPr lang="lt-LT" sz="1500">
                <a:latin typeface="Arial"/>
                <a:ea typeface="Arial"/>
                <a:cs typeface="Arial"/>
                <a:sym typeface="Arial"/>
              </a:rPr>
              <a:t>.</a:t>
            </a:r>
            <a:endParaRPr/>
          </a:p>
          <a:p>
            <a:pPr indent="0" lvl="0" marL="0" rtl="0" algn="just">
              <a:lnSpc>
                <a:spcPct val="100000"/>
              </a:lnSpc>
              <a:spcBef>
                <a:spcPts val="600"/>
              </a:spcBef>
              <a:spcAft>
                <a:spcPts val="0"/>
              </a:spcAft>
              <a:buSzPts val="1260"/>
              <a:buNone/>
            </a:pPr>
            <a:r>
              <a:rPr lang="lt-LT" sz="1500">
                <a:latin typeface="Arial"/>
                <a:ea typeface="Arial"/>
                <a:cs typeface="Arial"/>
                <a:sym typeface="Arial"/>
              </a:rPr>
              <a:t>Επιπλέον, η </a:t>
            </a:r>
            <a:r>
              <a:rPr b="1" lang="lt-LT" sz="1500">
                <a:latin typeface="Arial"/>
                <a:ea typeface="Arial"/>
                <a:cs typeface="Arial"/>
                <a:sym typeface="Arial"/>
              </a:rPr>
              <a:t>αυτοδιαχείριση</a:t>
            </a:r>
            <a:r>
              <a:rPr lang="lt-LT" sz="1500">
                <a:latin typeface="Arial"/>
                <a:ea typeface="Arial"/>
                <a:cs typeface="Arial"/>
                <a:sym typeface="Arial"/>
              </a:rPr>
              <a:t> είναι μια κρίσιμη δεξιότητα για τους ενήλικες, επιτρέποντάς τους να εξισορροπούν αποτελεσματικά την εργασία και τη συνεχή επαγγελματική ανάπτυξη.</a:t>
            </a:r>
            <a:endParaRPr/>
          </a:p>
          <a:p>
            <a:pPr indent="0" lvl="0" marL="0" rtl="0" algn="just">
              <a:lnSpc>
                <a:spcPct val="100000"/>
              </a:lnSpc>
              <a:spcBef>
                <a:spcPts val="600"/>
              </a:spcBef>
              <a:spcAft>
                <a:spcPts val="0"/>
              </a:spcAft>
              <a:buSzPts val="1260"/>
              <a:buNone/>
            </a:pPr>
            <a:r>
              <a:rPr lang="lt-LT" sz="1500">
                <a:latin typeface="Arial"/>
                <a:ea typeface="Arial"/>
                <a:cs typeface="Arial"/>
                <a:sym typeface="Arial"/>
              </a:rPr>
              <a:t>Επιπλέον, η ανάπτυξη ήπιων δεξιοτήτων μπορεί να είναι ιδιαίτερα ωφέλιμη για τους ενήλικες με χαμηλά προσόντα, </a:t>
            </a:r>
            <a:r>
              <a:rPr b="1" lang="lt-LT" sz="1500">
                <a:latin typeface="Arial"/>
                <a:ea typeface="Arial"/>
                <a:cs typeface="Arial"/>
                <a:sym typeface="Arial"/>
              </a:rPr>
              <a:t>ενισχύοντας την απασχολησιμότητά τους στην αγορά εργασίας</a:t>
            </a:r>
            <a:r>
              <a:rPr lang="lt-LT" sz="1500">
                <a:latin typeface="Arial"/>
                <a:ea typeface="Arial"/>
                <a:cs typeface="Arial"/>
                <a:sym typeface="Arial"/>
              </a:rPr>
              <a:t>.</a:t>
            </a:r>
            <a:endParaRPr sz="1500">
              <a:latin typeface="Arial"/>
              <a:ea typeface="Arial"/>
              <a:cs typeface="Arial"/>
              <a:sym typeface="Arial"/>
            </a:endParaRPr>
          </a:p>
        </p:txBody>
      </p:sp>
      <p:sp>
        <p:nvSpPr>
          <p:cNvPr id="922" name="Google Shape;922;p37"/>
          <p:cNvSpPr txBox="1"/>
          <p:nvPr/>
        </p:nvSpPr>
        <p:spPr>
          <a:xfrm>
            <a:off x="2088777" y="430214"/>
            <a:ext cx="8014447"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800" u="none" cap="none" strike="noStrike">
                <a:solidFill>
                  <a:schemeClr val="dk2"/>
                </a:solidFill>
                <a:latin typeface="Arial"/>
                <a:ea typeface="Arial"/>
                <a:cs typeface="Arial"/>
                <a:sym typeface="Arial"/>
              </a:rPr>
              <a:t>Πώς μπορεί η ΥΣ να υποστηρίξει τους ενήλικες με χαμηλά προσόντα στην αγορά εργασίας;</a:t>
            </a:r>
            <a:endParaRPr b="1" i="0" sz="2800" u="none" cap="none" strike="noStrike">
              <a:solidFill>
                <a:schemeClr val="dk2"/>
              </a:solidFill>
              <a:latin typeface="Arial"/>
              <a:ea typeface="Arial"/>
              <a:cs typeface="Arial"/>
              <a:sym typeface="Arial"/>
            </a:endParaRPr>
          </a:p>
        </p:txBody>
      </p:sp>
      <p:sp>
        <p:nvSpPr>
          <p:cNvPr id="923" name="Google Shape;923;p37"/>
          <p:cNvSpPr txBox="1"/>
          <p:nvPr/>
        </p:nvSpPr>
        <p:spPr>
          <a:xfrm>
            <a:off x="9783011" y="2398828"/>
            <a:ext cx="161162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Αναλυτική σκέψη και καινοτομία</a:t>
            </a:r>
            <a:endParaRPr b="1" i="0" sz="800" u="none" cap="none" strike="noStrike">
              <a:solidFill>
                <a:srgbClr val="000000"/>
              </a:solidFill>
              <a:latin typeface="Arial"/>
              <a:ea typeface="Arial"/>
              <a:cs typeface="Arial"/>
              <a:sym typeface="Arial"/>
            </a:endParaRPr>
          </a:p>
        </p:txBody>
      </p:sp>
      <p:sp>
        <p:nvSpPr>
          <p:cNvPr id="924" name="Google Shape;924;p37"/>
          <p:cNvSpPr txBox="1"/>
          <p:nvPr/>
        </p:nvSpPr>
        <p:spPr>
          <a:xfrm>
            <a:off x="9783010" y="2691739"/>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Ενεργή μάθηση και στρατηγικές μάθησης</a:t>
            </a:r>
            <a:endParaRPr b="1" i="0" sz="800" u="none" cap="none" strike="noStrike">
              <a:solidFill>
                <a:srgbClr val="000000"/>
              </a:solidFill>
              <a:latin typeface="Arial"/>
              <a:ea typeface="Arial"/>
              <a:cs typeface="Arial"/>
              <a:sym typeface="Arial"/>
            </a:endParaRPr>
          </a:p>
        </p:txBody>
      </p:sp>
      <p:sp>
        <p:nvSpPr>
          <p:cNvPr id="925" name="Google Shape;925;p37"/>
          <p:cNvSpPr txBox="1"/>
          <p:nvPr/>
        </p:nvSpPr>
        <p:spPr>
          <a:xfrm>
            <a:off x="9783011" y="3093736"/>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Επίλυση σύνθετων προβλημάτων</a:t>
            </a:r>
            <a:endParaRPr b="1" i="0" sz="800" u="none" cap="none" strike="noStrike">
              <a:solidFill>
                <a:srgbClr val="000000"/>
              </a:solidFill>
              <a:latin typeface="Arial"/>
              <a:ea typeface="Arial"/>
              <a:cs typeface="Arial"/>
              <a:sym typeface="Arial"/>
            </a:endParaRPr>
          </a:p>
        </p:txBody>
      </p:sp>
      <p:sp>
        <p:nvSpPr>
          <p:cNvPr id="926" name="Google Shape;926;p37"/>
          <p:cNvSpPr txBox="1"/>
          <p:nvPr/>
        </p:nvSpPr>
        <p:spPr>
          <a:xfrm>
            <a:off x="9783011" y="3462991"/>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Κριτική σκέψη και ανάλυση</a:t>
            </a:r>
            <a:endParaRPr b="1" i="0" sz="800" u="none" cap="none" strike="noStrike">
              <a:solidFill>
                <a:srgbClr val="000000"/>
              </a:solidFill>
              <a:latin typeface="Arial"/>
              <a:ea typeface="Arial"/>
              <a:cs typeface="Arial"/>
              <a:sym typeface="Arial"/>
            </a:endParaRPr>
          </a:p>
        </p:txBody>
      </p:sp>
      <p:sp>
        <p:nvSpPr>
          <p:cNvPr id="927" name="Google Shape;927;p37"/>
          <p:cNvSpPr txBox="1"/>
          <p:nvPr/>
        </p:nvSpPr>
        <p:spPr>
          <a:xfrm>
            <a:off x="9783010" y="3753500"/>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Δημιουργικότητα, πρωτοτυπία και πρωτοβουλία</a:t>
            </a:r>
            <a:endParaRPr b="1" i="0" sz="800" u="none" cap="none" strike="noStrike">
              <a:solidFill>
                <a:srgbClr val="000000"/>
              </a:solidFill>
              <a:latin typeface="Arial"/>
              <a:ea typeface="Arial"/>
              <a:cs typeface="Arial"/>
              <a:sym typeface="Arial"/>
            </a:endParaRPr>
          </a:p>
        </p:txBody>
      </p:sp>
      <p:sp>
        <p:nvSpPr>
          <p:cNvPr id="928" name="Google Shape;928;p37"/>
          <p:cNvSpPr txBox="1"/>
          <p:nvPr/>
        </p:nvSpPr>
        <p:spPr>
          <a:xfrm>
            <a:off x="9783010" y="4171924"/>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Ηγεσία και κοινωνική επιρροή</a:t>
            </a:r>
            <a:endParaRPr b="1" i="0" sz="800" u="none" cap="none" strike="noStrike">
              <a:solidFill>
                <a:srgbClr val="000000"/>
              </a:solidFill>
              <a:latin typeface="Arial"/>
              <a:ea typeface="Arial"/>
              <a:cs typeface="Arial"/>
              <a:sym typeface="Arial"/>
            </a:endParaRPr>
          </a:p>
        </p:txBody>
      </p:sp>
      <p:sp>
        <p:nvSpPr>
          <p:cNvPr id="929" name="Google Shape;929;p37"/>
          <p:cNvSpPr txBox="1"/>
          <p:nvPr/>
        </p:nvSpPr>
        <p:spPr>
          <a:xfrm>
            <a:off x="9783009" y="4479145"/>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Χρήση, παρακολούθηση και έλεγχος τεχνολογίας</a:t>
            </a:r>
            <a:endParaRPr b="1" i="0" sz="800" u="none" cap="none" strike="noStrike">
              <a:solidFill>
                <a:srgbClr val="000000"/>
              </a:solidFill>
              <a:latin typeface="Arial"/>
              <a:ea typeface="Arial"/>
              <a:cs typeface="Arial"/>
              <a:sym typeface="Arial"/>
            </a:endParaRPr>
          </a:p>
        </p:txBody>
      </p:sp>
      <p:sp>
        <p:nvSpPr>
          <p:cNvPr id="930" name="Google Shape;930;p37"/>
          <p:cNvSpPr txBox="1"/>
          <p:nvPr/>
        </p:nvSpPr>
        <p:spPr>
          <a:xfrm>
            <a:off x="9783009" y="4822370"/>
            <a:ext cx="1833845"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Τεχνολογικός σχεδιασμός και προγραμματισμός</a:t>
            </a:r>
            <a:endParaRPr b="1" i="0" sz="800" u="none" cap="none" strike="noStrike">
              <a:solidFill>
                <a:srgbClr val="000000"/>
              </a:solidFill>
              <a:latin typeface="Arial"/>
              <a:ea typeface="Arial"/>
              <a:cs typeface="Arial"/>
              <a:sym typeface="Arial"/>
            </a:endParaRPr>
          </a:p>
        </p:txBody>
      </p:sp>
      <p:sp>
        <p:nvSpPr>
          <p:cNvPr id="931" name="Google Shape;931;p37"/>
          <p:cNvSpPr txBox="1"/>
          <p:nvPr/>
        </p:nvSpPr>
        <p:spPr>
          <a:xfrm>
            <a:off x="9783010" y="5224368"/>
            <a:ext cx="208899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Ανθεκτικότητα, ανοχή στο στρες και ευελιξία</a:t>
            </a:r>
            <a:endParaRPr b="1" i="0" sz="800" u="none" cap="none" strike="noStrike">
              <a:solidFill>
                <a:srgbClr val="000000"/>
              </a:solidFill>
              <a:latin typeface="Arial"/>
              <a:ea typeface="Arial"/>
              <a:cs typeface="Arial"/>
              <a:sym typeface="Arial"/>
            </a:endParaRPr>
          </a:p>
        </p:txBody>
      </p:sp>
      <p:sp>
        <p:nvSpPr>
          <p:cNvPr id="932" name="Google Shape;932;p37"/>
          <p:cNvSpPr txBox="1"/>
          <p:nvPr/>
        </p:nvSpPr>
        <p:spPr>
          <a:xfrm>
            <a:off x="9783010" y="5503255"/>
            <a:ext cx="2088993" cy="24622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Συλλογιστική σκέψη, επίλυση προβλημάτων και ιδεασμός</a:t>
            </a:r>
            <a:endParaRPr b="1" i="0" sz="800" u="none" cap="none" strike="noStrike">
              <a:solidFill>
                <a:srgbClr val="000000"/>
              </a:solidFill>
              <a:latin typeface="Arial"/>
              <a:ea typeface="Arial"/>
              <a:cs typeface="Arial"/>
              <a:sym typeface="Arial"/>
            </a:endParaRPr>
          </a:p>
        </p:txBody>
      </p:sp>
      <p:sp>
        <p:nvSpPr>
          <p:cNvPr id="933" name="Google Shape;933;p37"/>
          <p:cNvSpPr txBox="1"/>
          <p:nvPr/>
        </p:nvSpPr>
        <p:spPr>
          <a:xfrm>
            <a:off x="9899215" y="5873858"/>
            <a:ext cx="2088993" cy="92333"/>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Πηγή: </a:t>
            </a:r>
            <a:r>
              <a:rPr b="0" i="1" lang="lt-LT" sz="600" u="none" cap="none" strike="noStrike">
                <a:solidFill>
                  <a:srgbClr val="000000"/>
                </a:solidFill>
                <a:latin typeface="Arial"/>
                <a:ea typeface="Arial"/>
                <a:cs typeface="Arial"/>
                <a:sym typeface="Arial"/>
              </a:rPr>
              <a:t>Future of Jobs Report 2020. World Economic Forum</a:t>
            </a:r>
            <a:endParaRPr b="0" i="0" sz="1400" u="none" cap="none" strike="noStrike">
              <a:solidFill>
                <a:srgbClr val="000000"/>
              </a:solidFill>
              <a:latin typeface="Arial"/>
              <a:ea typeface="Arial"/>
              <a:cs typeface="Arial"/>
              <a:sym typeface="Arial"/>
            </a:endParaRPr>
          </a:p>
        </p:txBody>
      </p:sp>
      <p:sp>
        <p:nvSpPr>
          <p:cNvPr id="934" name="Google Shape;934;p37"/>
          <p:cNvSpPr txBox="1"/>
          <p:nvPr/>
        </p:nvSpPr>
        <p:spPr>
          <a:xfrm>
            <a:off x="7795162" y="493708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1" i="0" lang="lt-LT" sz="800" u="none" cap="none" strike="noStrike">
                <a:solidFill>
                  <a:srgbClr val="000000"/>
                </a:solidFill>
                <a:latin typeface="Arial"/>
                <a:ea typeface="Arial"/>
                <a:cs typeface="Arial"/>
                <a:sym typeface="Arial"/>
              </a:rPr>
              <a:t>Τύπος δεξιότητας</a:t>
            </a:r>
            <a:endParaRPr b="1" i="0" sz="800" u="none" cap="none" strike="noStrike">
              <a:solidFill>
                <a:srgbClr val="000000"/>
              </a:solidFill>
              <a:latin typeface="Arial"/>
              <a:ea typeface="Arial"/>
              <a:cs typeface="Arial"/>
              <a:sym typeface="Arial"/>
            </a:endParaRPr>
          </a:p>
        </p:txBody>
      </p:sp>
      <p:sp>
        <p:nvSpPr>
          <p:cNvPr id="935" name="Google Shape;935;p37"/>
          <p:cNvSpPr txBox="1"/>
          <p:nvPr/>
        </p:nvSpPr>
        <p:spPr>
          <a:xfrm>
            <a:off x="7915757" y="510125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Επίλυση προβλημάτων</a:t>
            </a:r>
            <a:endParaRPr b="0" i="0" sz="800" u="none" cap="none" strike="noStrike">
              <a:solidFill>
                <a:srgbClr val="000000"/>
              </a:solidFill>
              <a:latin typeface="Arial"/>
              <a:ea typeface="Arial"/>
              <a:cs typeface="Arial"/>
              <a:sym typeface="Arial"/>
            </a:endParaRPr>
          </a:p>
        </p:txBody>
      </p:sp>
      <p:sp>
        <p:nvSpPr>
          <p:cNvPr id="936" name="Google Shape;936;p37"/>
          <p:cNvSpPr txBox="1"/>
          <p:nvPr/>
        </p:nvSpPr>
        <p:spPr>
          <a:xfrm>
            <a:off x="7915757" y="5412329"/>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Εργασία με ανθρώπους</a:t>
            </a:r>
            <a:endParaRPr b="0" i="0" sz="800" u="none" cap="none" strike="noStrike">
              <a:solidFill>
                <a:srgbClr val="000000"/>
              </a:solidFill>
              <a:latin typeface="Arial"/>
              <a:ea typeface="Arial"/>
              <a:cs typeface="Arial"/>
              <a:sym typeface="Arial"/>
            </a:endParaRPr>
          </a:p>
        </p:txBody>
      </p:sp>
      <p:sp>
        <p:nvSpPr>
          <p:cNvPr id="937" name="Google Shape;937;p37"/>
          <p:cNvSpPr txBox="1"/>
          <p:nvPr/>
        </p:nvSpPr>
        <p:spPr>
          <a:xfrm>
            <a:off x="7915757" y="5256793"/>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Αυτοδιαχείριση</a:t>
            </a:r>
            <a:endParaRPr b="0" i="0" sz="800" u="none" cap="none" strike="noStrike">
              <a:solidFill>
                <a:srgbClr val="000000"/>
              </a:solidFill>
              <a:latin typeface="Arial"/>
              <a:ea typeface="Arial"/>
              <a:cs typeface="Arial"/>
              <a:sym typeface="Arial"/>
            </a:endParaRPr>
          </a:p>
        </p:txBody>
      </p:sp>
      <p:sp>
        <p:nvSpPr>
          <p:cNvPr id="938" name="Google Shape;938;p37"/>
          <p:cNvSpPr txBox="1"/>
          <p:nvPr/>
        </p:nvSpPr>
        <p:spPr>
          <a:xfrm>
            <a:off x="7915756" y="5567865"/>
            <a:ext cx="1498587"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lt-LT" sz="800" u="none" cap="none" strike="noStrike">
                <a:solidFill>
                  <a:srgbClr val="000000"/>
                </a:solidFill>
                <a:latin typeface="Arial"/>
                <a:ea typeface="Arial"/>
                <a:cs typeface="Arial"/>
                <a:sym typeface="Arial"/>
              </a:rPr>
              <a:t>Χρήση και ανάπτυξη τεχνολογίας</a:t>
            </a:r>
            <a:endParaRPr b="0" i="0" sz="800" u="none" cap="none" strike="noStrike">
              <a:solidFill>
                <a:srgbClr val="000000"/>
              </a:solidFill>
              <a:latin typeface="Arial"/>
              <a:ea typeface="Arial"/>
              <a:cs typeface="Arial"/>
              <a:sym typeface="Arial"/>
            </a:endParaRPr>
          </a:p>
        </p:txBody>
      </p:sp>
      <p:sp>
        <p:nvSpPr>
          <p:cNvPr id="939" name="Google Shape;939;p37"/>
          <p:cNvSpPr txBox="1"/>
          <p:nvPr/>
        </p:nvSpPr>
        <p:spPr>
          <a:xfrm>
            <a:off x="7752352" y="1800818"/>
            <a:ext cx="1611623" cy="1231106"/>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lt-LT" sz="2000" u="none" cap="none" strike="noStrike">
                <a:solidFill>
                  <a:srgbClr val="000000"/>
                </a:solidFill>
                <a:latin typeface="Arial"/>
                <a:ea typeface="Arial"/>
                <a:cs typeface="Arial"/>
                <a:sym typeface="Arial"/>
              </a:rPr>
              <a:t>Οι 10 κορυφαίες δεξιότητες του 2025</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39"/>
          <p:cNvSpPr txBox="1"/>
          <p:nvPr>
            <p:ph type="title"/>
          </p:nvPr>
        </p:nvSpPr>
        <p:spPr>
          <a:xfrm>
            <a:off x="1284949" y="704106"/>
            <a:ext cx="5964936" cy="914400"/>
          </a:xfrm>
          <a:prstGeom prst="rect">
            <a:avLst/>
          </a:prstGeom>
          <a:noFill/>
          <a:ln>
            <a:noFill/>
          </a:ln>
        </p:spPr>
        <p:txBody>
          <a:bodyPr anchorCtr="0" anchor="b" bIns="45700" lIns="91425" spcFirstLastPara="1" rIns="91425" wrap="square" tIns="45700">
            <a:noAutofit/>
          </a:bodyPr>
          <a:lstStyle/>
          <a:p>
            <a:pPr indent="0" lvl="0" marL="0" rtl="0" algn="l">
              <a:lnSpc>
                <a:spcPct val="114000"/>
              </a:lnSpc>
              <a:spcBef>
                <a:spcPts val="1000"/>
              </a:spcBef>
              <a:spcAft>
                <a:spcPts val="0"/>
              </a:spcAft>
              <a:buSzPts val="2400"/>
              <a:buNone/>
            </a:pPr>
            <a:r>
              <a:rPr b="1" lang="lt-LT">
                <a:latin typeface="Arial"/>
                <a:ea typeface="Arial"/>
                <a:cs typeface="Arial"/>
                <a:sym typeface="Arial"/>
              </a:rPr>
              <a:t>Απελευθέρωση Δυνατοτήτων με ΥΣ</a:t>
            </a:r>
            <a:endParaRPr b="1">
              <a:latin typeface="Arial"/>
              <a:ea typeface="Arial"/>
              <a:cs typeface="Arial"/>
              <a:sym typeface="Arial"/>
            </a:endParaRPr>
          </a:p>
        </p:txBody>
      </p:sp>
      <p:sp>
        <p:nvSpPr>
          <p:cNvPr id="947" name="Google Shape;947;p39"/>
          <p:cNvSpPr txBox="1"/>
          <p:nvPr>
            <p:ph idx="1" type="body"/>
          </p:nvPr>
        </p:nvSpPr>
        <p:spPr>
          <a:xfrm>
            <a:off x="760801" y="1618506"/>
            <a:ext cx="6162040" cy="3642347"/>
          </a:xfrm>
          <a:prstGeom prst="rect">
            <a:avLst/>
          </a:prstGeom>
          <a:noFill/>
          <a:ln>
            <a:noFill/>
          </a:ln>
        </p:spPr>
        <p:txBody>
          <a:bodyPr anchorCtr="0" anchor="t" bIns="45700" lIns="91425" spcFirstLastPara="1" rIns="91425" wrap="square" tIns="45700">
            <a:noAutofit/>
          </a:bodyPr>
          <a:lstStyle/>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Η ΥΣ μπορεί να έχει σημαντικό αντίκτυπο ενισχύοντας τις ικανότητες επίλυσης προβλημάτων, τη λογική συλλογιστική και τις δεξιότητες λήψης αποφάσεων μεταξύ των ενηλίκων μαθητών με χαμηλά προσόντα σε επαγγελματικά, εκπαιδευτικά και καθημερινά πλαίσια.</a:t>
            </a:r>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Η απόκτηση αυτών των ικανοτήτων μπορεί να συμβάλει στη βελτίωση της απασχολησιμότητας και στις διευρυμένες ευκαιρίες δια βίου μάθησης.</a:t>
            </a:r>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Η ΥΣ παίζει κρίσιμο ρόλο στην προώθηση της ψηφιακής ένταξης μεταξύ των ενηλίκων με χαμηλά προσόντα, εξοπλίζοντάς τους με βασικές δεξιότητες για την πλοήγηση στο ψηφιακό τοπίο.</a:t>
            </a:r>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Τα άτομα με ισχυρή κατανόηση των αρχών της ΥΣ επιδεικνύουν μεγαλύτερη επάρκεια στη χρήση της τεχνολογίας και επιδεικνύουν υψηλότερα επίπεδα ψηφιακής και τεχνητής νοημοσύνης (ΤΝ) γραμματισμού.</a:t>
            </a:r>
            <a:endParaRPr sz="1600">
              <a:latin typeface="Arial"/>
              <a:ea typeface="Arial"/>
              <a:cs typeface="Arial"/>
              <a:sym typeface="Arial"/>
            </a:endParaRPr>
          </a:p>
        </p:txBody>
      </p:sp>
      <p:pic>
        <p:nvPicPr>
          <p:cNvPr descr="Adult listening in class" id="948" name="Google Shape;948;p39"/>
          <p:cNvPicPr preferRelativeResize="0"/>
          <p:nvPr/>
        </p:nvPicPr>
        <p:blipFill rotWithShape="1">
          <a:blip r:embed="rId3">
            <a:alphaModFix/>
          </a:blip>
          <a:srcRect b="0" l="30085" r="29009" t="1517"/>
          <a:stretch/>
        </p:blipFill>
        <p:spPr>
          <a:xfrm>
            <a:off x="8082840" y="0"/>
            <a:ext cx="4109160" cy="6858000"/>
          </a:xfrm>
          <a:prstGeom prst="rect">
            <a:avLst/>
          </a:prstGeom>
          <a:noFill/>
          <a:ln>
            <a:noFill/>
          </a:ln>
        </p:spPr>
      </p:pic>
      <p:sp>
        <p:nvSpPr>
          <p:cNvPr id="949" name="Google Shape;949;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40"/>
          <p:cNvSpPr/>
          <p:nvPr/>
        </p:nvSpPr>
        <p:spPr>
          <a:xfrm>
            <a:off x="893241" y="1788117"/>
            <a:ext cx="5918200" cy="1650120"/>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6" name="Google Shape;956;p40"/>
          <p:cNvSpPr txBox="1"/>
          <p:nvPr>
            <p:ph type="title"/>
          </p:nvPr>
        </p:nvSpPr>
        <p:spPr>
          <a:xfrm>
            <a:off x="1117600" y="850050"/>
            <a:ext cx="99568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111"/>
              <a:buFont typeface="Sorts Mill Goudy"/>
              <a:buNone/>
            </a:pPr>
            <a:r>
              <a:rPr b="1" lang="lt-LT" sz="2800">
                <a:latin typeface="Arial"/>
                <a:ea typeface="Arial"/>
                <a:cs typeface="Arial"/>
                <a:sym typeface="Arial"/>
              </a:rPr>
              <a:t>ΥΣ στην εποχή της ΤΝ</a:t>
            </a:r>
            <a:endParaRPr sz="2800">
              <a:latin typeface="Arial"/>
              <a:ea typeface="Arial"/>
              <a:cs typeface="Arial"/>
              <a:sym typeface="Arial"/>
            </a:endParaRPr>
          </a:p>
        </p:txBody>
      </p:sp>
      <p:sp>
        <p:nvSpPr>
          <p:cNvPr id="957" name="Google Shape;957;p40"/>
          <p:cNvSpPr txBox="1"/>
          <p:nvPr>
            <p:ph idx="1" type="body"/>
          </p:nvPr>
        </p:nvSpPr>
        <p:spPr>
          <a:xfrm>
            <a:off x="839493" y="1702163"/>
            <a:ext cx="5894478" cy="1605622"/>
          </a:xfrm>
          <a:prstGeom prst="rect">
            <a:avLst/>
          </a:prstGeom>
          <a:noFill/>
          <a:ln>
            <a:noFill/>
          </a:ln>
        </p:spPr>
        <p:txBody>
          <a:bodyPr anchorCtr="0" anchor="t" bIns="45700" lIns="91425" spcFirstLastPara="1" rIns="91425" wrap="square" tIns="45700">
            <a:normAutofit fontScale="92500" lnSpcReduction="10000"/>
          </a:bodyPr>
          <a:lstStyle/>
          <a:p>
            <a:pPr indent="0" lvl="0" marL="148590" rtl="0" algn="just">
              <a:lnSpc>
                <a:spcPct val="100000"/>
              </a:lnSpc>
              <a:spcBef>
                <a:spcPts val="1000"/>
              </a:spcBef>
              <a:spcAft>
                <a:spcPts val="0"/>
              </a:spcAft>
              <a:buSzPct val="85135"/>
              <a:buNone/>
            </a:pPr>
            <a:r>
              <a:rPr lang="lt-LT" sz="1600">
                <a:latin typeface="Arial"/>
                <a:ea typeface="Arial"/>
                <a:cs typeface="Arial"/>
                <a:sym typeface="Arial"/>
              </a:rPr>
              <a:t>Στοιχεία της ΥΣ, όπως η αποσύνθεση, η αφαίρεση, η αναγνώριση προτύπων και οι αλγόριθμοι, σχετίζονται άμεσα με τη σκέψη στον τομέα της Τεχνητής Νοημοσύνης (ΤΝ).</a:t>
            </a:r>
            <a:endParaRPr sz="1600">
              <a:latin typeface="Arial"/>
              <a:ea typeface="Arial"/>
              <a:cs typeface="Arial"/>
              <a:sym typeface="Arial"/>
            </a:endParaRPr>
          </a:p>
          <a:p>
            <a:pPr indent="0" lvl="0" marL="148590" rtl="0" algn="just">
              <a:lnSpc>
                <a:spcPct val="100000"/>
              </a:lnSpc>
              <a:spcBef>
                <a:spcPts val="1000"/>
              </a:spcBef>
              <a:spcAft>
                <a:spcPts val="0"/>
              </a:spcAft>
              <a:buSzPct val="85135"/>
              <a:buNone/>
            </a:pPr>
            <a:r>
              <a:rPr lang="lt-LT" sz="1600">
                <a:latin typeface="Arial"/>
                <a:ea typeface="Arial"/>
                <a:cs typeface="Arial"/>
                <a:sym typeface="Arial"/>
              </a:rPr>
              <a:t>Οι ενήλικες που κατανοούν τις βασικές αρχές της ΥΣ μπορούν να υιοθετήσουν πιο εύκολα τεχνολογίες και να εφαρμόσουν καλύτερα τις αρχές της ΤΝ.</a:t>
            </a:r>
            <a:endParaRPr sz="1600">
              <a:latin typeface="Arial"/>
              <a:ea typeface="Arial"/>
              <a:cs typeface="Arial"/>
              <a:sym typeface="Arial"/>
            </a:endParaRPr>
          </a:p>
          <a:p>
            <a:pPr indent="0" lvl="0" marL="148590" rtl="0" algn="l">
              <a:lnSpc>
                <a:spcPct val="100000"/>
              </a:lnSpc>
              <a:spcBef>
                <a:spcPts val="1000"/>
              </a:spcBef>
              <a:spcAft>
                <a:spcPts val="0"/>
              </a:spcAft>
              <a:buSzPct val="85135"/>
              <a:buNone/>
            </a:pPr>
            <a:r>
              <a:t/>
            </a:r>
            <a:endParaRPr sz="1600">
              <a:latin typeface="Arial"/>
              <a:ea typeface="Arial"/>
              <a:cs typeface="Arial"/>
              <a:sym typeface="Arial"/>
            </a:endParaRPr>
          </a:p>
        </p:txBody>
      </p:sp>
      <p:sp>
        <p:nvSpPr>
          <p:cNvPr id="958" name="Google Shape;958;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959" name="Google Shape;959;p40"/>
          <p:cNvSpPr/>
          <p:nvPr/>
        </p:nvSpPr>
        <p:spPr>
          <a:xfrm>
            <a:off x="5323840" y="3547889"/>
            <a:ext cx="6096000" cy="25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960" name="Google Shape;960;p40"/>
          <p:cNvSpPr txBox="1"/>
          <p:nvPr/>
        </p:nvSpPr>
        <p:spPr>
          <a:xfrm>
            <a:off x="5174619" y="3576150"/>
            <a:ext cx="6245221" cy="2466843"/>
          </a:xfrm>
          <a:prstGeom prst="rect">
            <a:avLst/>
          </a:prstGeom>
          <a:noFill/>
          <a:ln>
            <a:noFill/>
          </a:ln>
        </p:spPr>
        <p:txBody>
          <a:bodyPr anchorCtr="0" anchor="t" bIns="45700" lIns="91425" spcFirstLastPara="1" rIns="91425" wrap="square" tIns="45700">
            <a:noAutofit/>
          </a:bodyPr>
          <a:lstStyle/>
          <a:p>
            <a:pPr indent="0" lvl="0" marL="148590" marR="0" rtl="0" algn="just">
              <a:lnSpc>
                <a:spcPct val="100000"/>
              </a:lnSpc>
              <a:spcBef>
                <a:spcPts val="0"/>
              </a:spcBef>
              <a:spcAft>
                <a:spcPts val="0"/>
              </a:spcAft>
              <a:buClr>
                <a:schemeClr val="dk2"/>
              </a:buClr>
              <a:buSzPts val="1260"/>
              <a:buFont typeface="Arial"/>
              <a:buNone/>
            </a:pPr>
            <a:r>
              <a:rPr b="0" i="0" lang="lt-LT" sz="1500" u="none" cap="none" strike="noStrike">
                <a:solidFill>
                  <a:schemeClr val="dk2"/>
                </a:solidFill>
                <a:latin typeface="Arial"/>
                <a:ea typeface="Arial"/>
                <a:cs typeface="Arial"/>
                <a:sym typeface="Arial"/>
              </a:rPr>
              <a:t>Η σκέψη με ΤΝ υπερβαίνει τα θεμέλια της ΥΣ και ενσωματώνει πιο προηγμένες γνωστικές και υπολογιστικές διαδικασίες, όπως: Αξιοποίηση βασικών γνώσεων και συλλογισμού βασισμένων σε περιπτώσεις για την επίλυση προβλημάτων· Καταγραφή και συλλογισμός σχετικά με τη γνώση κοινής λογικής· Ενεργοποίηση της επεξεργασίας σημασιολογίας και πληροφοριών πλαισίου· Αποτελεσματικός χειρισμός μη δομημένων δεδομένων, μεταξύ άλλων σύνθετων εργασιών.</a:t>
            </a:r>
            <a:endParaRPr b="0" i="0" sz="1400" u="none" cap="none" strike="noStrike">
              <a:solidFill>
                <a:srgbClr val="000000"/>
              </a:solidFill>
              <a:latin typeface="Arial"/>
              <a:ea typeface="Arial"/>
              <a:cs typeface="Arial"/>
              <a:sym typeface="Arial"/>
            </a:endParaRPr>
          </a:p>
          <a:p>
            <a:pPr indent="0" lvl="0" marL="148590" marR="0" rtl="0" algn="just">
              <a:lnSpc>
                <a:spcPct val="100000"/>
              </a:lnSpc>
              <a:spcBef>
                <a:spcPts val="0"/>
              </a:spcBef>
              <a:spcAft>
                <a:spcPts val="0"/>
              </a:spcAft>
              <a:buClr>
                <a:srgbClr val="000000"/>
              </a:buClr>
              <a:buSzPts val="1500"/>
              <a:buFont typeface="Arial"/>
              <a:buNone/>
            </a:pPr>
            <a:r>
              <a:rPr b="0" i="0" lang="lt-LT" sz="1500" u="none" cap="none" strike="noStrike">
                <a:solidFill>
                  <a:schemeClr val="dk2"/>
                </a:solidFill>
                <a:latin typeface="Arial"/>
                <a:ea typeface="Arial"/>
                <a:cs typeface="Arial"/>
                <a:sym typeface="Arial"/>
              </a:rPr>
              <a:t>Αυτές οι δυνατότητες καθιστούν τη σκέψη με ΤΝ ένα πιο ολιστικό και προσαρμοστικό πλαίσιο για την αντιμετώπιση περίπλοκων προκλήσεων του πραγματικού κόσμου.</a:t>
            </a:r>
            <a:endParaRPr b="0" i="0" sz="1500" u="none" cap="none" strike="noStrike">
              <a:solidFill>
                <a:schemeClr val="dk2"/>
              </a:solidFill>
              <a:latin typeface="Arial"/>
              <a:ea typeface="Arial"/>
              <a:cs typeface="Arial"/>
              <a:sym typeface="Arial"/>
            </a:endParaRPr>
          </a:p>
          <a:p>
            <a:pPr indent="0" lvl="0" marL="148590" marR="0" rtl="0" algn="l">
              <a:lnSpc>
                <a:spcPct val="100000"/>
              </a:lnSpc>
              <a:spcBef>
                <a:spcPts val="0"/>
              </a:spcBef>
              <a:spcAft>
                <a:spcPts val="0"/>
              </a:spcAft>
              <a:buClr>
                <a:schemeClr val="dk2"/>
              </a:buClr>
              <a:buSzPts val="1260"/>
              <a:buFont typeface="Arial"/>
              <a:buNone/>
            </a:pPr>
            <a:r>
              <a:t/>
            </a:r>
            <a:endParaRPr b="0" i="0" sz="1600" u="none" cap="none" strike="noStrike">
              <a:solidFill>
                <a:schemeClr val="dk2"/>
              </a:solidFill>
              <a:latin typeface="Arial"/>
              <a:ea typeface="Arial"/>
              <a:cs typeface="Arial"/>
              <a:sym typeface="Arial"/>
            </a:endParaRPr>
          </a:p>
        </p:txBody>
      </p:sp>
      <p:sp>
        <p:nvSpPr>
          <p:cNvPr id="961" name="Google Shape;961;p40"/>
          <p:cNvSpPr/>
          <p:nvPr/>
        </p:nvSpPr>
        <p:spPr>
          <a:xfrm>
            <a:off x="7772400" y="2042962"/>
            <a:ext cx="1280160" cy="1188720"/>
          </a:xfrm>
          <a:prstGeom prst="ellipse">
            <a:avLst/>
          </a:prstGeom>
          <a:solidFill>
            <a:schemeClr val="accent3">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2" name="Google Shape;962;p40"/>
          <p:cNvSpPr/>
          <p:nvPr/>
        </p:nvSpPr>
        <p:spPr>
          <a:xfrm>
            <a:off x="8773160" y="2042962"/>
            <a:ext cx="1280160" cy="1188720"/>
          </a:xfrm>
          <a:prstGeom prst="ellipse">
            <a:avLst/>
          </a:prstGeom>
          <a:solidFill>
            <a:schemeClr val="accent5">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3" name="Google Shape;963;p40"/>
          <p:cNvSpPr txBox="1"/>
          <p:nvPr/>
        </p:nvSpPr>
        <p:spPr>
          <a:xfrm>
            <a:off x="8986300" y="2461414"/>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AI thinking</a:t>
            </a:r>
            <a:endParaRPr b="0" i="0" sz="1400" u="none" cap="none" strike="noStrike">
              <a:solidFill>
                <a:srgbClr val="000000"/>
              </a:solidFill>
              <a:latin typeface="Arial"/>
              <a:ea typeface="Arial"/>
              <a:cs typeface="Arial"/>
              <a:sym typeface="Arial"/>
            </a:endParaRPr>
          </a:p>
        </p:txBody>
      </p:sp>
      <p:sp>
        <p:nvSpPr>
          <p:cNvPr id="964" name="Google Shape;964;p40"/>
          <p:cNvSpPr txBox="1"/>
          <p:nvPr/>
        </p:nvSpPr>
        <p:spPr>
          <a:xfrm>
            <a:off x="8051800" y="2489397"/>
            <a:ext cx="721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ΥΣ</a:t>
            </a:r>
            <a:endParaRPr b="0" i="0" sz="1400" u="none" cap="none" strike="noStrike">
              <a:solidFill>
                <a:srgbClr val="000000"/>
              </a:solidFill>
              <a:latin typeface="Arial"/>
              <a:ea typeface="Arial"/>
              <a:cs typeface="Arial"/>
              <a:sym typeface="Arial"/>
            </a:endParaRPr>
          </a:p>
        </p:txBody>
      </p:sp>
      <p:sp>
        <p:nvSpPr>
          <p:cNvPr id="965" name="Google Shape;965;p40"/>
          <p:cNvSpPr txBox="1"/>
          <p:nvPr/>
        </p:nvSpPr>
        <p:spPr>
          <a:xfrm>
            <a:off x="8536940" y="3176205"/>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Επικάλυψη </a:t>
            </a:r>
            <a:endParaRPr b="0" i="0" sz="1400" u="none" cap="none" strike="noStrike">
              <a:solidFill>
                <a:srgbClr val="000000"/>
              </a:solidFill>
              <a:latin typeface="Arial"/>
              <a:ea typeface="Arial"/>
              <a:cs typeface="Arial"/>
              <a:sym typeface="Arial"/>
            </a:endParaRPr>
          </a:p>
        </p:txBody>
      </p:sp>
      <p:cxnSp>
        <p:nvCxnSpPr>
          <p:cNvPr id="966" name="Google Shape;966;p40"/>
          <p:cNvCxnSpPr/>
          <p:nvPr/>
        </p:nvCxnSpPr>
        <p:spPr>
          <a:xfrm rot="10800000">
            <a:off x="8933180" y="2749301"/>
            <a:ext cx="5080" cy="411495"/>
          </a:xfrm>
          <a:prstGeom prst="straightConnector1">
            <a:avLst/>
          </a:prstGeom>
          <a:noFill/>
          <a:ln cap="flat" cmpd="sng" w="38100">
            <a:solidFill>
              <a:schemeClr val="dk1"/>
            </a:solidFill>
            <a:prstDash val="solid"/>
            <a:round/>
            <a:headEnd len="sm" w="sm" type="none"/>
            <a:tailEnd len="med" w="med" type="triangle"/>
          </a:ln>
        </p:spPr>
      </p:cxnSp>
      <p:cxnSp>
        <p:nvCxnSpPr>
          <p:cNvPr id="967" name="Google Shape;967;p40"/>
          <p:cNvCxnSpPr/>
          <p:nvPr/>
        </p:nvCxnSpPr>
        <p:spPr>
          <a:xfrm>
            <a:off x="8133078" y="2013467"/>
            <a:ext cx="1508762" cy="0"/>
          </a:xfrm>
          <a:prstGeom prst="straightConnector1">
            <a:avLst/>
          </a:prstGeom>
          <a:noFill/>
          <a:ln cap="flat" cmpd="sng" w="38100">
            <a:solidFill>
              <a:srgbClr val="2E86C7"/>
            </a:solidFill>
            <a:prstDash val="solid"/>
            <a:round/>
            <a:headEnd len="sm" w="sm" type="none"/>
            <a:tailEnd len="med" w="med" type="triangle"/>
          </a:ln>
        </p:spPr>
      </p:cxnSp>
      <p:sp>
        <p:nvSpPr>
          <p:cNvPr id="968" name="Google Shape;968;p40"/>
          <p:cNvSpPr txBox="1"/>
          <p:nvPr/>
        </p:nvSpPr>
        <p:spPr>
          <a:xfrm>
            <a:off x="8445500" y="1728035"/>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Κίνηση </a:t>
            </a:r>
            <a:endParaRPr b="0" i="0" sz="1400" u="none" cap="none" strike="noStrike">
              <a:solidFill>
                <a:srgbClr val="000000"/>
              </a:solidFill>
              <a:latin typeface="Arial"/>
              <a:ea typeface="Arial"/>
              <a:cs typeface="Arial"/>
              <a:sym typeface="Arial"/>
            </a:endParaRPr>
          </a:p>
        </p:txBody>
      </p:sp>
      <p:pic>
        <p:nvPicPr>
          <p:cNvPr descr="https://ars.els-cdn.com/content/image/1-s2.0-S0736585323000904-gr1.jpg" id="969" name="Google Shape;969;p40"/>
          <p:cNvPicPr preferRelativeResize="0"/>
          <p:nvPr/>
        </p:nvPicPr>
        <p:blipFill rotWithShape="1">
          <a:blip r:embed="rId3">
            <a:alphaModFix/>
          </a:blip>
          <a:srcRect b="0" l="0" r="0" t="0"/>
          <a:stretch/>
        </p:blipFill>
        <p:spPr>
          <a:xfrm>
            <a:off x="839493" y="3737661"/>
            <a:ext cx="4398418" cy="1873401"/>
          </a:xfrm>
          <a:prstGeom prst="rect">
            <a:avLst/>
          </a:prstGeom>
          <a:noFill/>
          <a:ln>
            <a:noFill/>
          </a:ln>
        </p:spPr>
      </p:pic>
      <p:sp>
        <p:nvSpPr>
          <p:cNvPr id="970" name="Google Shape;970;p40"/>
          <p:cNvSpPr/>
          <p:nvPr/>
        </p:nvSpPr>
        <p:spPr>
          <a:xfrm>
            <a:off x="3786732" y="5551878"/>
            <a:ext cx="1719505" cy="246181"/>
          </a:xfrm>
          <a:prstGeom prst="rect">
            <a:avLst/>
          </a:prstGeom>
          <a:noFill/>
          <a:ln>
            <a:noFill/>
          </a:ln>
        </p:spPr>
        <p:txBody>
          <a:bodyPr anchorCtr="0" anchor="t" bIns="45700" lIns="91425" spcFirstLastPara="1" rIns="91425" wrap="square" tIns="45700">
            <a:spAutoFit/>
          </a:bodyPr>
          <a:lstStyle/>
          <a:p>
            <a:pPr indent="0" lvl="0" marL="228600" marR="0" rtl="0" algn="l">
              <a:lnSpc>
                <a:spcPct val="100000"/>
              </a:lnSpc>
              <a:spcBef>
                <a:spcPts val="0"/>
              </a:spcBef>
              <a:spcAft>
                <a:spcPts val="0"/>
              </a:spcAft>
              <a:buClr>
                <a:srgbClr val="000000"/>
              </a:buClr>
              <a:buSzPts val="1000"/>
              <a:buFont typeface="Arial"/>
              <a:buNone/>
            </a:pPr>
            <a:r>
              <a:rPr b="1" i="1" lang="lt-LT" sz="1000" u="none" cap="none" strike="noStrike">
                <a:solidFill>
                  <a:srgbClr val="000000"/>
                </a:solidFill>
                <a:latin typeface="Arial"/>
                <a:ea typeface="Arial"/>
                <a:cs typeface="Arial"/>
                <a:sym typeface="Arial"/>
              </a:rPr>
              <a:t>Πηγή: Celik, 2023</a:t>
            </a:r>
            <a:endParaRPr b="1" i="1" sz="1050" u="none" cap="none" strike="noStrike">
              <a:solidFill>
                <a:srgbClr val="000000"/>
              </a:solidFill>
              <a:latin typeface="Arial"/>
              <a:ea typeface="Arial"/>
              <a:cs typeface="Arial"/>
              <a:sym typeface="Arial"/>
            </a:endParaRPr>
          </a:p>
        </p:txBody>
      </p:sp>
      <p:sp>
        <p:nvSpPr>
          <p:cNvPr id="971" name="Google Shape;971;p40"/>
          <p:cNvSpPr txBox="1"/>
          <p:nvPr/>
        </p:nvSpPr>
        <p:spPr>
          <a:xfrm>
            <a:off x="1042279" y="4006710"/>
            <a:ext cx="432000"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Curiosity</a:t>
            </a:r>
            <a:endParaRPr b="1" i="0" sz="700" u="none" cap="none" strike="noStrike">
              <a:solidFill>
                <a:srgbClr val="000000"/>
              </a:solidFill>
              <a:latin typeface="Arial"/>
              <a:ea typeface="Arial"/>
              <a:cs typeface="Arial"/>
              <a:sym typeface="Arial"/>
            </a:endParaRPr>
          </a:p>
        </p:txBody>
      </p:sp>
      <p:sp>
        <p:nvSpPr>
          <p:cNvPr id="972" name="Google Shape;972;p40"/>
          <p:cNvSpPr txBox="1"/>
          <p:nvPr/>
        </p:nvSpPr>
        <p:spPr>
          <a:xfrm>
            <a:off x="918641" y="4183392"/>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Focusing of attention</a:t>
            </a:r>
            <a:endParaRPr b="1" i="0" sz="600" u="none" cap="none" strike="noStrike">
              <a:solidFill>
                <a:srgbClr val="000000"/>
              </a:solidFill>
              <a:latin typeface="Arial"/>
              <a:ea typeface="Arial"/>
              <a:cs typeface="Arial"/>
              <a:sym typeface="Arial"/>
            </a:endParaRPr>
          </a:p>
        </p:txBody>
      </p:sp>
      <p:sp>
        <p:nvSpPr>
          <p:cNvPr id="973" name="Google Shape;973;p40"/>
          <p:cNvSpPr txBox="1"/>
          <p:nvPr/>
        </p:nvSpPr>
        <p:spPr>
          <a:xfrm>
            <a:off x="926070" y="4363735"/>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Pleasure</a:t>
            </a:r>
            <a:endParaRPr b="1" i="0" sz="600" u="none" cap="none" strike="noStrike">
              <a:solidFill>
                <a:srgbClr val="000000"/>
              </a:solidFill>
              <a:latin typeface="Arial"/>
              <a:ea typeface="Arial"/>
              <a:cs typeface="Arial"/>
              <a:sym typeface="Arial"/>
            </a:endParaRPr>
          </a:p>
        </p:txBody>
      </p:sp>
      <p:sp>
        <p:nvSpPr>
          <p:cNvPr id="974" name="Google Shape;974;p40"/>
          <p:cNvSpPr txBox="1"/>
          <p:nvPr/>
        </p:nvSpPr>
        <p:spPr>
          <a:xfrm>
            <a:off x="926070" y="4540595"/>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Measure time</a:t>
            </a:r>
            <a:endParaRPr b="1" i="0" sz="600" u="none" cap="none" strike="noStrike">
              <a:solidFill>
                <a:srgbClr val="000000"/>
              </a:solidFill>
              <a:latin typeface="Arial"/>
              <a:ea typeface="Arial"/>
              <a:cs typeface="Arial"/>
              <a:sym typeface="Arial"/>
            </a:endParaRPr>
          </a:p>
        </p:txBody>
      </p:sp>
      <p:sp>
        <p:nvSpPr>
          <p:cNvPr id="975" name="Google Shape;975;p40"/>
          <p:cNvSpPr txBox="1"/>
          <p:nvPr/>
        </p:nvSpPr>
        <p:spPr>
          <a:xfrm>
            <a:off x="913370" y="4948853"/>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Skills access</a:t>
            </a:r>
            <a:endParaRPr b="1" i="0" sz="600" u="none" cap="none" strike="noStrike">
              <a:solidFill>
                <a:srgbClr val="000000"/>
              </a:solidFill>
              <a:latin typeface="Arial"/>
              <a:ea typeface="Arial"/>
              <a:cs typeface="Arial"/>
              <a:sym typeface="Arial"/>
            </a:endParaRPr>
          </a:p>
        </p:txBody>
      </p:sp>
      <p:sp>
        <p:nvSpPr>
          <p:cNvPr id="976" name="Google Shape;976;p40"/>
          <p:cNvSpPr txBox="1"/>
          <p:nvPr/>
        </p:nvSpPr>
        <p:spPr>
          <a:xfrm>
            <a:off x="913370" y="5127916"/>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Usage access</a:t>
            </a:r>
            <a:endParaRPr b="1" i="0" sz="600" u="none" cap="none" strike="noStrike">
              <a:solidFill>
                <a:srgbClr val="000000"/>
              </a:solidFill>
              <a:latin typeface="Arial"/>
              <a:ea typeface="Arial"/>
              <a:cs typeface="Arial"/>
              <a:sym typeface="Arial"/>
            </a:endParaRPr>
          </a:p>
        </p:txBody>
      </p:sp>
      <p:sp>
        <p:nvSpPr>
          <p:cNvPr id="977" name="Google Shape;977;p40"/>
          <p:cNvSpPr txBox="1"/>
          <p:nvPr/>
        </p:nvSpPr>
        <p:spPr>
          <a:xfrm>
            <a:off x="913370" y="5306056"/>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Physical access</a:t>
            </a:r>
            <a:endParaRPr b="1" i="0" sz="600" u="none" cap="none" strike="noStrike">
              <a:solidFill>
                <a:srgbClr val="000000"/>
              </a:solidFill>
              <a:latin typeface="Arial"/>
              <a:ea typeface="Arial"/>
              <a:cs typeface="Arial"/>
              <a:sym typeface="Arial"/>
            </a:endParaRPr>
          </a:p>
        </p:txBody>
      </p:sp>
      <p:sp>
        <p:nvSpPr>
          <p:cNvPr id="978" name="Google Shape;978;p40"/>
          <p:cNvSpPr txBox="1"/>
          <p:nvPr/>
        </p:nvSpPr>
        <p:spPr>
          <a:xfrm>
            <a:off x="913370" y="5481652"/>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Motivational access</a:t>
            </a:r>
            <a:endParaRPr b="1" i="0" sz="600" u="none" cap="none" strike="noStrike">
              <a:solidFill>
                <a:srgbClr val="000000"/>
              </a:solidFill>
              <a:latin typeface="Arial"/>
              <a:ea typeface="Arial"/>
              <a:cs typeface="Arial"/>
              <a:sym typeface="Arial"/>
            </a:endParaRPr>
          </a:p>
        </p:txBody>
      </p:sp>
      <p:sp>
        <p:nvSpPr>
          <p:cNvPr id="979" name="Google Shape;979;p40"/>
          <p:cNvSpPr txBox="1"/>
          <p:nvPr/>
        </p:nvSpPr>
        <p:spPr>
          <a:xfrm>
            <a:off x="2039229" y="4179069"/>
            <a:ext cx="432000" cy="184666"/>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Cognitive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Absorption</a:t>
            </a:r>
            <a:endParaRPr b="1" i="0" sz="800" u="none" cap="none" strike="noStrike">
              <a:solidFill>
                <a:srgbClr val="000000"/>
              </a:solidFill>
              <a:latin typeface="Arial"/>
              <a:ea typeface="Arial"/>
              <a:cs typeface="Arial"/>
              <a:sym typeface="Arial"/>
            </a:endParaRPr>
          </a:p>
        </p:txBody>
      </p:sp>
      <p:sp>
        <p:nvSpPr>
          <p:cNvPr id="980" name="Google Shape;980;p40"/>
          <p:cNvSpPr txBox="1"/>
          <p:nvPr/>
        </p:nvSpPr>
        <p:spPr>
          <a:xfrm>
            <a:off x="2008018" y="5171393"/>
            <a:ext cx="494421"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Digital Divide</a:t>
            </a:r>
            <a:endParaRPr b="0" i="0" sz="1400" u="none" cap="none" strike="noStrike">
              <a:solidFill>
                <a:srgbClr val="000000"/>
              </a:solidFill>
              <a:latin typeface="Arial"/>
              <a:ea typeface="Arial"/>
              <a:cs typeface="Arial"/>
              <a:sym typeface="Arial"/>
            </a:endParaRPr>
          </a:p>
        </p:txBody>
      </p:sp>
      <p:sp>
        <p:nvSpPr>
          <p:cNvPr id="981" name="Google Shape;981;p40"/>
          <p:cNvSpPr txBox="1"/>
          <p:nvPr/>
        </p:nvSpPr>
        <p:spPr>
          <a:xfrm>
            <a:off x="3616614" y="5190443"/>
            <a:ext cx="494421"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AI Literacy</a:t>
            </a:r>
            <a:endParaRPr b="0" i="0" sz="1400" u="none" cap="none" strike="noStrike">
              <a:solidFill>
                <a:srgbClr val="000000"/>
              </a:solidFill>
              <a:latin typeface="Arial"/>
              <a:ea typeface="Arial"/>
              <a:cs typeface="Arial"/>
              <a:sym typeface="Arial"/>
            </a:endParaRPr>
          </a:p>
        </p:txBody>
      </p:sp>
      <p:sp>
        <p:nvSpPr>
          <p:cNvPr id="982" name="Google Shape;982;p40"/>
          <p:cNvSpPr txBox="1"/>
          <p:nvPr/>
        </p:nvSpPr>
        <p:spPr>
          <a:xfrm>
            <a:off x="3600308" y="4198161"/>
            <a:ext cx="186424" cy="12435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3" name="Google Shape;983;p40"/>
          <p:cNvSpPr txBox="1"/>
          <p:nvPr/>
        </p:nvSpPr>
        <p:spPr>
          <a:xfrm>
            <a:off x="3764194" y="4178662"/>
            <a:ext cx="328009" cy="9274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4" name="Google Shape;984;p40"/>
          <p:cNvSpPr txBox="1"/>
          <p:nvPr/>
        </p:nvSpPr>
        <p:spPr>
          <a:xfrm>
            <a:off x="3872624" y="4186394"/>
            <a:ext cx="21958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5" name="Google Shape;985;p40"/>
          <p:cNvSpPr txBox="1"/>
          <p:nvPr/>
        </p:nvSpPr>
        <p:spPr>
          <a:xfrm>
            <a:off x="4065316" y="4199419"/>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6" name="Google Shape;986;p40"/>
          <p:cNvSpPr txBox="1"/>
          <p:nvPr/>
        </p:nvSpPr>
        <p:spPr>
          <a:xfrm>
            <a:off x="3613673" y="4183392"/>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7" name="Google Shape;987;p40"/>
          <p:cNvSpPr txBox="1"/>
          <p:nvPr/>
        </p:nvSpPr>
        <p:spPr>
          <a:xfrm>
            <a:off x="4078759" y="4207174"/>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8" name="Google Shape;988;p40"/>
          <p:cNvSpPr txBox="1"/>
          <p:nvPr/>
        </p:nvSpPr>
        <p:spPr>
          <a:xfrm>
            <a:off x="3717766" y="4282990"/>
            <a:ext cx="309715"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p:txBody>
      </p:sp>
      <p:sp>
        <p:nvSpPr>
          <p:cNvPr id="989" name="Google Shape;989;p40"/>
          <p:cNvSpPr txBox="1"/>
          <p:nvPr/>
        </p:nvSpPr>
        <p:spPr>
          <a:xfrm>
            <a:off x="3612985" y="4227367"/>
            <a:ext cx="46800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600"/>
              <a:buFont typeface="Arial"/>
              <a:buNone/>
            </a:pPr>
            <a:r>
              <a:rPr b="1" i="0" lang="lt-LT" sz="600" u="none" cap="none" strike="noStrike">
                <a:solidFill>
                  <a:srgbClr val="000000"/>
                </a:solidFill>
                <a:latin typeface="Arial"/>
                <a:ea typeface="Arial"/>
                <a:cs typeface="Arial"/>
                <a:sym typeface="Arial"/>
              </a:rPr>
              <a:t>CT</a:t>
            </a:r>
            <a:endParaRPr b="1" i="0" sz="800" u="none" cap="none" strike="noStrike">
              <a:solidFill>
                <a:srgbClr val="000000"/>
              </a:solidFill>
              <a:latin typeface="Arial"/>
              <a:ea typeface="Arial"/>
              <a:cs typeface="Arial"/>
              <a:sym typeface="Arial"/>
            </a:endParaRPr>
          </a:p>
        </p:txBody>
      </p:sp>
      <p:sp>
        <p:nvSpPr>
          <p:cNvPr id="990" name="Google Shape;990;p40"/>
          <p:cNvSpPr txBox="1"/>
          <p:nvPr/>
        </p:nvSpPr>
        <p:spPr>
          <a:xfrm>
            <a:off x="4636104" y="3839790"/>
            <a:ext cx="432000"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Creativity</a:t>
            </a:r>
            <a:endParaRPr b="1" i="0" sz="700" u="none" cap="none" strike="noStrike">
              <a:solidFill>
                <a:srgbClr val="000000"/>
              </a:solidFill>
              <a:latin typeface="Arial"/>
              <a:ea typeface="Arial"/>
              <a:cs typeface="Arial"/>
              <a:sym typeface="Arial"/>
            </a:endParaRPr>
          </a:p>
        </p:txBody>
      </p:sp>
      <p:sp>
        <p:nvSpPr>
          <p:cNvPr id="991" name="Google Shape;991;p40"/>
          <p:cNvSpPr txBox="1"/>
          <p:nvPr/>
        </p:nvSpPr>
        <p:spPr>
          <a:xfrm>
            <a:off x="4531057" y="4016521"/>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 Algorithmic Thinking </a:t>
            </a:r>
            <a:endParaRPr b="1" i="0" sz="700" u="none" cap="none" strike="noStrike">
              <a:solidFill>
                <a:srgbClr val="000000"/>
              </a:solidFill>
              <a:latin typeface="Arial"/>
              <a:ea typeface="Arial"/>
              <a:cs typeface="Arial"/>
              <a:sym typeface="Arial"/>
            </a:endParaRPr>
          </a:p>
        </p:txBody>
      </p:sp>
      <p:sp>
        <p:nvSpPr>
          <p:cNvPr id="992" name="Google Shape;992;p40"/>
          <p:cNvSpPr txBox="1"/>
          <p:nvPr/>
        </p:nvSpPr>
        <p:spPr>
          <a:xfrm>
            <a:off x="4531057" y="419827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Cooperativity</a:t>
            </a:r>
            <a:endParaRPr b="1" i="0" sz="700" u="none" cap="none" strike="noStrike">
              <a:solidFill>
                <a:srgbClr val="000000"/>
              </a:solidFill>
              <a:latin typeface="Arial"/>
              <a:ea typeface="Arial"/>
              <a:cs typeface="Arial"/>
              <a:sym typeface="Arial"/>
            </a:endParaRPr>
          </a:p>
        </p:txBody>
      </p:sp>
      <p:sp>
        <p:nvSpPr>
          <p:cNvPr id="993" name="Google Shape;993;p40"/>
          <p:cNvSpPr txBox="1"/>
          <p:nvPr/>
        </p:nvSpPr>
        <p:spPr>
          <a:xfrm>
            <a:off x="4531057" y="4376481"/>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Critical thinking</a:t>
            </a:r>
            <a:endParaRPr b="1" i="0" sz="700" u="none" cap="none" strike="noStrike">
              <a:solidFill>
                <a:srgbClr val="000000"/>
              </a:solidFill>
              <a:latin typeface="Arial"/>
              <a:ea typeface="Arial"/>
              <a:cs typeface="Arial"/>
              <a:sym typeface="Arial"/>
            </a:endParaRPr>
          </a:p>
        </p:txBody>
      </p:sp>
      <p:sp>
        <p:nvSpPr>
          <p:cNvPr id="994" name="Google Shape;994;p40"/>
          <p:cNvSpPr txBox="1"/>
          <p:nvPr/>
        </p:nvSpPr>
        <p:spPr>
          <a:xfrm>
            <a:off x="4531057" y="455167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Problem solving</a:t>
            </a:r>
            <a:endParaRPr b="1" i="0" sz="700" u="none" cap="none" strike="noStrike">
              <a:solidFill>
                <a:srgbClr val="000000"/>
              </a:solidFill>
              <a:latin typeface="Arial"/>
              <a:ea typeface="Arial"/>
              <a:cs typeface="Arial"/>
              <a:sym typeface="Arial"/>
            </a:endParaRPr>
          </a:p>
        </p:txBody>
      </p:sp>
      <p:sp>
        <p:nvSpPr>
          <p:cNvPr id="995" name="Google Shape;995;p40"/>
          <p:cNvSpPr txBox="1"/>
          <p:nvPr/>
        </p:nvSpPr>
        <p:spPr>
          <a:xfrm>
            <a:off x="4531056" y="4878035"/>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Awareness</a:t>
            </a:r>
            <a:endParaRPr b="1" i="0" sz="700" u="none" cap="none" strike="noStrike">
              <a:solidFill>
                <a:srgbClr val="000000"/>
              </a:solidFill>
              <a:latin typeface="Arial"/>
              <a:ea typeface="Arial"/>
              <a:cs typeface="Arial"/>
              <a:sym typeface="Arial"/>
            </a:endParaRPr>
          </a:p>
        </p:txBody>
      </p:sp>
      <p:sp>
        <p:nvSpPr>
          <p:cNvPr id="996" name="Google Shape;996;p40"/>
          <p:cNvSpPr txBox="1"/>
          <p:nvPr/>
        </p:nvSpPr>
        <p:spPr>
          <a:xfrm>
            <a:off x="4531056" y="5060838"/>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Use</a:t>
            </a:r>
            <a:endParaRPr b="1" i="0" sz="700" u="none" cap="none" strike="noStrike">
              <a:solidFill>
                <a:srgbClr val="000000"/>
              </a:solidFill>
              <a:latin typeface="Arial"/>
              <a:ea typeface="Arial"/>
              <a:cs typeface="Arial"/>
              <a:sym typeface="Arial"/>
            </a:endParaRPr>
          </a:p>
        </p:txBody>
      </p:sp>
      <p:sp>
        <p:nvSpPr>
          <p:cNvPr id="997" name="Google Shape;997;p40"/>
          <p:cNvSpPr txBox="1"/>
          <p:nvPr/>
        </p:nvSpPr>
        <p:spPr>
          <a:xfrm>
            <a:off x="4535212" y="524430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Evaluation</a:t>
            </a:r>
            <a:endParaRPr b="1" i="0" sz="700" u="none" cap="none" strike="noStrike">
              <a:solidFill>
                <a:srgbClr val="000000"/>
              </a:solidFill>
              <a:latin typeface="Arial"/>
              <a:ea typeface="Arial"/>
              <a:cs typeface="Arial"/>
              <a:sym typeface="Arial"/>
            </a:endParaRPr>
          </a:p>
        </p:txBody>
      </p:sp>
      <p:sp>
        <p:nvSpPr>
          <p:cNvPr id="998" name="Google Shape;998;p40"/>
          <p:cNvSpPr txBox="1"/>
          <p:nvPr/>
        </p:nvSpPr>
        <p:spPr>
          <a:xfrm>
            <a:off x="4535212" y="5421426"/>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00"/>
              <a:buFont typeface="Arial"/>
              <a:buNone/>
            </a:pPr>
            <a:r>
              <a:rPr b="1" i="0" lang="lt-LT" sz="500" u="none" cap="none" strike="noStrike">
                <a:solidFill>
                  <a:srgbClr val="000000"/>
                </a:solidFill>
                <a:latin typeface="Arial"/>
                <a:ea typeface="Arial"/>
                <a:cs typeface="Arial"/>
                <a:sym typeface="Arial"/>
              </a:rPr>
              <a:t>Ethics</a:t>
            </a:r>
            <a:endParaRPr b="1" i="0" sz="7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43"/>
          <p:cNvSpPr/>
          <p:nvPr/>
        </p:nvSpPr>
        <p:spPr>
          <a:xfrm>
            <a:off x="7070050" y="4338321"/>
            <a:ext cx="4644429" cy="22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4" name="Google Shape;1004;p43"/>
          <p:cNvSpPr/>
          <p:nvPr/>
        </p:nvSpPr>
        <p:spPr>
          <a:xfrm>
            <a:off x="512271" y="1377823"/>
            <a:ext cx="6465035" cy="284415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5" name="Google Shape;1005;p43"/>
          <p:cNvSpPr txBox="1"/>
          <p:nvPr/>
        </p:nvSpPr>
        <p:spPr>
          <a:xfrm>
            <a:off x="631234" y="593053"/>
            <a:ext cx="10929532"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lt-LT" sz="2800" u="none" cap="none" strike="noStrike">
                <a:solidFill>
                  <a:schemeClr val="dk2"/>
                </a:solidFill>
                <a:latin typeface="Arial"/>
                <a:ea typeface="Arial"/>
                <a:cs typeface="Arial"/>
                <a:sym typeface="Arial"/>
              </a:rPr>
              <a:t>Εφαρμογή ΥΣ σε καθημερινές καταστάσεις</a:t>
            </a:r>
            <a:endParaRPr b="1" i="0" sz="2800" u="none" cap="none" strike="noStrike">
              <a:solidFill>
                <a:schemeClr val="dk2"/>
              </a:solidFill>
              <a:latin typeface="Arial"/>
              <a:ea typeface="Arial"/>
              <a:cs typeface="Arial"/>
              <a:sym typeface="Arial"/>
            </a:endParaRPr>
          </a:p>
        </p:txBody>
      </p:sp>
      <p:sp>
        <p:nvSpPr>
          <p:cNvPr id="1006" name="Google Shape;1006;p43"/>
          <p:cNvSpPr txBox="1"/>
          <p:nvPr/>
        </p:nvSpPr>
        <p:spPr>
          <a:xfrm>
            <a:off x="114113" y="1377824"/>
            <a:ext cx="6295773" cy="4978526"/>
          </a:xfrm>
          <a:prstGeom prst="rect">
            <a:avLst/>
          </a:prstGeom>
          <a:noFill/>
          <a:ln>
            <a:noFill/>
          </a:ln>
        </p:spPr>
        <p:txBody>
          <a:bodyPr anchorCtr="0" anchor="t" bIns="45700" lIns="91425" spcFirstLastPara="1" rIns="91425" wrap="square" tIns="45700">
            <a:normAutofit/>
          </a:bodyPr>
          <a:lstStyle/>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Διαχείριση Προϋπολογισμού (ανάλυση): </a:t>
            </a:r>
            <a:r>
              <a:rPr b="0" i="0" lang="lt-LT" sz="1600" u="none" cap="none" strike="noStrike">
                <a:solidFill>
                  <a:schemeClr val="dk2"/>
                </a:solidFill>
                <a:latin typeface="Arial"/>
                <a:ea typeface="Arial"/>
                <a:cs typeface="Arial"/>
                <a:sym typeface="Arial"/>
              </a:rPr>
              <a:t>Ανάλυση εξόδων σε κατηγορίες, προσδιορισμός προτύπων δαπανών και δημιουργία αλγορίθμου αποταμίευσης.</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Οικιακά έργα (ανάλυση): </a:t>
            </a:r>
            <a:r>
              <a:rPr b="0" i="0" lang="lt-LT" sz="1600" u="none" cap="none" strike="noStrike">
                <a:solidFill>
                  <a:schemeClr val="dk2"/>
                </a:solidFill>
                <a:latin typeface="Arial"/>
                <a:ea typeface="Arial"/>
                <a:cs typeface="Arial"/>
                <a:sym typeface="Arial"/>
              </a:rPr>
              <a:t>Ανάλυση μεγάλων οικιακών έργων, όπως μετακομίσεις ή ανακαινίσεις, σε διαχειρίσιμες εργασίες.</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Χρήση YouTube (αλγόριθμοι): </a:t>
            </a:r>
            <a:r>
              <a:rPr b="0" i="0" lang="lt-LT" sz="1600" u="none" cap="none" strike="noStrike">
                <a:solidFill>
                  <a:schemeClr val="dk2"/>
                </a:solidFill>
                <a:latin typeface="Arial"/>
                <a:ea typeface="Arial"/>
                <a:cs typeface="Arial"/>
                <a:sym typeface="Arial"/>
              </a:rPr>
              <a:t>Ανάπτυξη μιας βήμα προς βήμα διαδικασίας για τη διεξαγωγή αναζήτησης με φωνητικές εντολές στο YouTube.</a:t>
            </a:r>
            <a:endParaRPr b="0" i="0" sz="1400" u="none" cap="none" strike="noStrike">
              <a:solidFill>
                <a:srgbClr val="000000"/>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sp>
        <p:nvSpPr>
          <p:cNvPr id="1007" name="Google Shape;1007;p43"/>
          <p:cNvSpPr txBox="1"/>
          <p:nvPr/>
        </p:nvSpPr>
        <p:spPr>
          <a:xfrm>
            <a:off x="6912265" y="4221976"/>
            <a:ext cx="4909622" cy="5194952"/>
          </a:xfrm>
          <a:prstGeom prst="rect">
            <a:avLst/>
          </a:prstGeom>
          <a:noFill/>
          <a:ln>
            <a:noFill/>
          </a:ln>
        </p:spPr>
        <p:txBody>
          <a:bodyPr anchorCtr="0" anchor="t" bIns="45700" lIns="91425" spcFirstLastPara="1" rIns="91425" wrap="square" tIns="45700">
            <a:normAutofit/>
          </a:bodyPr>
          <a:lstStyle/>
          <a:p>
            <a:pPr indent="0" lvl="0" marL="157480" marR="0" rtl="0" algn="l">
              <a:lnSpc>
                <a:spcPct val="114000"/>
              </a:lnSpc>
              <a:spcBef>
                <a:spcPts val="1000"/>
              </a:spcBef>
              <a:spcAft>
                <a:spcPts val="0"/>
              </a:spcAft>
              <a:buClr>
                <a:schemeClr val="dk2"/>
              </a:buClr>
              <a:buSzPts val="1120"/>
              <a:buFont typeface="Arial"/>
              <a:buNone/>
            </a:pPr>
            <a:r>
              <a:rPr b="0" i="0" lang="lt-LT" sz="1500" u="none" cap="none" strike="noStrike">
                <a:solidFill>
                  <a:schemeClr val="dk2"/>
                </a:solidFill>
                <a:latin typeface="Arial"/>
                <a:ea typeface="Arial"/>
                <a:cs typeface="Arial"/>
                <a:sym typeface="Arial"/>
              </a:rPr>
              <a:t>Προσδιορίστε πού εφαρμόζετε την ΥΣ στην καθημερινή σας ζωή: </a:t>
            </a:r>
            <a:endParaRPr b="0" i="0" sz="15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500" u="none" cap="none" strike="noStrike">
                <a:solidFill>
                  <a:schemeClr val="dk2"/>
                </a:solidFill>
                <a:latin typeface="Arial"/>
                <a:ea typeface="Arial"/>
                <a:cs typeface="Arial"/>
                <a:sym typeface="Arial"/>
              </a:rPr>
              <a:t>Αποσύνθεση</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500" u="none" cap="none" strike="noStrike">
                <a:solidFill>
                  <a:schemeClr val="dk2"/>
                </a:solidFill>
                <a:latin typeface="Arial"/>
                <a:ea typeface="Arial"/>
                <a:cs typeface="Arial"/>
                <a:sym typeface="Arial"/>
              </a:rPr>
              <a:t>Αφαίρεση</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500" u="none" cap="none" strike="noStrike">
                <a:solidFill>
                  <a:schemeClr val="dk2"/>
                </a:solidFill>
                <a:latin typeface="Arial"/>
                <a:ea typeface="Arial"/>
                <a:cs typeface="Arial"/>
                <a:sym typeface="Arial"/>
              </a:rPr>
              <a:t>αναγνώριση μοτίβων</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500" u="none" cap="none" strike="noStrike">
                <a:solidFill>
                  <a:schemeClr val="dk2"/>
                </a:solidFill>
                <a:latin typeface="Arial"/>
                <a:ea typeface="Arial"/>
                <a:cs typeface="Arial"/>
                <a:sym typeface="Arial"/>
              </a:rPr>
              <a:t>αλγόριθμοι</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0"/>
              </a:spcBef>
              <a:spcAft>
                <a:spcPts val="0"/>
              </a:spcAft>
              <a:buClr>
                <a:schemeClr val="dk2"/>
              </a:buClr>
              <a:buSzPts val="1120"/>
              <a:buFont typeface="Arial"/>
              <a:buNone/>
            </a:pPr>
            <a:r>
              <a:rPr b="0" i="0" lang="lt-LT" sz="1500" u="none" cap="none" strike="noStrike">
                <a:solidFill>
                  <a:schemeClr val="dk2"/>
                </a:solidFill>
                <a:latin typeface="Arial"/>
                <a:ea typeface="Arial"/>
                <a:cs typeface="Arial"/>
                <a:sym typeface="Arial"/>
              </a:rPr>
              <a:t>Παρουσιάστε αυτά τα παραδείγματα στους συναδέλφους σας.</a:t>
            </a:r>
            <a:endParaRPr b="0" i="0" sz="1500" u="none" cap="none" strike="noStrike">
              <a:solidFill>
                <a:srgbClr val="000000"/>
              </a:solidFill>
              <a:latin typeface="Arial"/>
              <a:ea typeface="Arial"/>
              <a:cs typeface="Arial"/>
              <a:sym typeface="Arial"/>
            </a:endParaRPr>
          </a:p>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pic>
        <p:nvPicPr>
          <p:cNvPr id="1008" name="Google Shape;1008;p43"/>
          <p:cNvPicPr preferRelativeResize="0"/>
          <p:nvPr/>
        </p:nvPicPr>
        <p:blipFill rotWithShape="1">
          <a:blip r:embed="rId3">
            <a:alphaModFix/>
          </a:blip>
          <a:srcRect b="0" l="0" r="0" t="0"/>
          <a:stretch/>
        </p:blipFill>
        <p:spPr>
          <a:xfrm>
            <a:off x="7070050" y="1377823"/>
            <a:ext cx="2845749" cy="2844153"/>
          </a:xfrm>
          <a:prstGeom prst="rect">
            <a:avLst/>
          </a:prstGeom>
          <a:noFill/>
          <a:ln>
            <a:noFill/>
          </a:ln>
        </p:spPr>
      </p:pic>
      <p:pic>
        <p:nvPicPr>
          <p:cNvPr id="1009" name="Google Shape;1009;p43"/>
          <p:cNvPicPr preferRelativeResize="0"/>
          <p:nvPr/>
        </p:nvPicPr>
        <p:blipFill rotWithShape="1">
          <a:blip r:embed="rId4">
            <a:alphaModFix/>
          </a:blip>
          <a:srcRect b="0" l="0" r="0" t="0"/>
          <a:stretch/>
        </p:blipFill>
        <p:spPr>
          <a:xfrm>
            <a:off x="3116506" y="4333438"/>
            <a:ext cx="3860800" cy="2206171"/>
          </a:xfrm>
          <a:prstGeom prst="rect">
            <a:avLst/>
          </a:prstGeom>
          <a:noFill/>
          <a:ln>
            <a:noFill/>
          </a:ln>
        </p:spPr>
      </p:pic>
      <p:sp>
        <p:nvSpPr>
          <p:cNvPr id="1010" name="Google Shape;1010;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44"/>
          <p:cNvSpPr txBox="1"/>
          <p:nvPr/>
        </p:nvSpPr>
        <p:spPr>
          <a:xfrm>
            <a:off x="410739" y="67341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Εφαρμογή ΥΣ στον χώρο εργασίας</a:t>
            </a:r>
            <a:endParaRPr b="1" i="0" sz="2400" u="none" cap="none" strike="noStrike">
              <a:solidFill>
                <a:schemeClr val="dk2"/>
              </a:solidFill>
              <a:latin typeface="Arial"/>
              <a:ea typeface="Arial"/>
              <a:cs typeface="Arial"/>
              <a:sym typeface="Arial"/>
            </a:endParaRPr>
          </a:p>
        </p:txBody>
      </p:sp>
      <p:sp>
        <p:nvSpPr>
          <p:cNvPr id="1016" name="Google Shape;1016;p44"/>
          <p:cNvSpPr txBox="1"/>
          <p:nvPr/>
        </p:nvSpPr>
        <p:spPr>
          <a:xfrm>
            <a:off x="101016" y="1275721"/>
            <a:ext cx="8426039" cy="1280066"/>
          </a:xfrm>
          <a:prstGeom prst="rect">
            <a:avLst/>
          </a:prstGeom>
          <a:noFill/>
          <a:ln>
            <a:noFill/>
          </a:ln>
        </p:spPr>
        <p:txBody>
          <a:bodyPr anchorCtr="0" anchor="t" bIns="45700" lIns="91425" spcFirstLastPara="1" rIns="91425" wrap="square" tIns="45700">
            <a:normAutofit fontScale="85000" lnSpcReduction="20000"/>
          </a:bodyPr>
          <a:lstStyle/>
          <a:p>
            <a:pPr indent="-285750" lvl="1" marL="742950" marR="0" rtl="0" algn="l">
              <a:lnSpc>
                <a:spcPct val="114000"/>
              </a:lnSpc>
              <a:spcBef>
                <a:spcPts val="500"/>
              </a:spcBef>
              <a:spcAft>
                <a:spcPts val="0"/>
              </a:spcAft>
              <a:buClr>
                <a:schemeClr val="dk2"/>
              </a:buClr>
              <a:buSzPct val="82352"/>
              <a:buFont typeface="Arial"/>
              <a:buChar char="•"/>
            </a:pPr>
            <a:r>
              <a:rPr b="1" i="0" lang="lt-LT" sz="1600" u="none" cap="none" strike="noStrike">
                <a:solidFill>
                  <a:schemeClr val="dk2"/>
                </a:solidFill>
                <a:latin typeface="Arial"/>
                <a:ea typeface="Arial"/>
                <a:cs typeface="Arial"/>
                <a:sym typeface="Arial"/>
              </a:rPr>
              <a:t>Εξυπηρέτηση Πελατών: </a:t>
            </a:r>
            <a:r>
              <a:rPr b="0" i="0" lang="lt-LT" sz="1600" u="none" cap="none" strike="noStrike">
                <a:solidFill>
                  <a:schemeClr val="dk2"/>
                </a:solidFill>
                <a:latin typeface="Arial"/>
                <a:ea typeface="Arial"/>
                <a:cs typeface="Arial"/>
                <a:sym typeface="Arial"/>
              </a:rPr>
              <a:t>Οι εκπαιδευόμενοι μπορούν να εφαρμόσουν λογική σκέψη για να αναπτύξουν δέντρα αποφάσεων για τη βελτίωση της εξυπηρέτησης πελατών, αξιοποιώντας μοτίβα.</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ct val="82352"/>
              <a:buFont typeface="Arial"/>
              <a:buChar char="•"/>
            </a:pPr>
            <a:r>
              <a:rPr b="1" i="0" lang="lt-LT" sz="1600" u="none" cap="none" strike="noStrike">
                <a:solidFill>
                  <a:schemeClr val="dk2"/>
                </a:solidFill>
                <a:latin typeface="Arial"/>
                <a:ea typeface="Arial"/>
                <a:cs typeface="Arial"/>
                <a:sym typeface="Arial"/>
              </a:rPr>
              <a:t>Διαχείριση: </a:t>
            </a:r>
            <a:r>
              <a:rPr b="0" i="0" lang="lt-LT" sz="1600" u="none" cap="none" strike="noStrike">
                <a:solidFill>
                  <a:schemeClr val="dk2"/>
                </a:solidFill>
                <a:latin typeface="Arial"/>
                <a:ea typeface="Arial"/>
                <a:cs typeface="Arial"/>
                <a:sym typeface="Arial"/>
              </a:rPr>
              <a:t>Χρήση </a:t>
            </a:r>
            <a:r>
              <a:rPr b="1" i="0" lang="lt-LT" sz="1600" u="none" cap="none" strike="noStrike">
                <a:solidFill>
                  <a:schemeClr val="dk2"/>
                </a:solidFill>
                <a:latin typeface="Arial"/>
                <a:ea typeface="Arial"/>
                <a:cs typeface="Arial"/>
                <a:sym typeface="Arial"/>
              </a:rPr>
              <a:t>αλγορίθμων</a:t>
            </a:r>
            <a:r>
              <a:rPr b="0" i="0" lang="lt-LT" sz="1600" u="none" cap="none" strike="noStrike">
                <a:solidFill>
                  <a:schemeClr val="dk2"/>
                </a:solidFill>
                <a:latin typeface="Arial"/>
                <a:ea typeface="Arial"/>
                <a:cs typeface="Arial"/>
                <a:sym typeface="Arial"/>
              </a:rPr>
              <a:t> για την πρόβλεψη των αναγκών εφοδιασμού και την ελαχιστοποίηση της σπατάλης.</a:t>
            </a:r>
            <a:endParaRPr b="0" i="0" sz="1600" u="none" cap="none" strike="noStrike">
              <a:solidFill>
                <a:schemeClr val="dk2"/>
              </a:solidFill>
              <a:latin typeface="Arial"/>
              <a:ea typeface="Arial"/>
              <a:cs typeface="Arial"/>
              <a:sym typeface="Arial"/>
            </a:endParaRPr>
          </a:p>
        </p:txBody>
      </p:sp>
      <p:pic>
        <p:nvPicPr>
          <p:cNvPr id="1017" name="Google Shape;1017;p44"/>
          <p:cNvPicPr preferRelativeResize="0"/>
          <p:nvPr/>
        </p:nvPicPr>
        <p:blipFill rotWithShape="1">
          <a:blip r:embed="rId3">
            <a:alphaModFix/>
          </a:blip>
          <a:srcRect b="0" l="0" r="0" t="0"/>
          <a:stretch/>
        </p:blipFill>
        <p:spPr>
          <a:xfrm>
            <a:off x="8825752" y="306783"/>
            <a:ext cx="2709526" cy="2709526"/>
          </a:xfrm>
          <a:prstGeom prst="rect">
            <a:avLst/>
          </a:prstGeom>
          <a:noFill/>
          <a:ln>
            <a:noFill/>
          </a:ln>
        </p:spPr>
      </p:pic>
      <p:sp>
        <p:nvSpPr>
          <p:cNvPr id="1018" name="Google Shape;1018;p44"/>
          <p:cNvSpPr txBox="1"/>
          <p:nvPr/>
        </p:nvSpPr>
        <p:spPr>
          <a:xfrm>
            <a:off x="410739" y="3053048"/>
            <a:ext cx="11258097" cy="3366097"/>
          </a:xfrm>
          <a:prstGeom prst="rect">
            <a:avLst/>
          </a:prstGeom>
          <a:noFill/>
          <a:ln>
            <a:noFill/>
          </a:ln>
        </p:spPr>
        <p:txBody>
          <a:bodyPr anchorCtr="0" anchor="t" bIns="45700" lIns="91425" spcFirstLastPara="1" rIns="91425" wrap="square" tIns="45700">
            <a:normAutofit fontScale="92500" lnSpcReduction="10000"/>
          </a:bodyPr>
          <a:lstStyle/>
          <a:p>
            <a:pPr indent="-299719" lvl="0" marL="457200" marR="0" rtl="0" algn="just">
              <a:lnSpc>
                <a:spcPct val="114000"/>
              </a:lnSpc>
              <a:spcBef>
                <a:spcPts val="1000"/>
              </a:spcBef>
              <a:spcAft>
                <a:spcPts val="0"/>
              </a:spcAft>
              <a:buClr>
                <a:schemeClr val="dk2"/>
              </a:buClr>
              <a:buSzPct val="75675"/>
              <a:buFont typeface="Arial"/>
              <a:buChar char="•"/>
            </a:pPr>
            <a:r>
              <a:rPr b="1" i="0" lang="lt-LT" sz="1600" u="none" cap="none" strike="noStrike">
                <a:solidFill>
                  <a:schemeClr val="dk2"/>
                </a:solidFill>
                <a:latin typeface="Arial"/>
                <a:ea typeface="Arial"/>
                <a:cs typeface="Arial"/>
                <a:sym typeface="Arial"/>
              </a:rPr>
              <a:t>Μαθηματικά</a:t>
            </a:r>
            <a:r>
              <a:rPr b="0" i="0" lang="lt-LT" sz="1600" u="none" cap="none" strike="noStrike">
                <a:solidFill>
                  <a:schemeClr val="dk2"/>
                </a:solidFill>
                <a:latin typeface="Arial"/>
                <a:ea typeface="Arial"/>
                <a:cs typeface="Arial"/>
                <a:sym typeface="Arial"/>
              </a:rPr>
              <a:t>: Για την επίλυση υπολογισμών ποσοστών (π.χ. υπολογισμός εκπτώσεων), μπορείτε να χρησιμοποιήσετε την </a:t>
            </a:r>
            <a:r>
              <a:rPr b="1" i="0" lang="lt-LT" sz="1600" u="none" cap="none" strike="noStrike">
                <a:solidFill>
                  <a:schemeClr val="dk2"/>
                </a:solidFill>
                <a:latin typeface="Arial"/>
                <a:ea typeface="Arial"/>
                <a:cs typeface="Arial"/>
                <a:sym typeface="Arial"/>
              </a:rPr>
              <a:t>αποσύνθεση</a:t>
            </a:r>
            <a:r>
              <a:rPr b="0" i="0" lang="lt-LT" sz="1600" u="none" cap="none" strike="noStrike">
                <a:solidFill>
                  <a:schemeClr val="dk2"/>
                </a:solidFill>
                <a:latin typeface="Arial"/>
                <a:ea typeface="Arial"/>
                <a:cs typeface="Arial"/>
                <a:sym typeface="Arial"/>
              </a:rPr>
              <a:t> για να διαχωρίσετε το πρόβλημα σε βήματα: προσδιορισμός της αρχικής τιμής, προσδιορισμός του ποσοστού και αφαίρεση της έκπτωσης.</a:t>
            </a:r>
            <a:endParaRPr b="0" i="0" sz="1400" u="none" cap="none" strike="noStrike">
              <a:solidFill>
                <a:srgbClr val="000000"/>
              </a:solidFill>
              <a:latin typeface="Arial"/>
              <a:ea typeface="Arial"/>
              <a:cs typeface="Arial"/>
              <a:sym typeface="Arial"/>
            </a:endParaRPr>
          </a:p>
          <a:p>
            <a:pPr indent="-299719" lvl="0" marL="457200" marR="0" rtl="0" algn="just">
              <a:lnSpc>
                <a:spcPct val="114000"/>
              </a:lnSpc>
              <a:spcBef>
                <a:spcPts val="1000"/>
              </a:spcBef>
              <a:spcAft>
                <a:spcPts val="0"/>
              </a:spcAft>
              <a:buClr>
                <a:schemeClr val="dk2"/>
              </a:buClr>
              <a:buSzPct val="75675"/>
              <a:buFont typeface="Arial"/>
              <a:buChar char="•"/>
            </a:pPr>
            <a:r>
              <a:rPr b="1" i="0" lang="lt-LT" sz="1600" u="none" cap="none" strike="noStrike">
                <a:solidFill>
                  <a:schemeClr val="dk2"/>
                </a:solidFill>
                <a:latin typeface="Arial"/>
                <a:ea typeface="Arial"/>
                <a:cs typeface="Arial"/>
                <a:sym typeface="Arial"/>
              </a:rPr>
              <a:t>Γραφή</a:t>
            </a:r>
            <a:r>
              <a:rPr b="0" i="0" lang="lt-LT" sz="1600" u="none" cap="none" strike="noStrike">
                <a:solidFill>
                  <a:schemeClr val="dk2"/>
                </a:solidFill>
                <a:latin typeface="Arial"/>
                <a:ea typeface="Arial"/>
                <a:cs typeface="Arial"/>
                <a:sym typeface="Arial"/>
              </a:rPr>
              <a:t>: Η συγγραφή ενός δοκιμίου μπορεί να βοηθήσει στην κατανόηση κοινών δομών (π.χ. εισαγωγή, διατύπωση θέσης, υποστηρικτικά επιχειρήματα και συμπέρασμα). Η </a:t>
            </a:r>
            <a:r>
              <a:rPr b="1" i="0" lang="lt-LT" sz="1600" u="none" cap="none" strike="noStrike">
                <a:solidFill>
                  <a:schemeClr val="dk2"/>
                </a:solidFill>
                <a:latin typeface="Arial"/>
                <a:ea typeface="Arial"/>
                <a:cs typeface="Arial"/>
                <a:sym typeface="Arial"/>
              </a:rPr>
              <a:t>αφαίρεση</a:t>
            </a:r>
            <a:r>
              <a:rPr b="0" i="0" lang="lt-LT" sz="1600" u="none" cap="none" strike="noStrike">
                <a:solidFill>
                  <a:schemeClr val="dk2"/>
                </a:solidFill>
                <a:latin typeface="Arial"/>
                <a:ea typeface="Arial"/>
                <a:cs typeface="Arial"/>
                <a:sym typeface="Arial"/>
              </a:rPr>
              <a:t> μπορεί να βοηθήσει στην επιχειρηματολογία.</a:t>
            </a:r>
            <a:endParaRPr b="0" i="0" sz="1400" u="none" cap="none" strike="noStrike">
              <a:solidFill>
                <a:srgbClr val="000000"/>
              </a:solidFill>
              <a:latin typeface="Arial"/>
              <a:ea typeface="Arial"/>
              <a:cs typeface="Arial"/>
              <a:sym typeface="Arial"/>
            </a:endParaRPr>
          </a:p>
          <a:p>
            <a:pPr indent="-299719" lvl="0" marL="457200" marR="0" rtl="0" algn="just">
              <a:lnSpc>
                <a:spcPct val="114000"/>
              </a:lnSpc>
              <a:spcBef>
                <a:spcPts val="1000"/>
              </a:spcBef>
              <a:spcAft>
                <a:spcPts val="0"/>
              </a:spcAft>
              <a:buClr>
                <a:schemeClr val="dk2"/>
              </a:buClr>
              <a:buSzPct val="75675"/>
              <a:buFont typeface="Arial"/>
              <a:buChar char="•"/>
            </a:pPr>
            <a:r>
              <a:rPr b="1" i="0" lang="lt-LT" sz="1600" u="none" cap="none" strike="noStrike">
                <a:solidFill>
                  <a:schemeClr val="dk2"/>
                </a:solidFill>
                <a:latin typeface="Arial"/>
                <a:ea typeface="Arial"/>
                <a:cs typeface="Arial"/>
                <a:sym typeface="Arial"/>
              </a:rPr>
              <a:t>Φωτογραφία (αλγόριθμος):</a:t>
            </a:r>
            <a:r>
              <a:rPr b="0" i="0" lang="lt-LT" sz="1600" u="none" cap="none" strike="noStrike">
                <a:solidFill>
                  <a:schemeClr val="dk2"/>
                </a:solidFill>
                <a:latin typeface="Arial"/>
                <a:ea typeface="Arial"/>
                <a:cs typeface="Arial"/>
                <a:sym typeface="Arial"/>
              </a:rPr>
              <a:t> Δημιουργήστε και παρουσιάστε μια συνεκτική ακολουθία για τη λήψη φωτογραφιών με το smartphone σας.</a:t>
            </a:r>
            <a:endParaRPr b="0" i="0" sz="1600" u="none" cap="none" strike="noStrike">
              <a:solidFill>
                <a:schemeClr val="dk2"/>
              </a:solidFill>
              <a:latin typeface="Arial"/>
              <a:ea typeface="Arial"/>
              <a:cs typeface="Arial"/>
              <a:sym typeface="Arial"/>
            </a:endParaRPr>
          </a:p>
          <a:p>
            <a:pPr indent="-228600" lvl="0" marL="457200" marR="0" rtl="0" algn="just">
              <a:lnSpc>
                <a:spcPct val="114000"/>
              </a:lnSpc>
              <a:spcBef>
                <a:spcPts val="1000"/>
              </a:spcBef>
              <a:spcAft>
                <a:spcPts val="0"/>
              </a:spcAft>
              <a:buClr>
                <a:schemeClr val="dk2"/>
              </a:buClr>
              <a:buSzPct val="75675"/>
              <a:buFont typeface="Arial"/>
              <a:buNone/>
            </a:pPr>
            <a:r>
              <a:t/>
            </a:r>
            <a:endParaRPr b="0" i="0" sz="16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ct val="100000"/>
              <a:buFont typeface="Arial"/>
              <a:buNone/>
            </a:pPr>
            <a:r>
              <a:rPr b="1" i="0" lang="lt-LT" sz="1600" u="none" cap="none" strike="noStrike">
                <a:solidFill>
                  <a:schemeClr val="dk2"/>
                </a:solidFill>
                <a:latin typeface="Arial"/>
                <a:ea typeface="Arial"/>
                <a:cs typeface="Arial"/>
                <a:sym typeface="Arial"/>
              </a:rPr>
              <a:t>Ποια αρχή της ΥΣ μπορεί να βοηθήσει στην επιχειρηματολογία;</a:t>
            </a:r>
            <a:endParaRPr b="1" i="0" sz="1600" u="none" cap="none" strike="noStrike">
              <a:solidFill>
                <a:schemeClr val="dk2"/>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ct val="100000"/>
              <a:buFont typeface="Arial"/>
              <a:buChar char="•"/>
            </a:pPr>
            <a:r>
              <a:rPr b="0" i="0" lang="lt-LT" sz="1600" u="none" cap="none" strike="noStrike">
                <a:solidFill>
                  <a:schemeClr val="dk2"/>
                </a:solidFill>
                <a:latin typeface="Arial"/>
                <a:ea typeface="Arial"/>
                <a:cs typeface="Arial"/>
                <a:sym typeface="Arial"/>
              </a:rPr>
              <a:t>Αποσύνθεση</a:t>
            </a:r>
            <a:endParaRPr b="0" i="0" sz="1400" u="none" cap="none" strike="noStrike">
              <a:solidFill>
                <a:srgbClr val="000000"/>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ct val="100000"/>
              <a:buFont typeface="Arial"/>
              <a:buChar char="•"/>
            </a:pPr>
            <a:r>
              <a:rPr b="0" i="0" lang="lt-LT" sz="1600" u="none" cap="none" strike="noStrike">
                <a:solidFill>
                  <a:schemeClr val="dk2"/>
                </a:solidFill>
                <a:latin typeface="Arial"/>
                <a:ea typeface="Arial"/>
                <a:cs typeface="Arial"/>
                <a:sym typeface="Arial"/>
              </a:rPr>
              <a:t>Αφαίρεση</a:t>
            </a:r>
            <a:endParaRPr b="0" i="0" sz="1400" u="none" cap="none" strike="noStrike">
              <a:solidFill>
                <a:srgbClr val="000000"/>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ct val="100000"/>
              <a:buFont typeface="Arial"/>
              <a:buChar char="•"/>
            </a:pPr>
            <a:r>
              <a:rPr b="0" i="0" lang="lt-LT" sz="1600" u="none" cap="none" strike="noStrike">
                <a:solidFill>
                  <a:schemeClr val="dk2"/>
                </a:solidFill>
                <a:latin typeface="Arial"/>
                <a:ea typeface="Arial"/>
                <a:cs typeface="Arial"/>
                <a:sym typeface="Arial"/>
              </a:rPr>
              <a:t>σχεδιασμός αλγορίθμου</a:t>
            </a:r>
            <a:endParaRPr b="0" i="0" sz="1600" u="none" cap="none" strike="noStrike">
              <a:solidFill>
                <a:schemeClr val="dk2"/>
              </a:solidFill>
              <a:latin typeface="Arial"/>
              <a:ea typeface="Arial"/>
              <a:cs typeface="Arial"/>
              <a:sym typeface="Arial"/>
            </a:endParaRPr>
          </a:p>
        </p:txBody>
      </p:sp>
      <p:sp>
        <p:nvSpPr>
          <p:cNvPr id="1019" name="Google Shape;1019;p44"/>
          <p:cNvSpPr txBox="1"/>
          <p:nvPr/>
        </p:nvSpPr>
        <p:spPr>
          <a:xfrm>
            <a:off x="410739" y="251495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Εφαρμογή ΥΣ στην εκπαίδευση</a:t>
            </a:r>
            <a:endParaRPr b="1" i="0" sz="2400" u="none" cap="none" strike="noStrike">
              <a:solidFill>
                <a:schemeClr val="dk2"/>
              </a:solidFill>
              <a:latin typeface="Arial"/>
              <a:ea typeface="Arial"/>
              <a:cs typeface="Arial"/>
              <a:sym typeface="Arial"/>
            </a:endParaRPr>
          </a:p>
        </p:txBody>
      </p:sp>
      <p:sp>
        <p:nvSpPr>
          <p:cNvPr id="1020" name="Google Shape;1020;p4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pic>
        <p:nvPicPr>
          <p:cNvPr id="1027" name="Google Shape;1027;p7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1028" name="Google Shape;1028;p7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1029" name="Google Shape;1029;p71"/>
          <p:cNvSpPr txBox="1"/>
          <p:nvPr/>
        </p:nvSpPr>
        <p:spPr>
          <a:xfrm>
            <a:off x="7280212" y="2246209"/>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lt-LT" sz="2800" u="none" cap="none" strike="noStrike">
                <a:solidFill>
                  <a:schemeClr val="lt1"/>
                </a:solidFill>
                <a:latin typeface="Arial"/>
                <a:ea typeface="Arial"/>
                <a:cs typeface="Arial"/>
                <a:sym typeface="Arial"/>
              </a:rPr>
              <a:t>ΕΝΟΤΗΤΑ 5</a:t>
            </a:r>
            <a:endParaRPr b="0" i="0" sz="2800" u="none" cap="none" strike="noStrike">
              <a:solidFill>
                <a:schemeClr val="lt1"/>
              </a:solidFill>
              <a:latin typeface="Arial"/>
              <a:ea typeface="Arial"/>
              <a:cs typeface="Arial"/>
              <a:sym typeface="Arial"/>
            </a:endParaRPr>
          </a:p>
        </p:txBody>
      </p:sp>
      <p:sp>
        <p:nvSpPr>
          <p:cNvPr id="1030" name="Google Shape;1030;p71"/>
          <p:cNvSpPr txBox="1"/>
          <p:nvPr/>
        </p:nvSpPr>
        <p:spPr>
          <a:xfrm>
            <a:off x="7465926" y="3614491"/>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lt-LT" sz="2200" u="none" cap="none" strike="noStrike">
                <a:solidFill>
                  <a:schemeClr val="lt1"/>
                </a:solidFill>
                <a:latin typeface="Arial"/>
                <a:ea typeface="Arial"/>
                <a:cs typeface="Arial"/>
                <a:sym typeface="Arial"/>
              </a:rPr>
              <a:t>Μελέτες περίπτωσης και δραστηριότητες</a:t>
            </a:r>
            <a:endParaRPr b="0" i="1" sz="22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54"/>
          <p:cNvSpPr txBox="1"/>
          <p:nvPr>
            <p:ph type="title"/>
          </p:nvPr>
        </p:nvSpPr>
        <p:spPr>
          <a:xfrm>
            <a:off x="1075660" y="705646"/>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lt-LT">
                <a:latin typeface="Arial"/>
                <a:ea typeface="Arial"/>
                <a:cs typeface="Arial"/>
                <a:sym typeface="Arial"/>
              </a:rPr>
              <a:t>Μελέτη περίπτωσης</a:t>
            </a:r>
            <a:endParaRPr b="1">
              <a:latin typeface="Arial"/>
              <a:ea typeface="Arial"/>
              <a:cs typeface="Arial"/>
              <a:sym typeface="Arial"/>
            </a:endParaRPr>
          </a:p>
        </p:txBody>
      </p:sp>
      <p:sp>
        <p:nvSpPr>
          <p:cNvPr id="1036" name="Google Shape;1036;p54"/>
          <p:cNvSpPr txBox="1"/>
          <p:nvPr>
            <p:ph idx="1" type="body"/>
          </p:nvPr>
        </p:nvSpPr>
        <p:spPr>
          <a:xfrm>
            <a:off x="850578" y="1430764"/>
            <a:ext cx="7322751" cy="2179676"/>
          </a:xfrm>
          <a:prstGeom prst="rect">
            <a:avLst/>
          </a:prstGeom>
          <a:noFill/>
          <a:ln>
            <a:noFill/>
          </a:ln>
        </p:spPr>
        <p:txBody>
          <a:bodyPr anchorCtr="0" anchor="t" bIns="45700" lIns="91425" spcFirstLastPara="1" rIns="91425" wrap="square" tIns="45700">
            <a:noAutofit/>
          </a:bodyPr>
          <a:lstStyle/>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Ερευνητές από το Τμήμα Πληροφορικής του Ομοσπονδιακού Πανεπιστημίου της Παρανά (Βραζιλία) διεξήγαγαν μια μελέτη περίπτωσης εφαρμόζοντας θεμελιώδεις δεξιότητες υπολογιστικής σκέψης (ΥΣ) για να βοηθήσουν τους συμμετέχοντες να αναπτύξουν βασικά νοητικά μοντέλα για την κατανόηση της τεχνολογίας και την ενίσχυση της ψηφιακής κουλτούρας (Ortiz et al., 2023).</a:t>
            </a:r>
            <a:endParaRPr/>
          </a:p>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Στη μελέτη συμμετείχαν ενήλικες στα πρώιμα στάδια του γραμματισμού, οι οποίοι προχωρούσαν μέσω δραστηριοτήτων που κυμαίνονταν από απλές ασκήσεις πρωτοτύπου ATM χαμηλής πιστότητας έως πιο σύνθετες εργασίες χρησιμοποιώντας ένα λειτουργικό πρωτότυπο ATM.</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p:txBody>
      </p:sp>
      <p:sp>
        <p:nvSpPr>
          <p:cNvPr id="1037" name="Google Shape;1037;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id="1038" name="Google Shape;1038;p54"/>
          <p:cNvPicPr preferRelativeResize="0"/>
          <p:nvPr/>
        </p:nvPicPr>
        <p:blipFill rotWithShape="1">
          <a:blip r:embed="rId3">
            <a:alphaModFix/>
          </a:blip>
          <a:srcRect b="0" l="0" r="0" t="0"/>
          <a:stretch/>
        </p:blipFill>
        <p:spPr>
          <a:xfrm>
            <a:off x="8640065" y="1024448"/>
            <a:ext cx="2560735" cy="2626271"/>
          </a:xfrm>
          <a:prstGeom prst="rect">
            <a:avLst/>
          </a:prstGeom>
          <a:noFill/>
          <a:ln>
            <a:noFill/>
          </a:ln>
        </p:spPr>
      </p:pic>
      <p:sp>
        <p:nvSpPr>
          <p:cNvPr id="1039" name="Google Shape;1039;p54"/>
          <p:cNvSpPr txBox="1"/>
          <p:nvPr/>
        </p:nvSpPr>
        <p:spPr>
          <a:xfrm>
            <a:off x="8640065" y="3373720"/>
            <a:ext cx="2841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Generated with Firefly</a:t>
            </a:r>
            <a:endParaRPr b="0" i="0" sz="1200" u="none" cap="none" strike="noStrike">
              <a:solidFill>
                <a:srgbClr val="000000"/>
              </a:solidFill>
              <a:latin typeface="Arial"/>
              <a:ea typeface="Arial"/>
              <a:cs typeface="Arial"/>
              <a:sym typeface="Arial"/>
            </a:endParaRPr>
          </a:p>
        </p:txBody>
      </p:sp>
      <p:sp>
        <p:nvSpPr>
          <p:cNvPr id="1040" name="Google Shape;1040;p54"/>
          <p:cNvSpPr txBox="1"/>
          <p:nvPr/>
        </p:nvSpPr>
        <p:spPr>
          <a:xfrm>
            <a:off x="869629" y="3768731"/>
            <a:ext cx="10246711" cy="2369623"/>
          </a:xfrm>
          <a:prstGeom prst="rect">
            <a:avLst/>
          </a:prstGeom>
          <a:noFill/>
          <a:ln>
            <a:noFill/>
          </a:ln>
        </p:spPr>
        <p:txBody>
          <a:bodyPr anchorCtr="0" anchor="t" bIns="45700" lIns="91425" spcFirstLastPara="1" rIns="91425" wrap="square" tIns="45700">
            <a:spAutoFit/>
          </a:bodyPr>
          <a:lstStyle/>
          <a:p>
            <a:pPr indent="0" lvl="0" marL="148590" marR="0" rtl="0" algn="just">
              <a:lnSpc>
                <a:spcPct val="110000"/>
              </a:lnSpc>
              <a:spcBef>
                <a:spcPts val="0"/>
              </a:spcBef>
              <a:spcAft>
                <a:spcPts val="0"/>
              </a:spcAft>
              <a:buClr>
                <a:srgbClr val="000000"/>
              </a:buClr>
              <a:buSzPts val="1260"/>
              <a:buFont typeface="Arial"/>
              <a:buNone/>
            </a:pPr>
            <a:r>
              <a:rPr b="0" i="0" lang="lt-LT" sz="1400" u="none" cap="none" strike="noStrike">
                <a:solidFill>
                  <a:schemeClr val="dk1"/>
                </a:solidFill>
                <a:latin typeface="Arial"/>
                <a:ea typeface="Arial"/>
                <a:cs typeface="Arial"/>
                <a:sym typeface="Arial"/>
              </a:rPr>
              <a:t>Υλοποιήθηκαν </a:t>
            </a:r>
            <a:r>
              <a:rPr b="1" i="0" lang="lt-LT" sz="1400" u="none" cap="none" strike="noStrike">
                <a:solidFill>
                  <a:schemeClr val="dk1"/>
                </a:solidFill>
                <a:latin typeface="Arial"/>
                <a:ea typeface="Arial"/>
                <a:cs typeface="Arial"/>
                <a:sym typeface="Arial"/>
              </a:rPr>
              <a:t>συνολικά οκτώ εργαστήρια </a:t>
            </a:r>
            <a:r>
              <a:rPr b="0" i="0" lang="lt-LT" sz="1400" u="none" cap="none" strike="noStrike">
                <a:solidFill>
                  <a:schemeClr val="dk1"/>
                </a:solidFill>
                <a:latin typeface="Arial"/>
                <a:ea typeface="Arial"/>
                <a:cs typeface="Arial"/>
                <a:sym typeface="Arial"/>
              </a:rPr>
              <a:t>με επίκεντρο τον οικονομικό αλφαβητισμό και τη χρήση των ΑΤΜ. Αρχικά, παρουσιάστηκαν οι στόχοι, οι δραστηριότητες και οι απαιτήσεις παρακολούθησης του εργαστηρίου. Στη συνέχεια, προσδιορίστηκαν οι δεξιότητες ΥΣ που έπρεπε να αποκτηθούν κατά τη διάρκεια κάθε συνεδρίας, ακολουθούμενες από ανάλυση των αποτελεσμάτων κάθε εργαστηρίου.</a:t>
            </a:r>
            <a:endParaRPr b="0" i="0" sz="1400" u="none" cap="none" strike="noStrike">
              <a:solidFill>
                <a:srgbClr val="000000"/>
              </a:solidFill>
              <a:latin typeface="Arial"/>
              <a:ea typeface="Arial"/>
              <a:cs typeface="Arial"/>
              <a:sym typeface="Arial"/>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Οι μέθοδοι αξιολόγησης </a:t>
            </a:r>
            <a:r>
              <a:rPr b="0" i="0" lang="lt-LT" sz="1400" u="none" cap="none" strike="noStrike">
                <a:solidFill>
                  <a:schemeClr val="dk1"/>
                </a:solidFill>
                <a:latin typeface="Arial"/>
                <a:ea typeface="Arial"/>
                <a:cs typeface="Arial"/>
                <a:sym typeface="Arial"/>
              </a:rPr>
              <a:t>περιελάμβαναν ψηφοφορία, ανατροφοδότηση από τους συμμετέχοντες, δομημένες παρατηρήσεις και μη δομημένες συνεντεύξεις.</a:t>
            </a:r>
            <a:endParaRPr b="0" i="0" sz="1400" u="none" cap="none" strike="noStrike">
              <a:solidFill>
                <a:srgbClr val="000000"/>
              </a:solidFill>
              <a:latin typeface="Arial"/>
              <a:ea typeface="Arial"/>
              <a:cs typeface="Arial"/>
              <a:sym typeface="Arial"/>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Τα αποτελέσματα </a:t>
            </a:r>
            <a:r>
              <a:rPr b="0" i="0" lang="lt-LT" sz="1400" u="none" cap="none" strike="noStrike">
                <a:solidFill>
                  <a:schemeClr val="dk1"/>
                </a:solidFill>
                <a:latin typeface="Arial"/>
                <a:ea typeface="Arial"/>
                <a:cs typeface="Arial"/>
                <a:sym typeface="Arial"/>
              </a:rPr>
              <a:t>έδειξαν ότι αυτές οι μέθοδοι ήταν αποτελεσματικές, καθώς οι συμμετέχοντες απέκτησαν ολοένα και μεγαλύτερη αυτοπεποίθηση και ανεξαρτησία. Καθώς οι δραστηριότητες προχωρούσαν, εφάρμοσαν με επιτυχία τις δεξιότητες και τις γνώσεις που απέκτησαν από προηγούμενες ασκήσεις για να ολοκληρώσουν επόμενες εργασίες.</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56"/>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p:txBody>
      </p:sp>
      <p:sp>
        <p:nvSpPr>
          <p:cNvPr id="1046" name="Google Shape;1046;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graphicFrame>
        <p:nvGraphicFramePr>
          <p:cNvPr id="1047" name="Google Shape;1047;p56"/>
          <p:cNvGraphicFramePr/>
          <p:nvPr/>
        </p:nvGraphicFramePr>
        <p:xfrm>
          <a:off x="677325" y="1424627"/>
          <a:ext cx="3000000" cy="3000000"/>
        </p:xfrm>
        <a:graphic>
          <a:graphicData uri="http://schemas.openxmlformats.org/drawingml/2006/table">
            <a:tbl>
              <a:tblPr bandRow="1" firstRow="1">
                <a:noFill/>
                <a:tableStyleId>{DAC2619A-F3E8-41BD-9C7A-3DD54A3DBABA}</a:tableStyleId>
              </a:tblPr>
              <a:tblGrid>
                <a:gridCol w="4112400"/>
                <a:gridCol w="3375150"/>
                <a:gridCol w="3349800"/>
              </a:tblGrid>
              <a:tr h="177800">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Στόχος και δραστηριότητα</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latin typeface="Arial"/>
                          <a:ea typeface="Arial"/>
                          <a:cs typeface="Arial"/>
                          <a:sym typeface="Arial"/>
                        </a:rPr>
                        <a:t>Δεξιότητες ΥΣ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Κύριο αποτέλεσμα</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r>
              <a:tr h="370850">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1. Προσδιορισμός των ενδιαφερόντων των μαθητών· αφήγηση ιστοριών</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Αλγόριθμος</a:t>
                      </a:r>
                      <a:endParaRPr b="0"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Τα κύρια συμφέροντα όπου προσδιορίστηκαν</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63025">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2. Παρουσίαση εννοιών ΑΤΜ· παιχνίδι κρεμάλας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Αποσύνθεση, ανάλυση δεδομένων, αναγνώριση προτύπων</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Οι μαθητές ασχολήθηκαν με την ανάγνωση</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74125">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3. Πραγματοποιήστε αναλήψεις σε ένα πρωτότυπο ΑΤΜ χαμηλής πιστότητας. Παιχνίδι τύπου Μπίνγκο</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300" u="none" cap="none" strike="noStrike"/>
                        <a:t>Αποσύνθεση, ανάλυση δεδομένων, αναγνώριση προτύπων, προσομοίωση και αφαίρεση</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Οι εμπειρίες αναλήψεων βοήθησαν στην καλύτερη κατανόηση των διαδικασιών</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4. Περιγράψτε τα βήματα που εμπλέκονται στην ανάληψη χρημάτων από ένα ΑΤΜ· ένα πρωτότυπο ΑΤΜ χαμηλής πιστότητας</a:t>
                      </a:r>
                      <a:endParaRPr b="0" i="0" sz="13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300" u="none" cap="none" strike="noStrike"/>
                        <a:t>Αποσύνθεση, ανάλυση δεδομένων, αναγνώριση προτύπων, προσομοίωση και αφαίρεση, αλγόριθμος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Η κατανόηση του τρόπου περιγραφής της διαδικασίας ανάληψης από ένα ΑΤΜ βήμα προς βήμα στα ακόλουθα βήματα</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5. Ερμηνεία, παραγγελία, εκτέλεση αλγορίθμου ανάληψης μετρητών· εικονογραφημένος αλγόριθμος, πρωτότυπο ΑΤΜ υψηλής πιστότητας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300" u="none" cap="none" strike="noStrike"/>
                        <a:t>Αποσύνθεση, ανάλυση δεδομένων, αναγνώριση προτύπων, προσομοίωση και αφαίρεση, αλγόριθμος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Εκτέλεση της διαδικασίας ανάληψης στο λειτουργικό τερματικό</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67300">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6. Εξάσκηση στην πληρωμή λογαριασμών, έλεγχος μετρητών. Αλγόριθμος για έλεγχο για ρέστα μετρητών.</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300" u="none" cap="none" strike="noStrike"/>
                        <a:t>Αποσύνθεση, ανάλυση δεδομένων, αναγνώριση προτύπων, προσομοίωση και αφαίρεση, αλγόριθμος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Εξασκήθηκαν στην εργασία, συνήθως δυσκολεύονται</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7. Εξάσκηση στη χρήση αριθμομηχανής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300" u="none" cap="none" strike="noStrike"/>
                        <a:t>Αποσύνθεση, ανάλυση δεδομένων, αναγνώριση προτύπων, προσομοίωση και αφαίρεση, αλγόριθμος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Η αναγνώριση των λειτουργιών των smartphones</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8. Θυμηθείτε προηγούμενες συζητήσεις</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300" u="none" cap="none" strike="noStrike"/>
                        <a:t>Αφαίρεση</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lt-LT" sz="1300" u="none" cap="none" strike="noStrike"/>
                        <a:t>Ποιοτική ανατροφοδότηση</a:t>
                      </a:r>
                      <a:endParaRPr sz="13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1048" name="Google Shape;1048;p56"/>
          <p:cNvSpPr txBox="1"/>
          <p:nvPr>
            <p:ph type="title"/>
          </p:nvPr>
        </p:nvSpPr>
        <p:spPr>
          <a:xfrm>
            <a:off x="1075660" y="705646"/>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lt-LT">
                <a:latin typeface="Arial"/>
                <a:ea typeface="Arial"/>
                <a:cs typeface="Arial"/>
                <a:sym typeface="Arial"/>
              </a:rPr>
              <a:t>Μελέτη περίπτωσης</a:t>
            </a:r>
            <a:endParaRPr b="1">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52" name="Shape 1052"/>
        <p:cNvGrpSpPr/>
        <p:nvPr/>
      </p:nvGrpSpPr>
      <p:grpSpPr>
        <a:xfrm>
          <a:off x="0" y="0"/>
          <a:ext cx="0" cy="0"/>
          <a:chOff x="0" y="0"/>
          <a:chExt cx="0" cy="0"/>
        </a:xfrm>
      </p:grpSpPr>
      <p:sp>
        <p:nvSpPr>
          <p:cNvPr id="1053" name="Google Shape;1053;p72"/>
          <p:cNvSpPr txBox="1"/>
          <p:nvPr>
            <p:ph idx="1" type="body"/>
          </p:nvPr>
        </p:nvSpPr>
        <p:spPr>
          <a:xfrm>
            <a:off x="491647" y="353405"/>
            <a:ext cx="4527393" cy="683565"/>
          </a:xfrm>
          <a:prstGeom prst="rect">
            <a:avLst/>
          </a:prstGeom>
          <a:noFill/>
          <a:ln>
            <a:noFill/>
          </a:ln>
        </p:spPr>
        <p:txBody>
          <a:bodyPr anchorCtr="0" anchor="b" bIns="45700" lIns="91425" spcFirstLastPara="1" rIns="91425" wrap="square" tIns="45700">
            <a:normAutofit fontScale="92500" lnSpcReduction="10000"/>
          </a:bodyPr>
          <a:lstStyle/>
          <a:p>
            <a:pPr indent="0" lvl="0" marL="0" rtl="0" algn="l">
              <a:lnSpc>
                <a:spcPct val="100000"/>
              </a:lnSpc>
              <a:spcBef>
                <a:spcPts val="0"/>
              </a:spcBef>
              <a:spcAft>
                <a:spcPts val="0"/>
              </a:spcAft>
              <a:buClr>
                <a:schemeClr val="accent3"/>
              </a:buClr>
              <a:buSzPct val="82555"/>
              <a:buNone/>
            </a:pPr>
            <a:r>
              <a:rPr lang="lt-LT" sz="2200">
                <a:solidFill>
                  <a:srgbClr val="678877"/>
                </a:solidFill>
                <a:latin typeface="Arial"/>
                <a:ea typeface="Arial"/>
                <a:cs typeface="Arial"/>
                <a:sym typeface="Arial"/>
              </a:rPr>
              <a:t>Δραστηριότητα 1: </a:t>
            </a:r>
            <a:r>
              <a:rPr lang="lt-LT" sz="2200">
                <a:solidFill>
                  <a:schemeClr val="dk1"/>
                </a:solidFill>
                <a:latin typeface="Arial"/>
                <a:ea typeface="Arial"/>
                <a:cs typeface="Arial"/>
                <a:sym typeface="Arial"/>
              </a:rPr>
              <a:t>Σειρά ερωτήσεων</a:t>
            </a:r>
            <a:endParaRPr sz="2200">
              <a:solidFill>
                <a:schemeClr val="dk1"/>
              </a:solidFill>
              <a:latin typeface="Arial"/>
              <a:ea typeface="Arial"/>
              <a:cs typeface="Arial"/>
              <a:sym typeface="Arial"/>
            </a:endParaRPr>
          </a:p>
        </p:txBody>
      </p:sp>
      <p:sp>
        <p:nvSpPr>
          <p:cNvPr id="1054" name="Google Shape;1054;p72"/>
          <p:cNvSpPr txBox="1"/>
          <p:nvPr/>
        </p:nvSpPr>
        <p:spPr>
          <a:xfrm>
            <a:off x="491647" y="1760220"/>
            <a:ext cx="5909153" cy="45961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1. Γιατί η υπολογιστική σκέψη θεωρείται εγκάρσια δεξιότητα;</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Επειδή είναι χρήσιμη μόνο στην επιστήμη και την τεχνολογία</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Επειδή μπορεί να εφαρμοστεί σε διαφορετικά περιβάλλοντα ζωής, επαγγέλματα και μαθησιακούς τομείς</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Επειδή χρησιμοποιείται κυρίως σε μαθήματα προγραμματισμού</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2. Ποια είναι μια κύρια πρόκληση που αντιμετωπίζουν οι εκπαιδευτές ενηλίκων κατά την προώθηση της ΥΣ;</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Πάρα πολλά εργαλεία Υπολογιστικής Μάθησης για να διαλέξετε</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Υπερβολική εξοικείωση των εκπαιδευόμενων με την τεχνολογία</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Έλλειψη παιδαγωγικών κατευθυντήριων γραμμών και περιορισμένη πρόσβαση σε υλικό Υπολογιστικής Μάθησης</a:t>
            </a:r>
            <a:endParaRPr b="0" i="0" sz="14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3. Ποιο από τα παρακάτω αυξάνει τη συμμετοχή των εκπαιδευόμενων στην εκπαίδευση που βασίζεται στην ΥΣ;</a:t>
            </a:r>
            <a:endParaRPr b="1" i="0" sz="1400" u="none" cap="none" strike="noStrike">
              <a:solidFill>
                <a:srgbClr val="678877"/>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Ενθάρρυνση των εκπαιδευόμενων να αναλάβουν ενεργούς ρόλους, όπως διαμεσολαβητές ή μέλη ομάδας</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Χρήση μόνο μεθόδων που βασίζονται σε διαλέξεις</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Αποφυγή συνεργασίας για εξοικονόμηση χρόνου</a:t>
            </a:r>
            <a:endParaRPr b="0" i="0" sz="1400" u="none" cap="none" strike="noStrike">
              <a:solidFill>
                <a:srgbClr val="000000"/>
              </a:solidFill>
              <a:latin typeface="Arial"/>
              <a:ea typeface="Arial"/>
              <a:cs typeface="Arial"/>
              <a:sym typeface="Arial"/>
            </a:endParaRPr>
          </a:p>
        </p:txBody>
      </p:sp>
      <p:sp>
        <p:nvSpPr>
          <p:cNvPr id="1055" name="Google Shape;1055;p72"/>
          <p:cNvSpPr txBox="1"/>
          <p:nvPr/>
        </p:nvSpPr>
        <p:spPr>
          <a:xfrm>
            <a:off x="6516070" y="1760220"/>
            <a:ext cx="4983867" cy="352917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4. Ποιο είναι το πρώτο βήμα στο μοντέλο Κοινωνικά Ευαισθητοποιημένου Σχεδιασμού για την ενσωμάτωση της ΥΣ;</a:t>
            </a:r>
            <a:endParaRPr b="1" i="0" sz="1400" u="none" cap="none" strike="noStrike">
              <a:solidFill>
                <a:srgbClr val="678877"/>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Να εξεταστούν οι μαθητές με σύνθετες προκλήσεις στη ΥΣ</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Να κατανοηθεί το πλαίσιο, οι ανάγκες και οι τεχνολογίες που χρησιμοποιούν οι μαθητές</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Να ξεκινήσει αμέσως η διδασκαλία τεχνικών διαδικασιών</a:t>
            </a:r>
            <a:endParaRPr b="1" i="0" sz="1400" u="none" cap="none" strike="noStrike">
              <a:solidFill>
                <a:srgbClr val="678877"/>
              </a:solidFill>
              <a:latin typeface="Arial"/>
              <a:ea typeface="Arial"/>
              <a:cs typeface="Arial"/>
              <a:sym typeface="Arial"/>
            </a:endParaRPr>
          </a:p>
          <a:p>
            <a:pPr indent="-254000" lvl="0" marL="34290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5. Ποιες βασικές δεξιότητες που συνδέονται με τη ΥΣ επισημάνθηκαν από το Παγκόσμιο Οικονομικό Φόρουμ;</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Μαγειρική, απομνημόνευση και διαχείριση χρόνου</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Επίλυση προβλημάτων, δημιουργικότητα και κριτική σκέψη</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Ταχύτητα πληκτρολόγησης, ακρίβεια ορθογραφίας και λήψη σημειώσεων</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1056" name="Google Shape;1056;p72"/>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1057" name="Google Shape;1057;p72"/>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51"/>
          <p:cNvSpPr/>
          <p:nvPr/>
        </p:nvSpPr>
        <p:spPr>
          <a:xfrm>
            <a:off x="1371600" y="1928796"/>
            <a:ext cx="6257835" cy="206342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3" name="Google Shape;1063;p51"/>
          <p:cNvSpPr txBox="1"/>
          <p:nvPr/>
        </p:nvSpPr>
        <p:spPr>
          <a:xfrm>
            <a:off x="1317432" y="1812868"/>
            <a:ext cx="6366169" cy="1728685"/>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Καθημερινή ζωή</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Εργασία</a:t>
            </a:r>
            <a:r>
              <a:rPr b="0" i="0" lang="lt-LT" sz="1600" u="none" cap="none" strike="noStrike">
                <a:solidFill>
                  <a:schemeClr val="dk2"/>
                </a:solidFill>
                <a:latin typeface="Arial"/>
                <a:ea typeface="Arial"/>
                <a:cs typeface="Arial"/>
                <a:sym typeface="Arial"/>
              </a:rPr>
              <a:t>. Φανταστείτε ότι έχει νυχτώσει και οι φίλοι μας έχουν κολλήσει στο δάσος. Βοηθήστε τους να επιβιώσουν τη νύχτα.</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Αποτέλεσμα</a:t>
            </a:r>
            <a:r>
              <a:rPr b="0" i="0" lang="lt-LT" sz="1600" u="none" cap="none" strike="noStrike">
                <a:solidFill>
                  <a:schemeClr val="dk2"/>
                </a:solidFill>
                <a:latin typeface="Arial"/>
                <a:ea typeface="Arial"/>
                <a:cs typeface="Arial"/>
                <a:sym typeface="Arial"/>
              </a:rPr>
              <a:t>. Το διάγραμμα ροής θα βοηθήσει οπτικά (1) στην ανάλυση του προβλήματος (αποσύνθεση) και (2) ο σχεδιασμός αλγορίθμου θα βοηθήσει στον σχεδιασμό των βημάτων για την επίλυση του προβλήματος.</a:t>
            </a:r>
            <a:endParaRPr b="0" i="0" sz="1600" u="none" cap="none" strike="noStrike">
              <a:solidFill>
                <a:schemeClr val="dk2"/>
              </a:solidFill>
              <a:latin typeface="Arial"/>
              <a:ea typeface="Arial"/>
              <a:cs typeface="Arial"/>
              <a:sym typeface="Arial"/>
            </a:endParaRPr>
          </a:p>
        </p:txBody>
      </p:sp>
      <p:sp>
        <p:nvSpPr>
          <p:cNvPr id="1064" name="Google Shape;1064;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065" name="Google Shape;1065;p51"/>
          <p:cNvSpPr txBox="1"/>
          <p:nvPr/>
        </p:nvSpPr>
        <p:spPr>
          <a:xfrm>
            <a:off x="1371600" y="3874178"/>
            <a:ext cx="5848914" cy="1977036"/>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grpSp>
        <p:nvGrpSpPr>
          <p:cNvPr id="1066" name="Google Shape;1066;p51"/>
          <p:cNvGrpSpPr/>
          <p:nvPr/>
        </p:nvGrpSpPr>
        <p:grpSpPr>
          <a:xfrm>
            <a:off x="8098875" y="903737"/>
            <a:ext cx="2568688" cy="3088485"/>
            <a:chOff x="1006604" y="1481674"/>
            <a:chExt cx="3106250" cy="3894651"/>
          </a:xfrm>
        </p:grpSpPr>
        <p:sp>
          <p:nvSpPr>
            <p:cNvPr id="1067" name="Google Shape;1067;p51"/>
            <p:cNvSpPr/>
            <p:nvPr/>
          </p:nvSpPr>
          <p:spPr>
            <a:xfrm>
              <a:off x="1006604"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8" name="Google Shape;1068;p51"/>
            <p:cNvSpPr/>
            <p:nvPr/>
          </p:nvSpPr>
          <p:spPr>
            <a:xfrm>
              <a:off x="1101307"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9" name="Google Shape;1069;p51"/>
            <p:cNvSpPr/>
            <p:nvPr/>
          </p:nvSpPr>
          <p:spPr>
            <a:xfrm>
              <a:off x="124336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0" name="Google Shape;1070;p51"/>
            <p:cNvSpPr/>
            <p:nvPr/>
          </p:nvSpPr>
          <p:spPr>
            <a:xfrm>
              <a:off x="136765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1" name="Google Shape;1071;p51"/>
            <p:cNvSpPr/>
            <p:nvPr/>
          </p:nvSpPr>
          <p:spPr>
            <a:xfrm>
              <a:off x="1479230"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72" name="Google Shape;1072;p51"/>
          <p:cNvSpPr txBox="1"/>
          <p:nvPr/>
        </p:nvSpPr>
        <p:spPr>
          <a:xfrm>
            <a:off x="8372388" y="2765399"/>
            <a:ext cx="2469145" cy="461665"/>
          </a:xfrm>
          <a:prstGeom prst="rect">
            <a:avLst/>
          </a:prstGeom>
          <a:noFill/>
          <a:ln>
            <a:noFill/>
          </a:ln>
        </p:spPr>
        <p:txBody>
          <a:bodyPr anchorCtr="0" anchor="t" bIns="45700" lIns="91425" spcFirstLastPara="1" rIns="91425" wrap="square" tIns="45700">
            <a:spAutoFit/>
          </a:bodyPr>
          <a:lstStyle/>
          <a:p>
            <a:pPr indent="-209550" lvl="0" marL="28575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73" name="Google Shape;1073;p51"/>
          <p:cNvSpPr txBox="1"/>
          <p:nvPr/>
        </p:nvSpPr>
        <p:spPr>
          <a:xfrm>
            <a:off x="8509359" y="1710100"/>
            <a:ext cx="2183262"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Πηγές </a:t>
            </a:r>
            <a:endParaRPr b="1" i="0" sz="1400" u="none" cap="none" strike="noStrike">
              <a:solidFill>
                <a:srgbClr val="000000"/>
              </a:solidFill>
              <a:latin typeface="Arial"/>
              <a:ea typeface="Arial"/>
              <a:cs typeface="Arial"/>
              <a:sym typeface="Arial"/>
            </a:endParaRPr>
          </a:p>
        </p:txBody>
      </p:sp>
      <p:sp>
        <p:nvSpPr>
          <p:cNvPr id="1074" name="Google Shape;1074;p51"/>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5" name="Google Shape;1075;p51"/>
          <p:cNvSpPr txBox="1"/>
          <p:nvPr/>
        </p:nvSpPr>
        <p:spPr>
          <a:xfrm>
            <a:off x="8417401" y="2017546"/>
            <a:ext cx="1704152" cy="1754286"/>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Για την υλοποίηση αυτής της εργασίας χρειάζεστε</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Αυτοκόλλητα σημειώματα</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Φύλλο χαρτιού</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Μέσα γραφής (μολύβια, στυλό, μαρκαδόρους)</a:t>
            </a:r>
            <a:endParaRPr b="0" i="0" sz="1200" u="none" cap="none" strike="noStrike">
              <a:solidFill>
                <a:srgbClr val="000000"/>
              </a:solidFill>
              <a:latin typeface="Arial"/>
              <a:ea typeface="Arial"/>
              <a:cs typeface="Arial"/>
              <a:sym typeface="Arial"/>
            </a:endParaRPr>
          </a:p>
        </p:txBody>
      </p:sp>
      <p:grpSp>
        <p:nvGrpSpPr>
          <p:cNvPr id="1076" name="Google Shape;1076;p51"/>
          <p:cNvGrpSpPr/>
          <p:nvPr/>
        </p:nvGrpSpPr>
        <p:grpSpPr>
          <a:xfrm>
            <a:off x="7872069" y="4155564"/>
            <a:ext cx="2948330" cy="1664078"/>
            <a:chOff x="7988107" y="1935820"/>
            <a:chExt cx="2948330" cy="1664078"/>
          </a:xfrm>
        </p:grpSpPr>
        <p:sp>
          <p:nvSpPr>
            <p:cNvPr id="1077" name="Google Shape;1077;p51"/>
            <p:cNvSpPr txBox="1"/>
            <p:nvPr/>
          </p:nvSpPr>
          <p:spPr>
            <a:xfrm>
              <a:off x="7994654" y="1935820"/>
              <a:ext cx="2788644" cy="523220"/>
            </a:xfrm>
            <a:prstGeom prst="rect">
              <a:avLst/>
            </a:prstGeom>
            <a:solidFill>
              <a:schemeClr val="accent1">
                <a:alpha val="49019"/>
              </a:schemeClr>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Στόχος: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επιβίωση τη νύχτα στο δάσος</a:t>
              </a:r>
              <a:endParaRPr b="1" i="0" sz="1400" u="none" cap="none" strike="noStrike">
                <a:solidFill>
                  <a:schemeClr val="lt1"/>
                </a:solidFill>
                <a:latin typeface="Arial"/>
                <a:ea typeface="Arial"/>
                <a:cs typeface="Arial"/>
                <a:sym typeface="Arial"/>
              </a:endParaRPr>
            </a:p>
          </p:txBody>
        </p:sp>
        <p:sp>
          <p:nvSpPr>
            <p:cNvPr id="1078" name="Google Shape;1078;p51"/>
            <p:cNvSpPr txBox="1"/>
            <p:nvPr/>
          </p:nvSpPr>
          <p:spPr>
            <a:xfrm>
              <a:off x="8985732" y="2647453"/>
              <a:ext cx="806113" cy="461624"/>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chemeClr val="accent1"/>
                  </a:solidFill>
                  <a:latin typeface="Arial"/>
                  <a:ea typeface="Arial"/>
                  <a:cs typeface="Arial"/>
                  <a:sym typeface="Arial"/>
                </a:rPr>
                <a:t>Βρείτε νερό</a:t>
              </a:r>
              <a:endParaRPr b="0" i="0" sz="1200" u="none" cap="none" strike="noStrike">
                <a:solidFill>
                  <a:schemeClr val="accent1"/>
                </a:solidFill>
                <a:latin typeface="Arial"/>
                <a:ea typeface="Arial"/>
                <a:cs typeface="Arial"/>
                <a:sym typeface="Arial"/>
              </a:endParaRPr>
            </a:p>
          </p:txBody>
        </p:sp>
        <p:sp>
          <p:nvSpPr>
            <p:cNvPr id="1079" name="Google Shape;1079;p51"/>
            <p:cNvSpPr txBox="1"/>
            <p:nvPr/>
          </p:nvSpPr>
          <p:spPr>
            <a:xfrm>
              <a:off x="7994654" y="2639877"/>
              <a:ext cx="894042" cy="461624"/>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chemeClr val="accent2"/>
                  </a:solidFill>
                  <a:latin typeface="Arial"/>
                  <a:ea typeface="Arial"/>
                  <a:cs typeface="Arial"/>
                  <a:sym typeface="Arial"/>
                </a:rPr>
                <a:t>Βρείτε τοποθεσία</a:t>
              </a:r>
              <a:endParaRPr b="0" i="0" sz="1200" u="none" cap="none" strike="noStrike">
                <a:solidFill>
                  <a:schemeClr val="accent2"/>
                </a:solidFill>
                <a:latin typeface="Arial"/>
                <a:ea typeface="Arial"/>
                <a:cs typeface="Arial"/>
                <a:sym typeface="Arial"/>
              </a:endParaRPr>
            </a:p>
          </p:txBody>
        </p:sp>
        <p:sp>
          <p:nvSpPr>
            <p:cNvPr id="1080" name="Google Shape;1080;p51"/>
            <p:cNvSpPr txBox="1"/>
            <p:nvPr/>
          </p:nvSpPr>
          <p:spPr>
            <a:xfrm>
              <a:off x="9924146" y="2643379"/>
              <a:ext cx="1012291" cy="276959"/>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chemeClr val="accent3"/>
                  </a:solidFill>
                  <a:latin typeface="Arial"/>
                  <a:ea typeface="Arial"/>
                  <a:cs typeface="Arial"/>
                  <a:sym typeface="Arial"/>
                </a:rPr>
                <a:t>Ζεσταθείτε</a:t>
              </a:r>
              <a:endParaRPr b="0" i="0" sz="1200" u="none" cap="none" strike="noStrike">
                <a:solidFill>
                  <a:schemeClr val="accent3"/>
                </a:solidFill>
                <a:latin typeface="Arial"/>
                <a:ea typeface="Arial"/>
                <a:cs typeface="Arial"/>
                <a:sym typeface="Arial"/>
              </a:endParaRPr>
            </a:p>
          </p:txBody>
        </p:sp>
        <p:sp>
          <p:nvSpPr>
            <p:cNvPr id="1081" name="Google Shape;1081;p51"/>
            <p:cNvSpPr txBox="1"/>
            <p:nvPr/>
          </p:nvSpPr>
          <p:spPr>
            <a:xfrm>
              <a:off x="7988107" y="3276840"/>
              <a:ext cx="858777" cy="307777"/>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2"/>
                  </a:solidFill>
                  <a:latin typeface="Arial"/>
                  <a:ea typeface="Arial"/>
                  <a:cs typeface="Arial"/>
                  <a:sym typeface="Arial"/>
                </a:rPr>
                <a:t>Χάρτης</a:t>
              </a:r>
              <a:endParaRPr b="0" i="0" sz="1400" u="none" cap="none" strike="noStrike">
                <a:solidFill>
                  <a:schemeClr val="accent2"/>
                </a:solidFill>
                <a:latin typeface="Arial"/>
                <a:ea typeface="Arial"/>
                <a:cs typeface="Arial"/>
                <a:sym typeface="Arial"/>
              </a:endParaRPr>
            </a:p>
          </p:txBody>
        </p:sp>
        <p:sp>
          <p:nvSpPr>
            <p:cNvPr id="1082" name="Google Shape;1082;p51"/>
            <p:cNvSpPr txBox="1"/>
            <p:nvPr/>
          </p:nvSpPr>
          <p:spPr>
            <a:xfrm>
              <a:off x="8982459" y="3279035"/>
              <a:ext cx="806113" cy="307777"/>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1"/>
                  </a:solidFill>
                  <a:latin typeface="Arial"/>
                  <a:ea typeface="Arial"/>
                  <a:cs typeface="Arial"/>
                  <a:sym typeface="Arial"/>
                </a:rPr>
                <a:t>Πηγή</a:t>
              </a:r>
              <a:endParaRPr b="0" i="0" sz="1400" u="none" cap="none" strike="noStrike">
                <a:solidFill>
                  <a:schemeClr val="accent1"/>
                </a:solidFill>
                <a:latin typeface="Arial"/>
                <a:ea typeface="Arial"/>
                <a:cs typeface="Arial"/>
                <a:sym typeface="Arial"/>
              </a:endParaRPr>
            </a:p>
          </p:txBody>
        </p:sp>
        <p:sp>
          <p:nvSpPr>
            <p:cNvPr id="1083" name="Google Shape;1083;p51"/>
            <p:cNvSpPr txBox="1"/>
            <p:nvPr/>
          </p:nvSpPr>
          <p:spPr>
            <a:xfrm>
              <a:off x="9924147" y="3292121"/>
              <a:ext cx="859151" cy="307777"/>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3"/>
                  </a:solidFill>
                  <a:latin typeface="Arial"/>
                  <a:ea typeface="Arial"/>
                  <a:cs typeface="Arial"/>
                  <a:sym typeface="Arial"/>
                </a:rPr>
                <a:t>Φωτιά</a:t>
              </a:r>
              <a:endParaRPr b="0" i="0" sz="1400" u="none" cap="none" strike="noStrike">
                <a:solidFill>
                  <a:schemeClr val="accent3"/>
                </a:solidFill>
                <a:latin typeface="Arial"/>
                <a:ea typeface="Arial"/>
                <a:cs typeface="Arial"/>
                <a:sym typeface="Arial"/>
              </a:endParaRPr>
            </a:p>
          </p:txBody>
        </p:sp>
        <p:cxnSp>
          <p:nvCxnSpPr>
            <p:cNvPr id="1084" name="Google Shape;1084;p51"/>
            <p:cNvCxnSpPr/>
            <p:nvPr/>
          </p:nvCxnSpPr>
          <p:spPr>
            <a:xfrm>
              <a:off x="8422839" y="2540656"/>
              <a:ext cx="1930883" cy="0"/>
            </a:xfrm>
            <a:prstGeom prst="straightConnector1">
              <a:avLst/>
            </a:prstGeom>
            <a:noFill/>
            <a:ln cap="flat" cmpd="sng" w="9525">
              <a:solidFill>
                <a:srgbClr val="2E86C7"/>
              </a:solidFill>
              <a:prstDash val="solid"/>
              <a:round/>
              <a:headEnd len="sm" w="sm" type="none"/>
              <a:tailEnd len="sm" w="sm" type="none"/>
            </a:ln>
          </p:spPr>
        </p:cxnSp>
        <p:cxnSp>
          <p:nvCxnSpPr>
            <p:cNvPr id="1085" name="Google Shape;1085;p51"/>
            <p:cNvCxnSpPr/>
            <p:nvPr/>
          </p:nvCxnSpPr>
          <p:spPr>
            <a:xfrm>
              <a:off x="10325431" y="2920338"/>
              <a:ext cx="14219" cy="356930"/>
            </a:xfrm>
            <a:prstGeom prst="straightConnector1">
              <a:avLst/>
            </a:prstGeom>
            <a:noFill/>
            <a:ln cap="flat" cmpd="sng" w="9525">
              <a:solidFill>
                <a:srgbClr val="2E86C7"/>
              </a:solidFill>
              <a:prstDash val="solid"/>
              <a:round/>
              <a:headEnd len="sm" w="sm" type="none"/>
              <a:tailEnd len="sm" w="sm" type="none"/>
            </a:ln>
          </p:spPr>
        </p:cxnSp>
        <p:cxnSp>
          <p:nvCxnSpPr>
            <p:cNvPr id="1086" name="Google Shape;1086;p51"/>
            <p:cNvCxnSpPr>
              <a:stCxn id="1078" idx="2"/>
            </p:cNvCxnSpPr>
            <p:nvPr/>
          </p:nvCxnSpPr>
          <p:spPr>
            <a:xfrm flipH="1">
              <a:off x="9388189" y="3109077"/>
              <a:ext cx="600" cy="160500"/>
            </a:xfrm>
            <a:prstGeom prst="straightConnector1">
              <a:avLst/>
            </a:prstGeom>
            <a:noFill/>
            <a:ln cap="flat" cmpd="sng" w="9525">
              <a:solidFill>
                <a:srgbClr val="2E86C7"/>
              </a:solidFill>
              <a:prstDash val="solid"/>
              <a:round/>
              <a:headEnd len="sm" w="sm" type="none"/>
              <a:tailEnd len="sm" w="sm" type="none"/>
            </a:ln>
          </p:spPr>
        </p:cxnSp>
        <p:cxnSp>
          <p:nvCxnSpPr>
            <p:cNvPr id="1087" name="Google Shape;1087;p51"/>
            <p:cNvCxnSpPr>
              <a:stCxn id="1079" idx="2"/>
            </p:cNvCxnSpPr>
            <p:nvPr/>
          </p:nvCxnSpPr>
          <p:spPr>
            <a:xfrm>
              <a:off x="8441675" y="3101501"/>
              <a:ext cx="8400" cy="168300"/>
            </a:xfrm>
            <a:prstGeom prst="straightConnector1">
              <a:avLst/>
            </a:prstGeom>
            <a:noFill/>
            <a:ln cap="flat" cmpd="sng" w="9525">
              <a:solidFill>
                <a:srgbClr val="2E86C7"/>
              </a:solidFill>
              <a:prstDash val="solid"/>
              <a:round/>
              <a:headEnd len="sm" w="sm" type="none"/>
              <a:tailEnd len="sm" w="sm" type="none"/>
            </a:ln>
          </p:spPr>
        </p:cxnSp>
      </p:grpSp>
      <p:cxnSp>
        <p:nvCxnSpPr>
          <p:cNvPr id="1088" name="Google Shape;1088;p51"/>
          <p:cNvCxnSpPr/>
          <p:nvPr/>
        </p:nvCxnSpPr>
        <p:spPr>
          <a:xfrm>
            <a:off x="10237684" y="4754695"/>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89" name="Google Shape;1089;p51"/>
          <p:cNvCxnSpPr>
            <a:stCxn id="1077" idx="2"/>
          </p:cNvCxnSpPr>
          <p:nvPr/>
        </p:nvCxnSpPr>
        <p:spPr>
          <a:xfrm flipH="1">
            <a:off x="9272338" y="4678784"/>
            <a:ext cx="600" cy="181500"/>
          </a:xfrm>
          <a:prstGeom prst="straightConnector1">
            <a:avLst/>
          </a:prstGeom>
          <a:noFill/>
          <a:ln cap="flat" cmpd="sng" w="9525">
            <a:solidFill>
              <a:srgbClr val="2E86C7"/>
            </a:solidFill>
            <a:prstDash val="solid"/>
            <a:round/>
            <a:headEnd len="sm" w="sm" type="none"/>
            <a:tailEnd len="sm" w="sm" type="none"/>
          </a:ln>
        </p:spPr>
      </p:cxnSp>
      <p:cxnSp>
        <p:nvCxnSpPr>
          <p:cNvPr id="1090" name="Google Shape;1090;p51"/>
          <p:cNvCxnSpPr/>
          <p:nvPr/>
        </p:nvCxnSpPr>
        <p:spPr>
          <a:xfrm>
            <a:off x="8303414" y="4774949"/>
            <a:ext cx="1204" cy="99221"/>
          </a:xfrm>
          <a:prstGeom prst="straightConnector1">
            <a:avLst/>
          </a:prstGeom>
          <a:noFill/>
          <a:ln cap="flat" cmpd="sng" w="9525">
            <a:solidFill>
              <a:srgbClr val="2E86C7"/>
            </a:solidFill>
            <a:prstDash val="solid"/>
            <a:round/>
            <a:headEnd len="sm" w="sm" type="none"/>
            <a:tailEnd len="sm" w="sm" type="none"/>
          </a:ln>
        </p:spPr>
      </p:cxnSp>
      <p:sp>
        <p:nvSpPr>
          <p:cNvPr id="1091" name="Google Shape;1091;p51"/>
          <p:cNvSpPr txBox="1"/>
          <p:nvPr/>
        </p:nvSpPr>
        <p:spPr>
          <a:xfrm>
            <a:off x="1247279" y="4075676"/>
            <a:ext cx="6349853" cy="1728685"/>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1) Η ομάδα των 4 μελών θα πρέπει να λύσει το πρόβλημα, πώς να επιβιώσει τη νύχτα.</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100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Ο στόχος θα πρέπει να βρίσκεται στην κορυφή και οι υψηλού επιπέδου παραμέτρους θα πρέπει να αποτελούν το πρώτο βήμα στις φάσεις που ακολουθούν. Στη συνέχεια, αυτοί οι υψηλού επιπέδου παράγοντες μπορούν να αναλυθούν σε μικρότερα βήματα.</a:t>
            </a:r>
            <a:endParaRPr b="0" i="0" sz="1400" u="none" cap="none" strike="noStrike">
              <a:solidFill>
                <a:srgbClr val="000000"/>
              </a:solidFill>
              <a:latin typeface="Arial"/>
              <a:ea typeface="Arial"/>
              <a:cs typeface="Arial"/>
              <a:sym typeface="Arial"/>
            </a:endParaRPr>
          </a:p>
        </p:txBody>
      </p:sp>
      <p:sp>
        <p:nvSpPr>
          <p:cNvPr id="1092" name="Google Shape;1092;p51"/>
          <p:cNvSpPr txBox="1"/>
          <p:nvPr>
            <p:ph idx="1" type="body"/>
          </p:nvPr>
        </p:nvSpPr>
        <p:spPr>
          <a:xfrm>
            <a:off x="1358936" y="745871"/>
            <a:ext cx="4737064"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accent3"/>
              </a:buClr>
              <a:buSzPts val="1680"/>
              <a:buNone/>
            </a:pPr>
            <a:r>
              <a:rPr b="1" lang="lt-LT" sz="2200">
                <a:solidFill>
                  <a:srgbClr val="678877"/>
                </a:solidFill>
                <a:latin typeface="Arial"/>
                <a:ea typeface="Arial"/>
                <a:cs typeface="Arial"/>
                <a:sym typeface="Arial"/>
              </a:rPr>
              <a:t>Δραστηριότητα 2: </a:t>
            </a:r>
            <a:r>
              <a:rPr b="1" lang="lt-LT" sz="2200">
                <a:solidFill>
                  <a:schemeClr val="dk1"/>
                </a:solidFill>
                <a:latin typeface="Arial"/>
                <a:ea typeface="Arial"/>
                <a:cs typeface="Arial"/>
                <a:sym typeface="Arial"/>
              </a:rPr>
              <a:t>Πρακτική άσκηση</a:t>
            </a:r>
            <a:endParaRPr b="1" sz="2200">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52"/>
          <p:cNvSpPr/>
          <p:nvPr/>
        </p:nvSpPr>
        <p:spPr>
          <a:xfrm>
            <a:off x="1399000" y="1935528"/>
            <a:ext cx="9336734" cy="149091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9" name="Google Shape;1099;p52"/>
          <p:cNvSpPr txBox="1"/>
          <p:nvPr/>
        </p:nvSpPr>
        <p:spPr>
          <a:xfrm>
            <a:off x="1371448" y="2029976"/>
            <a:ext cx="9003042" cy="1529247"/>
          </a:xfrm>
          <a:prstGeom prst="rect">
            <a:avLst/>
          </a:prstGeom>
          <a:noFill/>
          <a:ln>
            <a:noFill/>
          </a:ln>
        </p:spPr>
        <p:txBody>
          <a:bodyPr anchorCtr="0" anchor="t" bIns="45700" lIns="91425" spcFirstLastPara="1" rIns="91425" wrap="square" tIns="45700">
            <a:noAutofit/>
          </a:bodyPr>
          <a:lstStyle/>
          <a:p>
            <a:pPr indent="0" lvl="0" marL="157480" marR="0" rtl="0" algn="l">
              <a:lnSpc>
                <a:spcPct val="100000"/>
              </a:lnSpc>
              <a:spcBef>
                <a:spcPts val="1000"/>
              </a:spcBef>
              <a:spcAft>
                <a:spcPts val="0"/>
              </a:spcAft>
              <a:buClr>
                <a:srgbClr val="000000"/>
              </a:buClr>
              <a:buSzPts val="1800"/>
              <a:buFont typeface="Arial"/>
              <a:buNone/>
            </a:pPr>
            <a:r>
              <a:rPr b="0" i="0" lang="lt-LT" sz="1800" u="none" cap="none" strike="noStrike">
                <a:solidFill>
                  <a:schemeClr val="dk2"/>
                </a:solidFill>
                <a:latin typeface="Arial"/>
                <a:ea typeface="Arial"/>
                <a:cs typeface="Arial"/>
                <a:sym typeface="Arial"/>
              </a:rPr>
              <a:t>2. Εφαρμογή των αρχών σχεδιασμού αλγορίθμων επίλυσης προβλημάτων. </a:t>
            </a:r>
            <a:endParaRPr b="0" i="0" sz="1400" u="none" cap="none" strike="noStrike">
              <a:solidFill>
                <a:srgbClr val="000000"/>
              </a:solidFill>
              <a:latin typeface="Arial"/>
              <a:ea typeface="Arial"/>
              <a:cs typeface="Arial"/>
              <a:sym typeface="Arial"/>
            </a:endParaRPr>
          </a:p>
          <a:p>
            <a:pPr indent="0" lvl="0" marL="157480" marR="0" rtl="0" algn="l">
              <a:lnSpc>
                <a:spcPct val="100000"/>
              </a:lnSpc>
              <a:spcBef>
                <a:spcPts val="1000"/>
              </a:spcBef>
              <a:spcAft>
                <a:spcPts val="0"/>
              </a:spcAft>
              <a:buClr>
                <a:srgbClr val="000000"/>
              </a:buClr>
              <a:buSzPts val="1800"/>
              <a:buFont typeface="Arial"/>
              <a:buNone/>
            </a:pPr>
            <a:r>
              <a:rPr b="0" i="0" lang="lt-LT" sz="1800" u="none" cap="none" strike="noStrike">
                <a:solidFill>
                  <a:schemeClr val="dk2"/>
                </a:solidFill>
                <a:latin typeface="Arial"/>
                <a:ea typeface="Arial"/>
                <a:cs typeface="Arial"/>
                <a:sym typeface="Arial"/>
              </a:rPr>
              <a:t>Η ομάδα των 4 μελών θα πρέπει να απεικονίσει μια διαδικασία βήμα προς βήμα, πώς να λύσει το πρόβλημα. </a:t>
            </a:r>
            <a:endParaRPr b="0" i="0" sz="1400" u="none" cap="none" strike="noStrike">
              <a:solidFill>
                <a:srgbClr val="000000"/>
              </a:solidFill>
              <a:latin typeface="Arial"/>
              <a:ea typeface="Arial"/>
              <a:cs typeface="Arial"/>
              <a:sym typeface="Arial"/>
            </a:endParaRPr>
          </a:p>
        </p:txBody>
      </p:sp>
      <p:sp>
        <p:nvSpPr>
          <p:cNvPr id="1100" name="Google Shape;1100;p5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101" name="Google Shape;1101;p52"/>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02" name="Google Shape;1102;p52"/>
          <p:cNvGrpSpPr/>
          <p:nvPr/>
        </p:nvGrpSpPr>
        <p:grpSpPr>
          <a:xfrm>
            <a:off x="1479611" y="3816869"/>
            <a:ext cx="7148566" cy="1742935"/>
            <a:chOff x="2194736" y="4296534"/>
            <a:chExt cx="7148566" cy="1742935"/>
          </a:xfrm>
        </p:grpSpPr>
        <p:sp>
          <p:nvSpPr>
            <p:cNvPr id="1103" name="Google Shape;1103;p52"/>
            <p:cNvSpPr/>
            <p:nvPr/>
          </p:nvSpPr>
          <p:spPr>
            <a:xfrm>
              <a:off x="8236829" y="5781822"/>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Ναι</a:t>
              </a:r>
              <a:endParaRPr b="0" i="0" sz="1400" u="none" cap="none" strike="noStrike">
                <a:solidFill>
                  <a:schemeClr val="dk1"/>
                </a:solidFill>
                <a:latin typeface="Arial"/>
                <a:ea typeface="Arial"/>
                <a:cs typeface="Arial"/>
                <a:sym typeface="Arial"/>
              </a:endParaRPr>
            </a:p>
          </p:txBody>
        </p:sp>
        <p:sp>
          <p:nvSpPr>
            <p:cNvPr id="1104" name="Google Shape;1104;p52"/>
            <p:cNvSpPr/>
            <p:nvPr/>
          </p:nvSpPr>
          <p:spPr>
            <a:xfrm>
              <a:off x="3524587" y="4314652"/>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Έχετε σύνδεση;</a:t>
              </a:r>
              <a:endParaRPr b="0" i="0" sz="1200" u="none" cap="none" strike="noStrike">
                <a:solidFill>
                  <a:schemeClr val="dk1"/>
                </a:solidFill>
                <a:latin typeface="Arial"/>
                <a:ea typeface="Arial"/>
                <a:cs typeface="Arial"/>
                <a:sym typeface="Arial"/>
              </a:endParaRPr>
            </a:p>
          </p:txBody>
        </p:sp>
        <p:sp>
          <p:nvSpPr>
            <p:cNvPr id="1105" name="Google Shape;1105;p52"/>
            <p:cNvSpPr/>
            <p:nvPr/>
          </p:nvSpPr>
          <p:spPr>
            <a:xfrm>
              <a:off x="2194736" y="4509407"/>
              <a:ext cx="960388" cy="61290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Κοιτάξτε το τηλέφωνό σας</a:t>
              </a:r>
              <a:endParaRPr b="0" i="0" sz="1200" u="none" cap="none" strike="noStrike">
                <a:solidFill>
                  <a:schemeClr val="dk1"/>
                </a:solidFill>
                <a:latin typeface="Arial"/>
                <a:ea typeface="Arial"/>
                <a:cs typeface="Arial"/>
                <a:sym typeface="Arial"/>
              </a:endParaRPr>
            </a:p>
          </p:txBody>
        </p:sp>
        <p:sp>
          <p:nvSpPr>
            <p:cNvPr id="1106" name="Google Shape;1106;p52"/>
            <p:cNvSpPr/>
            <p:nvPr/>
          </p:nvSpPr>
          <p:spPr>
            <a:xfrm>
              <a:off x="6505195" y="4296534"/>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Μπορείτε να προσδιορίσετε την τοποθεσία σας;</a:t>
              </a:r>
              <a:endParaRPr b="0" i="0" sz="1200" u="none" cap="none" strike="noStrike">
                <a:solidFill>
                  <a:schemeClr val="dk1"/>
                </a:solidFill>
                <a:latin typeface="Arial"/>
                <a:ea typeface="Arial"/>
                <a:cs typeface="Arial"/>
                <a:sym typeface="Arial"/>
              </a:endParaRPr>
            </a:p>
          </p:txBody>
        </p:sp>
        <p:sp>
          <p:nvSpPr>
            <p:cNvPr id="1107" name="Google Shape;1107;p52"/>
            <p:cNvSpPr/>
            <p:nvPr/>
          </p:nvSpPr>
          <p:spPr>
            <a:xfrm>
              <a:off x="6443943" y="5781821"/>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Όχι</a:t>
              </a:r>
              <a:endParaRPr b="0" i="0" sz="1400" u="none" cap="none" strike="noStrike">
                <a:solidFill>
                  <a:schemeClr val="dk1"/>
                </a:solidFill>
                <a:latin typeface="Arial"/>
                <a:ea typeface="Arial"/>
                <a:cs typeface="Arial"/>
                <a:sym typeface="Arial"/>
              </a:endParaRPr>
            </a:p>
          </p:txBody>
        </p:sp>
        <p:cxnSp>
          <p:nvCxnSpPr>
            <p:cNvPr id="1108" name="Google Shape;1108;p52"/>
            <p:cNvCxnSpPr/>
            <p:nvPr/>
          </p:nvCxnSpPr>
          <p:spPr>
            <a:xfrm>
              <a:off x="6163733"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09" name="Google Shape;1109;p52"/>
            <p:cNvCxnSpPr/>
            <p:nvPr/>
          </p:nvCxnSpPr>
          <p:spPr>
            <a:xfrm>
              <a:off x="3176684"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10" name="Google Shape;1110;p52"/>
            <p:cNvCxnSpPr>
              <a:stCxn id="1106" idx="2"/>
              <a:endCxn id="1107" idx="0"/>
            </p:cNvCxnSpPr>
            <p:nvPr/>
          </p:nvCxnSpPr>
          <p:spPr>
            <a:xfrm rot="5400000">
              <a:off x="7226555" y="5162047"/>
              <a:ext cx="390300" cy="849000"/>
            </a:xfrm>
            <a:prstGeom prst="bentConnector3">
              <a:avLst>
                <a:gd fmla="val 295792" name="adj1"/>
              </a:avLst>
            </a:prstGeom>
            <a:noFill/>
            <a:ln cap="flat" cmpd="sng" w="9525">
              <a:solidFill>
                <a:schemeClr val="dk1"/>
              </a:solidFill>
              <a:prstDash val="solid"/>
              <a:round/>
              <a:headEnd len="sm" w="sm" type="none"/>
              <a:tailEnd len="med" w="med" type="triangle"/>
            </a:ln>
          </p:spPr>
        </p:cxnSp>
        <p:cxnSp>
          <p:nvCxnSpPr>
            <p:cNvPr id="1111" name="Google Shape;1111;p52"/>
            <p:cNvCxnSpPr>
              <a:stCxn id="1106" idx="2"/>
              <a:endCxn id="1103" idx="0"/>
            </p:cNvCxnSpPr>
            <p:nvPr/>
          </p:nvCxnSpPr>
          <p:spPr>
            <a:xfrm flipH="1" rot="-5400000">
              <a:off x="8122955" y="5114647"/>
              <a:ext cx="390300" cy="943800"/>
            </a:xfrm>
            <a:prstGeom prst="bentConnector3">
              <a:avLst>
                <a:gd fmla="val 295792" name="adj1"/>
              </a:avLst>
            </a:prstGeom>
            <a:noFill/>
            <a:ln cap="flat" cmpd="sng" w="9525">
              <a:solidFill>
                <a:schemeClr val="dk1"/>
              </a:solidFill>
              <a:prstDash val="solid"/>
              <a:round/>
              <a:headEnd len="sm" w="sm" type="none"/>
              <a:tailEnd len="med" w="med" type="triangle"/>
            </a:ln>
          </p:spPr>
        </p:cxnSp>
        <p:cxnSp>
          <p:nvCxnSpPr>
            <p:cNvPr id="1112" name="Google Shape;1112;p52"/>
            <p:cNvCxnSpPr>
              <a:stCxn id="1107" idx="1"/>
              <a:endCxn id="1104" idx="2"/>
            </p:cNvCxnSpPr>
            <p:nvPr/>
          </p:nvCxnSpPr>
          <p:spPr>
            <a:xfrm rot="10800000">
              <a:off x="4865643" y="5409645"/>
              <a:ext cx="1578300" cy="501000"/>
            </a:xfrm>
            <a:prstGeom prst="bentConnector2">
              <a:avLst/>
            </a:prstGeom>
            <a:noFill/>
            <a:ln cap="flat" cmpd="sng" w="9525">
              <a:solidFill>
                <a:schemeClr val="dk1"/>
              </a:solidFill>
              <a:prstDash val="solid"/>
              <a:round/>
              <a:headEnd len="sm" w="sm" type="none"/>
              <a:tailEnd len="med" w="med" type="triangle"/>
            </a:ln>
          </p:spPr>
        </p:cxnSp>
      </p:grpSp>
      <p:sp>
        <p:nvSpPr>
          <p:cNvPr id="1113" name="Google Shape;1113;p52"/>
          <p:cNvSpPr/>
          <p:nvPr/>
        </p:nvSpPr>
        <p:spPr>
          <a:xfrm>
            <a:off x="8628177" y="3811806"/>
            <a:ext cx="2682020" cy="1094863"/>
          </a:xfrm>
          <a:prstGeom prst="flowChartDecision">
            <a:avLst/>
          </a:prstGeom>
          <a:solidFill>
            <a:schemeClr val="accent3">
              <a:alpha val="4901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lt1"/>
                </a:solidFill>
                <a:latin typeface="Arial"/>
                <a:ea typeface="Arial"/>
                <a:cs typeface="Arial"/>
                <a:sym typeface="Arial"/>
              </a:rPr>
              <a:t>Ποιο είναι το επόμενο βήμα;</a:t>
            </a:r>
            <a:endParaRPr b="0" i="0" sz="1200" u="none" cap="none" strike="noStrike">
              <a:solidFill>
                <a:schemeClr val="lt1"/>
              </a:solidFill>
              <a:latin typeface="Arial"/>
              <a:ea typeface="Arial"/>
              <a:cs typeface="Arial"/>
              <a:sym typeface="Arial"/>
            </a:endParaRPr>
          </a:p>
        </p:txBody>
      </p:sp>
      <p:cxnSp>
        <p:nvCxnSpPr>
          <p:cNvPr id="1114" name="Google Shape;1114;p52"/>
          <p:cNvCxnSpPr/>
          <p:nvPr/>
        </p:nvCxnSpPr>
        <p:spPr>
          <a:xfrm flipH="1" rot="10800000">
            <a:off x="8628177" y="4872714"/>
            <a:ext cx="1341000" cy="524400"/>
          </a:xfrm>
          <a:prstGeom prst="bentConnector2">
            <a:avLst/>
          </a:prstGeom>
          <a:noFill/>
          <a:ln cap="flat" cmpd="sng" w="9525">
            <a:solidFill>
              <a:srgbClr val="CC612D"/>
            </a:solidFill>
            <a:prstDash val="solid"/>
            <a:round/>
            <a:headEnd len="sm" w="sm" type="none"/>
            <a:tailEnd len="med" w="med" type="triangle"/>
          </a:ln>
        </p:spPr>
      </p:cxnSp>
      <p:sp>
        <p:nvSpPr>
          <p:cNvPr id="1115" name="Google Shape;1115;p52"/>
          <p:cNvSpPr txBox="1"/>
          <p:nvPr>
            <p:ph idx="1" type="body"/>
          </p:nvPr>
        </p:nvSpPr>
        <p:spPr>
          <a:xfrm>
            <a:off x="1399000" y="1016703"/>
            <a:ext cx="4483640" cy="683565"/>
          </a:xfrm>
          <a:prstGeom prst="rect">
            <a:avLst/>
          </a:prstGeom>
          <a:noFill/>
          <a:ln>
            <a:noFill/>
          </a:ln>
        </p:spPr>
        <p:txBody>
          <a:bodyPr anchorCtr="0" anchor="b" bIns="45700" lIns="91425" spcFirstLastPara="1" rIns="91425" wrap="square" tIns="45700">
            <a:normAutofit fontScale="92500" lnSpcReduction="10000"/>
          </a:bodyPr>
          <a:lstStyle/>
          <a:p>
            <a:pPr indent="0" lvl="0" marL="0" rtl="0" algn="l">
              <a:lnSpc>
                <a:spcPct val="100000"/>
              </a:lnSpc>
              <a:spcBef>
                <a:spcPts val="0"/>
              </a:spcBef>
              <a:spcAft>
                <a:spcPts val="0"/>
              </a:spcAft>
              <a:buClr>
                <a:schemeClr val="accent3"/>
              </a:buClr>
              <a:buSzPct val="82555"/>
              <a:buNone/>
            </a:pPr>
            <a:r>
              <a:rPr b="1" lang="lt-LT" sz="2200">
                <a:solidFill>
                  <a:srgbClr val="678877"/>
                </a:solidFill>
                <a:latin typeface="Arial"/>
                <a:ea typeface="Arial"/>
                <a:cs typeface="Arial"/>
                <a:sym typeface="Arial"/>
              </a:rPr>
              <a:t>Δραστηριότητα 2: </a:t>
            </a:r>
            <a:r>
              <a:rPr b="1" lang="lt-LT" sz="2200">
                <a:solidFill>
                  <a:schemeClr val="dk1"/>
                </a:solidFill>
                <a:latin typeface="Arial"/>
                <a:ea typeface="Arial"/>
                <a:cs typeface="Arial"/>
                <a:sym typeface="Arial"/>
              </a:rPr>
              <a:t>Πρακτική άσκηση</a:t>
            </a:r>
            <a:endParaRPr b="1" sz="2200">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7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3" name="Google Shape;1123;p7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4" name="Google Shape;1124;p7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ΠΕΡΙΛΗΨΗ</a:t>
            </a:r>
            <a:endParaRPr b="1">
              <a:latin typeface="Arial"/>
              <a:ea typeface="Arial"/>
              <a:cs typeface="Arial"/>
              <a:sym typeface="Arial"/>
            </a:endParaRPr>
          </a:p>
        </p:txBody>
      </p:sp>
      <p:sp>
        <p:nvSpPr>
          <p:cNvPr id="1125" name="Google Shape;1125;p73"/>
          <p:cNvSpPr txBox="1"/>
          <p:nvPr/>
        </p:nvSpPr>
        <p:spPr>
          <a:xfrm>
            <a:off x="695400" y="1014184"/>
            <a:ext cx="10801200" cy="535531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0" i="0" lang="lt-LT" sz="1900" u="none" cap="none" strike="noStrike">
                <a:solidFill>
                  <a:srgbClr val="000000"/>
                </a:solidFill>
                <a:latin typeface="Arial"/>
                <a:ea typeface="Arial"/>
                <a:cs typeface="Arial"/>
                <a:sym typeface="Arial"/>
              </a:rPr>
              <a:t>Η Υπολογιστική Σκέψη προσφέρει ένα ισχυρό σύνολο δεξιοτήτων και νοοτροπίας για την πλοήγηση στη σημερινή ψηφιακή και καθοδηγούμενη από την Τεχνητή Νοημοσύνη κοινωνία. Σε αυτήν την ενότητα, διερευνήσαμε πώς η ΥΣ υπερβαίνει τους τεχνικούς κλάδους και παίζει βασικό ρόλο στην εκπαίδευση ενηλίκων, ειδικά για τους μαθητές με χαμηλά προσόντα.</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rPr b="0" i="0" lang="lt-LT" sz="1900" u="none" cap="none" strike="noStrike">
                <a:solidFill>
                  <a:srgbClr val="000000"/>
                </a:solidFill>
                <a:latin typeface="Arial"/>
                <a:ea typeface="Arial"/>
                <a:cs typeface="Arial"/>
                <a:sym typeface="Arial"/>
              </a:rPr>
              <a:t>Εξετάσαμε τις προκλήσεις που αντιμετωπίζουν πολλοί ενήλικες στην πρόσβαση σε ευκαιρίες αναβάθμισης δεξιοτήτων σε όλη την Ευρώπη και πώς η ΥΣ μπορεί να βοηθήσει στη γεφύρωση αυτών των κενών προωθώντας την προσαρμοστικότητα, την κριτική σκέψη και τη δια βίου μάθηση.</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rPr b="0" i="0" lang="lt-LT" sz="1900" u="none" cap="none" strike="noStrike">
                <a:solidFill>
                  <a:srgbClr val="000000"/>
                </a:solidFill>
                <a:latin typeface="Arial"/>
                <a:ea typeface="Arial"/>
                <a:cs typeface="Arial"/>
                <a:sym typeface="Arial"/>
              </a:rPr>
              <a:t>Μέσω εφαρμογών και παραδειγμάτων από τον πραγματικό κόσμο, εξετάσαμε πώς η ΥΣ χρησιμοποιείται σε όλους τους κλάδους και την καθημερινή ζωή, και πώς η ενσωμάτωσή της μπορεί να ενισχύσει την απασχολησιμότητα, την ψηφιακή ένταξη και τη συμμετοχή στην εξελισσόμενη αγορά εργασίας.</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900"/>
              <a:buFont typeface="Arial"/>
              <a:buNone/>
            </a:pPr>
            <a:r>
              <a:rPr b="0" i="0" lang="lt-LT" sz="1900" u="none" cap="none" strike="noStrike">
                <a:solidFill>
                  <a:srgbClr val="000000"/>
                </a:solidFill>
                <a:latin typeface="Arial"/>
                <a:ea typeface="Arial"/>
                <a:cs typeface="Arial"/>
                <a:sym typeface="Arial"/>
              </a:rPr>
              <a:t>Αυτή η ενότητα τόνισε επίσης τη σημασία του σχεδιασμού στρατηγικών χωρίς αποκλεισμούς κατάρτισης που εξοπλίζουν τους ενήλικες εκπαιδευόμενους με τα εργαλεία για να ασχολούνται ουσιαστικά με ψηφιακά εργαλεία και έννοιες, συμπεριλαμβανομένης της τεχνητής νοημοσύνης, τόσο σε προσωπικό όσο και σε επαγγελματικό πλαίσιο.</a:t>
            </a:r>
            <a:endParaRPr b="0" i="0" sz="19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pic>
        <p:nvPicPr>
          <p:cNvPr descr="Teacher assisting student" id="1132" name="Google Shape;1132;p57"/>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133" name="Google Shape;1133;p57"/>
          <p:cNvSpPr txBox="1"/>
          <p:nvPr>
            <p:ph type="title"/>
          </p:nvPr>
        </p:nvSpPr>
        <p:spPr>
          <a:xfrm>
            <a:off x="7895303" y="694660"/>
            <a:ext cx="3221037" cy="1410587"/>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SzPts val="2400"/>
              <a:buNone/>
            </a:pPr>
            <a:r>
              <a:rPr b="1" i="0" lang="lt-LT" sz="2800" u="none" cap="none" strike="noStrike">
                <a:solidFill>
                  <a:schemeClr val="lt1"/>
                </a:solidFill>
                <a:latin typeface="Arial"/>
                <a:ea typeface="Arial"/>
                <a:cs typeface="Arial"/>
                <a:sym typeface="Arial"/>
              </a:rPr>
              <a:t>ΠΡΟΣΚΛΗΣΗ ΣΕ ΔΡΑΣΗ:</a:t>
            </a:r>
            <a:endParaRPr sz="1600"/>
          </a:p>
        </p:txBody>
      </p:sp>
      <p:sp>
        <p:nvSpPr>
          <p:cNvPr id="1134" name="Google Shape;1134;p57"/>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lt-LT"/>
              <a:t>COMPUTATIONAL SENIORS </a:t>
            </a:r>
            <a:endParaRPr/>
          </a:p>
        </p:txBody>
      </p:sp>
      <p:sp>
        <p:nvSpPr>
          <p:cNvPr id="1135" name="Google Shape;1135;p57"/>
          <p:cNvSpPr txBox="1"/>
          <p:nvPr>
            <p:ph idx="1" type="body"/>
          </p:nvPr>
        </p:nvSpPr>
        <p:spPr>
          <a:xfrm>
            <a:off x="7664495" y="2456915"/>
            <a:ext cx="3682652" cy="3357510"/>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ctr">
              <a:lnSpc>
                <a:spcPct val="100000"/>
              </a:lnSpc>
              <a:spcBef>
                <a:spcPts val="0"/>
              </a:spcBef>
              <a:spcAft>
                <a:spcPts val="0"/>
              </a:spcAft>
              <a:buSzPct val="75675"/>
              <a:buNone/>
            </a:pPr>
            <a:r>
              <a:rPr b="1" lang="lt-LT" sz="1800">
                <a:solidFill>
                  <a:schemeClr val="lt1"/>
                </a:solidFill>
                <a:latin typeface="Arial"/>
                <a:ea typeface="Arial"/>
                <a:cs typeface="Arial"/>
                <a:sym typeface="Arial"/>
              </a:rPr>
              <a:t>Αναλογιστείτε τι έχετε μάθει </a:t>
            </a:r>
            <a:r>
              <a:rPr b="1" i="0" lang="lt-LT" sz="1800" u="none" cap="none" strike="noStrike">
                <a:solidFill>
                  <a:schemeClr val="lt1"/>
                </a:solidFill>
                <a:latin typeface="Arial"/>
                <a:ea typeface="Arial"/>
                <a:cs typeface="Arial"/>
                <a:sym typeface="Arial"/>
              </a:rPr>
              <a:t>:</a:t>
            </a:r>
            <a:endParaRPr/>
          </a:p>
          <a:p>
            <a:pPr indent="-228600" lvl="0" marL="228600" rtl="0" algn="l">
              <a:lnSpc>
                <a:spcPct val="114000"/>
              </a:lnSpc>
              <a:spcBef>
                <a:spcPts val="0"/>
              </a:spcBef>
              <a:spcAft>
                <a:spcPts val="0"/>
              </a:spcAft>
              <a:buClr>
                <a:schemeClr val="lt1"/>
              </a:buClr>
              <a:buSzPct val="75675"/>
              <a:buNone/>
            </a:pPr>
            <a:r>
              <a:t/>
            </a:r>
            <a:endParaRPr>
              <a:latin typeface="Arial"/>
              <a:ea typeface="Arial"/>
              <a:cs typeface="Arial"/>
              <a:sym typeface="Arial"/>
            </a:endParaRPr>
          </a:p>
          <a:p>
            <a:pPr indent="-285750" lvl="0" marL="285750" rtl="0" algn="l">
              <a:lnSpc>
                <a:spcPct val="114000"/>
              </a:lnSpc>
              <a:spcBef>
                <a:spcPts val="0"/>
              </a:spcBef>
              <a:spcAft>
                <a:spcPts val="0"/>
              </a:spcAft>
              <a:buClr>
                <a:schemeClr val="lt1"/>
              </a:buClr>
              <a:buSzPct val="68108"/>
              <a:buFont typeface="Arial"/>
              <a:buChar char="•"/>
            </a:pPr>
            <a:r>
              <a:rPr lang="lt-LT" sz="2000">
                <a:latin typeface="Arial"/>
                <a:ea typeface="Arial"/>
                <a:cs typeface="Arial"/>
                <a:sym typeface="Arial"/>
              </a:rPr>
              <a:t>Ποια είναι η σημασία της ΥΣ στον 21ο αιώνα;</a:t>
            </a:r>
            <a:endParaRPr/>
          </a:p>
          <a:p>
            <a:pPr indent="-285750" lvl="0" marL="285750" rtl="0" algn="l">
              <a:lnSpc>
                <a:spcPct val="114000"/>
              </a:lnSpc>
              <a:spcBef>
                <a:spcPts val="0"/>
              </a:spcBef>
              <a:spcAft>
                <a:spcPts val="0"/>
              </a:spcAft>
              <a:buClr>
                <a:schemeClr val="lt1"/>
              </a:buClr>
              <a:buSzPct val="68108"/>
              <a:buFont typeface="Arial"/>
              <a:buChar char="•"/>
            </a:pPr>
            <a:r>
              <a:rPr lang="lt-LT" sz="2000">
                <a:latin typeface="Arial"/>
                <a:ea typeface="Arial"/>
                <a:cs typeface="Arial"/>
                <a:sym typeface="Arial"/>
              </a:rPr>
              <a:t>Ποιες είναι οι προκλήσεις, οι ευκαιρίες και οι στρατηγικές για την προώθηση της ΥΣ;</a:t>
            </a:r>
            <a:endParaRPr/>
          </a:p>
          <a:p>
            <a:pPr indent="-285750" lvl="0" marL="285750" rtl="0" algn="l">
              <a:lnSpc>
                <a:spcPct val="114000"/>
              </a:lnSpc>
              <a:spcBef>
                <a:spcPts val="0"/>
              </a:spcBef>
              <a:spcAft>
                <a:spcPts val="0"/>
              </a:spcAft>
              <a:buClr>
                <a:schemeClr val="lt1"/>
              </a:buClr>
              <a:buSzPct val="68108"/>
              <a:buFont typeface="Arial"/>
              <a:buChar char="•"/>
            </a:pPr>
            <a:r>
              <a:rPr lang="lt-LT" sz="2000">
                <a:latin typeface="Arial"/>
                <a:ea typeface="Arial"/>
                <a:cs typeface="Arial"/>
                <a:sym typeface="Arial"/>
              </a:rPr>
              <a:t>Ποιος είναι ο αντίκτυπος και οι δυνατότητες της ΥΣ σε ενήλικες με χαμηλά προσόντα;</a:t>
            </a:r>
            <a:endParaRPr sz="2000">
              <a:latin typeface="Arial"/>
              <a:ea typeface="Arial"/>
              <a:cs typeface="Arial"/>
              <a:sym typeface="Arial"/>
            </a:endParaRPr>
          </a:p>
        </p:txBody>
      </p:sp>
      <p:sp>
        <p:nvSpPr>
          <p:cNvPr id="1136" name="Google Shape;1136;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74"/>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4" name="Google Shape;1144;p74"/>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5" name="Google Shape;1145;p74"/>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ΓΛΩΣΣΑΡΙ</a:t>
            </a:r>
            <a:endParaRPr b="1">
              <a:latin typeface="Arial"/>
              <a:ea typeface="Arial"/>
              <a:cs typeface="Arial"/>
              <a:sym typeface="Arial"/>
            </a:endParaRPr>
          </a:p>
        </p:txBody>
      </p:sp>
      <p:sp>
        <p:nvSpPr>
          <p:cNvPr id="1146" name="Google Shape;1146;p74"/>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Υπολογιστική Σκέψη ή ΥΣ: </a:t>
            </a:r>
            <a:r>
              <a:rPr b="0" i="0" lang="lt-LT" sz="1400" u="none" cap="none" strike="noStrike">
                <a:solidFill>
                  <a:srgbClr val="000000"/>
                </a:solidFill>
                <a:latin typeface="Arial"/>
                <a:ea typeface="Arial"/>
                <a:cs typeface="Arial"/>
                <a:sym typeface="Arial"/>
              </a:rPr>
              <a:t>Επίλυση προβλημάτων όπως θα έκανε ένας υπολογιστής, βήμα προς βήμα.</a:t>
            </a:r>
            <a:endParaRPr b="0" i="0" sz="1000" u="none" cap="none" strike="noStrike">
              <a:solidFill>
                <a:srgbClr val="000000"/>
              </a:solidFill>
              <a:latin typeface="Arial"/>
              <a:ea typeface="Arial"/>
              <a:cs typeface="Arial"/>
              <a:sym typeface="Arial"/>
            </a:endParaRPr>
          </a:p>
        </p:txBody>
      </p:sp>
      <p:sp>
        <p:nvSpPr>
          <p:cNvPr id="1147" name="Google Shape;1147;p74"/>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Αποσύνθεση: </a:t>
            </a:r>
            <a:r>
              <a:rPr b="0" i="0" lang="lt-LT" sz="1400" u="none" cap="none" strike="noStrike">
                <a:solidFill>
                  <a:srgbClr val="000000"/>
                </a:solidFill>
                <a:latin typeface="Arial"/>
                <a:ea typeface="Arial"/>
                <a:cs typeface="Arial"/>
                <a:sym typeface="Arial"/>
              </a:rPr>
              <a:t>Ο διαχωρισμός ενός μεγάλου προβλήματος σε μικρότερα μέρη.</a:t>
            </a:r>
            <a:endParaRPr b="0" i="0" sz="1000" u="none" cap="none" strike="noStrike">
              <a:solidFill>
                <a:srgbClr val="000000"/>
              </a:solidFill>
              <a:latin typeface="Arial"/>
              <a:ea typeface="Arial"/>
              <a:cs typeface="Arial"/>
              <a:sym typeface="Arial"/>
            </a:endParaRPr>
          </a:p>
        </p:txBody>
      </p:sp>
      <p:sp>
        <p:nvSpPr>
          <p:cNvPr id="1148" name="Google Shape;1148;p74"/>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Αφαίρεση: </a:t>
            </a:r>
            <a:r>
              <a:rPr b="0" i="0" lang="lt-LT" sz="1400" u="none" cap="none" strike="noStrike">
                <a:solidFill>
                  <a:srgbClr val="000000"/>
                </a:solidFill>
                <a:latin typeface="Arial"/>
                <a:ea typeface="Arial"/>
                <a:cs typeface="Arial"/>
                <a:sym typeface="Arial"/>
              </a:rPr>
              <a:t>Εστίαση μόνο στις σημαντικές λεπτομέρειες.</a:t>
            </a:r>
            <a:endParaRPr b="0" i="0" sz="1000" u="none" cap="none" strike="noStrike">
              <a:solidFill>
                <a:srgbClr val="000000"/>
              </a:solidFill>
              <a:latin typeface="Arial"/>
              <a:ea typeface="Arial"/>
              <a:cs typeface="Arial"/>
              <a:sym typeface="Arial"/>
            </a:endParaRPr>
          </a:p>
        </p:txBody>
      </p:sp>
      <p:sp>
        <p:nvSpPr>
          <p:cNvPr id="1149" name="Google Shape;1149;p74"/>
          <p:cNvSpPr txBox="1"/>
          <p:nvPr/>
        </p:nvSpPr>
        <p:spPr>
          <a:xfrm>
            <a:off x="688800" y="25145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Αναγνώριση Προτύπων: </a:t>
            </a:r>
            <a:r>
              <a:rPr b="0" i="0" lang="lt-LT" sz="1400" u="none" cap="none" strike="noStrike">
                <a:solidFill>
                  <a:srgbClr val="000000"/>
                </a:solidFill>
                <a:latin typeface="Arial"/>
                <a:ea typeface="Arial"/>
                <a:cs typeface="Arial"/>
                <a:sym typeface="Arial"/>
              </a:rPr>
              <a:t>Εντοπισμός τάσεων ή πραγμάτων που επαναλαμβάνονται.</a:t>
            </a:r>
            <a:endParaRPr b="0" i="0" sz="1000" u="none" cap="none" strike="noStrike">
              <a:solidFill>
                <a:srgbClr val="000000"/>
              </a:solidFill>
              <a:latin typeface="Arial"/>
              <a:ea typeface="Arial"/>
              <a:cs typeface="Arial"/>
              <a:sym typeface="Arial"/>
            </a:endParaRPr>
          </a:p>
        </p:txBody>
      </p:sp>
      <p:sp>
        <p:nvSpPr>
          <p:cNvPr id="1150" name="Google Shape;1150;p74"/>
          <p:cNvSpPr txBox="1"/>
          <p:nvPr/>
        </p:nvSpPr>
        <p:spPr>
          <a:xfrm>
            <a:off x="688800" y="2899304"/>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Αλγόριθμος: </a:t>
            </a:r>
            <a:r>
              <a:rPr b="0" i="0" lang="lt-LT" sz="1400" u="none" cap="none" strike="noStrike">
                <a:solidFill>
                  <a:srgbClr val="000000"/>
                </a:solidFill>
                <a:latin typeface="Arial"/>
                <a:ea typeface="Arial"/>
                <a:cs typeface="Arial"/>
                <a:sym typeface="Arial"/>
              </a:rPr>
              <a:t>Ένα σύνολο οδηγιών για την ολοκλήρωση μιας εργασίας.</a:t>
            </a:r>
            <a:endParaRPr b="0" i="0" sz="1000" u="none" cap="none" strike="noStrike">
              <a:solidFill>
                <a:srgbClr val="000000"/>
              </a:solidFill>
              <a:latin typeface="Arial"/>
              <a:ea typeface="Arial"/>
              <a:cs typeface="Arial"/>
              <a:sym typeface="Arial"/>
            </a:endParaRPr>
          </a:p>
        </p:txBody>
      </p:sp>
      <p:sp>
        <p:nvSpPr>
          <p:cNvPr id="1151" name="Google Shape;1151;p74"/>
          <p:cNvSpPr txBox="1"/>
          <p:nvPr/>
        </p:nvSpPr>
        <p:spPr>
          <a:xfrm>
            <a:off x="688800" y="36500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Δραστηριότητες χωρίς σύνδεση: </a:t>
            </a:r>
            <a:r>
              <a:rPr b="0" i="0" lang="lt-LT" sz="1400" u="none" cap="none" strike="noStrike">
                <a:solidFill>
                  <a:srgbClr val="000000"/>
                </a:solidFill>
                <a:latin typeface="Arial"/>
                <a:ea typeface="Arial"/>
                <a:cs typeface="Arial"/>
                <a:sym typeface="Arial"/>
              </a:rPr>
              <a:t>Μάθηση υπολογιστικής τομογραφίας χωρίς οθόνες χρησιμοποιώντας παιχνίδια, παζλ κλπ.</a:t>
            </a:r>
            <a:endParaRPr b="0" i="0" sz="1000" u="none" cap="none" strike="noStrike">
              <a:solidFill>
                <a:srgbClr val="000000"/>
              </a:solidFill>
              <a:latin typeface="Arial"/>
              <a:ea typeface="Arial"/>
              <a:cs typeface="Arial"/>
              <a:sym typeface="Arial"/>
            </a:endParaRPr>
          </a:p>
        </p:txBody>
      </p:sp>
      <p:sp>
        <p:nvSpPr>
          <p:cNvPr id="1152" name="Google Shape;1152;p74"/>
          <p:cNvSpPr txBox="1"/>
          <p:nvPr/>
        </p:nvSpPr>
        <p:spPr>
          <a:xfrm>
            <a:off x="688800" y="400331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Αποσφαλμάτωση: </a:t>
            </a:r>
            <a:r>
              <a:rPr b="0" i="0" lang="lt-LT" sz="1400" u="none" cap="none" strike="noStrike">
                <a:solidFill>
                  <a:srgbClr val="000000"/>
                </a:solidFill>
                <a:latin typeface="Arial"/>
                <a:ea typeface="Arial"/>
                <a:cs typeface="Arial"/>
                <a:sym typeface="Arial"/>
              </a:rPr>
              <a:t>Εύρεση και διόρθωση σφαλμάτων σε μια διεργασία.</a:t>
            </a:r>
            <a:endParaRPr b="0" i="0" sz="1000" u="none" cap="none" strike="noStrike">
              <a:solidFill>
                <a:srgbClr val="000000"/>
              </a:solidFill>
              <a:latin typeface="Arial"/>
              <a:ea typeface="Arial"/>
              <a:cs typeface="Arial"/>
              <a:sym typeface="Arial"/>
            </a:endParaRPr>
          </a:p>
        </p:txBody>
      </p:sp>
      <p:sp>
        <p:nvSpPr>
          <p:cNvPr id="1153" name="Google Shape;1153;p74"/>
          <p:cNvSpPr txBox="1"/>
          <p:nvPr/>
        </p:nvSpPr>
        <p:spPr>
          <a:xfrm>
            <a:off x="688800" y="4324151"/>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Οριζόντιες δεξιότητες: </a:t>
            </a:r>
            <a:r>
              <a:rPr b="0" i="0" lang="lt-LT" sz="1400" u="none" cap="none" strike="noStrike">
                <a:solidFill>
                  <a:schemeClr val="dk1"/>
                </a:solidFill>
                <a:latin typeface="Arial"/>
                <a:ea typeface="Arial"/>
                <a:cs typeface="Arial"/>
                <a:sym typeface="Arial"/>
              </a:rPr>
              <a:t>Μη τεχνικές ικανότητες που βοηθούν τους ανθρώπους να συνεργάζονται καλά με τους άλλους και να προσαρμόζονται στις προκλήσεις.</a:t>
            </a:r>
            <a:endParaRPr b="0" i="0" sz="1000" u="none" cap="none" strike="noStrike">
              <a:solidFill>
                <a:schemeClr val="dk1"/>
              </a:solidFill>
              <a:latin typeface="Arial"/>
              <a:ea typeface="Arial"/>
              <a:cs typeface="Arial"/>
              <a:sym typeface="Arial"/>
            </a:endParaRPr>
          </a:p>
        </p:txBody>
      </p:sp>
      <p:sp>
        <p:nvSpPr>
          <p:cNvPr id="1154" name="Google Shape;1154;p74"/>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Παιχνιδοποίηση: </a:t>
            </a:r>
            <a:r>
              <a:rPr b="0" i="0" lang="lt-LT" sz="1400" u="none" cap="none" strike="noStrike">
                <a:solidFill>
                  <a:srgbClr val="000000"/>
                </a:solidFill>
                <a:latin typeface="Arial"/>
                <a:ea typeface="Arial"/>
                <a:cs typeface="Arial"/>
                <a:sym typeface="Arial"/>
              </a:rPr>
              <a:t>Χρήση στοιχείων παιχνιδιού (όπως πόντοι ή προκλήσεις) στη μάθηση.</a:t>
            </a:r>
            <a:endParaRPr b="0" i="0" sz="1000" u="none" cap="none" strike="noStrike">
              <a:solidFill>
                <a:srgbClr val="000000"/>
              </a:solidFill>
              <a:latin typeface="Arial"/>
              <a:ea typeface="Arial"/>
              <a:cs typeface="Arial"/>
              <a:sym typeface="Arial"/>
            </a:endParaRPr>
          </a:p>
        </p:txBody>
      </p:sp>
      <p:sp>
        <p:nvSpPr>
          <p:cNvPr id="1155" name="Google Shape;1155;p74"/>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Ψηφιακή παιδεία: </a:t>
            </a:r>
            <a:r>
              <a:rPr b="0" i="0" lang="lt-LT" sz="1400" u="none" cap="none" strike="noStrike">
                <a:solidFill>
                  <a:srgbClr val="000000"/>
                </a:solidFill>
                <a:latin typeface="Arial"/>
                <a:ea typeface="Arial"/>
                <a:cs typeface="Arial"/>
                <a:sym typeface="Arial"/>
              </a:rPr>
              <a:t>Γνώση του τρόπου χρήσης των ψηφιακών εργαλείων με ασφάλεια και αποτελεσματικότητα.</a:t>
            </a:r>
            <a:endParaRPr b="0" i="0" sz="1000" u="none" cap="none" strike="noStrike">
              <a:solidFill>
                <a:srgbClr val="000000"/>
              </a:solidFill>
              <a:latin typeface="Arial"/>
              <a:ea typeface="Arial"/>
              <a:cs typeface="Arial"/>
              <a:sym typeface="Arial"/>
            </a:endParaRPr>
          </a:p>
        </p:txBody>
      </p:sp>
      <p:sp>
        <p:nvSpPr>
          <p:cNvPr id="1156" name="Google Shape;1156;p74"/>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Ένταξη: </a:t>
            </a:r>
            <a:r>
              <a:rPr b="0" i="0" lang="lt-LT" sz="1400" u="none" cap="none" strike="noStrike">
                <a:solidFill>
                  <a:srgbClr val="000000"/>
                </a:solidFill>
                <a:latin typeface="Arial"/>
                <a:ea typeface="Arial"/>
                <a:cs typeface="Arial"/>
                <a:sym typeface="Arial"/>
              </a:rPr>
              <a:t>Κάνοντας τη μάθηση προσβάσιμη σε όλους, ανεξάρτητα από το υπόβαθρό τους.</a:t>
            </a:r>
            <a:endParaRPr b="0" i="0" sz="1000" u="none" cap="none" strike="noStrike">
              <a:solidFill>
                <a:srgbClr val="000000"/>
              </a:solidFill>
              <a:latin typeface="Arial"/>
              <a:ea typeface="Arial"/>
              <a:cs typeface="Arial"/>
              <a:sym typeface="Arial"/>
            </a:endParaRPr>
          </a:p>
        </p:txBody>
      </p:sp>
      <p:sp>
        <p:nvSpPr>
          <p:cNvPr id="1157" name="Google Shape;1157;p74"/>
          <p:cNvSpPr txBox="1"/>
          <p:nvPr/>
        </p:nvSpPr>
        <p:spPr>
          <a:xfrm>
            <a:off x="688800" y="599641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Πρόσθετη διδακτική στήριξη: </a:t>
            </a:r>
            <a:r>
              <a:rPr b="0" i="0" lang="lt-LT" sz="1400" u="none" cap="none" strike="noStrike">
                <a:solidFill>
                  <a:schemeClr val="dk1"/>
                </a:solidFill>
                <a:latin typeface="Arial"/>
                <a:ea typeface="Arial"/>
                <a:cs typeface="Arial"/>
                <a:sym typeface="Arial"/>
              </a:rPr>
              <a:t>Υποστηρίξτε τους μαθητές βήμα-βήμα, ώστε να μπορούν σταδιακά να κάνουν περισσότερα μόνοι τους.</a:t>
            </a:r>
            <a:endParaRPr b="0" i="0" sz="1000" u="none" cap="none" strike="noStrike">
              <a:solidFill>
                <a:schemeClr val="dk1"/>
              </a:solidFill>
              <a:latin typeface="Arial"/>
              <a:ea typeface="Arial"/>
              <a:cs typeface="Arial"/>
              <a:sym typeface="Arial"/>
            </a:endParaRPr>
          </a:p>
        </p:txBody>
      </p:sp>
      <p:sp>
        <p:nvSpPr>
          <p:cNvPr id="1158" name="Google Shape;1158;p74"/>
          <p:cNvSpPr txBox="1"/>
          <p:nvPr/>
        </p:nvSpPr>
        <p:spPr>
          <a:xfrm>
            <a:off x="688800" y="3276281"/>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Επανάληψη: </a:t>
            </a:r>
            <a:r>
              <a:rPr b="0" i="0" lang="lt-LT" sz="1400" u="none" cap="none" strike="noStrike">
                <a:solidFill>
                  <a:srgbClr val="000000"/>
                </a:solidFill>
                <a:latin typeface="Arial"/>
                <a:ea typeface="Arial"/>
                <a:cs typeface="Arial"/>
                <a:sym typeface="Arial"/>
              </a:rPr>
              <a:t>Επανάληψη μιας διαδικασίας για τη βελτίωσή της.</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62" name="Shape 1162"/>
        <p:cNvGrpSpPr/>
        <p:nvPr/>
      </p:nvGrpSpPr>
      <p:grpSpPr>
        <a:xfrm>
          <a:off x="0" y="0"/>
          <a:ext cx="0" cy="0"/>
          <a:chOff x="0" y="0"/>
          <a:chExt cx="0" cy="0"/>
        </a:xfrm>
      </p:grpSpPr>
      <p:sp>
        <p:nvSpPr>
          <p:cNvPr id="1163" name="Google Shape;1163;p58"/>
          <p:cNvSpPr txBox="1"/>
          <p:nvPr>
            <p:ph idx="1" type="body"/>
          </p:nvPr>
        </p:nvSpPr>
        <p:spPr>
          <a:xfrm>
            <a:off x="504796" y="1431740"/>
            <a:ext cx="10768793" cy="5101407"/>
          </a:xfrm>
          <a:prstGeom prst="rect">
            <a:avLst/>
          </a:prstGeom>
          <a:noFill/>
          <a:ln>
            <a:noFill/>
          </a:ln>
        </p:spPr>
        <p:txBody>
          <a:bodyPr anchorCtr="0" anchor="b" bIns="45700" lIns="91425" spcFirstLastPara="1" rIns="91425" wrap="square" tIns="45700">
            <a:noAutofit/>
          </a:bodyPr>
          <a:lstStyle/>
          <a:p>
            <a:pPr indent="0" lvl="0" marL="182563" rtl="0" algn="l">
              <a:lnSpc>
                <a:spcPct val="150000"/>
              </a:lnSpc>
              <a:spcBef>
                <a:spcPts val="0"/>
              </a:spcBef>
              <a:spcAft>
                <a:spcPts val="0"/>
              </a:spcAft>
              <a:buSzPts val="1680"/>
              <a:buNone/>
            </a:pPr>
            <a:r>
              <a:rPr b="0" lang="lt-LT" sz="1200">
                <a:latin typeface="Arial"/>
                <a:ea typeface="Arial"/>
                <a:cs typeface="Arial"/>
                <a:sym typeface="Arial"/>
              </a:rPr>
              <a:t>Anderson, L. W., &amp; Bloom, B. S. (2001). A taxonomy for learning, teaching, and assessing: A revision of Bloom’s taxonomy of educational objectives. Longman.</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Atmatzidou, S., &amp; Demetriadis, S. (2016). Advancing students’ computational thinking skills through educational robotics: A study on age and gender relevant differences. Robotics and Autonomous Systems, 75, 661-670.</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i="1" lang="lt-LT" sz="1200">
                <a:latin typeface="Arial"/>
                <a:ea typeface="Arial"/>
                <a:cs typeface="Arial"/>
                <a:sym typeface="Arial"/>
              </a:rPr>
              <a:t>Baranauskas, M. C. C. (2014). Social awareness in HCI. interactions, 21(4), 66-69.</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Burbaitė, R., Drąsutė, V., &amp; Štuikys, V. (2018, April). Integration of computational thinking skills in STEM-driven computer science education. In 2018 IEEE Global Engineering Education </a:t>
            </a:r>
            <a:r>
              <a:rPr b="0" i="1" lang="lt-LT" sz="1200">
                <a:latin typeface="Arial"/>
                <a:ea typeface="Arial"/>
                <a:cs typeface="Arial"/>
                <a:sym typeface="Arial"/>
              </a:rPr>
              <a:t>Conference (EDUCON) (pp. 1824-1832). IEEE.</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Celik, I. (2023). Exploring the determinants of artificial intelligence (Ai) literacy: Digital divide, computational thinking, cognitive absorption. Telematics and Informatics, 83, 102026.</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Cummins, K. (2016). Teaching Digital Technologies &amp; STEM: Computational Thinking, coding and robotics in the classroom. Retrieved from Amazon. com.</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Ortiz, J. S., &amp; Pereira, R. (2021). Computational Thinking for Youth and Adults Education: model, principles, activities and lessons learned. Revista Brasileira de Informática na Educação, 29, 1312-1336. </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Román-González, M., Pérez-González, J. C., &amp; Jiménez-Fernández, C. (2017). Which cognitive abilities underlie computational thinking? Criterion validity of the Computational Thinking Test. </a:t>
            </a:r>
            <a:r>
              <a:rPr b="0" i="1" lang="lt-LT" sz="1200">
                <a:latin typeface="Arial"/>
                <a:ea typeface="Arial"/>
                <a:cs typeface="Arial"/>
                <a:sym typeface="Arial"/>
              </a:rPr>
              <a:t>Computers in human behavior</a:t>
            </a:r>
            <a:r>
              <a:rPr b="0" lang="lt-LT" sz="1200">
                <a:latin typeface="Arial"/>
                <a:ea typeface="Arial"/>
                <a:cs typeface="Arial"/>
                <a:sym typeface="Arial"/>
              </a:rPr>
              <a:t>, </a:t>
            </a:r>
            <a:r>
              <a:rPr b="0" i="1" lang="lt-LT" sz="1200">
                <a:latin typeface="Arial"/>
                <a:ea typeface="Arial"/>
                <a:cs typeface="Arial"/>
                <a:sym typeface="Arial"/>
              </a:rPr>
              <a:t>72</a:t>
            </a:r>
            <a:r>
              <a:rPr b="0" lang="lt-LT" sz="1200">
                <a:latin typeface="Arial"/>
                <a:ea typeface="Arial"/>
                <a:cs typeface="Arial"/>
                <a:sym typeface="Arial"/>
              </a:rPr>
              <a:t>, 678-691.</a:t>
            </a:r>
            <a:endParaRPr>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These are the top 10 job skills of tomorrow – and how long it takes to learn them. Oct 21, 2020 Available online </a:t>
            </a:r>
            <a:r>
              <a:rPr b="0" lang="lt-LT" sz="1200" u="sng">
                <a:solidFill>
                  <a:schemeClr val="hlink"/>
                </a:solidFill>
                <a:latin typeface="Arial"/>
                <a:ea typeface="Arial"/>
                <a:cs typeface="Arial"/>
                <a:sym typeface="Arial"/>
                <a:hlinkClick r:id="rId3"/>
              </a:rPr>
              <a:t>https://www.weforum.org/stories/2020/10/top-10-work-skills-of-tomorrow-how-long-it-takes-to-learn-them/</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solidFill>
                  <a:schemeClr val="dk1"/>
                </a:solidFill>
                <a:latin typeface="Arial"/>
                <a:ea typeface="Arial"/>
                <a:cs typeface="Arial"/>
                <a:sym typeface="Arial"/>
              </a:rPr>
              <a:t>Zeng, D. (2013). From Computational Thinking to AI Thinking [A letter from the editor]. </a:t>
            </a:r>
            <a:r>
              <a:rPr b="0" i="1" lang="lt-LT" sz="1200">
                <a:solidFill>
                  <a:schemeClr val="dk1"/>
                </a:solidFill>
                <a:latin typeface="Arial"/>
                <a:ea typeface="Arial"/>
                <a:cs typeface="Arial"/>
                <a:sym typeface="Arial"/>
              </a:rPr>
              <a:t>IEEE Intelligent Systems</a:t>
            </a:r>
            <a:r>
              <a:rPr b="0" lang="lt-LT" sz="1200">
                <a:solidFill>
                  <a:schemeClr val="dk1"/>
                </a:solidFill>
                <a:latin typeface="Arial"/>
                <a:ea typeface="Arial"/>
                <a:cs typeface="Arial"/>
                <a:sym typeface="Arial"/>
              </a:rPr>
              <a:t>, </a:t>
            </a:r>
            <a:r>
              <a:rPr b="0" i="1" lang="lt-LT" sz="1200">
                <a:solidFill>
                  <a:schemeClr val="dk1"/>
                </a:solidFill>
                <a:latin typeface="Arial"/>
                <a:ea typeface="Arial"/>
                <a:cs typeface="Arial"/>
                <a:sym typeface="Arial"/>
              </a:rPr>
              <a:t>28</a:t>
            </a:r>
            <a:r>
              <a:rPr b="0" lang="lt-LT" sz="1200">
                <a:solidFill>
                  <a:schemeClr val="dk1"/>
                </a:solidFill>
                <a:latin typeface="Arial"/>
                <a:ea typeface="Arial"/>
                <a:cs typeface="Arial"/>
                <a:sym typeface="Arial"/>
              </a:rPr>
              <a:t>(06), 2-4.</a:t>
            </a:r>
            <a:endParaRPr sz="1200">
              <a:latin typeface="Arial"/>
              <a:ea typeface="Arial"/>
              <a:cs typeface="Arial"/>
              <a:sym typeface="Arial"/>
            </a:endParaRPr>
          </a:p>
          <a:p>
            <a:pPr indent="0" lvl="0" marL="182563" rtl="0" algn="l">
              <a:lnSpc>
                <a:spcPct val="150000"/>
              </a:lnSpc>
              <a:spcBef>
                <a:spcPts val="0"/>
              </a:spcBef>
              <a:spcAft>
                <a:spcPts val="0"/>
              </a:spcAft>
              <a:buSzPts val="1680"/>
              <a:buNone/>
            </a:pPr>
            <a:r>
              <a:rPr b="0" i="1" lang="lt-LT" sz="1200">
                <a:latin typeface="Arial"/>
                <a:ea typeface="Arial"/>
                <a:cs typeface="Arial"/>
                <a:sym typeface="Arial"/>
              </a:rPr>
              <a:t>Wing, J. M. (2006). Computational thinking. Communications of the ACM, 49(3), 33-35.</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Wing, J. M. (2008). Computational thinking and thinking about computing. </a:t>
            </a:r>
            <a:r>
              <a:rPr b="0" i="1" lang="lt-LT" sz="1200">
                <a:latin typeface="Arial"/>
                <a:ea typeface="Arial"/>
                <a:cs typeface="Arial"/>
                <a:sym typeface="Arial"/>
              </a:rPr>
              <a:t>Philosophical Transactions of the Royal Society A: Mathematical, Physical and Engineering Sciences</a:t>
            </a:r>
            <a:r>
              <a:rPr b="0" lang="lt-LT" sz="1200">
                <a:latin typeface="Arial"/>
                <a:ea typeface="Arial"/>
                <a:cs typeface="Arial"/>
                <a:sym typeface="Arial"/>
              </a:rPr>
              <a:t>, </a:t>
            </a:r>
            <a:r>
              <a:rPr b="0" i="1" lang="lt-LT" sz="1200">
                <a:latin typeface="Arial"/>
                <a:ea typeface="Arial"/>
                <a:cs typeface="Arial"/>
                <a:sym typeface="Arial"/>
              </a:rPr>
              <a:t>366</a:t>
            </a:r>
            <a:r>
              <a:rPr b="0" lang="lt-LT" sz="1200">
                <a:latin typeface="Arial"/>
                <a:ea typeface="Arial"/>
                <a:cs typeface="Arial"/>
                <a:sym typeface="Arial"/>
              </a:rPr>
              <a:t>(1881), 3717-3725.</a:t>
            </a:r>
            <a:endParaRPr b="0" sz="1200">
              <a:latin typeface="Arial"/>
              <a:ea typeface="Arial"/>
              <a:cs typeface="Arial"/>
              <a:sym typeface="Arial"/>
            </a:endParaRPr>
          </a:p>
        </p:txBody>
      </p:sp>
      <p:sp>
        <p:nvSpPr>
          <p:cNvPr id="1164" name="Google Shape;1164;p58"/>
          <p:cNvSpPr txBox="1"/>
          <p:nvPr>
            <p:ph type="title"/>
          </p:nvPr>
        </p:nvSpPr>
        <p:spPr>
          <a:xfrm>
            <a:off x="-508000" y="513176"/>
            <a:ext cx="5011885" cy="67088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2800"/>
              <a:buFont typeface="Sorts Mill Goudy"/>
              <a:buNone/>
            </a:pPr>
            <a:r>
              <a:rPr b="1" lang="lt-LT" sz="2900">
                <a:solidFill>
                  <a:schemeClr val="dk2"/>
                </a:solidFill>
                <a:latin typeface="Arial"/>
                <a:ea typeface="Arial"/>
                <a:cs typeface="Arial"/>
                <a:sym typeface="Arial"/>
              </a:rPr>
              <a:t>Βιβλιογραφία</a:t>
            </a:r>
            <a:endParaRPr b="1" sz="2900">
              <a:solidFill>
                <a:schemeClr val="dk2"/>
              </a:solidFill>
              <a:latin typeface="Arial"/>
              <a:ea typeface="Arial"/>
              <a:cs typeface="Arial"/>
              <a:sym typeface="Arial"/>
            </a:endParaRPr>
          </a:p>
        </p:txBody>
      </p:sp>
      <p:sp>
        <p:nvSpPr>
          <p:cNvPr id="1165" name="Google Shape;1165;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Ligita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51E04A83-935F-43A4-8266-1BE641E16AA4</vt:lpwstr>
  </property>
  <property fmtid="{D5CDD505-2E9C-101B-9397-08002B2CF9AE}" pid="3" name="ArticulatePath">
    <vt:lpwstr>COMPseniors - OERs Module 2</vt:lpwstr>
  </property>
</Properties>
</file>