
<file path=[Content_Types].xml><?xml version="1.0" encoding="utf-8"?>
<Types xmlns="http://schemas.openxmlformats.org/package/2006/content-types">
  <Default ContentType="image/jpeg" Extension="jpg"/>
  <Default ContentType="application/vnd.openxmlformats-officedocument.vmlDrawing" Extension="vml"/>
  <Default ContentType="application/x-fontdata" Extension="fntdata"/>
  <Default ContentType="application/vnd.openxmlformats-officedocument.oleObject" Extension="bin"/>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oleObject" PartName="/ppt/embeddings/oleObject1.bin"/>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7" r:id="rId5"/>
    <p:sldMasterId id="2147483668" r:id="rId6"/>
    <p:sldMasterId id="2147483678"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Lst>
  <p:sldSz cy="6858000" cx="12192000"/>
  <p:notesSz cx="6858000" cy="9144000"/>
  <p:embeddedFontLst>
    <p:embeddedFont>
      <p:font typeface="Sorts Mill Goudy"/>
      <p:regular r:id="rId58"/>
      <p:italic r:id="rId59"/>
    </p:embeddedFont>
    <p:embeddedFont>
      <p:font typeface="Gill Sans"/>
      <p:regular r:id="rId60"/>
      <p:bold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2" roundtripDataSignature="AMtx7miSI0bxow7Pkavv8Ub2OND0hGNKH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5EE2A24-CC70-4AFC-AF15-192FC5B880E3}">
  <a:tblStyle styleId="{35EE2A24-CC70-4AFC-AF15-192FC5B880E3}" styleName="Table_0">
    <a:wholeTbl>
      <a:tcTxStyle b="off" i="off">
        <a:font>
          <a:latin typeface="Arial"/>
          <a:ea typeface="Arial"/>
          <a:cs typeface="Arial"/>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062566C9-23B4-4EF6-8AE4-4B0FFBBF4273}" styleName="Table_1">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1F0EF"/>
          </a:solidFill>
        </a:fill>
      </a:tcStyle>
    </a:wholeTbl>
    <a:band1H>
      <a:tcTxStyle b="off" i="off"/>
      <a:tcStyle>
        <a:fill>
          <a:solidFill>
            <a:srgbClr val="E1E0DD"/>
          </a:solidFill>
        </a:fill>
      </a:tcStyle>
    </a:band1H>
    <a:band2H>
      <a:tcTxStyle b="off" i="off"/>
    </a:band2H>
    <a:band1V>
      <a:tcTxStyle b="off" i="off"/>
      <a:tcStyle>
        <a:fill>
          <a:solidFill>
            <a:srgbClr val="E1E0DD"/>
          </a:solidFill>
        </a:fill>
      </a:tcStyle>
    </a:band1V>
    <a:band2V>
      <a:tcTxStyle b="off" i="off"/>
    </a:band2V>
    <a:lastCol>
      <a:tcTxStyle b="on" i="off">
        <a:font>
          <a:latin typeface="Arial"/>
          <a:ea typeface="Arial"/>
          <a:cs typeface="Arial"/>
        </a:font>
        <a:schemeClr val="lt1"/>
      </a:tcTxStyle>
      <a:tcStyle>
        <a:fill>
          <a:solidFill>
            <a:schemeClr val="accent4"/>
          </a:solidFill>
        </a:fill>
      </a:tcStyle>
    </a:lastCol>
    <a:firstCol>
      <a:tcTxStyle b="on" i="off">
        <a:font>
          <a:latin typeface="Arial"/>
          <a:ea typeface="Arial"/>
          <a:cs typeface="Arial"/>
        </a:font>
        <a:schemeClr val="lt1"/>
      </a:tcTxStyle>
      <a:tcStyle>
        <a:fill>
          <a:solidFill>
            <a:schemeClr val="accent4"/>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4"/>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4"/>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customschemas.google.com/relationships/presentationmetadata" Target="metadata"/><Relationship Id="rId61" Type="http://schemas.openxmlformats.org/officeDocument/2006/relationships/font" Target="fonts/GillSans-bold.fntdata"/><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60" Type="http://schemas.openxmlformats.org/officeDocument/2006/relationships/font" Target="fonts/GillSans-regular.fntdata"/><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slide" Target="slides/slide47.xml"/><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57" Type="http://schemas.openxmlformats.org/officeDocument/2006/relationships/slide" Target="slides/slide49.xml"/><Relationship Id="rId12" Type="http://schemas.openxmlformats.org/officeDocument/2006/relationships/slide" Target="slides/slide4.xml"/><Relationship Id="rId56" Type="http://schemas.openxmlformats.org/officeDocument/2006/relationships/slide" Target="slides/slide48.xml"/><Relationship Id="rId15" Type="http://schemas.openxmlformats.org/officeDocument/2006/relationships/slide" Target="slides/slide7.xml"/><Relationship Id="rId59" Type="http://schemas.openxmlformats.org/officeDocument/2006/relationships/font" Target="fonts/SortsMillGoudy-italic.fntdata"/><Relationship Id="rId14" Type="http://schemas.openxmlformats.org/officeDocument/2006/relationships/slide" Target="slides/slide6.xml"/><Relationship Id="rId58" Type="http://schemas.openxmlformats.org/officeDocument/2006/relationships/font" Target="fonts/SortsMillGoudy-regular.fntdata"/><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0" name="Google Shape;39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6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1" name="Google Shape;401;p6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70: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1" name="Google Shape;411;p70: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2" name="Google Shape;412;p70: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lt-LT"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413" name="Google Shape;413;p70: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0" name="Google Shape;43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lt-LT"/>
              <a:t>Describe</a:t>
            </a:r>
            <a:r>
              <a:rPr lang="lt-LT"/>
              <a:t> the meaning of computational thinking (CT) and its relevance to the personal and professional growth of low-qualified adults in the 21st century.</a:t>
            </a:r>
            <a:endParaRPr/>
          </a:p>
          <a:p>
            <a:pPr indent="0" lvl="0" marL="0" rtl="0" algn="l">
              <a:lnSpc>
                <a:spcPct val="100000"/>
              </a:lnSpc>
              <a:spcBef>
                <a:spcPts val="0"/>
              </a:spcBef>
              <a:spcAft>
                <a:spcPts val="0"/>
              </a:spcAft>
              <a:buSzPts val="1400"/>
              <a:buNone/>
            </a:pPr>
            <a:r>
              <a:rPr b="1" lang="lt-LT"/>
              <a:t>Determine</a:t>
            </a:r>
            <a:r>
              <a:rPr lang="lt-LT"/>
              <a:t> the challenges faced by low-qualified adults in accessing and applying computational thinking in real-world scenarios.</a:t>
            </a:r>
            <a:endParaRPr/>
          </a:p>
          <a:p>
            <a:pPr indent="0" lvl="0" marL="0" rtl="0" algn="l">
              <a:lnSpc>
                <a:spcPct val="100000"/>
              </a:lnSpc>
              <a:spcBef>
                <a:spcPts val="0"/>
              </a:spcBef>
              <a:spcAft>
                <a:spcPts val="0"/>
              </a:spcAft>
              <a:buSzPts val="1400"/>
              <a:buNone/>
            </a:pPr>
            <a:r>
              <a:rPr b="1" lang="lt-LT"/>
              <a:t>Identify</a:t>
            </a:r>
            <a:r>
              <a:rPr lang="lt-LT"/>
              <a:t> opportunities and strategies to integrate computational thinking into adult education programs to enhance employability and lifelong learning.</a:t>
            </a:r>
            <a:endParaRPr/>
          </a:p>
          <a:p>
            <a:pPr indent="0" lvl="0" marL="0" rtl="0" algn="l">
              <a:lnSpc>
                <a:spcPct val="100000"/>
              </a:lnSpc>
              <a:spcBef>
                <a:spcPts val="0"/>
              </a:spcBef>
              <a:spcAft>
                <a:spcPts val="0"/>
              </a:spcAft>
              <a:buSzPts val="1400"/>
              <a:buNone/>
            </a:pPr>
            <a:r>
              <a:rPr b="1" lang="lt-LT"/>
              <a:t>Acknowledge</a:t>
            </a:r>
            <a:r>
              <a:rPr lang="lt-LT"/>
              <a:t> the role of partnerships and community-based initiatives in promoting computational thinking education among underprivileged groups.</a:t>
            </a:r>
            <a:endParaRPr/>
          </a:p>
          <a:p>
            <a:pPr indent="0" lvl="0" marL="0" rtl="0" algn="l">
              <a:lnSpc>
                <a:spcPct val="100000"/>
              </a:lnSpc>
              <a:spcBef>
                <a:spcPts val="0"/>
              </a:spcBef>
              <a:spcAft>
                <a:spcPts val="0"/>
              </a:spcAft>
              <a:buSzPts val="1400"/>
              <a:buNone/>
            </a:pPr>
            <a:r>
              <a:rPr b="1" lang="lt-LT"/>
              <a:t>Demonstrate</a:t>
            </a:r>
            <a:r>
              <a:rPr lang="lt-LT"/>
              <a:t> the application of computational thinking principles, such as problem-solving and decision-making, in addressing everyday challenges faced by adult learners.</a:t>
            </a:r>
            <a:endParaRPr/>
          </a:p>
        </p:txBody>
      </p:sp>
      <p:sp>
        <p:nvSpPr>
          <p:cNvPr id="431" name="Google Shape;43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432" name="Google Shape;432;p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9" name="Google Shape;44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Lockwood, J., &amp; Mooney, A. (2017). Computational thinking in education: Where does it fit? A systematic literary review. </a:t>
            </a:r>
            <a:r>
              <a:rPr b="0" i="1" lang="lt-LT" sz="1200" u="none" cap="none" strike="noStrike">
                <a:solidFill>
                  <a:schemeClr val="dk1"/>
                </a:solidFill>
                <a:latin typeface="Calibri"/>
                <a:ea typeface="Calibri"/>
                <a:cs typeface="Calibri"/>
                <a:sym typeface="Calibri"/>
              </a:rPr>
              <a:t>arXiv preprint arXiv:1703.07659</a:t>
            </a:r>
            <a:r>
              <a:rPr b="0" i="0" lang="lt-LT" sz="1200" u="none" cap="none" strike="noStrike">
                <a:solidFill>
                  <a:schemeClr val="dk1"/>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Ortiz, J. S., Moreira, C., Menezes, K., Ferrari, B., Silva Junior, D., &amp; Pereira, R. (2023). Computational Thinking and Mental Models: Promoting Digital Culture in the Youth and Adult Education. </a:t>
            </a:r>
            <a:r>
              <a:rPr b="0" i="1" lang="lt-LT" sz="1200" u="none" cap="none" strike="noStrike">
                <a:solidFill>
                  <a:schemeClr val="dk1"/>
                </a:solidFill>
                <a:latin typeface="Calibri"/>
                <a:ea typeface="Calibri"/>
                <a:cs typeface="Calibri"/>
                <a:sym typeface="Calibri"/>
              </a:rPr>
              <a:t>Interacting with Computers</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35</a:t>
            </a:r>
            <a:r>
              <a:rPr b="0" i="0" lang="lt-LT" sz="1200" u="none" cap="none" strike="noStrike">
                <a:solidFill>
                  <a:schemeClr val="dk1"/>
                </a:solidFill>
                <a:latin typeface="Calibri"/>
                <a:ea typeface="Calibri"/>
                <a:cs typeface="Calibri"/>
                <a:sym typeface="Calibri"/>
              </a:rPr>
              <a:t>(2), 91-104.</a:t>
            </a:r>
            <a:endParaRPr/>
          </a:p>
        </p:txBody>
      </p:sp>
      <p:sp>
        <p:nvSpPr>
          <p:cNvPr id="450" name="Google Shape;450;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451" name="Google Shape;451;p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9" name="Google Shape;45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0" name="Google Shape;46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461" name="Google Shape;461;p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Arial"/>
                <a:ea typeface="Arial"/>
                <a:cs typeface="Arial"/>
                <a:sym typeface="Arial"/>
              </a:rPr>
              <a:t>https://www.cedefop.europa.eu/en/blog-articles/challenges-and-opportunities-low-skilled-adults-changing-labour-markets</a:t>
            </a:r>
            <a:endParaRPr>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469" name="Google Shape;46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Arial"/>
                <a:ea typeface="Arial"/>
                <a:cs typeface="Arial"/>
                <a:sym typeface="Arial"/>
              </a:rPr>
              <a:t>https://www.cedefop.europa.eu/en/blog-articles/challenges-and-opportunities-low-skilled-adults-changing-labour-markets</a:t>
            </a:r>
            <a:endParaRPr>
              <a:latin typeface="Arial"/>
              <a:ea typeface="Arial"/>
              <a:cs typeface="Arial"/>
              <a:sym typeface="Arial"/>
            </a:endParaRPr>
          </a:p>
        </p:txBody>
      </p:sp>
      <p:sp>
        <p:nvSpPr>
          <p:cNvPr id="482" name="Google Shape;48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Arial"/>
                <a:ea typeface="Arial"/>
                <a:cs typeface="Arial"/>
                <a:sym typeface="Arial"/>
              </a:rPr>
              <a:t>https://ec.europa.eu/eurostat/statistics-explained/index.php?title=Adult_learning_statistics_-_characteristics_of_education_and_training</a:t>
            </a:r>
            <a:endParaRPr>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496" name="Google Shape;49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2" name="Google Shape;52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3" name="Google Shape;523;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524" name="Google Shape;524;p10: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2" name="Google Shape;53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3" name="Google Shape;53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534" name="Google Shape;534;p1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2" name="Google Shape;54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1" name="Google Shape;56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9" name="Google Shape;57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580" name="Google Shape;580;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4" name="Google Shape;604;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605" name="Google Shape;605;p5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8" name="Google Shape;628;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9" name="Google Shape;629;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630" name="Google Shape;630;p1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2" name="Google Shape;672;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Arial"/>
                <a:ea typeface="Arial"/>
                <a:cs typeface="Arial"/>
                <a:sym typeface="Arial"/>
              </a:rPr>
              <a:t>Revised Bloom’s taxonomy: the Cognitive processes’ dimension</a:t>
            </a:r>
            <a:r>
              <a:rPr b="0" i="0" lang="lt-LT" sz="1200" u="none" cap="small" strike="noStrike">
                <a:solidFill>
                  <a:srgbClr val="000000"/>
                </a:solidFill>
                <a:latin typeface="Arial"/>
                <a:ea typeface="Arial"/>
                <a:cs typeface="Arial"/>
                <a:sym typeface="Arial"/>
              </a:rPr>
              <a:t> (</a:t>
            </a:r>
            <a:r>
              <a:rPr b="0" i="0" lang="lt-LT" sz="1200" u="none" cap="none" strike="noStrike">
                <a:solidFill>
                  <a:srgbClr val="000000"/>
                </a:solidFill>
                <a:latin typeface="Arial"/>
                <a:ea typeface="Arial"/>
                <a:cs typeface="Arial"/>
                <a:sym typeface="Arial"/>
              </a:rPr>
              <a:t>adapted from Anderson, &amp; Bloom, 2001).</a:t>
            </a:r>
            <a:endParaRPr/>
          </a:p>
          <a:p>
            <a:pPr indent="0" lvl="0" marL="0" rtl="0" algn="l">
              <a:lnSpc>
                <a:spcPct val="100000"/>
              </a:lnSpc>
              <a:spcBef>
                <a:spcPts val="0"/>
              </a:spcBef>
              <a:spcAft>
                <a:spcPts val="0"/>
              </a:spcAft>
              <a:buSzPts val="1400"/>
              <a:buNone/>
            </a:pPr>
            <a:r>
              <a:t/>
            </a:r>
            <a:endParaRPr/>
          </a:p>
        </p:txBody>
      </p:sp>
      <p:sp>
        <p:nvSpPr>
          <p:cNvPr id="673" name="Google Shape;673;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674" name="Google Shape;674;p1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6" name="Google Shape;686;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7" name="Google Shape;687;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688" name="Google Shape;688;p20: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6" name="Google Shape;696;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7" name="Google Shape;697;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698" name="Google Shape;698;p2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6" name="Google Shape;706;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lt-LT"/>
              <a:t>“Prediction” of the context based on personal experience will not ensure learners high engagement, but can result in a biased activity.</a:t>
            </a:r>
            <a:endParaRPr>
              <a:latin typeface="Gill Sans"/>
              <a:ea typeface="Gill Sans"/>
              <a:cs typeface="Gill Sans"/>
              <a:sym typeface="Gill Sans"/>
            </a:endParaRPr>
          </a:p>
          <a:p>
            <a:pPr indent="-228600" lvl="0" marL="457200" marR="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Hsu, T. C., Chang, S. C., &amp; Hung, Y. T. (2018). How to learn and how to teach computational thinking: Suggestions based on a review of the literature. </a:t>
            </a:r>
            <a:r>
              <a:rPr b="0" i="1" lang="lt-LT" sz="1200" u="none" cap="none" strike="noStrike">
                <a:solidFill>
                  <a:schemeClr val="dk1"/>
                </a:solidFill>
                <a:latin typeface="Calibri"/>
                <a:ea typeface="Calibri"/>
                <a:cs typeface="Calibri"/>
                <a:sym typeface="Calibri"/>
              </a:rPr>
              <a:t>Computers &amp; Education</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126</a:t>
            </a:r>
            <a:r>
              <a:rPr b="0" i="0" lang="lt-LT" sz="1200" u="none" cap="none" strike="noStrike">
                <a:solidFill>
                  <a:schemeClr val="dk1"/>
                </a:solidFill>
                <a:latin typeface="Calibri"/>
                <a:ea typeface="Calibri"/>
                <a:cs typeface="Calibri"/>
                <a:sym typeface="Calibri"/>
              </a:rPr>
              <a:t>, 296-310.</a:t>
            </a:r>
            <a:endParaRPr/>
          </a:p>
        </p:txBody>
      </p:sp>
      <p:sp>
        <p:nvSpPr>
          <p:cNvPr id="707" name="Google Shape;707;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5" name="Google Shape;715;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lt-LT"/>
              <a:t>“Prediction” of the context based on personal experience will not ensure learners high engagement, but can result in a biased activity.</a:t>
            </a:r>
            <a:endParaRPr>
              <a:latin typeface="Gill Sans"/>
              <a:ea typeface="Gill Sans"/>
              <a:cs typeface="Gill Sans"/>
              <a:sym typeface="Gill Sans"/>
            </a:endParaRPr>
          </a:p>
          <a:p>
            <a:pPr indent="-228600" lvl="0" marL="457200" marR="0" rtl="0" algn="l">
              <a:lnSpc>
                <a:spcPct val="100000"/>
              </a:lnSpc>
              <a:spcBef>
                <a:spcPts val="0"/>
              </a:spcBef>
              <a:spcAft>
                <a:spcPts val="0"/>
              </a:spcAft>
              <a:buSzPts val="1400"/>
              <a:buNone/>
            </a:pPr>
            <a:r>
              <a:t/>
            </a:r>
            <a:endParaRPr/>
          </a:p>
        </p:txBody>
      </p:sp>
      <p:sp>
        <p:nvSpPr>
          <p:cNvPr id="716" name="Google Shape;716;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4" name="Google Shape;724;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lt-LT"/>
              <a:t>“Prediction” of the context based on personal experience will not ensure learners high engagement, but can result in a biased activity.</a:t>
            </a:r>
            <a:endParaRPr>
              <a:latin typeface="Gill Sans"/>
              <a:ea typeface="Gill Sans"/>
              <a:cs typeface="Gill Sans"/>
              <a:sym typeface="Gill Sans"/>
            </a:endParaRPr>
          </a:p>
          <a:p>
            <a:pPr indent="-228600" lvl="0" marL="457200" marR="0" rtl="0" algn="l">
              <a:lnSpc>
                <a:spcPct val="100000"/>
              </a:lnSpc>
              <a:spcBef>
                <a:spcPts val="0"/>
              </a:spcBef>
              <a:spcAft>
                <a:spcPts val="0"/>
              </a:spcAft>
              <a:buSzPts val="1400"/>
              <a:buNone/>
            </a:pPr>
            <a:r>
              <a:t/>
            </a:r>
            <a:endParaRPr/>
          </a:p>
        </p:txBody>
      </p:sp>
      <p:sp>
        <p:nvSpPr>
          <p:cNvPr id="725" name="Google Shape;725;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4" name="Google Shape;744;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lt-LT"/>
              <a:t>“Prediction” of the context based on personal experience will not ensure learners high engagement, but can result in a biased activity.</a:t>
            </a:r>
            <a:endParaRPr>
              <a:latin typeface="Gill Sans"/>
              <a:ea typeface="Gill Sans"/>
              <a:cs typeface="Gill Sans"/>
              <a:sym typeface="Gill Sans"/>
            </a:endParaRPr>
          </a:p>
          <a:p>
            <a:pPr indent="-228600" lvl="0" marL="457200" marR="0" rtl="0" algn="l">
              <a:lnSpc>
                <a:spcPct val="100000"/>
              </a:lnSpc>
              <a:spcBef>
                <a:spcPts val="0"/>
              </a:spcBef>
              <a:spcAft>
                <a:spcPts val="0"/>
              </a:spcAft>
              <a:buSzPts val="1400"/>
              <a:buNone/>
            </a:pPr>
            <a:r>
              <a:t/>
            </a:r>
            <a:endParaRPr/>
          </a:p>
        </p:txBody>
      </p:sp>
      <p:sp>
        <p:nvSpPr>
          <p:cNvPr id="745" name="Google Shape;745;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4" name="Google Shape;764;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lt-LT"/>
              <a:t>“Prediction” of the context based on personal experience will not ensure learners high engagement, but can result in a biased activity.</a:t>
            </a:r>
            <a:endParaRPr>
              <a:latin typeface="Gill Sans"/>
              <a:ea typeface="Gill Sans"/>
              <a:cs typeface="Gill Sans"/>
              <a:sym typeface="Gill Sans"/>
            </a:endParaRPr>
          </a:p>
          <a:p>
            <a:pPr indent="-228600" lvl="0" marL="457200" marR="0" rtl="0" algn="l">
              <a:lnSpc>
                <a:spcPct val="100000"/>
              </a:lnSpc>
              <a:spcBef>
                <a:spcPts val="0"/>
              </a:spcBef>
              <a:spcAft>
                <a:spcPts val="0"/>
              </a:spcAft>
              <a:buSzPts val="1400"/>
              <a:buNone/>
            </a:pPr>
            <a:r>
              <a:t/>
            </a:r>
            <a:endParaRPr/>
          </a:p>
        </p:txBody>
      </p:sp>
      <p:sp>
        <p:nvSpPr>
          <p:cNvPr id="765" name="Google Shape;765;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4" name="Google Shape;784;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Román-González, M., Pérez-González, J. C., &amp; Jiménez-Fernández, C. (2017). Which cognitive abilities underlie computational thinking? Criterion validity of the Computational Thinking Test. </a:t>
            </a:r>
            <a:r>
              <a:rPr b="0" i="1" lang="lt-LT" sz="1200" u="none" cap="none" strike="noStrike">
                <a:solidFill>
                  <a:schemeClr val="dk1"/>
                </a:solidFill>
                <a:latin typeface="Calibri"/>
                <a:ea typeface="Calibri"/>
                <a:cs typeface="Calibri"/>
                <a:sym typeface="Calibri"/>
              </a:rPr>
              <a:t>Computers in human behavior</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72</a:t>
            </a:r>
            <a:r>
              <a:rPr b="0" i="0" lang="lt-LT" sz="1200" u="none" cap="none" strike="noStrike">
                <a:solidFill>
                  <a:schemeClr val="dk1"/>
                </a:solidFill>
                <a:latin typeface="Calibri"/>
                <a:ea typeface="Calibri"/>
                <a:cs typeface="Calibri"/>
                <a:sym typeface="Calibri"/>
              </a:rPr>
              <a:t>, 678-691.</a:t>
            </a:r>
            <a:endParaRPr/>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Wing, J. M. (2008). Computational thinking and thinking about computing. </a:t>
            </a:r>
            <a:r>
              <a:rPr b="0" i="1" lang="lt-LT" sz="1200" u="none" cap="none" strike="noStrike">
                <a:solidFill>
                  <a:schemeClr val="dk1"/>
                </a:solidFill>
                <a:latin typeface="Calibri"/>
                <a:ea typeface="Calibri"/>
                <a:cs typeface="Calibri"/>
                <a:sym typeface="Calibri"/>
              </a:rPr>
              <a:t>Philosophical Transactions of the Royal Society A: Mathematical, Physical and Engineering Sciences</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366</a:t>
            </a:r>
            <a:r>
              <a:rPr b="0" i="0" lang="lt-LT" sz="1200" u="none" cap="none" strike="noStrike">
                <a:solidFill>
                  <a:schemeClr val="dk1"/>
                </a:solidFill>
                <a:latin typeface="Calibri"/>
                <a:ea typeface="Calibri"/>
                <a:cs typeface="Calibri"/>
                <a:sym typeface="Calibri"/>
              </a:rPr>
              <a:t>(1881), 3717-3725.</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lt-LT"/>
              <a:t>1 stage. Important issues to identify are students’ expectations, needs, knowledge, contents they are studying in the regular class, technologies they know or have access to, and the ones they wouldlike to learn more about. Different techniques or strategies can be put into practice to raise this information in a positive, natural, and funny way (e.g., games and storytelling). The key point is to engage people in meaningful and positive experiences with technology usage, 1317Ortiz, J. S. B., Pereira, R. RBIE v.29– 2021 promoting well-being and a feeling that we are all learning together.</a:t>
            </a:r>
            <a:endParaRPr/>
          </a:p>
          <a:p>
            <a:pPr indent="0" lvl="0" marL="0" rtl="0" algn="l">
              <a:lnSpc>
                <a:spcPct val="100000"/>
              </a:lnSpc>
              <a:spcBef>
                <a:spcPts val="0"/>
              </a:spcBef>
              <a:spcAft>
                <a:spcPts val="0"/>
              </a:spcAft>
              <a:buSzPts val="1400"/>
              <a:buNone/>
            </a:pPr>
            <a:r>
              <a:rPr lang="lt-LT"/>
              <a:t>2 stage. Each activity must address relevant and useful issues students want to learn, and must explore possibilities with devices they may have access to, naturally exploring CT concepts and skills with them. New activities can be elaborated, or existing ones can be adapted, as long as they incorporate relevant aspects of students’ context and follow the principles for practices with YAE students (see Section 4.1). Activities must be as universal as possible to attend the diversity of students. Defining activities to be conducted, outcomes to be evaluated, and elaborating the necessary materials to their conduction are also part of this step.</a:t>
            </a:r>
            <a:endParaRPr/>
          </a:p>
          <a:p>
            <a:pPr indent="0" lvl="0" marL="0" rtl="0" algn="l">
              <a:lnSpc>
                <a:spcPct val="100000"/>
              </a:lnSpc>
              <a:spcBef>
                <a:spcPts val="0"/>
              </a:spcBef>
              <a:spcAft>
                <a:spcPts val="0"/>
              </a:spcAft>
              <a:buSzPts val="1400"/>
              <a:buNone/>
            </a:pPr>
            <a:r>
              <a:rPr lang="lt-LT"/>
              <a:t>3 stage. This step also encompasses socialization and evaluation, which mayoccur in different ways according to the goal of each initiative (e.g., students’ progress, what they have learned with the activity, their perception of technological devices usage, etc.).</a:t>
            </a:r>
            <a:endParaRPr/>
          </a:p>
        </p:txBody>
      </p:sp>
      <p:sp>
        <p:nvSpPr>
          <p:cNvPr id="785" name="Google Shape;785;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786" name="Google Shape;786;p27: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5" name="Google Shape;795;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Román-González, M., Pérez-González, J. C., &amp; Jiménez-Fernández, C. (2017). Which cognitive abilities underlie computational thinking? Criterion validity of the Computational Thinking Test. </a:t>
            </a:r>
            <a:r>
              <a:rPr b="0" i="1" lang="lt-LT" sz="1200" u="none" cap="none" strike="noStrike">
                <a:solidFill>
                  <a:schemeClr val="dk1"/>
                </a:solidFill>
                <a:latin typeface="Calibri"/>
                <a:ea typeface="Calibri"/>
                <a:cs typeface="Calibri"/>
                <a:sym typeface="Calibri"/>
              </a:rPr>
              <a:t>Computers in human behavior</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72</a:t>
            </a:r>
            <a:r>
              <a:rPr b="0" i="0" lang="lt-LT" sz="1200" u="none" cap="none" strike="noStrike">
                <a:solidFill>
                  <a:schemeClr val="dk1"/>
                </a:solidFill>
                <a:latin typeface="Calibri"/>
                <a:ea typeface="Calibri"/>
                <a:cs typeface="Calibri"/>
                <a:sym typeface="Calibri"/>
              </a:rPr>
              <a:t>, 678-691.</a:t>
            </a:r>
            <a:endParaRPr/>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Wing, J. M. (2008). Computational thinking and thinking about computing. </a:t>
            </a:r>
            <a:r>
              <a:rPr b="0" i="1" lang="lt-LT" sz="1200" u="none" cap="none" strike="noStrike">
                <a:solidFill>
                  <a:schemeClr val="dk1"/>
                </a:solidFill>
                <a:latin typeface="Calibri"/>
                <a:ea typeface="Calibri"/>
                <a:cs typeface="Calibri"/>
                <a:sym typeface="Calibri"/>
              </a:rPr>
              <a:t>Philosophical Transactions of the Royal Society A: Mathematical, Physical and Engineering Sciences</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366</a:t>
            </a:r>
            <a:r>
              <a:rPr b="0" i="0" lang="lt-LT" sz="1200" u="none" cap="none" strike="noStrike">
                <a:solidFill>
                  <a:schemeClr val="dk1"/>
                </a:solidFill>
                <a:latin typeface="Calibri"/>
                <a:ea typeface="Calibri"/>
                <a:cs typeface="Calibri"/>
                <a:sym typeface="Calibri"/>
              </a:rPr>
              <a:t>(1881), 3717-3725.</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lt-LT"/>
              <a:t>1 stage. Important issues to identify are students’ expectations, needs, knowledge, contents they are studying in the regular class, technologies they know or have access to, and the ones they wouldlike to learn more about. Different techniques or strategies can be put into practice to raise this information in a positive, natural, and funny way (e.g., games and storytelling). The key point is to engage people in meaningful and positive experiences with technology usage, 1317Ortiz, J. S. B., Pereira, R. RBIE v.29– 2021 promoting well-being and a feeling that we are all learning together.</a:t>
            </a:r>
            <a:endParaRPr/>
          </a:p>
          <a:p>
            <a:pPr indent="0" lvl="0" marL="0" rtl="0" algn="l">
              <a:lnSpc>
                <a:spcPct val="100000"/>
              </a:lnSpc>
              <a:spcBef>
                <a:spcPts val="0"/>
              </a:spcBef>
              <a:spcAft>
                <a:spcPts val="0"/>
              </a:spcAft>
              <a:buSzPts val="1400"/>
              <a:buNone/>
            </a:pPr>
            <a:r>
              <a:rPr lang="lt-LT"/>
              <a:t>2 stage. Each activity must address relevant and useful issues students want to learn, and must explore possibilities with devices they may have access to, naturally exploring CT concepts and skills with them. New activities can be elaborated, or existing ones can be adapted, as long as they incorporate relevant aspects of students’ context and follow the principles for practices with YAE students (see Section 4.1). Activities must be as universal as possible to attend the diversity of students. Defining activities to be conducted, outcomes to be evaluated, and elaborating the necessary materials to their conduction are also part of this step.</a:t>
            </a:r>
            <a:endParaRPr/>
          </a:p>
          <a:p>
            <a:pPr indent="0" lvl="0" marL="0" rtl="0" algn="l">
              <a:lnSpc>
                <a:spcPct val="100000"/>
              </a:lnSpc>
              <a:spcBef>
                <a:spcPts val="0"/>
              </a:spcBef>
              <a:spcAft>
                <a:spcPts val="0"/>
              </a:spcAft>
              <a:buSzPts val="1400"/>
              <a:buNone/>
            </a:pPr>
            <a:r>
              <a:rPr lang="lt-LT"/>
              <a:t>3 stage. This step also encompasses socialization and evaluation, which mayoccur in different ways according to the goal of each initiative (e.g., students’ progress, what they have learned with the activity, their perception of technological devices usage, etc.).</a:t>
            </a:r>
            <a:endParaRPr/>
          </a:p>
        </p:txBody>
      </p:sp>
      <p:sp>
        <p:nvSpPr>
          <p:cNvPr id="796" name="Google Shape;796;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797" name="Google Shape;797;p2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6" name="Google Shape;806;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Román-González, M., Pérez-González, J. C., &amp; Jiménez-Fernández, C. (2017). Which cognitive abilities underlie computational thinking? Criterion validity of the Computational Thinking Test. </a:t>
            </a:r>
            <a:r>
              <a:rPr b="0" i="1" lang="lt-LT" sz="1200" u="none" cap="none" strike="noStrike">
                <a:solidFill>
                  <a:schemeClr val="dk1"/>
                </a:solidFill>
                <a:latin typeface="Calibri"/>
                <a:ea typeface="Calibri"/>
                <a:cs typeface="Calibri"/>
                <a:sym typeface="Calibri"/>
              </a:rPr>
              <a:t>Computers in human behavior</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72</a:t>
            </a:r>
            <a:r>
              <a:rPr b="0" i="0" lang="lt-LT" sz="1200" u="none" cap="none" strike="noStrike">
                <a:solidFill>
                  <a:schemeClr val="dk1"/>
                </a:solidFill>
                <a:latin typeface="Calibri"/>
                <a:ea typeface="Calibri"/>
                <a:cs typeface="Calibri"/>
                <a:sym typeface="Calibri"/>
              </a:rPr>
              <a:t>, 678-691.</a:t>
            </a:r>
            <a:endParaRPr/>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Wing, J. M. (2008). Computational thinking and thinking about computing. </a:t>
            </a:r>
            <a:r>
              <a:rPr b="0" i="1" lang="lt-LT" sz="1200" u="none" cap="none" strike="noStrike">
                <a:solidFill>
                  <a:schemeClr val="dk1"/>
                </a:solidFill>
                <a:latin typeface="Calibri"/>
                <a:ea typeface="Calibri"/>
                <a:cs typeface="Calibri"/>
                <a:sym typeface="Calibri"/>
              </a:rPr>
              <a:t>Philosophical Transactions of the Royal Society A: Mathematical, Physical and Engineering Sciences</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366</a:t>
            </a:r>
            <a:r>
              <a:rPr b="0" i="0" lang="lt-LT" sz="1200" u="none" cap="none" strike="noStrike">
                <a:solidFill>
                  <a:schemeClr val="dk1"/>
                </a:solidFill>
                <a:latin typeface="Calibri"/>
                <a:ea typeface="Calibri"/>
                <a:cs typeface="Calibri"/>
                <a:sym typeface="Calibri"/>
              </a:rPr>
              <a:t>(1881), 3717-3725.</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lt-LT"/>
              <a:t>1 stage. Important issues to identify are students’ expectations, needs, knowledge, contents they are studying in the regular class, technologies they know or have access to, and the ones they wouldlike to learn more about. Different techniques or strategies can be put into practice to raise this information in a positive, natural, and funny way (e.g., games and storytelling). The key point is to engage people in meaningful and positive experiences with technology usage, 1317Ortiz, J. S. B., Pereira, R. RBIE v.29– 2021 promoting well-being and a feeling that we are all learning together.</a:t>
            </a:r>
            <a:endParaRPr/>
          </a:p>
          <a:p>
            <a:pPr indent="0" lvl="0" marL="0" rtl="0" algn="l">
              <a:lnSpc>
                <a:spcPct val="100000"/>
              </a:lnSpc>
              <a:spcBef>
                <a:spcPts val="0"/>
              </a:spcBef>
              <a:spcAft>
                <a:spcPts val="0"/>
              </a:spcAft>
              <a:buSzPts val="1400"/>
              <a:buNone/>
            </a:pPr>
            <a:r>
              <a:rPr lang="lt-LT"/>
              <a:t>2 stage. Each activity must address relevant and useful issues students want to learn, and must explore possibilities with devices they may have access to, naturally exploring CT concepts and skills with them. New activities can be elaborated, or existing ones can be adapted, as long as they incorporate relevant aspects of students’ context and follow the principles for practices with YAE students (see Section 4.1). Activities must be as universal as possible to attend the diversity of students. Defining activities to be conducted, outcomes to be evaluated, and elaborating the necessary materials to their conduction are also part of this step.</a:t>
            </a:r>
            <a:endParaRPr/>
          </a:p>
          <a:p>
            <a:pPr indent="0" lvl="0" marL="0" rtl="0" algn="l">
              <a:lnSpc>
                <a:spcPct val="100000"/>
              </a:lnSpc>
              <a:spcBef>
                <a:spcPts val="0"/>
              </a:spcBef>
              <a:spcAft>
                <a:spcPts val="0"/>
              </a:spcAft>
              <a:buSzPts val="1400"/>
              <a:buNone/>
            </a:pPr>
            <a:r>
              <a:rPr lang="lt-LT"/>
              <a:t>3 stage. This step also encompasses socialization and evaluation, which mayoccur in different ways according to the goal of each initiative (e.g., students’ progress, what they have learned with the activity, their perception of technological devices usage, etc.).</a:t>
            </a:r>
            <a:endParaRPr/>
          </a:p>
        </p:txBody>
      </p:sp>
      <p:sp>
        <p:nvSpPr>
          <p:cNvPr id="807" name="Google Shape;807;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808" name="Google Shape;808;p2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7" name="Google Shape;817;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Román-González, M., Pérez-González, J. C., &amp; Jiménez-Fernández, C. (2017). Which cognitive abilities underlie computational thinking? Criterion validity of the Computational Thinking Test. </a:t>
            </a:r>
            <a:r>
              <a:rPr b="0" i="1" lang="lt-LT" sz="1200" u="none" cap="none" strike="noStrike">
                <a:solidFill>
                  <a:schemeClr val="dk1"/>
                </a:solidFill>
                <a:latin typeface="Calibri"/>
                <a:ea typeface="Calibri"/>
                <a:cs typeface="Calibri"/>
                <a:sym typeface="Calibri"/>
              </a:rPr>
              <a:t>Computers in human behavior</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72</a:t>
            </a:r>
            <a:r>
              <a:rPr b="0" i="0" lang="lt-LT" sz="1200" u="none" cap="none" strike="noStrike">
                <a:solidFill>
                  <a:schemeClr val="dk1"/>
                </a:solidFill>
                <a:latin typeface="Calibri"/>
                <a:ea typeface="Calibri"/>
                <a:cs typeface="Calibri"/>
                <a:sym typeface="Calibri"/>
              </a:rPr>
              <a:t>, 678-691.</a:t>
            </a:r>
            <a:endParaRPr/>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Wing, J. M. (2008). Computational thinking and thinking about computing. </a:t>
            </a:r>
            <a:r>
              <a:rPr b="0" i="1" lang="lt-LT" sz="1200" u="none" cap="none" strike="noStrike">
                <a:solidFill>
                  <a:schemeClr val="dk1"/>
                </a:solidFill>
                <a:latin typeface="Calibri"/>
                <a:ea typeface="Calibri"/>
                <a:cs typeface="Calibri"/>
                <a:sym typeface="Calibri"/>
              </a:rPr>
              <a:t>Philosophical Transactions of the Royal Society A: Mathematical, Physical and Engineering Sciences</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366</a:t>
            </a:r>
            <a:r>
              <a:rPr b="0" i="0" lang="lt-LT" sz="1200" u="none" cap="none" strike="noStrike">
                <a:solidFill>
                  <a:schemeClr val="dk1"/>
                </a:solidFill>
                <a:latin typeface="Calibri"/>
                <a:ea typeface="Calibri"/>
                <a:cs typeface="Calibri"/>
                <a:sym typeface="Calibri"/>
              </a:rPr>
              <a:t>(1881), 3717-3725.</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lt-LT"/>
              <a:t>1 stage. Important issues to identify are students’ expectations, needs, knowledge, contents they are studying in the regular class, technologies they know or have access to, and the ones they wouldlike to learn more about. Different techniques or strategies can be put into practice to raise this information in a positive, natural, and funny way (e.g., games and storytelling). The key point is to engage people in meaningful and positive experiences with technology usage, 1317Ortiz, J. S. B., Pereira, R. RBIE v.29– 2021 promoting well-being and a feeling that we are all learning together.</a:t>
            </a:r>
            <a:endParaRPr/>
          </a:p>
          <a:p>
            <a:pPr indent="0" lvl="0" marL="0" rtl="0" algn="l">
              <a:lnSpc>
                <a:spcPct val="100000"/>
              </a:lnSpc>
              <a:spcBef>
                <a:spcPts val="0"/>
              </a:spcBef>
              <a:spcAft>
                <a:spcPts val="0"/>
              </a:spcAft>
              <a:buSzPts val="1400"/>
              <a:buNone/>
            </a:pPr>
            <a:r>
              <a:rPr lang="lt-LT"/>
              <a:t>2 stage. Each activity must address relevant and useful issues students want to learn, and must explore possibilities with devices they may have access to, naturally exploring CT concepts and skills with them. New activities can be elaborated, or existing ones can be adapted, as long as they incorporate relevant aspects of students’ context and follow the principles for practices with YAE students (see Section 4.1). Activities must be as universal as possible to attend the diversity of students. Defining activities to be conducted, outcomes to be evaluated, and elaborating the necessary materials to their conduction are also part of this step.</a:t>
            </a:r>
            <a:endParaRPr/>
          </a:p>
          <a:p>
            <a:pPr indent="0" lvl="0" marL="0" rtl="0" algn="l">
              <a:lnSpc>
                <a:spcPct val="100000"/>
              </a:lnSpc>
              <a:spcBef>
                <a:spcPts val="0"/>
              </a:spcBef>
              <a:spcAft>
                <a:spcPts val="0"/>
              </a:spcAft>
              <a:buSzPts val="1400"/>
              <a:buNone/>
            </a:pPr>
            <a:r>
              <a:rPr lang="lt-LT"/>
              <a:t>3 stage. This step also encompasses socialization and evaluation, which mayoccur in different ways according to the goal of each initiative (e.g., students’ progress, what they have learned with the activity, their perception of technological devices usage, etc.).</a:t>
            </a:r>
            <a:endParaRPr/>
          </a:p>
        </p:txBody>
      </p:sp>
      <p:sp>
        <p:nvSpPr>
          <p:cNvPr id="818" name="Google Shape;818;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819" name="Google Shape;819;p30: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8" name="Google Shape;828;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Román-González, M., Pérez-González, J. C., &amp; Jiménez-Fernández, C. (2017). Which cognitive abilities underlie computational thinking? Criterion validity of the Computational Thinking Test. </a:t>
            </a:r>
            <a:r>
              <a:rPr b="0" i="1" lang="lt-LT" sz="1200" u="none" cap="none" strike="noStrike">
                <a:solidFill>
                  <a:schemeClr val="dk1"/>
                </a:solidFill>
                <a:latin typeface="Calibri"/>
                <a:ea typeface="Calibri"/>
                <a:cs typeface="Calibri"/>
                <a:sym typeface="Calibri"/>
              </a:rPr>
              <a:t>Computers in human behavior</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72</a:t>
            </a:r>
            <a:r>
              <a:rPr b="0" i="0" lang="lt-LT" sz="1200" u="none" cap="none" strike="noStrike">
                <a:solidFill>
                  <a:schemeClr val="dk1"/>
                </a:solidFill>
                <a:latin typeface="Calibri"/>
                <a:ea typeface="Calibri"/>
                <a:cs typeface="Calibri"/>
                <a:sym typeface="Calibri"/>
              </a:rPr>
              <a:t>, 678-691.</a:t>
            </a:r>
            <a:endParaRPr/>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Wing, J. M. (2008). Computational thinking and thinking about computing. </a:t>
            </a:r>
            <a:r>
              <a:rPr b="0" i="1" lang="lt-LT" sz="1200" u="none" cap="none" strike="noStrike">
                <a:solidFill>
                  <a:schemeClr val="dk1"/>
                </a:solidFill>
                <a:latin typeface="Calibri"/>
                <a:ea typeface="Calibri"/>
                <a:cs typeface="Calibri"/>
                <a:sym typeface="Calibri"/>
              </a:rPr>
              <a:t>Philosophical Transactions of the Royal Society A: Mathematical, Physical and Engineering Sciences</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366</a:t>
            </a:r>
            <a:r>
              <a:rPr b="0" i="0" lang="lt-LT" sz="1200" u="none" cap="none" strike="noStrike">
                <a:solidFill>
                  <a:schemeClr val="dk1"/>
                </a:solidFill>
                <a:latin typeface="Calibri"/>
                <a:ea typeface="Calibri"/>
                <a:cs typeface="Calibri"/>
                <a:sym typeface="Calibri"/>
              </a:rPr>
              <a:t>(1881), 3717-3725.</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lt-LT"/>
              <a:t>1 stage. Important issues to identify are students’ expectations, needs, knowledge, contents they are studying in the regular class, technologies they know or have access to, and the ones they wouldlike to learn more about. Different techniques or strategies can be put into practice to raise this information in a positive, natural, and funny way (e.g., games and storytelling). The key point is to engage people in meaningful and positive experiences with technology usage, 1317Ortiz, J. S. B., Pereira, R. RBIE v.29– 2021 promoting well-being and a feeling that we are all learning together.</a:t>
            </a:r>
            <a:endParaRPr/>
          </a:p>
          <a:p>
            <a:pPr indent="0" lvl="0" marL="0" rtl="0" algn="l">
              <a:lnSpc>
                <a:spcPct val="100000"/>
              </a:lnSpc>
              <a:spcBef>
                <a:spcPts val="0"/>
              </a:spcBef>
              <a:spcAft>
                <a:spcPts val="0"/>
              </a:spcAft>
              <a:buSzPts val="1400"/>
              <a:buNone/>
            </a:pPr>
            <a:r>
              <a:rPr lang="lt-LT"/>
              <a:t>2 stage. Each activity must address relevant and useful issues students want to learn, and must explore possibilities with devices they may have access to, naturally exploring CT concepts and skills with them. New activities can be elaborated, or existing ones can be adapted, as long as they incorporate relevant aspects of students’ context and follow the principles for practices with YAE students (see Section 4.1). Activities must be as universal as possible to attend the diversity of students. Defining activities to be conducted, outcomes to be evaluated, and elaborating the necessary materials to their conduction are also part of this step.</a:t>
            </a:r>
            <a:endParaRPr/>
          </a:p>
          <a:p>
            <a:pPr indent="0" lvl="0" marL="0" rtl="0" algn="l">
              <a:lnSpc>
                <a:spcPct val="100000"/>
              </a:lnSpc>
              <a:spcBef>
                <a:spcPts val="0"/>
              </a:spcBef>
              <a:spcAft>
                <a:spcPts val="0"/>
              </a:spcAft>
              <a:buSzPts val="1400"/>
              <a:buNone/>
            </a:pPr>
            <a:r>
              <a:rPr lang="lt-LT"/>
              <a:t>3 stage. This step also encompasses socialization and evaluation, which mayoccur in different ways according to the goal of each initiative (e.g., students’ progress, what they have learned with the activity, their perception of technological devices usage, etc.).</a:t>
            </a:r>
            <a:endParaRPr/>
          </a:p>
        </p:txBody>
      </p:sp>
      <p:sp>
        <p:nvSpPr>
          <p:cNvPr id="829" name="Google Shape;829;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830" name="Google Shape;830;p3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lt-LT" sz="1200">
                <a:latin typeface="Arial"/>
                <a:ea typeface="Arial"/>
                <a:cs typeface="Arial"/>
                <a:sym typeface="Arial"/>
              </a:rPr>
              <a:t>(Baranauskas, 2014, Ortiz &amp; Pereira, 2021)</a:t>
            </a:r>
            <a:endParaRPr/>
          </a:p>
        </p:txBody>
      </p:sp>
      <p:sp>
        <p:nvSpPr>
          <p:cNvPr id="839" name="Google Shape;839;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lt-LT" sz="1200">
                <a:latin typeface="Arial"/>
                <a:ea typeface="Arial"/>
                <a:cs typeface="Arial"/>
                <a:sym typeface="Arial"/>
              </a:rPr>
              <a:t>(Baranauskas, 2014, Ortiz &amp; Pereira, 2021) </a:t>
            </a:r>
            <a:endParaRPr/>
          </a:p>
        </p:txBody>
      </p:sp>
      <p:sp>
        <p:nvSpPr>
          <p:cNvPr id="859" name="Google Shape;859;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p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lt-LT"/>
              <a:t>Answers are: </a:t>
            </a:r>
            <a:endParaRPr/>
          </a:p>
          <a:p>
            <a:pPr indent="0" lvl="0" marL="0" rtl="0" algn="l">
              <a:lnSpc>
                <a:spcPct val="100000"/>
              </a:lnSpc>
              <a:spcBef>
                <a:spcPts val="0"/>
              </a:spcBef>
              <a:spcAft>
                <a:spcPts val="0"/>
              </a:spcAft>
              <a:buSzPts val="1400"/>
              <a:buNone/>
            </a:pPr>
            <a:r>
              <a:rPr lang="lt-LT"/>
              <a:t>1-a</a:t>
            </a:r>
            <a:endParaRPr/>
          </a:p>
          <a:p>
            <a:pPr indent="0" lvl="0" marL="0" rtl="0" algn="l">
              <a:lnSpc>
                <a:spcPct val="100000"/>
              </a:lnSpc>
              <a:spcBef>
                <a:spcPts val="0"/>
              </a:spcBef>
              <a:spcAft>
                <a:spcPts val="0"/>
              </a:spcAft>
              <a:buSzPts val="1400"/>
              <a:buNone/>
            </a:pPr>
            <a:r>
              <a:rPr lang="lt-LT"/>
              <a:t>2-b</a:t>
            </a:r>
            <a:endParaRPr/>
          </a:p>
          <a:p>
            <a:pPr indent="0" lvl="0" marL="0" rtl="0" algn="l">
              <a:lnSpc>
                <a:spcPct val="100000"/>
              </a:lnSpc>
              <a:spcBef>
                <a:spcPts val="0"/>
              </a:spcBef>
              <a:spcAft>
                <a:spcPts val="0"/>
              </a:spcAft>
              <a:buSzPts val="1400"/>
              <a:buNone/>
            </a:pPr>
            <a:r>
              <a:rPr lang="lt-LT"/>
              <a:t>3-c</a:t>
            </a:r>
            <a:endParaRPr/>
          </a:p>
          <a:p>
            <a:pPr indent="0" lvl="0" marL="0" rtl="0" algn="l">
              <a:lnSpc>
                <a:spcPct val="100000"/>
              </a:lnSpc>
              <a:spcBef>
                <a:spcPts val="0"/>
              </a:spcBef>
              <a:spcAft>
                <a:spcPts val="0"/>
              </a:spcAft>
              <a:buSzPts val="1400"/>
              <a:buNone/>
            </a:pPr>
            <a:r>
              <a:rPr lang="lt-LT"/>
              <a:t>4-a</a:t>
            </a:r>
            <a:endParaRPr/>
          </a:p>
          <a:p>
            <a:pPr indent="0" lvl="0" marL="0" rtl="0" algn="l">
              <a:lnSpc>
                <a:spcPct val="100000"/>
              </a:lnSpc>
              <a:spcBef>
                <a:spcPts val="0"/>
              </a:spcBef>
              <a:spcAft>
                <a:spcPts val="0"/>
              </a:spcAft>
              <a:buSzPts val="1400"/>
              <a:buNone/>
            </a:pPr>
            <a:r>
              <a:rPr lang="lt-LT"/>
              <a:t>5-b</a:t>
            </a:r>
            <a:endParaRPr/>
          </a:p>
          <a:p>
            <a:pPr indent="0" lvl="0" marL="0" rtl="0" algn="l">
              <a:lnSpc>
                <a:spcPct val="100000"/>
              </a:lnSpc>
              <a:spcBef>
                <a:spcPts val="0"/>
              </a:spcBef>
              <a:spcAft>
                <a:spcPts val="0"/>
              </a:spcAft>
              <a:buSzPts val="1400"/>
              <a:buNone/>
            </a:pPr>
            <a:r>
              <a:t/>
            </a:r>
            <a:endParaRPr/>
          </a:p>
        </p:txBody>
      </p:sp>
      <p:sp>
        <p:nvSpPr>
          <p:cNvPr id="887" name="Google Shape;887;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7" name="Google Shape;897;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8" name="Google Shape;898;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899" name="Google Shape;899;p3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7" name="Google Shape;907;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8" name="Google Shape;908;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909" name="Google Shape;909;p3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Arial"/>
                <a:ea typeface="Arial"/>
                <a:cs typeface="Arial"/>
                <a:sym typeface="Arial"/>
              </a:rPr>
              <a:t>https://www.weforum.org/stories/2020/10/top-10-work-skills-of-tomorrow-how-long-it-takes-to-learn-them/</a:t>
            </a:r>
            <a:endParaRPr>
              <a:latin typeface="Arial"/>
              <a:ea typeface="Arial"/>
              <a:cs typeface="Arial"/>
              <a:sym typeface="Arial"/>
            </a:endParaRPr>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Román-González, M., Pérez-González, J. C., &amp; Jiménez-Fernández, C. (2017). Which cognitive abilities underlie computational thinking? Criterion validity of the Computational Thinking Test. </a:t>
            </a:r>
            <a:r>
              <a:rPr b="0" i="1" lang="lt-LT" sz="1200" u="none" cap="none" strike="noStrike">
                <a:solidFill>
                  <a:schemeClr val="dk1"/>
                </a:solidFill>
                <a:latin typeface="Calibri"/>
                <a:ea typeface="Calibri"/>
                <a:cs typeface="Calibri"/>
                <a:sym typeface="Calibri"/>
              </a:rPr>
              <a:t>Computers in human behavior</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72</a:t>
            </a:r>
            <a:r>
              <a:rPr b="0" i="0" lang="lt-LT" sz="1200" u="none" cap="none" strike="noStrike">
                <a:solidFill>
                  <a:schemeClr val="dk1"/>
                </a:solidFill>
                <a:latin typeface="Calibri"/>
                <a:ea typeface="Calibri"/>
                <a:cs typeface="Calibri"/>
                <a:sym typeface="Calibri"/>
              </a:rPr>
              <a:t>, 678-691.</a:t>
            </a:r>
            <a:endParaRPr/>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Wing, J. M. (2008). Computational thinking and thinking about computing. </a:t>
            </a:r>
            <a:r>
              <a:rPr b="0" i="1" lang="lt-LT" sz="1200" u="none" cap="none" strike="noStrike">
                <a:solidFill>
                  <a:schemeClr val="dk1"/>
                </a:solidFill>
                <a:latin typeface="Calibri"/>
                <a:ea typeface="Calibri"/>
                <a:cs typeface="Calibri"/>
                <a:sym typeface="Calibri"/>
              </a:rPr>
              <a:t>Philosophical Transactions of the Royal Society A: Mathematical, Physical and Engineering Sciences</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366</a:t>
            </a:r>
            <a:r>
              <a:rPr b="0" i="0" lang="lt-LT" sz="1200" u="none" cap="none" strike="noStrike">
                <a:solidFill>
                  <a:schemeClr val="dk1"/>
                </a:solidFill>
                <a:latin typeface="Calibri"/>
                <a:ea typeface="Calibri"/>
                <a:cs typeface="Calibri"/>
                <a:sym typeface="Calibri"/>
              </a:rPr>
              <a:t>(1881), 3717-3725.</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Arial"/>
                <a:ea typeface="Arial"/>
                <a:cs typeface="Arial"/>
                <a:sym typeface="Arial"/>
              </a:rPr>
              <a:t>https://www.weforum.org/stories/2020/10/top-10-work-skills-of-tomorrow-how-long-it-takes-to-learn-them/</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lang="lt-LT" sz="1200"/>
              <a:t>Experences which are obtained from using CT has potentional to foster dgital culture. Ortez</a:t>
            </a:r>
            <a:endParaRPr/>
          </a:p>
          <a:p>
            <a:pPr indent="0" lvl="0" marL="0" marR="0" rtl="0" algn="l">
              <a:lnSpc>
                <a:spcPct val="100000"/>
              </a:lnSpc>
              <a:spcBef>
                <a:spcPts val="0"/>
              </a:spcBef>
              <a:spcAft>
                <a:spcPts val="0"/>
              </a:spcAft>
              <a:buClr>
                <a:srgbClr val="000000"/>
              </a:buClr>
              <a:buSzPts val="1400"/>
              <a:buFont typeface="Arial"/>
              <a:buNone/>
            </a:pPr>
            <a:r>
              <a:t/>
            </a:r>
            <a:endParaRPr sz="1200"/>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Román-González, M., Pérez-González, J. C., &amp; Jiménez-Fernández, C. (2017). Which cognitive abilities underlie computational thinking? Criterion validity of the Computational Thinking Test. </a:t>
            </a:r>
            <a:r>
              <a:rPr b="0" i="1" lang="lt-LT" sz="1200" u="none" cap="none" strike="noStrike">
                <a:solidFill>
                  <a:schemeClr val="dk1"/>
                </a:solidFill>
                <a:latin typeface="Calibri"/>
                <a:ea typeface="Calibri"/>
                <a:cs typeface="Calibri"/>
                <a:sym typeface="Calibri"/>
              </a:rPr>
              <a:t>Computers in human behavior</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72</a:t>
            </a:r>
            <a:r>
              <a:rPr b="0" i="0" lang="lt-LT" sz="1200" u="none" cap="none" strike="noStrike">
                <a:solidFill>
                  <a:schemeClr val="dk1"/>
                </a:solidFill>
                <a:latin typeface="Calibri"/>
                <a:ea typeface="Calibri"/>
                <a:cs typeface="Calibri"/>
                <a:sym typeface="Calibri"/>
              </a:rPr>
              <a:t>, 678-691.</a:t>
            </a:r>
            <a:endParaRPr/>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Wing, J. M. (2008). Computational thinking and thinking about computing. </a:t>
            </a:r>
            <a:r>
              <a:rPr b="0" i="1" lang="lt-LT" sz="1200" u="none" cap="none" strike="noStrike">
                <a:solidFill>
                  <a:schemeClr val="dk1"/>
                </a:solidFill>
                <a:latin typeface="Calibri"/>
                <a:ea typeface="Calibri"/>
                <a:cs typeface="Calibri"/>
                <a:sym typeface="Calibri"/>
              </a:rPr>
              <a:t>Philosophical Transactions of the Royal Society A: Mathematical, Physical and Engineering Sciences</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366</a:t>
            </a:r>
            <a:r>
              <a:rPr b="0" i="0" lang="lt-LT" sz="1200" u="none" cap="none" strike="noStrike">
                <a:solidFill>
                  <a:schemeClr val="dk1"/>
                </a:solidFill>
                <a:latin typeface="Calibri"/>
                <a:ea typeface="Calibri"/>
                <a:cs typeface="Calibri"/>
                <a:sym typeface="Calibri"/>
              </a:rPr>
              <a:t>(1881), 3717-3725.</a:t>
            </a:r>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lt-LT"/>
              <a:t>1 stage. Important issues to identify are students’ expectations, needs, knowledge, contents they are studying in the regular class, technologies they know or have access to, and the ones they wouldlike to learn more about. Different techniques or strategies can be put into practice to raise this information in a positive, natural, and funny way (e.g., games and storytelling). The key point is to engage people in meaningful and positive experiences with technology usage, 1317Ortiz, J. S. B., Pereira, R. RBIE v.29– 2021 promoting well-being and a feeling that we are all learning together.</a:t>
            </a:r>
            <a:endParaRPr/>
          </a:p>
          <a:p>
            <a:pPr indent="0" lvl="0" marL="0" rtl="0" algn="l">
              <a:lnSpc>
                <a:spcPct val="100000"/>
              </a:lnSpc>
              <a:spcBef>
                <a:spcPts val="0"/>
              </a:spcBef>
              <a:spcAft>
                <a:spcPts val="0"/>
              </a:spcAft>
              <a:buSzPts val="1400"/>
              <a:buNone/>
            </a:pPr>
            <a:r>
              <a:rPr lang="lt-LT"/>
              <a:t>2 stage. Each activity must address relevant and useful issues students want to learn, and must explore possibilities with devices they may have access to, naturally exploring CT concepts and skills with them. New activities can be elaborated, or existing ones can be adapted, as long as they incorporate relevant aspects of students’ context and follow the principles for practices with YAE students (see Section 4.1). Activities must be as universal as possible to attend the diversity of students. Defining activities to be conducted, outcomes to be evaluated, and elaborating the necessary materials to their conduction are also part of this step.</a:t>
            </a:r>
            <a:endParaRPr/>
          </a:p>
          <a:p>
            <a:pPr indent="0" lvl="0" marL="0" rtl="0" algn="l">
              <a:lnSpc>
                <a:spcPct val="100000"/>
              </a:lnSpc>
              <a:spcBef>
                <a:spcPts val="0"/>
              </a:spcBef>
              <a:spcAft>
                <a:spcPts val="0"/>
              </a:spcAft>
              <a:buSzPts val="1400"/>
              <a:buNone/>
            </a:pPr>
            <a:r>
              <a:rPr lang="lt-LT"/>
              <a:t>3 stage. This step also encompasses socialization and evaluation, which mayoccur in different ways according to the goal of each initiative (e.g., students’ progress, what they have learned with the activity, their perception of technological devices usage, etc.).</a:t>
            </a:r>
            <a:endParaRPr/>
          </a:p>
          <a:p>
            <a:pPr indent="0" lvl="0" marL="0" marR="0" rtl="0" algn="l">
              <a:lnSpc>
                <a:spcPct val="100000"/>
              </a:lnSpc>
              <a:spcBef>
                <a:spcPts val="0"/>
              </a:spcBef>
              <a:spcAft>
                <a:spcPts val="0"/>
              </a:spcAft>
              <a:buClr>
                <a:srgbClr val="000000"/>
              </a:buClr>
              <a:buSzPts val="1400"/>
              <a:buFont typeface="Arial"/>
              <a:buNone/>
            </a:pPr>
            <a:r>
              <a:t/>
            </a:r>
            <a:endParaRPr sz="1200"/>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p>
        </p:txBody>
      </p:sp>
      <p:sp>
        <p:nvSpPr>
          <p:cNvPr id="917" name="Google Shape;917;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3" name="Google Shape;943;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Román-González, M., Pérez-González, J. C., &amp; Jiménez-Fernández, C. (2017). Which cognitive abilities underlie computational thinking? Criterion validity of the Computational Thinking Test. </a:t>
            </a:r>
            <a:r>
              <a:rPr b="0" i="1" lang="lt-LT" sz="1200" u="none" cap="none" strike="noStrike">
                <a:solidFill>
                  <a:schemeClr val="dk1"/>
                </a:solidFill>
                <a:latin typeface="Calibri"/>
                <a:ea typeface="Calibri"/>
                <a:cs typeface="Calibri"/>
                <a:sym typeface="Calibri"/>
              </a:rPr>
              <a:t>Computers in human behavior</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72</a:t>
            </a:r>
            <a:r>
              <a:rPr b="0" i="0" lang="lt-LT" sz="1200" u="none" cap="none" strike="noStrike">
                <a:solidFill>
                  <a:schemeClr val="dk1"/>
                </a:solidFill>
                <a:latin typeface="Calibri"/>
                <a:ea typeface="Calibri"/>
                <a:cs typeface="Calibri"/>
                <a:sym typeface="Calibri"/>
              </a:rPr>
              <a:t>, 678-691.</a:t>
            </a:r>
            <a:endParaRPr/>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Wing, J. M. (2008). Computational thinking and thinking about computing. </a:t>
            </a:r>
            <a:r>
              <a:rPr b="0" i="1" lang="lt-LT" sz="1200" u="none" cap="none" strike="noStrike">
                <a:solidFill>
                  <a:schemeClr val="dk1"/>
                </a:solidFill>
                <a:latin typeface="Calibri"/>
                <a:ea typeface="Calibri"/>
                <a:cs typeface="Calibri"/>
                <a:sym typeface="Calibri"/>
              </a:rPr>
              <a:t>Philosophical Transactions of the Royal Society A: Mathematical, Physical and Engineering Sciences</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366</a:t>
            </a:r>
            <a:r>
              <a:rPr b="0" i="0" lang="lt-LT" sz="1200" u="none" cap="none" strike="noStrike">
                <a:solidFill>
                  <a:schemeClr val="dk1"/>
                </a:solidFill>
                <a:latin typeface="Calibri"/>
                <a:ea typeface="Calibri"/>
                <a:cs typeface="Calibri"/>
                <a:sym typeface="Calibri"/>
              </a:rPr>
              <a:t>(1881), 3717-3725.</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lang="lt-LT" sz="1200"/>
              <a:t>Experences which are obtained from using CT has potentional to foster dgital culture. Ortez</a:t>
            </a:r>
            <a:endParaRPr sz="1200"/>
          </a:p>
          <a:p>
            <a:pPr indent="0" lvl="0" marL="0" marR="0" rtl="0" algn="l">
              <a:lnSpc>
                <a:spcPct val="100000"/>
              </a:lnSpc>
              <a:spcBef>
                <a:spcPts val="0"/>
              </a:spcBef>
              <a:spcAft>
                <a:spcPts val="0"/>
              </a:spcAft>
              <a:buClr>
                <a:srgbClr val="000000"/>
              </a:buClr>
              <a:buSzPts val="1400"/>
              <a:buFont typeface="Arial"/>
              <a:buNone/>
            </a:pPr>
            <a:r>
              <a:t/>
            </a:r>
            <a:endParaRPr sz="1200"/>
          </a:p>
          <a:p>
            <a:pPr indent="0" lvl="0" marL="0" marR="0" rtl="0" algn="l">
              <a:lnSpc>
                <a:spcPct val="100000"/>
              </a:lnSpc>
              <a:spcBef>
                <a:spcPts val="0"/>
              </a:spcBef>
              <a:spcAft>
                <a:spcPts val="0"/>
              </a:spcAft>
              <a:buClr>
                <a:srgbClr val="000000"/>
              </a:buClr>
              <a:buSzPts val="1400"/>
              <a:buFont typeface="Arial"/>
              <a:buNone/>
            </a:pPr>
            <a:r>
              <a:t/>
            </a:r>
            <a:endParaRPr sz="1200"/>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Román-González, M., Pérez-González, J. C., &amp; Jiménez-Fernández, C. (2017). Which cognitive abilities underlie computational thinking? Criterion validity of the Computational Thinking Test. </a:t>
            </a:r>
            <a:r>
              <a:rPr b="0" i="1" lang="lt-LT" sz="1200" u="none" cap="none" strike="noStrike">
                <a:solidFill>
                  <a:schemeClr val="dk1"/>
                </a:solidFill>
                <a:latin typeface="Calibri"/>
                <a:ea typeface="Calibri"/>
                <a:cs typeface="Calibri"/>
                <a:sym typeface="Calibri"/>
              </a:rPr>
              <a:t>Computers in human behavior</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72</a:t>
            </a:r>
            <a:r>
              <a:rPr b="0" i="0" lang="lt-LT" sz="1200" u="none" cap="none" strike="noStrike">
                <a:solidFill>
                  <a:schemeClr val="dk1"/>
                </a:solidFill>
                <a:latin typeface="Calibri"/>
                <a:ea typeface="Calibri"/>
                <a:cs typeface="Calibri"/>
                <a:sym typeface="Calibri"/>
              </a:rPr>
              <a:t>, 678-691.</a:t>
            </a:r>
            <a:endParaRPr/>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Wing, J. M. (2008). Computational thinking and thinking about computing. </a:t>
            </a:r>
            <a:r>
              <a:rPr b="0" i="1" lang="lt-LT" sz="1200" u="none" cap="none" strike="noStrike">
                <a:solidFill>
                  <a:schemeClr val="dk1"/>
                </a:solidFill>
                <a:latin typeface="Calibri"/>
                <a:ea typeface="Calibri"/>
                <a:cs typeface="Calibri"/>
                <a:sym typeface="Calibri"/>
              </a:rPr>
              <a:t>Philosophical Transactions of the Royal Society A: Mathematical, Physical and Engineering Sciences</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366</a:t>
            </a:r>
            <a:r>
              <a:rPr b="0" i="0" lang="lt-LT" sz="1200" u="none" cap="none" strike="noStrike">
                <a:solidFill>
                  <a:schemeClr val="dk1"/>
                </a:solidFill>
                <a:latin typeface="Calibri"/>
                <a:ea typeface="Calibri"/>
                <a:cs typeface="Calibri"/>
                <a:sym typeface="Calibri"/>
              </a:rPr>
              <a:t>(1881), 3717-3725.</a:t>
            </a:r>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lt-LT"/>
              <a:t>1 stage. Important issues to identify are students’ expectations, needs, knowledge, contents they are studying in the regular class, technologies they know or have access to, and the ones they wouldlike to learn more about. Different techniques or strategies can be put into practice to raise this information in a positive, natural, and funny way (e.g., games and storytelling). The key point is to engage people in meaningful and positive experiences with technology usage, 1317Ortiz, J. S. B., Pereira, R. RBIE v.29– 2021 promoting well-being and a feeling that we are all learning together.</a:t>
            </a:r>
            <a:endParaRPr/>
          </a:p>
          <a:p>
            <a:pPr indent="0" lvl="0" marL="0" rtl="0" algn="l">
              <a:lnSpc>
                <a:spcPct val="100000"/>
              </a:lnSpc>
              <a:spcBef>
                <a:spcPts val="0"/>
              </a:spcBef>
              <a:spcAft>
                <a:spcPts val="0"/>
              </a:spcAft>
              <a:buSzPts val="1400"/>
              <a:buNone/>
            </a:pPr>
            <a:r>
              <a:rPr lang="lt-LT"/>
              <a:t>2 stage. Each activity must address relevant and useful issues students want to learn, and must explore possibilities with devices they may have access to, naturally exploring CT concepts and skills with them. New activities can be elaborated, or existing ones can be adapted, as long as they incorporate relevant aspects of students’ context and follow the principles for practices with YAE students (see Section 4.1). Activities must be as universal as possible to attend the diversity of students. Defining activities to be conducted, outcomes to be evaluated, and elaborating the necessary materials to their conduction are also part of this step.</a:t>
            </a:r>
            <a:endParaRPr/>
          </a:p>
          <a:p>
            <a:pPr indent="0" lvl="0" marL="0" rtl="0" algn="l">
              <a:lnSpc>
                <a:spcPct val="100000"/>
              </a:lnSpc>
              <a:spcBef>
                <a:spcPts val="0"/>
              </a:spcBef>
              <a:spcAft>
                <a:spcPts val="0"/>
              </a:spcAft>
              <a:buSzPts val="1400"/>
              <a:buNone/>
            </a:pPr>
            <a:r>
              <a:rPr lang="lt-LT"/>
              <a:t>3 stage. This step also encompasses socialization and evaluation, which mayoccur in different ways according to the goal of each initiative (e.g., students’ progress, what they have learned with the activity, their perception of technological devices usage, etc.).</a:t>
            </a:r>
            <a:endParaRPr/>
          </a:p>
          <a:p>
            <a:pPr indent="0" lvl="0" marL="0" marR="0" rtl="0" algn="l">
              <a:lnSpc>
                <a:spcPct val="100000"/>
              </a:lnSpc>
              <a:spcBef>
                <a:spcPts val="0"/>
              </a:spcBef>
              <a:spcAft>
                <a:spcPts val="0"/>
              </a:spcAft>
              <a:buClr>
                <a:srgbClr val="000000"/>
              </a:buClr>
              <a:buSzPts val="1400"/>
              <a:buFont typeface="Arial"/>
              <a:buNone/>
            </a:pPr>
            <a:r>
              <a:t/>
            </a:r>
            <a:endParaRPr sz="1200"/>
          </a:p>
          <a:p>
            <a:pPr indent="0" lvl="0" marL="0" rtl="0" algn="l">
              <a:lnSpc>
                <a:spcPct val="100000"/>
              </a:lnSpc>
              <a:spcBef>
                <a:spcPts val="0"/>
              </a:spcBef>
              <a:spcAft>
                <a:spcPts val="0"/>
              </a:spcAft>
              <a:buSzPts val="1400"/>
              <a:buNone/>
            </a:pPr>
            <a:r>
              <a:t/>
            </a:r>
            <a:endParaRPr/>
          </a:p>
        </p:txBody>
      </p:sp>
      <p:sp>
        <p:nvSpPr>
          <p:cNvPr id="944" name="Google Shape;944;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945" name="Google Shape;945;p3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3" name="Google Shape;953;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Wing, J. M. (2006). Computational thinking. </a:t>
            </a:r>
            <a:r>
              <a:rPr b="0" i="1" lang="lt-LT" sz="1200" u="none" cap="none" strike="noStrike">
                <a:solidFill>
                  <a:schemeClr val="dk1"/>
                </a:solidFill>
                <a:latin typeface="Calibri"/>
                <a:ea typeface="Calibri"/>
                <a:cs typeface="Calibri"/>
                <a:sym typeface="Calibri"/>
              </a:rPr>
              <a:t>Communications of the ACM</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49</a:t>
            </a:r>
            <a:r>
              <a:rPr b="0" i="0" lang="lt-LT" sz="1200" u="none" cap="none" strike="noStrike">
                <a:solidFill>
                  <a:schemeClr val="dk1"/>
                </a:solidFill>
                <a:latin typeface="Calibri"/>
                <a:ea typeface="Calibri"/>
                <a:cs typeface="Calibri"/>
                <a:sym typeface="Calibri"/>
              </a:rPr>
              <a:t>(3), 33-35.</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Zeng, D. (2013). From Computational Thinking to AI Thinking [A letter from the editor]. </a:t>
            </a:r>
            <a:r>
              <a:rPr b="0" i="1" lang="lt-LT" sz="1200" u="none" cap="none" strike="noStrike">
                <a:solidFill>
                  <a:schemeClr val="dk1"/>
                </a:solidFill>
                <a:latin typeface="Calibri"/>
                <a:ea typeface="Calibri"/>
                <a:cs typeface="Calibri"/>
                <a:sym typeface="Calibri"/>
              </a:rPr>
              <a:t>IEEE Intelligent Systems</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28</a:t>
            </a:r>
            <a:r>
              <a:rPr b="0" i="0" lang="lt-LT" sz="1200" u="none" cap="none" strike="noStrike">
                <a:solidFill>
                  <a:schemeClr val="dk1"/>
                </a:solidFill>
                <a:latin typeface="Calibri"/>
                <a:ea typeface="Calibri"/>
                <a:cs typeface="Calibri"/>
                <a:sym typeface="Calibri"/>
              </a:rPr>
              <a:t>(06), 2-4.</a:t>
            </a:r>
            <a:endParaRPr/>
          </a:p>
        </p:txBody>
      </p:sp>
      <p:sp>
        <p:nvSpPr>
          <p:cNvPr id="954" name="Google Shape;954;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2" name="Google Shape;1002;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4" name="Google Shape;1014;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2" name="Shape 1022"/>
        <p:cNvGrpSpPr/>
        <p:nvPr/>
      </p:nvGrpSpPr>
      <p:grpSpPr>
        <a:xfrm>
          <a:off x="0" y="0"/>
          <a:ext cx="0" cy="0"/>
          <a:chOff x="0" y="0"/>
          <a:chExt cx="0" cy="0"/>
        </a:xfrm>
      </p:grpSpPr>
      <p:sp>
        <p:nvSpPr>
          <p:cNvPr id="1023" name="Google Shape;1023;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4" name="Google Shape;1024;p7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5" name="Google Shape;1025;p7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1026" name="Google Shape;1026;p7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4" name="Google Shape;1034;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4" name="Google Shape;1044;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0" name="Shape 1050"/>
        <p:cNvGrpSpPr/>
        <p:nvPr/>
      </p:nvGrpSpPr>
      <p:grpSpPr>
        <a:xfrm>
          <a:off x="0" y="0"/>
          <a:ext cx="0" cy="0"/>
          <a:chOff x="0" y="0"/>
          <a:chExt cx="0" cy="0"/>
        </a:xfrm>
      </p:grpSpPr>
      <p:sp>
        <p:nvSpPr>
          <p:cNvPr id="1051" name="Google Shape;1051;p7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lt-LT"/>
              <a:t>Answers are: </a:t>
            </a:r>
            <a:endParaRPr/>
          </a:p>
          <a:p>
            <a:pPr indent="0" lvl="0" marL="0" rtl="0" algn="l">
              <a:lnSpc>
                <a:spcPct val="100000"/>
              </a:lnSpc>
              <a:spcBef>
                <a:spcPts val="0"/>
              </a:spcBef>
              <a:spcAft>
                <a:spcPts val="0"/>
              </a:spcAft>
              <a:buSzPts val="1400"/>
              <a:buNone/>
            </a:pPr>
            <a:r>
              <a:rPr lang="lt-LT"/>
              <a:t>1-b</a:t>
            </a:r>
            <a:endParaRPr/>
          </a:p>
          <a:p>
            <a:pPr indent="0" lvl="0" marL="0" rtl="0" algn="l">
              <a:lnSpc>
                <a:spcPct val="100000"/>
              </a:lnSpc>
              <a:spcBef>
                <a:spcPts val="0"/>
              </a:spcBef>
              <a:spcAft>
                <a:spcPts val="0"/>
              </a:spcAft>
              <a:buSzPts val="1400"/>
              <a:buNone/>
            </a:pPr>
            <a:r>
              <a:rPr lang="lt-LT"/>
              <a:t>2-c</a:t>
            </a:r>
            <a:endParaRPr/>
          </a:p>
          <a:p>
            <a:pPr indent="0" lvl="0" marL="0" rtl="0" algn="l">
              <a:lnSpc>
                <a:spcPct val="100000"/>
              </a:lnSpc>
              <a:spcBef>
                <a:spcPts val="0"/>
              </a:spcBef>
              <a:spcAft>
                <a:spcPts val="0"/>
              </a:spcAft>
              <a:buSzPts val="1400"/>
              <a:buNone/>
            </a:pPr>
            <a:r>
              <a:rPr lang="lt-LT"/>
              <a:t>3-a</a:t>
            </a:r>
            <a:endParaRPr/>
          </a:p>
          <a:p>
            <a:pPr indent="0" lvl="0" marL="0" rtl="0" algn="l">
              <a:lnSpc>
                <a:spcPct val="100000"/>
              </a:lnSpc>
              <a:spcBef>
                <a:spcPts val="0"/>
              </a:spcBef>
              <a:spcAft>
                <a:spcPts val="0"/>
              </a:spcAft>
              <a:buSzPts val="1400"/>
              <a:buNone/>
            </a:pPr>
            <a:r>
              <a:rPr lang="lt-LT"/>
              <a:t>4-b</a:t>
            </a:r>
            <a:endParaRPr/>
          </a:p>
          <a:p>
            <a:pPr indent="0" lvl="0" marL="0" rtl="0" algn="l">
              <a:lnSpc>
                <a:spcPct val="100000"/>
              </a:lnSpc>
              <a:spcBef>
                <a:spcPts val="0"/>
              </a:spcBef>
              <a:spcAft>
                <a:spcPts val="0"/>
              </a:spcAft>
              <a:buSzPts val="1400"/>
              <a:buNone/>
            </a:pPr>
            <a:r>
              <a:rPr lang="lt-LT"/>
              <a:t>5-b</a:t>
            </a:r>
            <a:endParaRPr/>
          </a:p>
        </p:txBody>
      </p:sp>
      <p:sp>
        <p:nvSpPr>
          <p:cNvPr id="1052" name="Google Shape;1052;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1" name="Google Shape;1061;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6" name="Google Shape;1096;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lt-LT"/>
              <a:t>https://librarycarpentry.github.io/lc-computational-thinking/intro.html</a:t>
            </a:r>
            <a:endParaRPr/>
          </a:p>
        </p:txBody>
      </p:sp>
      <p:sp>
        <p:nvSpPr>
          <p:cNvPr id="1097" name="Google Shape;1097;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p74: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9" name="Google Shape;1119;p74: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0" name="Google Shape;1120;p74: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lt-LT"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1121" name="Google Shape;1121;p74: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7" name="Shape 1127"/>
        <p:cNvGrpSpPr/>
        <p:nvPr/>
      </p:nvGrpSpPr>
      <p:grpSpPr>
        <a:xfrm>
          <a:off x="0" y="0"/>
          <a:ext cx="0" cy="0"/>
          <a:chOff x="0" y="0"/>
          <a:chExt cx="0" cy="0"/>
        </a:xfrm>
      </p:grpSpPr>
      <p:sp>
        <p:nvSpPr>
          <p:cNvPr id="1128" name="Google Shape;1128;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9" name="Google Shape;1129;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0" name="Google Shape;1130;p5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1131" name="Google Shape;1131;p57: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8" name="Shape 1138"/>
        <p:cNvGrpSpPr/>
        <p:nvPr/>
      </p:nvGrpSpPr>
      <p:grpSpPr>
        <a:xfrm>
          <a:off x="0" y="0"/>
          <a:ext cx="0" cy="0"/>
          <a:chOff x="0" y="0"/>
          <a:chExt cx="0" cy="0"/>
        </a:xfrm>
      </p:grpSpPr>
      <p:sp>
        <p:nvSpPr>
          <p:cNvPr id="1139" name="Google Shape;1139;p75: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0" name="Google Shape;1140;p75: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1" name="Google Shape;1141;p75: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lt-LT"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1142" name="Google Shape;1142;p75: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lt-LT" sz="1200" u="none" cap="none" strike="noStrike">
                <a:solidFill>
                  <a:schemeClr val="dk1"/>
                </a:solidFill>
                <a:latin typeface="Calibri"/>
                <a:ea typeface="Calibri"/>
                <a:cs typeface="Calibri"/>
                <a:sym typeface="Calibri"/>
              </a:rPr>
              <a:t>Burbaitė, R., Drąsutė, V., &amp; Štuikys, V. (2018, April). Integration of computational thinking skills in STEM-driven computer science education. In 2018 IEEE Global Engineering Education </a:t>
            </a:r>
            <a:r>
              <a:rPr b="0" i="1" lang="lt-LT" sz="1200" u="none" cap="none" strike="noStrike">
                <a:solidFill>
                  <a:schemeClr val="dk1"/>
                </a:solidFill>
                <a:latin typeface="Calibri"/>
                <a:ea typeface="Calibri"/>
                <a:cs typeface="Calibri"/>
                <a:sym typeface="Calibri"/>
              </a:rPr>
              <a:t>Conference (EDUCON) (pp. 1824-1832). IEEE.</a:t>
            </a:r>
            <a:endParaRPr/>
          </a:p>
          <a:p>
            <a:pPr indent="0" lvl="0" marL="0" marR="0" rtl="0" algn="l">
              <a:lnSpc>
                <a:spcPct val="100000"/>
              </a:lnSpc>
              <a:spcBef>
                <a:spcPts val="0"/>
              </a:spcBef>
              <a:spcAft>
                <a:spcPts val="0"/>
              </a:spcAft>
              <a:buClr>
                <a:srgbClr val="000000"/>
              </a:buClr>
              <a:buSzPts val="1400"/>
              <a:buFont typeface="Arial"/>
              <a:buNone/>
            </a:pPr>
            <a:r>
              <a:rPr b="0" i="0" lang="lt-LT" sz="1200" u="none" cap="none" strike="noStrike">
                <a:solidFill>
                  <a:schemeClr val="dk1"/>
                </a:solidFill>
                <a:latin typeface="Calibri"/>
                <a:ea typeface="Calibri"/>
                <a:cs typeface="Calibri"/>
                <a:sym typeface="Calibri"/>
              </a:rPr>
              <a:t>Ortiz, J. S., &amp; Pereira, R. (2021). Computational Thinking for Youth and Adults Education: model, principles, activities and lessons learned. Revista Brasileira de Informática na Educação, 29, 1312-1336. </a:t>
            </a:r>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p>
        </p:txBody>
      </p:sp>
      <p:sp>
        <p:nvSpPr>
          <p:cNvPr id="1162" name="Google Shape;1162;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5" name="Shape 15"/>
        <p:cNvGrpSpPr/>
        <p:nvPr/>
      </p:nvGrpSpPr>
      <p:grpSpPr>
        <a:xfrm>
          <a:off x="0" y="0"/>
          <a:ext cx="0" cy="0"/>
          <a:chOff x="0" y="0"/>
          <a:chExt cx="0" cy="0"/>
        </a:xfrm>
      </p:grpSpPr>
      <p:sp>
        <p:nvSpPr>
          <p:cNvPr id="16" name="Google Shape;16;p61"/>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 name="Google Shape;17;p61"/>
          <p:cNvSpPr/>
          <p:nvPr>
            <p:ph idx="2" type="pic"/>
          </p:nvPr>
        </p:nvSpPr>
        <p:spPr>
          <a:xfrm>
            <a:off x="680720" y="685799"/>
            <a:ext cx="10830560" cy="5486401"/>
          </a:xfrm>
          <a:prstGeom prst="rect">
            <a:avLst/>
          </a:prstGeom>
          <a:noFill/>
          <a:ln>
            <a:noFill/>
          </a:ln>
        </p:spPr>
      </p:sp>
      <p:sp>
        <p:nvSpPr>
          <p:cNvPr id="18" name="Google Shape;18;p61"/>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61"/>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20" name="Shape 20"/>
        <p:cNvGrpSpPr/>
        <p:nvPr/>
      </p:nvGrpSpPr>
      <p:grpSpPr>
        <a:xfrm>
          <a:off x="0" y="0"/>
          <a:ext cx="0" cy="0"/>
          <a:chOff x="0" y="0"/>
          <a:chExt cx="0" cy="0"/>
        </a:xfrm>
      </p:grpSpPr>
      <p:sp>
        <p:nvSpPr>
          <p:cNvPr id="21" name="Google Shape;21;p62"/>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 name="Google Shape;22;p62"/>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 name="Google Shape;23;p62"/>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6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62"/>
          <p:cNvSpPr/>
          <p:nvPr>
            <p:ph idx="2" type="pic"/>
          </p:nvPr>
        </p:nvSpPr>
        <p:spPr>
          <a:xfrm>
            <a:off x="1279525" y="2155389"/>
            <a:ext cx="2003425" cy="2002536"/>
          </a:xfrm>
          <a:prstGeom prst="rect">
            <a:avLst/>
          </a:prstGeom>
          <a:noFill/>
          <a:ln>
            <a:noFill/>
          </a:ln>
        </p:spPr>
      </p:sp>
      <p:sp>
        <p:nvSpPr>
          <p:cNvPr id="26" name="Google Shape;26;p62"/>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62"/>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62"/>
          <p:cNvSpPr/>
          <p:nvPr>
            <p:ph idx="4" type="pic"/>
          </p:nvPr>
        </p:nvSpPr>
        <p:spPr>
          <a:xfrm>
            <a:off x="3804132" y="2155389"/>
            <a:ext cx="2003425" cy="2002536"/>
          </a:xfrm>
          <a:prstGeom prst="rect">
            <a:avLst/>
          </a:prstGeom>
          <a:noFill/>
          <a:ln>
            <a:noFill/>
          </a:ln>
        </p:spPr>
      </p:sp>
      <p:sp>
        <p:nvSpPr>
          <p:cNvPr id="29" name="Google Shape;29;p62"/>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62"/>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62"/>
          <p:cNvSpPr/>
          <p:nvPr>
            <p:ph idx="7" type="pic"/>
          </p:nvPr>
        </p:nvSpPr>
        <p:spPr>
          <a:xfrm>
            <a:off x="6332269" y="2155389"/>
            <a:ext cx="2003425" cy="2002536"/>
          </a:xfrm>
          <a:prstGeom prst="rect">
            <a:avLst/>
          </a:prstGeom>
          <a:noFill/>
          <a:ln>
            <a:noFill/>
          </a:ln>
        </p:spPr>
      </p:sp>
      <p:sp>
        <p:nvSpPr>
          <p:cNvPr id="32" name="Google Shape;32;p62"/>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62"/>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62"/>
          <p:cNvSpPr/>
          <p:nvPr>
            <p:ph idx="13" type="pic"/>
          </p:nvPr>
        </p:nvSpPr>
        <p:spPr>
          <a:xfrm>
            <a:off x="8858607" y="2155389"/>
            <a:ext cx="2003425" cy="2002536"/>
          </a:xfrm>
          <a:prstGeom prst="rect">
            <a:avLst/>
          </a:prstGeom>
          <a:noFill/>
          <a:ln>
            <a:noFill/>
          </a:ln>
        </p:spPr>
      </p:sp>
      <p:sp>
        <p:nvSpPr>
          <p:cNvPr id="35" name="Google Shape;35;p62"/>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62"/>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62"/>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62"/>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39" name="Shape 39"/>
        <p:cNvGrpSpPr/>
        <p:nvPr/>
      </p:nvGrpSpPr>
      <p:grpSpPr>
        <a:xfrm>
          <a:off x="0" y="0"/>
          <a:ext cx="0" cy="0"/>
          <a:chOff x="0" y="0"/>
          <a:chExt cx="0" cy="0"/>
        </a:xfrm>
      </p:grpSpPr>
      <p:sp>
        <p:nvSpPr>
          <p:cNvPr id="40" name="Google Shape;40;p65"/>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 name="Google Shape;41;p65"/>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2" name="Google Shape;42;p65"/>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65"/>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Arial"/>
                <a:ea typeface="Arial"/>
                <a:cs typeface="Arial"/>
                <a:sym typeface="Arial"/>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65"/>
          <p:cNvSpPr/>
          <p:nvPr>
            <p:ph idx="2" type="pic"/>
          </p:nvPr>
        </p:nvSpPr>
        <p:spPr>
          <a:xfrm>
            <a:off x="8839200" y="685800"/>
            <a:ext cx="2667000" cy="2400300"/>
          </a:xfrm>
          <a:prstGeom prst="rect">
            <a:avLst/>
          </a:prstGeom>
          <a:noFill/>
          <a:ln>
            <a:noFill/>
          </a:ln>
        </p:spPr>
      </p:sp>
      <p:sp>
        <p:nvSpPr>
          <p:cNvPr id="46" name="Google Shape;46;p65"/>
          <p:cNvSpPr/>
          <p:nvPr>
            <p:ph idx="3" type="pic"/>
          </p:nvPr>
        </p:nvSpPr>
        <p:spPr>
          <a:xfrm>
            <a:off x="8839200" y="3764738"/>
            <a:ext cx="2667000" cy="2404872"/>
          </a:xfrm>
          <a:prstGeom prst="rect">
            <a:avLst/>
          </a:prstGeom>
          <a:noFill/>
          <a:ln>
            <a:noFill/>
          </a:ln>
        </p:spPr>
      </p:sp>
      <p:sp>
        <p:nvSpPr>
          <p:cNvPr id="47" name="Google Shape;47;p6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49" name="Shape 49"/>
        <p:cNvGrpSpPr/>
        <p:nvPr/>
      </p:nvGrpSpPr>
      <p:grpSpPr>
        <a:xfrm>
          <a:off x="0" y="0"/>
          <a:ext cx="0" cy="0"/>
          <a:chOff x="0" y="0"/>
          <a:chExt cx="0" cy="0"/>
        </a:xfrm>
      </p:grpSpPr>
      <p:sp>
        <p:nvSpPr>
          <p:cNvPr id="50" name="Google Shape;50;p64"/>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51" name="Google Shape;51;p64"/>
          <p:cNvSpPr/>
          <p:nvPr>
            <p:ph idx="2" type="pic"/>
          </p:nvPr>
        </p:nvSpPr>
        <p:spPr>
          <a:xfrm>
            <a:off x="0" y="0"/>
            <a:ext cx="12192000" cy="6858000"/>
          </a:xfrm>
          <a:prstGeom prst="rect">
            <a:avLst/>
          </a:prstGeom>
          <a:noFill/>
          <a:ln>
            <a:noFill/>
          </a:ln>
        </p:spPr>
      </p:sp>
      <p:sp>
        <p:nvSpPr>
          <p:cNvPr id="52" name="Google Shape;52;p64"/>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64"/>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54" name="Shape 54"/>
        <p:cNvGrpSpPr/>
        <p:nvPr/>
      </p:nvGrpSpPr>
      <p:grpSpPr>
        <a:xfrm>
          <a:off x="0" y="0"/>
          <a:ext cx="0" cy="0"/>
          <a:chOff x="0" y="0"/>
          <a:chExt cx="0" cy="0"/>
        </a:xfrm>
      </p:grpSpPr>
      <p:sp>
        <p:nvSpPr>
          <p:cNvPr id="55" name="Google Shape;55;p63"/>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56" name="Google Shape;56;p63"/>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6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63"/>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6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6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61" name="Shape 61"/>
        <p:cNvGrpSpPr/>
        <p:nvPr/>
      </p:nvGrpSpPr>
      <p:grpSpPr>
        <a:xfrm>
          <a:off x="0" y="0"/>
          <a:ext cx="0" cy="0"/>
          <a:chOff x="0" y="0"/>
          <a:chExt cx="0" cy="0"/>
        </a:xfrm>
      </p:grpSpPr>
      <p:sp>
        <p:nvSpPr>
          <p:cNvPr id="62" name="Google Shape;62;p66"/>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3" name="Google Shape;63;p66"/>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4" name="Google Shape;64;p66"/>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6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66"/>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7" name="Google Shape;67;p66"/>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 name="Google Shape;68;p66"/>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9" name="Google Shape;69;p66"/>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66"/>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1" name="Google Shape;71;p66"/>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 name="Google Shape;72;p6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6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74" name="Shape 74"/>
        <p:cNvGrpSpPr/>
        <p:nvPr/>
      </p:nvGrpSpPr>
      <p:grpSpPr>
        <a:xfrm>
          <a:off x="0" y="0"/>
          <a:ext cx="0" cy="0"/>
          <a:chOff x="0" y="0"/>
          <a:chExt cx="0" cy="0"/>
        </a:xfrm>
      </p:grpSpPr>
      <p:sp>
        <p:nvSpPr>
          <p:cNvPr id="75" name="Google Shape;75;p67"/>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67"/>
          <p:cNvSpPr/>
          <p:nvPr>
            <p:ph idx="2" type="pic"/>
          </p:nvPr>
        </p:nvSpPr>
        <p:spPr>
          <a:xfrm>
            <a:off x="0" y="0"/>
            <a:ext cx="3390900" cy="6858000"/>
          </a:xfrm>
          <a:prstGeom prst="rect">
            <a:avLst/>
          </a:prstGeom>
          <a:noFill/>
          <a:ln>
            <a:noFill/>
          </a:ln>
        </p:spPr>
      </p:sp>
      <p:sp>
        <p:nvSpPr>
          <p:cNvPr id="77" name="Google Shape;77;p6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67"/>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67"/>
          <p:cNvSpPr/>
          <p:nvPr>
            <p:ph idx="3" type="pic"/>
          </p:nvPr>
        </p:nvSpPr>
        <p:spPr>
          <a:xfrm>
            <a:off x="8801100" y="0"/>
            <a:ext cx="3390900" cy="6858000"/>
          </a:xfrm>
          <a:prstGeom prst="rect">
            <a:avLst/>
          </a:prstGeom>
          <a:noFill/>
          <a:ln>
            <a:noFill/>
          </a:ln>
        </p:spPr>
      </p:sp>
      <p:sp>
        <p:nvSpPr>
          <p:cNvPr id="80" name="Google Shape;80;p6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6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82" name="Shape 82"/>
        <p:cNvGrpSpPr/>
        <p:nvPr/>
      </p:nvGrpSpPr>
      <p:grpSpPr>
        <a:xfrm>
          <a:off x="0" y="0"/>
          <a:ext cx="0" cy="0"/>
          <a:chOff x="0" y="0"/>
          <a:chExt cx="0" cy="0"/>
        </a:xfrm>
      </p:grpSpPr>
      <p:sp>
        <p:nvSpPr>
          <p:cNvPr id="83" name="Google Shape;83;p68"/>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84" name="Google Shape;84;p68"/>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6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68"/>
          <p:cNvSpPr/>
          <p:nvPr>
            <p:ph idx="2" type="pic"/>
          </p:nvPr>
        </p:nvSpPr>
        <p:spPr>
          <a:xfrm>
            <a:off x="0" y="0"/>
            <a:ext cx="6781800" cy="6858000"/>
          </a:xfrm>
          <a:prstGeom prst="rect">
            <a:avLst/>
          </a:prstGeom>
          <a:solidFill>
            <a:schemeClr val="dk2"/>
          </a:solidFill>
          <a:ln>
            <a:noFill/>
          </a:ln>
        </p:spPr>
      </p:sp>
      <p:sp>
        <p:nvSpPr>
          <p:cNvPr id="87" name="Google Shape;87;p68"/>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6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6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96" name="Shape 96"/>
        <p:cNvGrpSpPr/>
        <p:nvPr/>
      </p:nvGrpSpPr>
      <p:grpSpPr>
        <a:xfrm>
          <a:off x="0" y="0"/>
          <a:ext cx="0" cy="0"/>
          <a:chOff x="0" y="0"/>
          <a:chExt cx="0" cy="0"/>
        </a:xfrm>
      </p:grpSpPr>
      <p:sp>
        <p:nvSpPr>
          <p:cNvPr id="97" name="Google Shape;97;p77"/>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98" name="Google Shape;98;p77"/>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99" name="Google Shape;99;p77"/>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7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77"/>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2" name="Google Shape;102;p77"/>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 name="Google Shape;103;p77"/>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4" name="Google Shape;104;p77"/>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 name="Google Shape;105;p77"/>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6" name="Google Shape;106;p77"/>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7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7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09" name="Shape 109"/>
        <p:cNvGrpSpPr/>
        <p:nvPr/>
      </p:nvGrpSpPr>
      <p:grpSpPr>
        <a:xfrm>
          <a:off x="0" y="0"/>
          <a:ext cx="0" cy="0"/>
          <a:chOff x="0" y="0"/>
          <a:chExt cx="0" cy="0"/>
        </a:xfrm>
      </p:grpSpPr>
      <p:sp>
        <p:nvSpPr>
          <p:cNvPr id="110" name="Google Shape;110;p82"/>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1" name="Google Shape;111;p82"/>
          <p:cNvSpPr/>
          <p:nvPr>
            <p:ph idx="2" type="pic"/>
          </p:nvPr>
        </p:nvSpPr>
        <p:spPr>
          <a:xfrm>
            <a:off x="680720" y="685799"/>
            <a:ext cx="10830560" cy="5486401"/>
          </a:xfrm>
          <a:prstGeom prst="rect">
            <a:avLst/>
          </a:prstGeom>
          <a:noFill/>
          <a:ln>
            <a:noFill/>
          </a:ln>
        </p:spPr>
      </p:sp>
      <p:sp>
        <p:nvSpPr>
          <p:cNvPr id="112" name="Google Shape;112;p82"/>
          <p:cNvSpPr txBox="1"/>
          <p:nvPr>
            <p:ph type="title"/>
          </p:nvPr>
        </p:nvSpPr>
        <p:spPr>
          <a:xfrm>
            <a:off x="680720" y="3813048"/>
            <a:ext cx="10830560" cy="2359152"/>
          </a:xfrm>
          <a:prstGeom prst="rect">
            <a:avLst/>
          </a:prstGeom>
          <a:gradFill>
            <a:gsLst>
              <a:gs pos="0">
                <a:srgbClr val="000000">
                  <a:alpha val="0"/>
                </a:srgbClr>
              </a:gs>
              <a:gs pos="61000">
                <a:srgbClr val="000000">
                  <a:alpha val="51372"/>
                </a:srgbClr>
              </a:gs>
              <a:gs pos="100000">
                <a:srgbClr val="000000">
                  <a:alpha val="44313"/>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82"/>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114" name="Shape 114"/>
        <p:cNvGrpSpPr/>
        <p:nvPr/>
      </p:nvGrpSpPr>
      <p:grpSpPr>
        <a:xfrm>
          <a:off x="0" y="0"/>
          <a:ext cx="0" cy="0"/>
          <a:chOff x="0" y="0"/>
          <a:chExt cx="0" cy="0"/>
        </a:xfrm>
      </p:grpSpPr>
      <p:sp>
        <p:nvSpPr>
          <p:cNvPr id="115" name="Google Shape;115;p83"/>
          <p:cNvSpPr/>
          <p:nvPr/>
        </p:nvSpPr>
        <p:spPr>
          <a:xfrm>
            <a:off x="-1" y="0"/>
            <a:ext cx="12192001" cy="6858000"/>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6" name="Google Shape;116;p83"/>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7" name="Google Shape;117;p83"/>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8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83"/>
          <p:cNvSpPr/>
          <p:nvPr>
            <p:ph idx="2" type="pic"/>
          </p:nvPr>
        </p:nvSpPr>
        <p:spPr>
          <a:xfrm>
            <a:off x="1279525" y="2155389"/>
            <a:ext cx="2003425" cy="2002536"/>
          </a:xfrm>
          <a:prstGeom prst="rect">
            <a:avLst/>
          </a:prstGeom>
          <a:noFill/>
          <a:ln>
            <a:noFill/>
          </a:ln>
        </p:spPr>
      </p:sp>
      <p:sp>
        <p:nvSpPr>
          <p:cNvPr id="120" name="Google Shape;120;p83"/>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83"/>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 name="Google Shape;122;p83"/>
          <p:cNvSpPr/>
          <p:nvPr>
            <p:ph idx="4" type="pic"/>
          </p:nvPr>
        </p:nvSpPr>
        <p:spPr>
          <a:xfrm>
            <a:off x="3804132" y="2155389"/>
            <a:ext cx="2003425" cy="2002536"/>
          </a:xfrm>
          <a:prstGeom prst="rect">
            <a:avLst/>
          </a:prstGeom>
          <a:noFill/>
          <a:ln>
            <a:noFill/>
          </a:ln>
        </p:spPr>
      </p:sp>
      <p:sp>
        <p:nvSpPr>
          <p:cNvPr id="123" name="Google Shape;123;p83"/>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83"/>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 name="Google Shape;125;p83"/>
          <p:cNvSpPr/>
          <p:nvPr>
            <p:ph idx="7" type="pic"/>
          </p:nvPr>
        </p:nvSpPr>
        <p:spPr>
          <a:xfrm>
            <a:off x="6332269" y="2155389"/>
            <a:ext cx="2003425" cy="2002536"/>
          </a:xfrm>
          <a:prstGeom prst="rect">
            <a:avLst/>
          </a:prstGeom>
          <a:noFill/>
          <a:ln>
            <a:noFill/>
          </a:ln>
        </p:spPr>
      </p:sp>
      <p:sp>
        <p:nvSpPr>
          <p:cNvPr id="126" name="Google Shape;126;p83"/>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 name="Google Shape;127;p83"/>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p83"/>
          <p:cNvSpPr/>
          <p:nvPr>
            <p:ph idx="13" type="pic"/>
          </p:nvPr>
        </p:nvSpPr>
        <p:spPr>
          <a:xfrm>
            <a:off x="8858607" y="2155389"/>
            <a:ext cx="2003425" cy="2002536"/>
          </a:xfrm>
          <a:prstGeom prst="rect">
            <a:avLst/>
          </a:prstGeom>
          <a:noFill/>
          <a:ln>
            <a:noFill/>
          </a:ln>
        </p:spPr>
      </p:sp>
      <p:sp>
        <p:nvSpPr>
          <p:cNvPr id="129" name="Google Shape;129;p83"/>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p83"/>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1" name="Google Shape;131;p83"/>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83"/>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133" name="Shape 133"/>
        <p:cNvGrpSpPr/>
        <p:nvPr/>
      </p:nvGrpSpPr>
      <p:grpSpPr>
        <a:xfrm>
          <a:off x="0" y="0"/>
          <a:ext cx="0" cy="0"/>
          <a:chOff x="0" y="0"/>
          <a:chExt cx="0" cy="0"/>
        </a:xfrm>
      </p:grpSpPr>
      <p:sp>
        <p:nvSpPr>
          <p:cNvPr id="134" name="Google Shape;134;p84"/>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35" name="Google Shape;135;p84"/>
          <p:cNvSpPr/>
          <p:nvPr>
            <p:ph idx="2" type="pic"/>
          </p:nvPr>
        </p:nvSpPr>
        <p:spPr>
          <a:xfrm>
            <a:off x="0" y="0"/>
            <a:ext cx="12192000" cy="6858000"/>
          </a:xfrm>
          <a:prstGeom prst="rect">
            <a:avLst/>
          </a:prstGeom>
          <a:noFill/>
          <a:ln>
            <a:noFill/>
          </a:ln>
        </p:spPr>
      </p:sp>
      <p:sp>
        <p:nvSpPr>
          <p:cNvPr id="136" name="Google Shape;136;p84"/>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84"/>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138" name="Shape 138"/>
        <p:cNvGrpSpPr/>
        <p:nvPr/>
      </p:nvGrpSpPr>
      <p:grpSpPr>
        <a:xfrm>
          <a:off x="0" y="0"/>
          <a:ext cx="0" cy="0"/>
          <a:chOff x="0" y="0"/>
          <a:chExt cx="0" cy="0"/>
        </a:xfrm>
      </p:grpSpPr>
      <p:sp>
        <p:nvSpPr>
          <p:cNvPr id="139" name="Google Shape;139;p85"/>
          <p:cNvSpPr/>
          <p:nvPr/>
        </p:nvSpPr>
        <p:spPr>
          <a:xfrm>
            <a:off x="0" y="0"/>
            <a:ext cx="8153400" cy="6857999"/>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0" name="Google Shape;140;p85"/>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1" name="Google Shape;141;p85"/>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8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85"/>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 name="Google Shape;144;p85"/>
          <p:cNvSpPr/>
          <p:nvPr>
            <p:ph idx="2" type="pic"/>
          </p:nvPr>
        </p:nvSpPr>
        <p:spPr>
          <a:xfrm>
            <a:off x="8839200" y="685800"/>
            <a:ext cx="2667000" cy="2400300"/>
          </a:xfrm>
          <a:prstGeom prst="rect">
            <a:avLst/>
          </a:prstGeom>
          <a:noFill/>
          <a:ln>
            <a:noFill/>
          </a:ln>
        </p:spPr>
      </p:sp>
      <p:sp>
        <p:nvSpPr>
          <p:cNvPr id="145" name="Google Shape;145;p85"/>
          <p:cNvSpPr/>
          <p:nvPr>
            <p:ph idx="3" type="pic"/>
          </p:nvPr>
        </p:nvSpPr>
        <p:spPr>
          <a:xfrm>
            <a:off x="8839200" y="3764738"/>
            <a:ext cx="2667000" cy="2404872"/>
          </a:xfrm>
          <a:prstGeom prst="rect">
            <a:avLst/>
          </a:prstGeom>
          <a:noFill/>
          <a:ln>
            <a:noFill/>
          </a:ln>
        </p:spPr>
      </p:sp>
      <p:sp>
        <p:nvSpPr>
          <p:cNvPr id="146" name="Google Shape;146;p8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8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48" name="Shape 148"/>
        <p:cNvGrpSpPr/>
        <p:nvPr/>
      </p:nvGrpSpPr>
      <p:grpSpPr>
        <a:xfrm>
          <a:off x="0" y="0"/>
          <a:ext cx="0" cy="0"/>
          <a:chOff x="0" y="0"/>
          <a:chExt cx="0" cy="0"/>
        </a:xfrm>
      </p:grpSpPr>
      <p:sp>
        <p:nvSpPr>
          <p:cNvPr id="149" name="Google Shape;149;p86"/>
          <p:cNvSpPr/>
          <p:nvPr/>
        </p:nvSpPr>
        <p:spPr>
          <a:xfrm>
            <a:off x="4076700" y="685798"/>
            <a:ext cx="4076700" cy="5486401"/>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50" name="Google Shape;150;p86"/>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86"/>
          <p:cNvSpPr/>
          <p:nvPr>
            <p:ph idx="2" type="pic"/>
          </p:nvPr>
        </p:nvSpPr>
        <p:spPr>
          <a:xfrm>
            <a:off x="0" y="0"/>
            <a:ext cx="3390900" cy="6858000"/>
          </a:xfrm>
          <a:prstGeom prst="rect">
            <a:avLst/>
          </a:prstGeom>
          <a:noFill/>
          <a:ln>
            <a:noFill/>
          </a:ln>
        </p:spPr>
      </p:sp>
      <p:sp>
        <p:nvSpPr>
          <p:cNvPr id="152" name="Google Shape;152;p8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p86"/>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86"/>
          <p:cNvSpPr/>
          <p:nvPr>
            <p:ph idx="3" type="pic"/>
          </p:nvPr>
        </p:nvSpPr>
        <p:spPr>
          <a:xfrm>
            <a:off x="8801100" y="0"/>
            <a:ext cx="3390900" cy="6858000"/>
          </a:xfrm>
          <a:prstGeom prst="rect">
            <a:avLst/>
          </a:prstGeom>
          <a:noFill/>
          <a:ln>
            <a:noFill/>
          </a:ln>
        </p:spPr>
      </p:sp>
      <p:sp>
        <p:nvSpPr>
          <p:cNvPr id="155" name="Google Shape;155;p8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8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157" name="Shape 157"/>
        <p:cNvGrpSpPr/>
        <p:nvPr/>
      </p:nvGrpSpPr>
      <p:grpSpPr>
        <a:xfrm>
          <a:off x="0" y="0"/>
          <a:ext cx="0" cy="0"/>
          <a:chOff x="0" y="0"/>
          <a:chExt cx="0" cy="0"/>
        </a:xfrm>
      </p:grpSpPr>
      <p:sp>
        <p:nvSpPr>
          <p:cNvPr id="158" name="Google Shape;158;p87"/>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59" name="Google Shape;159;p87"/>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0" name="Google Shape;160;p87"/>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p8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p87"/>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3" name="Google Shape;163;p87"/>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 name="Google Shape;164;p87"/>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5" name="Google Shape;165;p87"/>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6" name="Google Shape;166;p8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8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168" name="Shape 168"/>
        <p:cNvGrpSpPr/>
        <p:nvPr/>
      </p:nvGrpSpPr>
      <p:grpSpPr>
        <a:xfrm>
          <a:off x="0" y="0"/>
          <a:ext cx="0" cy="0"/>
          <a:chOff x="0" y="0"/>
          <a:chExt cx="0" cy="0"/>
        </a:xfrm>
      </p:grpSpPr>
      <p:sp>
        <p:nvSpPr>
          <p:cNvPr id="169" name="Google Shape;169;p88"/>
          <p:cNvSpPr/>
          <p:nvPr/>
        </p:nvSpPr>
        <p:spPr>
          <a:xfrm>
            <a:off x="0" y="0"/>
            <a:ext cx="8153400" cy="6857999"/>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0" name="Google Shape;170;p88"/>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1" name="Google Shape;171;p88"/>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8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88"/>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p88"/>
          <p:cNvSpPr/>
          <p:nvPr>
            <p:ph idx="2" type="pic"/>
          </p:nvPr>
        </p:nvSpPr>
        <p:spPr>
          <a:xfrm>
            <a:off x="8839200" y="685800"/>
            <a:ext cx="2667000" cy="2400300"/>
          </a:xfrm>
          <a:prstGeom prst="rect">
            <a:avLst/>
          </a:prstGeom>
          <a:noFill/>
          <a:ln>
            <a:noFill/>
          </a:ln>
        </p:spPr>
      </p:sp>
      <p:sp>
        <p:nvSpPr>
          <p:cNvPr id="175" name="Google Shape;175;p88"/>
          <p:cNvSpPr/>
          <p:nvPr>
            <p:ph idx="3" type="pic"/>
          </p:nvPr>
        </p:nvSpPr>
        <p:spPr>
          <a:xfrm>
            <a:off x="8839200" y="3726638"/>
            <a:ext cx="2667000" cy="2445558"/>
          </a:xfrm>
          <a:prstGeom prst="rect">
            <a:avLst/>
          </a:prstGeom>
          <a:noFill/>
          <a:ln>
            <a:noFill/>
          </a:ln>
        </p:spPr>
      </p:sp>
      <p:sp>
        <p:nvSpPr>
          <p:cNvPr id="176" name="Google Shape;176;p8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p8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178" name="Shape 178"/>
        <p:cNvGrpSpPr/>
        <p:nvPr/>
      </p:nvGrpSpPr>
      <p:grpSpPr>
        <a:xfrm>
          <a:off x="0" y="0"/>
          <a:ext cx="0" cy="0"/>
          <a:chOff x="0" y="0"/>
          <a:chExt cx="0" cy="0"/>
        </a:xfrm>
      </p:grpSpPr>
      <p:sp>
        <p:nvSpPr>
          <p:cNvPr id="179" name="Google Shape;179;p89"/>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0" name="Google Shape;180;p89"/>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8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p89"/>
          <p:cNvSpPr/>
          <p:nvPr>
            <p:ph idx="2" type="pic"/>
          </p:nvPr>
        </p:nvSpPr>
        <p:spPr>
          <a:xfrm>
            <a:off x="0" y="0"/>
            <a:ext cx="6781800" cy="6858000"/>
          </a:xfrm>
          <a:prstGeom prst="rect">
            <a:avLst/>
          </a:prstGeom>
          <a:solidFill>
            <a:schemeClr val="dk2"/>
          </a:solidFill>
          <a:ln>
            <a:noFill/>
          </a:ln>
        </p:spPr>
      </p:sp>
      <p:sp>
        <p:nvSpPr>
          <p:cNvPr id="183" name="Google Shape;183;p89"/>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4" name="Google Shape;184;p89"/>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8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186" name="Shape 186"/>
        <p:cNvGrpSpPr/>
        <p:nvPr/>
      </p:nvGrpSpPr>
      <p:grpSpPr>
        <a:xfrm>
          <a:off x="0" y="0"/>
          <a:ext cx="0" cy="0"/>
          <a:chOff x="0" y="0"/>
          <a:chExt cx="0" cy="0"/>
        </a:xfrm>
      </p:grpSpPr>
      <p:sp>
        <p:nvSpPr>
          <p:cNvPr id="187" name="Google Shape;187;p90"/>
          <p:cNvSpPr/>
          <p:nvPr/>
        </p:nvSpPr>
        <p:spPr>
          <a:xfrm>
            <a:off x="685800" y="685801"/>
            <a:ext cx="7467601" cy="5486400"/>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8" name="Google Shape;188;p90"/>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 name="Google Shape;189;p9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90"/>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1" name="Google Shape;191;p90"/>
          <p:cNvSpPr/>
          <p:nvPr>
            <p:ph idx="2" type="pic"/>
          </p:nvPr>
        </p:nvSpPr>
        <p:spPr>
          <a:xfrm>
            <a:off x="8153400" y="685799"/>
            <a:ext cx="3397250" cy="5486401"/>
          </a:xfrm>
          <a:prstGeom prst="rect">
            <a:avLst/>
          </a:prstGeom>
          <a:noFill/>
          <a:ln>
            <a:noFill/>
          </a:ln>
        </p:spPr>
      </p:sp>
      <p:sp>
        <p:nvSpPr>
          <p:cNvPr id="192" name="Google Shape;192;p90"/>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3" name="Google Shape;193;p9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200" name="Shape 200"/>
        <p:cNvGrpSpPr/>
        <p:nvPr/>
      </p:nvGrpSpPr>
      <p:grpSpPr>
        <a:xfrm>
          <a:off x="0" y="0"/>
          <a:ext cx="0" cy="0"/>
          <a:chOff x="0" y="0"/>
          <a:chExt cx="0" cy="0"/>
        </a:xfrm>
      </p:grpSpPr>
      <p:sp>
        <p:nvSpPr>
          <p:cNvPr id="201" name="Google Shape;201;p79"/>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02" name="Google Shape;202;p79"/>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3" name="Google Shape;203;p7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4" name="Google Shape;204;p79"/>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5" name="Google Shape;205;p79"/>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6" name="Google Shape;206;p7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207" name="Shape 207"/>
        <p:cNvGrpSpPr/>
        <p:nvPr/>
      </p:nvGrpSpPr>
      <p:grpSpPr>
        <a:xfrm>
          <a:off x="0" y="0"/>
          <a:ext cx="0" cy="0"/>
          <a:chOff x="0" y="0"/>
          <a:chExt cx="0" cy="0"/>
        </a:xfrm>
      </p:grpSpPr>
      <p:sp>
        <p:nvSpPr>
          <p:cNvPr id="208" name="Google Shape;208;p91"/>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09" name="Google Shape;209;p91"/>
          <p:cNvSpPr/>
          <p:nvPr>
            <p:ph idx="2" type="pic"/>
          </p:nvPr>
        </p:nvSpPr>
        <p:spPr>
          <a:xfrm>
            <a:off x="680720" y="685799"/>
            <a:ext cx="10830560" cy="5486401"/>
          </a:xfrm>
          <a:prstGeom prst="rect">
            <a:avLst/>
          </a:prstGeom>
          <a:noFill/>
          <a:ln>
            <a:noFill/>
          </a:ln>
        </p:spPr>
      </p:sp>
      <p:sp>
        <p:nvSpPr>
          <p:cNvPr id="210" name="Google Shape;210;p91"/>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1" name="Google Shape;211;p91"/>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212" name="Shape 212"/>
        <p:cNvGrpSpPr/>
        <p:nvPr/>
      </p:nvGrpSpPr>
      <p:grpSpPr>
        <a:xfrm>
          <a:off x="0" y="0"/>
          <a:ext cx="0" cy="0"/>
          <a:chOff x="0" y="0"/>
          <a:chExt cx="0" cy="0"/>
        </a:xfrm>
      </p:grpSpPr>
      <p:sp>
        <p:nvSpPr>
          <p:cNvPr id="213" name="Google Shape;213;p92"/>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4" name="Google Shape;214;p92"/>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5" name="Google Shape;215;p92"/>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6" name="Google Shape;216;p9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7" name="Google Shape;217;p92"/>
          <p:cNvSpPr/>
          <p:nvPr>
            <p:ph idx="2" type="pic"/>
          </p:nvPr>
        </p:nvSpPr>
        <p:spPr>
          <a:xfrm>
            <a:off x="1279525" y="2155389"/>
            <a:ext cx="2003425" cy="2002536"/>
          </a:xfrm>
          <a:prstGeom prst="rect">
            <a:avLst/>
          </a:prstGeom>
          <a:noFill/>
          <a:ln>
            <a:noFill/>
          </a:ln>
        </p:spPr>
      </p:sp>
      <p:sp>
        <p:nvSpPr>
          <p:cNvPr id="218" name="Google Shape;218;p92"/>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9" name="Google Shape;219;p92"/>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0" name="Google Shape;220;p92"/>
          <p:cNvSpPr/>
          <p:nvPr>
            <p:ph idx="4" type="pic"/>
          </p:nvPr>
        </p:nvSpPr>
        <p:spPr>
          <a:xfrm>
            <a:off x="3804132" y="2155389"/>
            <a:ext cx="2003425" cy="2002536"/>
          </a:xfrm>
          <a:prstGeom prst="rect">
            <a:avLst/>
          </a:prstGeom>
          <a:noFill/>
          <a:ln>
            <a:noFill/>
          </a:ln>
        </p:spPr>
      </p:sp>
      <p:sp>
        <p:nvSpPr>
          <p:cNvPr id="221" name="Google Shape;221;p92"/>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2" name="Google Shape;222;p92"/>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3" name="Google Shape;223;p92"/>
          <p:cNvSpPr/>
          <p:nvPr>
            <p:ph idx="7" type="pic"/>
          </p:nvPr>
        </p:nvSpPr>
        <p:spPr>
          <a:xfrm>
            <a:off x="6332269" y="2155389"/>
            <a:ext cx="2003425" cy="2002536"/>
          </a:xfrm>
          <a:prstGeom prst="rect">
            <a:avLst/>
          </a:prstGeom>
          <a:noFill/>
          <a:ln>
            <a:noFill/>
          </a:ln>
        </p:spPr>
      </p:sp>
      <p:sp>
        <p:nvSpPr>
          <p:cNvPr id="224" name="Google Shape;224;p92"/>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5" name="Google Shape;225;p92"/>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6" name="Google Shape;226;p92"/>
          <p:cNvSpPr/>
          <p:nvPr>
            <p:ph idx="13" type="pic"/>
          </p:nvPr>
        </p:nvSpPr>
        <p:spPr>
          <a:xfrm>
            <a:off x="8858607" y="2155389"/>
            <a:ext cx="2003425" cy="2002536"/>
          </a:xfrm>
          <a:prstGeom prst="rect">
            <a:avLst/>
          </a:prstGeom>
          <a:noFill/>
          <a:ln>
            <a:noFill/>
          </a:ln>
        </p:spPr>
      </p:sp>
      <p:sp>
        <p:nvSpPr>
          <p:cNvPr id="227" name="Google Shape;227;p92"/>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8" name="Google Shape;228;p92"/>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9" name="Google Shape;229;p92"/>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0" name="Google Shape;230;p92"/>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231" name="Shape 231"/>
        <p:cNvGrpSpPr/>
        <p:nvPr/>
      </p:nvGrpSpPr>
      <p:grpSpPr>
        <a:xfrm>
          <a:off x="0" y="0"/>
          <a:ext cx="0" cy="0"/>
          <a:chOff x="0" y="0"/>
          <a:chExt cx="0" cy="0"/>
        </a:xfrm>
      </p:grpSpPr>
      <p:sp>
        <p:nvSpPr>
          <p:cNvPr id="232" name="Google Shape;232;p93"/>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3" name="Google Shape;233;p93"/>
          <p:cNvSpPr/>
          <p:nvPr>
            <p:ph idx="2" type="pic"/>
          </p:nvPr>
        </p:nvSpPr>
        <p:spPr>
          <a:xfrm>
            <a:off x="0" y="0"/>
            <a:ext cx="12192000" cy="6858000"/>
          </a:xfrm>
          <a:prstGeom prst="rect">
            <a:avLst/>
          </a:prstGeom>
          <a:noFill/>
          <a:ln>
            <a:noFill/>
          </a:ln>
        </p:spPr>
      </p:sp>
      <p:sp>
        <p:nvSpPr>
          <p:cNvPr id="234" name="Google Shape;234;p93"/>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5" name="Google Shape;235;p93"/>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236" name="Shape 236"/>
        <p:cNvGrpSpPr/>
        <p:nvPr/>
      </p:nvGrpSpPr>
      <p:grpSpPr>
        <a:xfrm>
          <a:off x="0" y="0"/>
          <a:ext cx="0" cy="0"/>
          <a:chOff x="0" y="0"/>
          <a:chExt cx="0" cy="0"/>
        </a:xfrm>
      </p:grpSpPr>
      <p:sp>
        <p:nvSpPr>
          <p:cNvPr id="237" name="Google Shape;237;p94"/>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8" name="Google Shape;238;p94"/>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9" name="Google Shape;239;p94"/>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0" name="Google Shape;240;p9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1" name="Google Shape;241;p94"/>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2" name="Google Shape;242;p94"/>
          <p:cNvSpPr/>
          <p:nvPr>
            <p:ph idx="2" type="pic"/>
          </p:nvPr>
        </p:nvSpPr>
        <p:spPr>
          <a:xfrm>
            <a:off x="8839200" y="685800"/>
            <a:ext cx="2667000" cy="2400300"/>
          </a:xfrm>
          <a:prstGeom prst="rect">
            <a:avLst/>
          </a:prstGeom>
          <a:noFill/>
          <a:ln>
            <a:noFill/>
          </a:ln>
        </p:spPr>
      </p:sp>
      <p:sp>
        <p:nvSpPr>
          <p:cNvPr id="243" name="Google Shape;243;p94"/>
          <p:cNvSpPr/>
          <p:nvPr>
            <p:ph idx="3" type="pic"/>
          </p:nvPr>
        </p:nvSpPr>
        <p:spPr>
          <a:xfrm>
            <a:off x="8839200" y="3764738"/>
            <a:ext cx="2667000" cy="2404872"/>
          </a:xfrm>
          <a:prstGeom prst="rect">
            <a:avLst/>
          </a:prstGeom>
          <a:noFill/>
          <a:ln>
            <a:noFill/>
          </a:ln>
        </p:spPr>
      </p:sp>
      <p:sp>
        <p:nvSpPr>
          <p:cNvPr id="244" name="Google Shape;244;p9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5" name="Google Shape;245;p9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246" name="Shape 246"/>
        <p:cNvGrpSpPr/>
        <p:nvPr/>
      </p:nvGrpSpPr>
      <p:grpSpPr>
        <a:xfrm>
          <a:off x="0" y="0"/>
          <a:ext cx="0" cy="0"/>
          <a:chOff x="0" y="0"/>
          <a:chExt cx="0" cy="0"/>
        </a:xfrm>
      </p:grpSpPr>
      <p:sp>
        <p:nvSpPr>
          <p:cNvPr id="247" name="Google Shape;247;p95"/>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48" name="Google Shape;248;p95"/>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9" name="Google Shape;249;p9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0" name="Google Shape;250;p95"/>
          <p:cNvSpPr/>
          <p:nvPr>
            <p:ph idx="2" type="pic"/>
          </p:nvPr>
        </p:nvSpPr>
        <p:spPr>
          <a:xfrm>
            <a:off x="0" y="0"/>
            <a:ext cx="6781800" cy="6858000"/>
          </a:xfrm>
          <a:prstGeom prst="rect">
            <a:avLst/>
          </a:prstGeom>
          <a:solidFill>
            <a:schemeClr val="dk2"/>
          </a:solidFill>
          <a:ln>
            <a:noFill/>
          </a:ln>
        </p:spPr>
      </p:sp>
      <p:sp>
        <p:nvSpPr>
          <p:cNvPr id="251" name="Google Shape;251;p95"/>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2" name="Google Shape;252;p9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3" name="Google Shape;253;p9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254" name="Shape 254"/>
        <p:cNvGrpSpPr/>
        <p:nvPr/>
      </p:nvGrpSpPr>
      <p:grpSpPr>
        <a:xfrm>
          <a:off x="0" y="0"/>
          <a:ext cx="0" cy="0"/>
          <a:chOff x="0" y="0"/>
          <a:chExt cx="0" cy="0"/>
        </a:xfrm>
      </p:grpSpPr>
      <p:sp>
        <p:nvSpPr>
          <p:cNvPr id="255" name="Google Shape;255;p96"/>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56" name="Google Shape;256;p96"/>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57" name="Google Shape;257;p96"/>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8" name="Google Shape;258;p9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9" name="Google Shape;259;p96"/>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0" name="Google Shape;260;p96"/>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1" name="Google Shape;261;p96"/>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2" name="Google Shape;262;p96"/>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3" name="Google Shape;263;p96"/>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4" name="Google Shape;264;p96"/>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5" name="Google Shape;265;p9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6" name="Google Shape;266;p9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267" name="Shape 267"/>
        <p:cNvGrpSpPr/>
        <p:nvPr/>
      </p:nvGrpSpPr>
      <p:grpSpPr>
        <a:xfrm>
          <a:off x="0" y="0"/>
          <a:ext cx="0" cy="0"/>
          <a:chOff x="0" y="0"/>
          <a:chExt cx="0" cy="0"/>
        </a:xfrm>
      </p:grpSpPr>
      <p:sp>
        <p:nvSpPr>
          <p:cNvPr id="268" name="Google Shape;268;p97"/>
          <p:cNvSpPr/>
          <p:nvPr/>
        </p:nvSpPr>
        <p:spPr>
          <a:xfrm>
            <a:off x="4076700" y="685798"/>
            <a:ext cx="4076700" cy="5486401"/>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69" name="Google Shape;269;p97"/>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0" name="Google Shape;270;p97"/>
          <p:cNvSpPr/>
          <p:nvPr>
            <p:ph idx="2" type="pic"/>
          </p:nvPr>
        </p:nvSpPr>
        <p:spPr>
          <a:xfrm>
            <a:off x="0" y="0"/>
            <a:ext cx="3390900" cy="6858000"/>
          </a:xfrm>
          <a:prstGeom prst="rect">
            <a:avLst/>
          </a:prstGeom>
          <a:noFill/>
          <a:ln>
            <a:noFill/>
          </a:ln>
        </p:spPr>
      </p:sp>
      <p:sp>
        <p:nvSpPr>
          <p:cNvPr id="271" name="Google Shape;271;p9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2" name="Google Shape;272;p97"/>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3" name="Google Shape;273;p97"/>
          <p:cNvSpPr/>
          <p:nvPr>
            <p:ph idx="3" type="pic"/>
          </p:nvPr>
        </p:nvSpPr>
        <p:spPr>
          <a:xfrm>
            <a:off x="8801100" y="0"/>
            <a:ext cx="3390900" cy="6858000"/>
          </a:xfrm>
          <a:prstGeom prst="rect">
            <a:avLst/>
          </a:prstGeom>
          <a:noFill/>
          <a:ln>
            <a:noFill/>
          </a:ln>
        </p:spPr>
      </p:sp>
      <p:sp>
        <p:nvSpPr>
          <p:cNvPr id="274" name="Google Shape;274;p9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5" name="Google Shape;275;p9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276" name="Shape 276"/>
        <p:cNvGrpSpPr/>
        <p:nvPr/>
      </p:nvGrpSpPr>
      <p:grpSpPr>
        <a:xfrm>
          <a:off x="0" y="0"/>
          <a:ext cx="0" cy="0"/>
          <a:chOff x="0" y="0"/>
          <a:chExt cx="0" cy="0"/>
        </a:xfrm>
      </p:grpSpPr>
      <p:sp>
        <p:nvSpPr>
          <p:cNvPr id="277" name="Google Shape;277;p98"/>
          <p:cNvSpPr/>
          <p:nvPr/>
        </p:nvSpPr>
        <p:spPr>
          <a:xfrm>
            <a:off x="685800" y="685801"/>
            <a:ext cx="7467601" cy="54864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78" name="Google Shape;278;p98"/>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9" name="Google Shape;279;p9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0" name="Google Shape;280;p98"/>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1" name="Google Shape;281;p98"/>
          <p:cNvSpPr/>
          <p:nvPr>
            <p:ph idx="2" type="pic"/>
          </p:nvPr>
        </p:nvSpPr>
        <p:spPr>
          <a:xfrm>
            <a:off x="8153400" y="685799"/>
            <a:ext cx="3397250" cy="5486401"/>
          </a:xfrm>
          <a:prstGeom prst="rect">
            <a:avLst/>
          </a:prstGeom>
          <a:noFill/>
          <a:ln>
            <a:noFill/>
          </a:ln>
        </p:spPr>
      </p:sp>
      <p:sp>
        <p:nvSpPr>
          <p:cNvPr id="282" name="Google Shape;282;p9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3" name="Google Shape;283;p9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290" name="Shape 290"/>
        <p:cNvGrpSpPr/>
        <p:nvPr/>
      </p:nvGrpSpPr>
      <p:grpSpPr>
        <a:xfrm>
          <a:off x="0" y="0"/>
          <a:ext cx="0" cy="0"/>
          <a:chOff x="0" y="0"/>
          <a:chExt cx="0" cy="0"/>
        </a:xfrm>
      </p:grpSpPr>
      <p:sp>
        <p:nvSpPr>
          <p:cNvPr id="291" name="Google Shape;291;p81"/>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2" name="Google Shape;292;p81"/>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3" name="Google Shape;293;p81"/>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4" name="Google Shape;294;p8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5" name="Google Shape;295;p81"/>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96" name="Google Shape;296;p81"/>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7" name="Google Shape;297;p81"/>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98" name="Google Shape;298;p81"/>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9" name="Google Shape;299;p81"/>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00" name="Google Shape;300;p81"/>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1" name="Google Shape;301;p8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2" name="Google Shape;302;p8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303" name="Shape 303"/>
        <p:cNvGrpSpPr/>
        <p:nvPr/>
      </p:nvGrpSpPr>
      <p:grpSpPr>
        <a:xfrm>
          <a:off x="0" y="0"/>
          <a:ext cx="0" cy="0"/>
          <a:chOff x="0" y="0"/>
          <a:chExt cx="0" cy="0"/>
        </a:xfrm>
      </p:grpSpPr>
      <p:sp>
        <p:nvSpPr>
          <p:cNvPr id="304" name="Google Shape;304;p99"/>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05" name="Google Shape;305;p99"/>
          <p:cNvSpPr/>
          <p:nvPr>
            <p:ph idx="2" type="pic"/>
          </p:nvPr>
        </p:nvSpPr>
        <p:spPr>
          <a:xfrm>
            <a:off x="680720" y="685799"/>
            <a:ext cx="10830560" cy="5486401"/>
          </a:xfrm>
          <a:prstGeom prst="rect">
            <a:avLst/>
          </a:prstGeom>
          <a:noFill/>
          <a:ln>
            <a:noFill/>
          </a:ln>
        </p:spPr>
      </p:sp>
      <p:sp>
        <p:nvSpPr>
          <p:cNvPr id="306" name="Google Shape;306;p99"/>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7" name="Google Shape;307;p99"/>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308" name="Shape 308"/>
        <p:cNvGrpSpPr/>
        <p:nvPr/>
      </p:nvGrpSpPr>
      <p:grpSpPr>
        <a:xfrm>
          <a:off x="0" y="0"/>
          <a:ext cx="0" cy="0"/>
          <a:chOff x="0" y="0"/>
          <a:chExt cx="0" cy="0"/>
        </a:xfrm>
      </p:grpSpPr>
      <p:sp>
        <p:nvSpPr>
          <p:cNvPr id="309" name="Google Shape;309;p100"/>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10" name="Google Shape;310;p100"/>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11" name="Google Shape;311;p100"/>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2" name="Google Shape;312;p10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3" name="Google Shape;313;p100"/>
          <p:cNvSpPr/>
          <p:nvPr>
            <p:ph idx="2" type="pic"/>
          </p:nvPr>
        </p:nvSpPr>
        <p:spPr>
          <a:xfrm>
            <a:off x="1279525" y="2155389"/>
            <a:ext cx="2003425" cy="2002536"/>
          </a:xfrm>
          <a:prstGeom prst="rect">
            <a:avLst/>
          </a:prstGeom>
          <a:noFill/>
          <a:ln>
            <a:noFill/>
          </a:ln>
        </p:spPr>
      </p:sp>
      <p:sp>
        <p:nvSpPr>
          <p:cNvPr id="314" name="Google Shape;314;p100"/>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5" name="Google Shape;315;p100"/>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6" name="Google Shape;316;p100"/>
          <p:cNvSpPr/>
          <p:nvPr>
            <p:ph idx="4" type="pic"/>
          </p:nvPr>
        </p:nvSpPr>
        <p:spPr>
          <a:xfrm>
            <a:off x="3804132" y="2155389"/>
            <a:ext cx="2003425" cy="2002536"/>
          </a:xfrm>
          <a:prstGeom prst="rect">
            <a:avLst/>
          </a:prstGeom>
          <a:noFill/>
          <a:ln>
            <a:noFill/>
          </a:ln>
        </p:spPr>
      </p:sp>
      <p:sp>
        <p:nvSpPr>
          <p:cNvPr id="317" name="Google Shape;317;p100"/>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8" name="Google Shape;318;p100"/>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9" name="Google Shape;319;p100"/>
          <p:cNvSpPr/>
          <p:nvPr>
            <p:ph idx="7" type="pic"/>
          </p:nvPr>
        </p:nvSpPr>
        <p:spPr>
          <a:xfrm>
            <a:off x="6332269" y="2155389"/>
            <a:ext cx="2003425" cy="2002536"/>
          </a:xfrm>
          <a:prstGeom prst="rect">
            <a:avLst/>
          </a:prstGeom>
          <a:noFill/>
          <a:ln>
            <a:noFill/>
          </a:ln>
        </p:spPr>
      </p:sp>
      <p:sp>
        <p:nvSpPr>
          <p:cNvPr id="320" name="Google Shape;320;p100"/>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1" name="Google Shape;321;p100"/>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2" name="Google Shape;322;p100"/>
          <p:cNvSpPr/>
          <p:nvPr>
            <p:ph idx="13" type="pic"/>
          </p:nvPr>
        </p:nvSpPr>
        <p:spPr>
          <a:xfrm>
            <a:off x="8858607" y="2155389"/>
            <a:ext cx="2003425" cy="2002536"/>
          </a:xfrm>
          <a:prstGeom prst="rect">
            <a:avLst/>
          </a:prstGeom>
          <a:noFill/>
          <a:ln>
            <a:noFill/>
          </a:ln>
        </p:spPr>
      </p:sp>
      <p:sp>
        <p:nvSpPr>
          <p:cNvPr id="323" name="Google Shape;323;p100"/>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4" name="Google Shape;324;p100"/>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5" name="Google Shape;325;p100"/>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6" name="Google Shape;326;p100"/>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327" name="Shape 327"/>
        <p:cNvGrpSpPr/>
        <p:nvPr/>
      </p:nvGrpSpPr>
      <p:grpSpPr>
        <a:xfrm>
          <a:off x="0" y="0"/>
          <a:ext cx="0" cy="0"/>
          <a:chOff x="0" y="0"/>
          <a:chExt cx="0" cy="0"/>
        </a:xfrm>
      </p:grpSpPr>
      <p:sp>
        <p:nvSpPr>
          <p:cNvPr id="328" name="Google Shape;328;p101"/>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29" name="Google Shape;329;p101"/>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30" name="Google Shape;330;p101"/>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1" name="Google Shape;331;p10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2" name="Google Shape;332;p101"/>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3" name="Google Shape;333;p101"/>
          <p:cNvSpPr/>
          <p:nvPr>
            <p:ph idx="2" type="pic"/>
          </p:nvPr>
        </p:nvSpPr>
        <p:spPr>
          <a:xfrm>
            <a:off x="8839200" y="685800"/>
            <a:ext cx="2667000" cy="2400300"/>
          </a:xfrm>
          <a:prstGeom prst="rect">
            <a:avLst/>
          </a:prstGeom>
          <a:noFill/>
          <a:ln>
            <a:noFill/>
          </a:ln>
        </p:spPr>
      </p:sp>
      <p:sp>
        <p:nvSpPr>
          <p:cNvPr id="334" name="Google Shape;334;p101"/>
          <p:cNvSpPr/>
          <p:nvPr>
            <p:ph idx="3" type="pic"/>
          </p:nvPr>
        </p:nvSpPr>
        <p:spPr>
          <a:xfrm>
            <a:off x="8839200" y="3764738"/>
            <a:ext cx="2667000" cy="2404872"/>
          </a:xfrm>
          <a:prstGeom prst="rect">
            <a:avLst/>
          </a:prstGeom>
          <a:noFill/>
          <a:ln>
            <a:noFill/>
          </a:ln>
        </p:spPr>
      </p:sp>
      <p:sp>
        <p:nvSpPr>
          <p:cNvPr id="335" name="Google Shape;335;p10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6" name="Google Shape;336;p10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337" name="Shape 337"/>
        <p:cNvGrpSpPr/>
        <p:nvPr/>
      </p:nvGrpSpPr>
      <p:grpSpPr>
        <a:xfrm>
          <a:off x="0" y="0"/>
          <a:ext cx="0" cy="0"/>
          <a:chOff x="0" y="0"/>
          <a:chExt cx="0" cy="0"/>
        </a:xfrm>
      </p:grpSpPr>
      <p:sp>
        <p:nvSpPr>
          <p:cNvPr id="338" name="Google Shape;338;p102"/>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39" name="Google Shape;339;p102"/>
          <p:cNvSpPr/>
          <p:nvPr>
            <p:ph idx="2" type="pic"/>
          </p:nvPr>
        </p:nvSpPr>
        <p:spPr>
          <a:xfrm>
            <a:off x="0" y="0"/>
            <a:ext cx="12192000" cy="6858000"/>
          </a:xfrm>
          <a:prstGeom prst="rect">
            <a:avLst/>
          </a:prstGeom>
          <a:noFill/>
          <a:ln>
            <a:noFill/>
          </a:ln>
        </p:spPr>
      </p:sp>
      <p:sp>
        <p:nvSpPr>
          <p:cNvPr id="340" name="Google Shape;340;p102"/>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1" name="Google Shape;341;p102"/>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342" name="Shape 342"/>
        <p:cNvGrpSpPr/>
        <p:nvPr/>
      </p:nvGrpSpPr>
      <p:grpSpPr>
        <a:xfrm>
          <a:off x="0" y="0"/>
          <a:ext cx="0" cy="0"/>
          <a:chOff x="0" y="0"/>
          <a:chExt cx="0" cy="0"/>
        </a:xfrm>
      </p:grpSpPr>
      <p:sp>
        <p:nvSpPr>
          <p:cNvPr id="343" name="Google Shape;343;p103"/>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44" name="Google Shape;344;p103"/>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45" name="Google Shape;345;p103"/>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6" name="Google Shape;346;p10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7" name="Google Shape;347;p103"/>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48" name="Google Shape;348;p103"/>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9" name="Google Shape;349;p103"/>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50" name="Google Shape;350;p103"/>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1" name="Google Shape;351;p10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2" name="Google Shape;352;p10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353" name="Shape 353"/>
        <p:cNvGrpSpPr/>
        <p:nvPr/>
      </p:nvGrpSpPr>
      <p:grpSpPr>
        <a:xfrm>
          <a:off x="0" y="0"/>
          <a:ext cx="0" cy="0"/>
          <a:chOff x="0" y="0"/>
          <a:chExt cx="0" cy="0"/>
        </a:xfrm>
      </p:grpSpPr>
      <p:sp>
        <p:nvSpPr>
          <p:cNvPr id="354" name="Google Shape;354;p104"/>
          <p:cNvSpPr/>
          <p:nvPr/>
        </p:nvSpPr>
        <p:spPr>
          <a:xfrm>
            <a:off x="4076700" y="685798"/>
            <a:ext cx="4076700" cy="5486401"/>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55" name="Google Shape;355;p104"/>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6" name="Google Shape;356;p104"/>
          <p:cNvSpPr/>
          <p:nvPr>
            <p:ph idx="2" type="pic"/>
          </p:nvPr>
        </p:nvSpPr>
        <p:spPr>
          <a:xfrm>
            <a:off x="0" y="0"/>
            <a:ext cx="3390900" cy="6858000"/>
          </a:xfrm>
          <a:prstGeom prst="rect">
            <a:avLst/>
          </a:prstGeom>
          <a:noFill/>
          <a:ln>
            <a:noFill/>
          </a:ln>
        </p:spPr>
      </p:sp>
      <p:sp>
        <p:nvSpPr>
          <p:cNvPr id="357" name="Google Shape;357;p10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8" name="Google Shape;358;p104"/>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9" name="Google Shape;359;p104"/>
          <p:cNvSpPr/>
          <p:nvPr>
            <p:ph idx="3" type="pic"/>
          </p:nvPr>
        </p:nvSpPr>
        <p:spPr>
          <a:xfrm>
            <a:off x="8801100" y="0"/>
            <a:ext cx="3390900" cy="6858000"/>
          </a:xfrm>
          <a:prstGeom prst="rect">
            <a:avLst/>
          </a:prstGeom>
          <a:noFill/>
          <a:ln>
            <a:noFill/>
          </a:ln>
        </p:spPr>
      </p:sp>
      <p:sp>
        <p:nvSpPr>
          <p:cNvPr id="360" name="Google Shape;360;p10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1" name="Google Shape;361;p10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362" name="Shape 362"/>
        <p:cNvGrpSpPr/>
        <p:nvPr/>
      </p:nvGrpSpPr>
      <p:grpSpPr>
        <a:xfrm>
          <a:off x="0" y="0"/>
          <a:ext cx="0" cy="0"/>
          <a:chOff x="0" y="0"/>
          <a:chExt cx="0" cy="0"/>
        </a:xfrm>
      </p:grpSpPr>
      <p:sp>
        <p:nvSpPr>
          <p:cNvPr id="363" name="Google Shape;363;p105"/>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64" name="Google Shape;364;p105"/>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65" name="Google Shape;365;p105"/>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6" name="Google Shape;366;p10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7" name="Google Shape;367;p105"/>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8" name="Google Shape;368;p105"/>
          <p:cNvSpPr/>
          <p:nvPr>
            <p:ph idx="2" type="pic"/>
          </p:nvPr>
        </p:nvSpPr>
        <p:spPr>
          <a:xfrm>
            <a:off x="8839200" y="685800"/>
            <a:ext cx="2667000" cy="2400300"/>
          </a:xfrm>
          <a:prstGeom prst="rect">
            <a:avLst/>
          </a:prstGeom>
          <a:noFill/>
          <a:ln>
            <a:noFill/>
          </a:ln>
        </p:spPr>
      </p:sp>
      <p:sp>
        <p:nvSpPr>
          <p:cNvPr id="369" name="Google Shape;369;p105"/>
          <p:cNvSpPr/>
          <p:nvPr>
            <p:ph idx="3" type="pic"/>
          </p:nvPr>
        </p:nvSpPr>
        <p:spPr>
          <a:xfrm>
            <a:off x="8839200" y="3726638"/>
            <a:ext cx="2667000" cy="2445558"/>
          </a:xfrm>
          <a:prstGeom prst="rect">
            <a:avLst/>
          </a:prstGeom>
          <a:noFill/>
          <a:ln>
            <a:noFill/>
          </a:ln>
        </p:spPr>
      </p:sp>
      <p:sp>
        <p:nvSpPr>
          <p:cNvPr id="370" name="Google Shape;370;p10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1" name="Google Shape;371;p10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372" name="Shape 372"/>
        <p:cNvGrpSpPr/>
        <p:nvPr/>
      </p:nvGrpSpPr>
      <p:grpSpPr>
        <a:xfrm>
          <a:off x="0" y="0"/>
          <a:ext cx="0" cy="0"/>
          <a:chOff x="0" y="0"/>
          <a:chExt cx="0" cy="0"/>
        </a:xfrm>
      </p:grpSpPr>
      <p:sp>
        <p:nvSpPr>
          <p:cNvPr id="373" name="Google Shape;373;p106"/>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74" name="Google Shape;374;p106"/>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5" name="Google Shape;375;p10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6" name="Google Shape;376;p106"/>
          <p:cNvSpPr/>
          <p:nvPr>
            <p:ph idx="2" type="pic"/>
          </p:nvPr>
        </p:nvSpPr>
        <p:spPr>
          <a:xfrm>
            <a:off x="0" y="0"/>
            <a:ext cx="6781800" cy="6858000"/>
          </a:xfrm>
          <a:prstGeom prst="rect">
            <a:avLst/>
          </a:prstGeom>
          <a:solidFill>
            <a:schemeClr val="dk2"/>
          </a:solidFill>
          <a:ln>
            <a:noFill/>
          </a:ln>
        </p:spPr>
      </p:sp>
      <p:sp>
        <p:nvSpPr>
          <p:cNvPr id="377" name="Google Shape;377;p106"/>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8" name="Google Shape;378;p10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9" name="Google Shape;379;p10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380" name="Shape 380"/>
        <p:cNvGrpSpPr/>
        <p:nvPr/>
      </p:nvGrpSpPr>
      <p:grpSpPr>
        <a:xfrm>
          <a:off x="0" y="0"/>
          <a:ext cx="0" cy="0"/>
          <a:chOff x="0" y="0"/>
          <a:chExt cx="0" cy="0"/>
        </a:xfrm>
      </p:grpSpPr>
      <p:sp>
        <p:nvSpPr>
          <p:cNvPr id="381" name="Google Shape;381;p107"/>
          <p:cNvSpPr/>
          <p:nvPr/>
        </p:nvSpPr>
        <p:spPr>
          <a:xfrm>
            <a:off x="685800" y="685801"/>
            <a:ext cx="7467601" cy="54864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82" name="Google Shape;382;p107"/>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3" name="Google Shape;383;p10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4" name="Google Shape;384;p107"/>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5" name="Google Shape;385;p107"/>
          <p:cNvSpPr/>
          <p:nvPr>
            <p:ph idx="2" type="pic"/>
          </p:nvPr>
        </p:nvSpPr>
        <p:spPr>
          <a:xfrm>
            <a:off x="8153400" y="685799"/>
            <a:ext cx="3397250" cy="5486401"/>
          </a:xfrm>
          <a:prstGeom prst="rect">
            <a:avLst/>
          </a:prstGeom>
          <a:noFill/>
          <a:ln>
            <a:noFill/>
          </a:ln>
        </p:spPr>
      </p:sp>
      <p:sp>
        <p:nvSpPr>
          <p:cNvPr id="386" name="Google Shape;386;p10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7" name="Google Shape;387;p10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slideLayout" Target="../slideLayouts/slideLayout10.xml"/><Relationship Id="rId3" Type="http://schemas.openxmlformats.org/officeDocument/2006/relationships/slideLayout" Target="../slideLayouts/slideLayout11.xml"/><Relationship Id="rId4" Type="http://schemas.openxmlformats.org/officeDocument/2006/relationships/slideLayout" Target="../slideLayouts/slideLayout12.xml"/><Relationship Id="rId11" Type="http://schemas.openxmlformats.org/officeDocument/2006/relationships/theme" Target="../theme/theme4.xml"/><Relationship Id="rId10" Type="http://schemas.openxmlformats.org/officeDocument/2006/relationships/slideLayout" Target="../slideLayouts/slideLayout18.xml"/><Relationship Id="rId9" Type="http://schemas.openxmlformats.org/officeDocument/2006/relationships/slideLayout" Target="../slideLayouts/slideLayout17.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slideLayout" Target="../slideLayouts/slideLayout20.xml"/><Relationship Id="rId3" Type="http://schemas.openxmlformats.org/officeDocument/2006/relationships/slideLayout" Target="../slideLayouts/slideLayout21.xml"/><Relationship Id="rId4" Type="http://schemas.openxmlformats.org/officeDocument/2006/relationships/slideLayout" Target="../slideLayouts/slideLayout22.xml"/><Relationship Id="rId10" Type="http://schemas.openxmlformats.org/officeDocument/2006/relationships/theme" Target="../theme/theme3.xml"/><Relationship Id="rId9" Type="http://schemas.openxmlformats.org/officeDocument/2006/relationships/slideLayout" Target="../slideLayouts/slideLayout27.xml"/><Relationship Id="rId5" Type="http://schemas.openxmlformats.org/officeDocument/2006/relationships/slideLayout" Target="../slideLayouts/slideLayout23.xml"/><Relationship Id="rId6" Type="http://schemas.openxmlformats.org/officeDocument/2006/relationships/slideLayout" Target="../slideLayouts/slideLayout24.xml"/><Relationship Id="rId7" Type="http://schemas.openxmlformats.org/officeDocument/2006/relationships/slideLayout" Target="../slideLayouts/slideLayout25.xml"/><Relationship Id="rId8"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slideLayout" Target="../slideLayouts/slideLayout29.xml"/><Relationship Id="rId3" Type="http://schemas.openxmlformats.org/officeDocument/2006/relationships/slideLayout" Target="../slideLayouts/slideLayout30.xml"/><Relationship Id="rId4" Type="http://schemas.openxmlformats.org/officeDocument/2006/relationships/slideLayout" Target="../slideLayouts/slideLayout31.xml"/><Relationship Id="rId11" Type="http://schemas.openxmlformats.org/officeDocument/2006/relationships/theme" Target="../theme/theme1.xml"/><Relationship Id="rId10" Type="http://schemas.openxmlformats.org/officeDocument/2006/relationships/slideLayout" Target="../slideLayouts/slideLayout37.xml"/><Relationship Id="rId9" Type="http://schemas.openxmlformats.org/officeDocument/2006/relationships/slideLayout" Target="../slideLayouts/slideLayout36.xml"/><Relationship Id="rId5" Type="http://schemas.openxmlformats.org/officeDocument/2006/relationships/slideLayout" Target="../slideLayouts/slideLayout32.xml"/><Relationship Id="rId6" Type="http://schemas.openxmlformats.org/officeDocument/2006/relationships/slideLayout" Target="../slideLayouts/slideLayout33.xml"/><Relationship Id="rId7" Type="http://schemas.openxmlformats.org/officeDocument/2006/relationships/slideLayout" Target="../slideLayouts/slideLayout34.xml"/><Relationship Id="rId8"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0"/>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6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2" name="Google Shape;12;p60"/>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3" name="Google Shape;13;p60"/>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4" name="Google Shape;14;p6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0" name="Shape 90"/>
        <p:cNvGrpSpPr/>
        <p:nvPr/>
      </p:nvGrpSpPr>
      <p:grpSpPr>
        <a:xfrm>
          <a:off x="0" y="0"/>
          <a:ext cx="0" cy="0"/>
          <a:chOff x="0" y="0"/>
          <a:chExt cx="0" cy="0"/>
        </a:xfrm>
      </p:grpSpPr>
      <p:sp>
        <p:nvSpPr>
          <p:cNvPr id="91" name="Google Shape;91;p76"/>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2" name="Google Shape;92;p7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93" name="Google Shape;93;p76"/>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94" name="Google Shape;94;p7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95" name="Google Shape;95;p7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 accent1="accent1" accent2="accent2" accent3="accent3" accent4="accent4" accent5="accent5" accent6="accent6" bg1="lt1" bg2="dk2" tx1="dk1" tx2="lt2" folHlink="folHlink" hlink="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4" name="Shape 194"/>
        <p:cNvGrpSpPr/>
        <p:nvPr/>
      </p:nvGrpSpPr>
      <p:grpSpPr>
        <a:xfrm>
          <a:off x="0" y="0"/>
          <a:ext cx="0" cy="0"/>
          <a:chOff x="0" y="0"/>
          <a:chExt cx="0" cy="0"/>
        </a:xfrm>
      </p:grpSpPr>
      <p:sp>
        <p:nvSpPr>
          <p:cNvPr id="195" name="Google Shape;195;p78"/>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6" name="Google Shape;196;p7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97" name="Google Shape;197;p78"/>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98" name="Google Shape;198;p7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99" name="Google Shape;199;p7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 accent1="accent1" accent2="accent2" accent3="accent3" accent4="accent4" accent5="accent5" accent6="accent6" bg1="lt1" bg2="dk2" tx1="dk1" tx2="lt2" folHlink="folHlink" hlink="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4" name="Shape 284"/>
        <p:cNvGrpSpPr/>
        <p:nvPr/>
      </p:nvGrpSpPr>
      <p:grpSpPr>
        <a:xfrm>
          <a:off x="0" y="0"/>
          <a:ext cx="0" cy="0"/>
          <a:chOff x="0" y="0"/>
          <a:chExt cx="0" cy="0"/>
        </a:xfrm>
      </p:grpSpPr>
      <p:sp>
        <p:nvSpPr>
          <p:cNvPr id="285" name="Google Shape;285;p80"/>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86" name="Google Shape;286;p8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87" name="Google Shape;287;p80"/>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288" name="Google Shape;288;p80"/>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89" name="Google Shape;289;p8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 accent1="accent1" accent2="accent2" accent3="accent3" accent4="accent4" accent5="accent5" accent6="accent6" bg1="lt1" bg2="dk2" tx1="dk1" tx2="lt2" folHlink="folHlink" hlink="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18.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25.jpg"/><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vmlDrawing" Target="../drawings/vmlDrawing1.vml"/><Relationship Id="rId4" Type="http://schemas.openxmlformats.org/officeDocument/2006/relationships/image" Target="../media/image33.png"/><Relationship Id="rId5" Type="http://schemas.openxmlformats.org/officeDocument/2006/relationships/oleObject" Target="../embeddings/oleObject1.bin"/><Relationship Id="rId6" Type="http://schemas.openxmlformats.org/officeDocument/2006/relationships/oleObject" Target="../embeddings/oleObject1.bin"/><Relationship Id="rId7"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2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2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23.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19.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19.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8.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8.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8.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2.xml"/><Relationship Id="rId3" Type="http://schemas.openxmlformats.org/officeDocument/2006/relationships/image" Target="../media/image21.jpg"/><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8.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11.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3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28.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 Id="rId3" Type="http://schemas.openxmlformats.org/officeDocument/2006/relationships/image" Target="../media/image39.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36.jpg"/><Relationship Id="rId4" Type="http://schemas.openxmlformats.org/officeDocument/2006/relationships/image" Target="../media/image3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3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8.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image" Target="../media/image37.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3.xml"/><Relationship Id="rId3" Type="http://schemas.openxmlformats.org/officeDocument/2006/relationships/image" Target="../media/image3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7.xml"/><Relationship Id="rId3" Type="http://schemas.openxmlformats.org/officeDocument/2006/relationships/image" Target="../media/image34.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hyperlink" Target="https://www.weforum.org/stories/2020/10/top-10-work-skills-of-tomorrow-how-long-it-takes-to-learn-the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1" name="Shape 391"/>
        <p:cNvGrpSpPr/>
        <p:nvPr/>
      </p:nvGrpSpPr>
      <p:grpSpPr>
        <a:xfrm>
          <a:off x="0" y="0"/>
          <a:ext cx="0" cy="0"/>
          <a:chOff x="0" y="0"/>
          <a:chExt cx="0" cy="0"/>
        </a:xfrm>
      </p:grpSpPr>
      <p:pic>
        <p:nvPicPr>
          <p:cNvPr descr="Imagen que contiene persona, tabla, hombre, interior&#10;&#10;Descripción generada automáticamente" id="392" name="Google Shape;392;p1"/>
          <p:cNvPicPr preferRelativeResize="0"/>
          <p:nvPr>
            <p:ph idx="2" type="pic"/>
          </p:nvPr>
        </p:nvPicPr>
        <p:blipFill rotWithShape="1">
          <a:blip r:embed="rId3">
            <a:alphaModFix amt="54000"/>
          </a:blip>
          <a:srcRect b="12023" l="0" r="0" t="12024"/>
          <a:stretch/>
        </p:blipFill>
        <p:spPr>
          <a:xfrm>
            <a:off x="680720" y="685799"/>
            <a:ext cx="10830560" cy="5486401"/>
          </a:xfrm>
          <a:prstGeom prst="rect">
            <a:avLst/>
          </a:prstGeom>
          <a:noFill/>
          <a:ln>
            <a:noFill/>
          </a:ln>
        </p:spPr>
      </p:pic>
      <p:sp>
        <p:nvSpPr>
          <p:cNvPr id="393" name="Google Shape;393;p1"/>
          <p:cNvSpPr txBox="1"/>
          <p:nvPr>
            <p:ph type="title"/>
          </p:nvPr>
        </p:nvSpPr>
        <p:spPr>
          <a:xfrm>
            <a:off x="680720" y="3293616"/>
            <a:ext cx="10830560" cy="2878584"/>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p>
            <a:pPr indent="0" lvl="0" marL="0" rtl="0" algn="ctr">
              <a:lnSpc>
                <a:spcPct val="90000"/>
              </a:lnSpc>
              <a:spcBef>
                <a:spcPts val="0"/>
              </a:spcBef>
              <a:spcAft>
                <a:spcPts val="0"/>
              </a:spcAft>
              <a:buClr>
                <a:schemeClr val="lt1"/>
              </a:buClr>
              <a:buSzPts val="4800"/>
              <a:buFont typeface="Gill Sans"/>
              <a:buNone/>
            </a:pPr>
            <a:r>
              <a:rPr lang="lt-LT" sz="4800">
                <a:latin typeface="Arial"/>
                <a:ea typeface="Arial"/>
                <a:cs typeface="Arial"/>
                <a:sym typeface="Arial"/>
              </a:rPr>
              <a:t>MÓDULO 2</a:t>
            </a:r>
            <a:endParaRPr>
              <a:latin typeface="Arial"/>
              <a:ea typeface="Arial"/>
              <a:cs typeface="Arial"/>
              <a:sym typeface="Arial"/>
            </a:endParaRPr>
          </a:p>
        </p:txBody>
      </p:sp>
      <p:sp>
        <p:nvSpPr>
          <p:cNvPr id="394" name="Google Shape;394;p1"/>
          <p:cNvSpPr txBox="1"/>
          <p:nvPr>
            <p:ph idx="1" type="body"/>
          </p:nvPr>
        </p:nvSpPr>
        <p:spPr>
          <a:xfrm>
            <a:off x="680719" y="4990358"/>
            <a:ext cx="10830559" cy="1181841"/>
          </a:xfrm>
          <a:prstGeom prst="rect">
            <a:avLst/>
          </a:prstGeom>
          <a:noFill/>
          <a:ln>
            <a:noFill/>
          </a:ln>
        </p:spPr>
        <p:txBody>
          <a:bodyPr anchorCtr="0" anchor="t" bIns="45700" lIns="91425" spcFirstLastPara="1" rIns="91425" wrap="square" tIns="45700">
            <a:normAutofit lnSpcReduction="10000"/>
          </a:bodyPr>
          <a:lstStyle/>
          <a:p>
            <a:pPr indent="-228600" lvl="0" marL="228600" rtl="0" algn="ctr">
              <a:lnSpc>
                <a:spcPct val="100000"/>
              </a:lnSpc>
              <a:spcBef>
                <a:spcPts val="0"/>
              </a:spcBef>
              <a:spcAft>
                <a:spcPts val="0"/>
              </a:spcAft>
              <a:buClr>
                <a:srgbClr val="FFFFFF"/>
              </a:buClr>
              <a:buSzPts val="2800"/>
              <a:buNone/>
            </a:pPr>
            <a:r>
              <a:rPr lang="lt-LT">
                <a:latin typeface="Arial"/>
                <a:ea typeface="Arial"/>
                <a:cs typeface="Arial"/>
                <a:sym typeface="Arial"/>
              </a:rPr>
              <a:t>¿Por qué es importante enseñar pensamiento computacional? </a:t>
            </a:r>
            <a:endParaRPr/>
          </a:p>
          <a:p>
            <a:pPr indent="-228600" lvl="0" marL="228600" rtl="0" algn="ctr">
              <a:lnSpc>
                <a:spcPct val="100000"/>
              </a:lnSpc>
              <a:spcBef>
                <a:spcPts val="0"/>
              </a:spcBef>
              <a:spcAft>
                <a:spcPts val="0"/>
              </a:spcAft>
              <a:buClr>
                <a:srgbClr val="FFFFFF"/>
              </a:buClr>
              <a:buSzPts val="2800"/>
              <a:buNone/>
            </a:pPr>
            <a:r>
              <a:rPr lang="lt-LT">
                <a:latin typeface="Arial"/>
                <a:ea typeface="Arial"/>
                <a:cs typeface="Arial"/>
                <a:sym typeface="Arial"/>
              </a:rPr>
              <a:t>Retos y oportunidades en la promoción del Pensamiento Computacional en la educación de adultos de baja cualificación</a:t>
            </a:r>
            <a:endParaRPr sz="1400">
              <a:latin typeface="Arial"/>
              <a:ea typeface="Arial"/>
              <a:cs typeface="Arial"/>
              <a:sym typeface="Arial"/>
            </a:endParaRPr>
          </a:p>
        </p:txBody>
      </p:sp>
      <p:pic>
        <p:nvPicPr>
          <p:cNvPr id="395" name="Google Shape;395;p1"/>
          <p:cNvPicPr preferRelativeResize="0"/>
          <p:nvPr/>
        </p:nvPicPr>
        <p:blipFill rotWithShape="1">
          <a:blip r:embed="rId4">
            <a:alphaModFix/>
          </a:blip>
          <a:srcRect b="0" l="0" r="0" t="0"/>
          <a:stretch/>
        </p:blipFill>
        <p:spPr>
          <a:xfrm>
            <a:off x="855014" y="877790"/>
            <a:ext cx="985308" cy="344858"/>
          </a:xfrm>
          <a:prstGeom prst="rect">
            <a:avLst/>
          </a:prstGeom>
          <a:noFill/>
          <a:ln>
            <a:noFill/>
          </a:ln>
        </p:spPr>
      </p:pic>
      <p:pic>
        <p:nvPicPr>
          <p:cNvPr descr="Blue text on a black background&#10;&#10;Description automatically generated" id="396" name="Google Shape;396;p1"/>
          <p:cNvPicPr preferRelativeResize="0"/>
          <p:nvPr/>
        </p:nvPicPr>
        <p:blipFill rotWithShape="1">
          <a:blip r:embed="rId5">
            <a:alphaModFix/>
          </a:blip>
          <a:srcRect b="0" l="0" r="0" t="0"/>
          <a:stretch/>
        </p:blipFill>
        <p:spPr>
          <a:xfrm>
            <a:off x="2014616" y="877789"/>
            <a:ext cx="1647906" cy="344857"/>
          </a:xfrm>
          <a:prstGeom prst="rect">
            <a:avLst/>
          </a:prstGeom>
          <a:noFill/>
          <a:ln>
            <a:noFill/>
          </a:ln>
        </p:spPr>
      </p:pic>
      <p:sp>
        <p:nvSpPr>
          <p:cNvPr id="397" name="Google Shape;397;p1"/>
          <p:cNvSpPr txBox="1"/>
          <p:nvPr/>
        </p:nvSpPr>
        <p:spPr>
          <a:xfrm>
            <a:off x="680720" y="6389288"/>
            <a:ext cx="10878919" cy="33851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800"/>
              <a:buFont typeface="Arial"/>
              <a:buNone/>
            </a:pPr>
            <a:r>
              <a:rPr b="0" i="0" lang="lt-LT" sz="800" u="none" cap="none" strike="noStrike">
                <a:solidFill>
                  <a:schemeClr val="lt1"/>
                </a:solidFill>
                <a:latin typeface="Arial"/>
                <a:ea typeface="Arial"/>
                <a:cs typeface="Arial"/>
                <a:sym typeface="Arial"/>
              </a:rPr>
              <a:t>El proyecto COMPutational Seniors está cofinanciado por la Unión Europea. Los puntos de vista y opiniones expresados en este documento comprometen únicamente al autor o autores y no reflejan necesariamente los de la Unión Europea ni los del Servicio Español para la Internacionalización de la Educación (SEPIE). Ni la Unión Europea ni la Agencia Nacional SEPIE pueden ser consideradas responsables de las mismas.</a:t>
            </a:r>
            <a:endParaRPr/>
          </a:p>
        </p:txBody>
      </p:sp>
      <p:pic>
        <p:nvPicPr>
          <p:cNvPr descr="A logo with a head and gears in the middle&#10;&#10;Description automatically generated" id="398" name="Google Shape;398;p1"/>
          <p:cNvPicPr preferRelativeResize="0"/>
          <p:nvPr/>
        </p:nvPicPr>
        <p:blipFill rotWithShape="1">
          <a:blip r:embed="rId6">
            <a:alphaModFix/>
          </a:blip>
          <a:srcRect b="0" l="0" r="0" t="0"/>
          <a:stretch/>
        </p:blipFill>
        <p:spPr>
          <a:xfrm>
            <a:off x="951132" y="1339123"/>
            <a:ext cx="1406984" cy="14176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02" name="Shape 402"/>
        <p:cNvGrpSpPr/>
        <p:nvPr/>
      </p:nvGrpSpPr>
      <p:grpSpPr>
        <a:xfrm>
          <a:off x="0" y="0"/>
          <a:ext cx="0" cy="0"/>
          <a:chOff x="0" y="0"/>
          <a:chExt cx="0" cy="0"/>
        </a:xfrm>
      </p:grpSpPr>
      <p:sp>
        <p:nvSpPr>
          <p:cNvPr id="403" name="Google Shape;403;p69"/>
          <p:cNvSpPr txBox="1"/>
          <p:nvPr/>
        </p:nvSpPr>
        <p:spPr>
          <a:xfrm>
            <a:off x="4004905" y="986597"/>
            <a:ext cx="7527830" cy="4094897"/>
          </a:xfrm>
          <a:prstGeom prst="rect">
            <a:avLst/>
          </a:prstGeom>
          <a:noFill/>
          <a:ln>
            <a:noFill/>
          </a:ln>
        </p:spPr>
        <p:txBody>
          <a:bodyPr anchorCtr="0" anchor="t" bIns="45700" lIns="91425" spcFirstLastPara="1" rIns="91425" wrap="square" tIns="45700">
            <a:normAutofit/>
          </a:bodyPr>
          <a:lstStyle/>
          <a:p>
            <a:pPr indent="0" lvl="0" marL="0" marR="0" rtl="0" algn="just">
              <a:lnSpc>
                <a:spcPct val="107000"/>
              </a:lnSpc>
              <a:spcBef>
                <a:spcPts val="1000"/>
              </a:spcBef>
              <a:spcAft>
                <a:spcPts val="0"/>
              </a:spcAft>
              <a:buClr>
                <a:srgbClr val="293737"/>
              </a:buClr>
              <a:buSzPts val="1680"/>
              <a:buFont typeface="Arial"/>
              <a:buNone/>
            </a:pPr>
            <a:r>
              <a:rPr b="0" i="0" lang="lt-LT" sz="1800" u="none" cap="none" strike="noStrike">
                <a:solidFill>
                  <a:srgbClr val="000000"/>
                </a:solidFill>
                <a:latin typeface="Arial"/>
                <a:ea typeface="Arial"/>
                <a:cs typeface="Arial"/>
                <a:sym typeface="Arial"/>
              </a:rPr>
              <a:t>En este módulo, analizaremos por qué la enseñanza del Pensamiento Computacional no solo es relevante, sino también esencial al trabajar con adultos, especialmente aquellos con una baja cualificación. </a:t>
            </a:r>
            <a:endParaRPr/>
          </a:p>
          <a:p>
            <a:pPr indent="0" lvl="0" marL="0" marR="0" rtl="0" algn="just">
              <a:lnSpc>
                <a:spcPct val="107000"/>
              </a:lnSpc>
              <a:spcBef>
                <a:spcPts val="1800"/>
              </a:spcBef>
              <a:spcAft>
                <a:spcPts val="0"/>
              </a:spcAft>
              <a:buClr>
                <a:srgbClr val="293737"/>
              </a:buClr>
              <a:buSzPts val="1680"/>
              <a:buFont typeface="Arial"/>
              <a:buNone/>
            </a:pPr>
            <a:r>
              <a:rPr b="0" i="0" lang="lt-LT" sz="1800" u="none" cap="none" strike="noStrike">
                <a:solidFill>
                  <a:srgbClr val="000000"/>
                </a:solidFill>
                <a:latin typeface="Arial"/>
                <a:ea typeface="Arial"/>
                <a:cs typeface="Arial"/>
                <a:sym typeface="Arial"/>
              </a:rPr>
              <a:t>El Pensamiento Computacional puede desempeñar un papel crucial en la mejora de las oportunidades de aprendizaje continuo, el aumento de la autoestima y la promoción de la inclusión en una sociedad cada vez más digitalizada.</a:t>
            </a:r>
            <a:endParaRPr/>
          </a:p>
          <a:p>
            <a:pPr indent="0" lvl="0" marL="0" marR="0" rtl="0" algn="just">
              <a:lnSpc>
                <a:spcPct val="107000"/>
              </a:lnSpc>
              <a:spcBef>
                <a:spcPts val="1800"/>
              </a:spcBef>
              <a:spcAft>
                <a:spcPts val="800"/>
              </a:spcAft>
              <a:buClr>
                <a:srgbClr val="293737"/>
              </a:buClr>
              <a:buSzPts val="1680"/>
              <a:buFont typeface="Arial"/>
              <a:buNone/>
            </a:pPr>
            <a:r>
              <a:rPr b="0" i="0" lang="lt-LT" sz="1800" u="none" cap="none" strike="noStrike">
                <a:solidFill>
                  <a:srgbClr val="000000"/>
                </a:solidFill>
                <a:latin typeface="Arial"/>
                <a:ea typeface="Arial"/>
                <a:cs typeface="Arial"/>
                <a:sym typeface="Arial"/>
              </a:rPr>
              <a:t>Además, abordaremos los retos que enfrentan los formadores de adultos en este contexto, así como el potencial que ofrece el Pensamiento Computacional cuando se aplica mediante estrategias accesibles y atractivas.</a:t>
            </a:r>
            <a:endParaRPr b="0" i="0" sz="1800" u="none" cap="none" strike="noStrike">
              <a:solidFill>
                <a:srgbClr val="000000"/>
              </a:solidFill>
              <a:latin typeface="Arial"/>
              <a:ea typeface="Arial"/>
              <a:cs typeface="Arial"/>
              <a:sym typeface="Arial"/>
            </a:endParaRPr>
          </a:p>
        </p:txBody>
      </p:sp>
      <p:pic>
        <p:nvPicPr>
          <p:cNvPr descr="Imagen que contiene electrónica, circuito&#10;&#10;Descripción generada automáticamente" id="404" name="Google Shape;404;p69"/>
          <p:cNvPicPr preferRelativeResize="0"/>
          <p:nvPr/>
        </p:nvPicPr>
        <p:blipFill rotWithShape="1">
          <a:blip r:embed="rId3">
            <a:alphaModFix/>
          </a:blip>
          <a:srcRect b="0" l="6035" r="6035" t="0"/>
          <a:stretch/>
        </p:blipFill>
        <p:spPr>
          <a:xfrm>
            <a:off x="0" y="0"/>
            <a:ext cx="3390900" cy="6858000"/>
          </a:xfrm>
          <a:prstGeom prst="rect">
            <a:avLst/>
          </a:prstGeom>
          <a:noFill/>
          <a:ln>
            <a:noFill/>
          </a:ln>
        </p:spPr>
      </p:pic>
      <p:sp>
        <p:nvSpPr>
          <p:cNvPr id="405" name="Google Shape;405;p69"/>
          <p:cNvSpPr/>
          <p:nvPr/>
        </p:nvSpPr>
        <p:spPr>
          <a:xfrm>
            <a:off x="4127088" y="5136775"/>
            <a:ext cx="7283464" cy="1250577"/>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1" lang="lt-LT" sz="1800" u="none" cap="none" strike="noStrike">
                <a:solidFill>
                  <a:srgbClr val="000000"/>
                </a:solidFill>
                <a:latin typeface="Arial"/>
                <a:ea typeface="Arial"/>
                <a:cs typeface="Arial"/>
                <a:sym typeface="Arial"/>
              </a:rPr>
              <a:t>Utiliza este módulo para reflexionar sobre cómo enseñamos y cómo podemos hacer que el aprendizaje sea más significativo, relevante </a:t>
            </a:r>
            <a:endParaRPr/>
          </a:p>
          <a:p>
            <a:pPr indent="0" lvl="0" marL="0" marR="0" rtl="0" algn="ctr">
              <a:lnSpc>
                <a:spcPct val="100000"/>
              </a:lnSpc>
              <a:spcBef>
                <a:spcPts val="0"/>
              </a:spcBef>
              <a:spcAft>
                <a:spcPts val="0"/>
              </a:spcAft>
              <a:buClr>
                <a:srgbClr val="000000"/>
              </a:buClr>
              <a:buSzPts val="1800"/>
              <a:buFont typeface="Arial"/>
              <a:buNone/>
            </a:pPr>
            <a:r>
              <a:rPr b="0" i="1" lang="lt-LT" sz="1800" u="none" cap="none" strike="noStrike">
                <a:solidFill>
                  <a:srgbClr val="000000"/>
                </a:solidFill>
                <a:latin typeface="Arial"/>
                <a:ea typeface="Arial"/>
                <a:cs typeface="Arial"/>
                <a:sym typeface="Arial"/>
              </a:rPr>
              <a:t>y motivador para los adultos en un mundo que cambia rápidamente.</a:t>
            </a:r>
            <a:endParaRPr b="0" i="0" sz="1800" u="none" cap="none" strike="noStrike">
              <a:solidFill>
                <a:srgbClr val="000000"/>
              </a:solidFill>
              <a:latin typeface="Arial"/>
              <a:ea typeface="Arial"/>
              <a:cs typeface="Arial"/>
              <a:sym typeface="Arial"/>
            </a:endParaRPr>
          </a:p>
        </p:txBody>
      </p:sp>
      <p:pic>
        <p:nvPicPr>
          <p:cNvPr descr="Imagen que contiene firmar, dibujo, reloj, señal&#10;&#10;El contenido generado por IA puede ser incorrecto." id="406" name="Google Shape;406;p69"/>
          <p:cNvPicPr preferRelativeResize="0"/>
          <p:nvPr/>
        </p:nvPicPr>
        <p:blipFill rotWithShape="1">
          <a:blip r:embed="rId4">
            <a:alphaModFix/>
          </a:blip>
          <a:srcRect b="0" l="0" r="0" t="0"/>
          <a:stretch/>
        </p:blipFill>
        <p:spPr>
          <a:xfrm>
            <a:off x="11065502" y="5232331"/>
            <a:ext cx="1059463" cy="1059463"/>
          </a:xfrm>
          <a:prstGeom prst="rect">
            <a:avLst/>
          </a:prstGeom>
          <a:noFill/>
          <a:ln>
            <a:noFill/>
          </a:ln>
        </p:spPr>
      </p:pic>
      <p:sp>
        <p:nvSpPr>
          <p:cNvPr id="407" name="Google Shape;407;p6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408" name="Google Shape;408;p69"/>
          <p:cNvSpPr txBox="1"/>
          <p:nvPr>
            <p:ph type="title"/>
          </p:nvPr>
        </p:nvSpPr>
        <p:spPr>
          <a:xfrm>
            <a:off x="3390900" y="342900"/>
            <a:ext cx="6339459" cy="643697"/>
          </a:xfrm>
          <a:prstGeom prst="rect">
            <a:avLst/>
          </a:prstGeom>
          <a:noFill/>
          <a:ln>
            <a:noFill/>
          </a:ln>
        </p:spPr>
        <p:txBody>
          <a:bodyPr anchorCtr="0" anchor="b" bIns="45700" lIns="91425" spcFirstLastPara="1" rIns="91425" wrap="square" tIns="45700">
            <a:noAutofit/>
          </a:bodyPr>
          <a:lstStyle/>
          <a:p>
            <a:pPr indent="-50800" lvl="0" marL="228600" rtl="0" algn="ctr">
              <a:lnSpc>
                <a:spcPct val="100000"/>
              </a:lnSpc>
              <a:spcBef>
                <a:spcPts val="0"/>
              </a:spcBef>
              <a:spcAft>
                <a:spcPts val="0"/>
              </a:spcAft>
              <a:buSzPts val="2400"/>
              <a:buNone/>
            </a:pPr>
            <a:r>
              <a:rPr b="1" lang="lt-LT">
                <a:solidFill>
                  <a:schemeClr val="dk1"/>
                </a:solidFill>
                <a:latin typeface="Arial"/>
                <a:ea typeface="Arial"/>
                <a:cs typeface="Arial"/>
                <a:sym typeface="Arial"/>
              </a:rPr>
              <a:t>BIENVENIDO AL MÓDULO 2</a:t>
            </a:r>
            <a:endParaRPr b="1">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14" name="Shape 414"/>
        <p:cNvGrpSpPr/>
        <p:nvPr/>
      </p:nvGrpSpPr>
      <p:grpSpPr>
        <a:xfrm>
          <a:off x="0" y="0"/>
          <a:ext cx="0" cy="0"/>
          <a:chOff x="0" y="0"/>
          <a:chExt cx="0" cy="0"/>
        </a:xfrm>
      </p:grpSpPr>
      <p:sp>
        <p:nvSpPr>
          <p:cNvPr id="415" name="Google Shape;415;p70"/>
          <p:cNvSpPr/>
          <p:nvPr/>
        </p:nvSpPr>
        <p:spPr>
          <a:xfrm>
            <a:off x="0" y="-329"/>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416" name="Google Shape;416;p70"/>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417" name="Google Shape;417;p70"/>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lt-LT">
                <a:latin typeface="Arial"/>
                <a:ea typeface="Arial"/>
                <a:cs typeface="Arial"/>
                <a:sym typeface="Arial"/>
              </a:rPr>
              <a:t>ESTRUCTURA DEL MÓDULO</a:t>
            </a:r>
            <a:endParaRPr b="1">
              <a:latin typeface="Arial"/>
              <a:ea typeface="Arial"/>
              <a:cs typeface="Arial"/>
              <a:sym typeface="Arial"/>
            </a:endParaRPr>
          </a:p>
        </p:txBody>
      </p:sp>
      <p:sp>
        <p:nvSpPr>
          <p:cNvPr id="418" name="Google Shape;418;p70"/>
          <p:cNvSpPr txBox="1"/>
          <p:nvPr/>
        </p:nvSpPr>
        <p:spPr>
          <a:xfrm>
            <a:off x="688800" y="1161294"/>
            <a:ext cx="4794000"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lt-LT" sz="2099" u="none" cap="none" strike="noStrike">
                <a:solidFill>
                  <a:srgbClr val="678877"/>
                </a:solidFill>
                <a:latin typeface="Arial"/>
                <a:ea typeface="Arial"/>
                <a:cs typeface="Arial"/>
                <a:sym typeface="Arial"/>
              </a:rPr>
              <a:t>Unidad 1. Comprendiendo el contexto: los retos del aprendizaje de adultos en Europa</a:t>
            </a:r>
            <a:endParaRPr b="1" i="0" sz="1400" u="none" cap="none" strike="noStrike">
              <a:solidFill>
                <a:srgbClr val="678877"/>
              </a:solidFill>
              <a:latin typeface="Arial"/>
              <a:ea typeface="Arial"/>
              <a:cs typeface="Arial"/>
              <a:sym typeface="Arial"/>
            </a:endParaRPr>
          </a:p>
        </p:txBody>
      </p:sp>
      <p:sp>
        <p:nvSpPr>
          <p:cNvPr id="419" name="Google Shape;419;p70"/>
          <p:cNvSpPr txBox="1"/>
          <p:nvPr/>
        </p:nvSpPr>
        <p:spPr>
          <a:xfrm>
            <a:off x="872662" y="2170163"/>
            <a:ext cx="4702638" cy="945684"/>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Datos sobre el mercado laboral y la educación en la UE</a:t>
            </a:r>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Brechas en el acceso a las oportunidades de mejora de las cualificaciones</a:t>
            </a:r>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Tendencias en los ámbitos del aprendizaje de adultos</a:t>
            </a:r>
            <a:endParaRPr b="0" i="0" sz="1400" u="none" cap="none" strike="noStrike">
              <a:solidFill>
                <a:srgbClr val="000000"/>
              </a:solidFill>
              <a:latin typeface="Arial"/>
              <a:ea typeface="Arial"/>
              <a:cs typeface="Arial"/>
              <a:sym typeface="Arial"/>
            </a:endParaRPr>
          </a:p>
        </p:txBody>
      </p:sp>
      <p:sp>
        <p:nvSpPr>
          <p:cNvPr id="420" name="Google Shape;420;p70"/>
          <p:cNvSpPr txBox="1"/>
          <p:nvPr/>
        </p:nvSpPr>
        <p:spPr>
          <a:xfrm>
            <a:off x="688800" y="3360917"/>
            <a:ext cx="4794000" cy="799611"/>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lt-LT" sz="2099" u="none" cap="none" strike="noStrike">
                <a:solidFill>
                  <a:srgbClr val="678877"/>
                </a:solidFill>
                <a:latin typeface="Arial"/>
                <a:ea typeface="Arial"/>
                <a:cs typeface="Arial"/>
                <a:sym typeface="Arial"/>
              </a:rPr>
              <a:t>Unidad 2. Comprendiendo el significado del PC en el siglo XXI</a:t>
            </a:r>
            <a:endParaRPr b="1" i="0" sz="1400" u="none" cap="none" strike="noStrike">
              <a:solidFill>
                <a:srgbClr val="678877"/>
              </a:solidFill>
              <a:latin typeface="Arial"/>
              <a:ea typeface="Arial"/>
              <a:cs typeface="Arial"/>
              <a:sym typeface="Arial"/>
            </a:endParaRPr>
          </a:p>
        </p:txBody>
      </p:sp>
      <p:sp>
        <p:nvSpPr>
          <p:cNvPr id="421" name="Google Shape;421;p70"/>
          <p:cNvSpPr txBox="1"/>
          <p:nvPr/>
        </p:nvSpPr>
        <p:spPr>
          <a:xfrm>
            <a:off x="6251398" y="869797"/>
            <a:ext cx="5407200" cy="709997"/>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lt-LT" sz="2099" u="none" cap="none" strike="noStrike">
                <a:solidFill>
                  <a:srgbClr val="678877"/>
                </a:solidFill>
                <a:latin typeface="Arial"/>
                <a:ea typeface="Arial"/>
                <a:cs typeface="Arial"/>
                <a:sym typeface="Arial"/>
              </a:rPr>
              <a:t>Unidad 3. Retos y oportunidades en la promoción del PC en la educación de adultos: adopción de estrategias de compromiso</a:t>
            </a:r>
            <a:endParaRPr b="1" i="0" sz="1400" u="none" cap="none" strike="noStrike">
              <a:solidFill>
                <a:srgbClr val="678877"/>
              </a:solidFill>
              <a:latin typeface="Arial"/>
              <a:ea typeface="Arial"/>
              <a:cs typeface="Arial"/>
              <a:sym typeface="Arial"/>
            </a:endParaRPr>
          </a:p>
        </p:txBody>
      </p:sp>
      <p:sp>
        <p:nvSpPr>
          <p:cNvPr id="422" name="Google Shape;422;p70"/>
          <p:cNvSpPr txBox="1"/>
          <p:nvPr/>
        </p:nvSpPr>
        <p:spPr>
          <a:xfrm>
            <a:off x="872662" y="4217254"/>
            <a:ext cx="4702638" cy="799611"/>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Importancia del PC en una sociedad digital e impulsada por la IA</a:t>
            </a:r>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Aplicaciones del PC en la educación y en diversas industrias</a:t>
            </a:r>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El PC y el desarrollo cognitivo: Taxonomía de Bloom y niveles de pensamiento</a:t>
            </a:r>
            <a:endParaRPr b="0" i="0" sz="1400" u="none" cap="none" strike="noStrike">
              <a:solidFill>
                <a:srgbClr val="000000"/>
              </a:solidFill>
              <a:latin typeface="Arial"/>
              <a:ea typeface="Arial"/>
              <a:cs typeface="Arial"/>
              <a:sym typeface="Arial"/>
            </a:endParaRPr>
          </a:p>
        </p:txBody>
      </p:sp>
      <p:sp>
        <p:nvSpPr>
          <p:cNvPr id="423" name="Google Shape;423;p70"/>
          <p:cNvSpPr txBox="1"/>
          <p:nvPr/>
        </p:nvSpPr>
        <p:spPr>
          <a:xfrm>
            <a:off x="6435260" y="2125934"/>
            <a:ext cx="5045538" cy="799611"/>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Barreras a las que se enfrentan los estudiantes adultos</a:t>
            </a:r>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Importancia del compromiso y la inclusión</a:t>
            </a:r>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Estrategias prácticas para promover eficazmente el PC</a:t>
            </a:r>
            <a:endParaRPr b="0" i="0" sz="1400" u="none" cap="none" strike="noStrike">
              <a:solidFill>
                <a:srgbClr val="000000"/>
              </a:solidFill>
              <a:latin typeface="Arial"/>
              <a:ea typeface="Arial"/>
              <a:cs typeface="Arial"/>
              <a:sym typeface="Arial"/>
            </a:endParaRPr>
          </a:p>
        </p:txBody>
      </p:sp>
      <p:sp>
        <p:nvSpPr>
          <p:cNvPr id="424" name="Google Shape;424;p70"/>
          <p:cNvSpPr txBox="1"/>
          <p:nvPr/>
        </p:nvSpPr>
        <p:spPr>
          <a:xfrm>
            <a:off x="6251398" y="2777575"/>
            <a:ext cx="4794000"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lt-LT" sz="2099" u="none" cap="none" strike="noStrike">
                <a:solidFill>
                  <a:srgbClr val="678877"/>
                </a:solidFill>
                <a:latin typeface="Arial"/>
                <a:ea typeface="Arial"/>
                <a:cs typeface="Arial"/>
                <a:sym typeface="Arial"/>
              </a:rPr>
              <a:t>Unidad 4. El impacto y el potencial del PC en los adultos poco cualificados</a:t>
            </a:r>
            <a:endParaRPr b="1" i="0" sz="1400" u="none" cap="none" strike="noStrike">
              <a:solidFill>
                <a:srgbClr val="678877"/>
              </a:solidFill>
              <a:latin typeface="Arial"/>
              <a:ea typeface="Arial"/>
              <a:cs typeface="Arial"/>
              <a:sym typeface="Arial"/>
            </a:endParaRPr>
          </a:p>
        </p:txBody>
      </p:sp>
      <p:sp>
        <p:nvSpPr>
          <p:cNvPr id="425" name="Google Shape;425;p70"/>
          <p:cNvSpPr txBox="1"/>
          <p:nvPr/>
        </p:nvSpPr>
        <p:spPr>
          <a:xfrm>
            <a:off x="6435260" y="3760722"/>
            <a:ext cx="5045538" cy="945684"/>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Mejora de la empleabilidad a través de competencias relacionadas con el PC, como la resolución de problemas y el pensamiento crítico</a:t>
            </a:r>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Fomento de la inclusión digital y la alfabetización en IA a través del PC</a:t>
            </a:r>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Aplicación de los principios del PC en la vida cotidiana para la capacitación personal y profesional</a:t>
            </a:r>
            <a:endParaRPr b="0" i="0" sz="1400" u="none" cap="none" strike="noStrike">
              <a:solidFill>
                <a:srgbClr val="000000"/>
              </a:solidFill>
              <a:latin typeface="Arial"/>
              <a:ea typeface="Arial"/>
              <a:cs typeface="Arial"/>
              <a:sym typeface="Arial"/>
            </a:endParaRPr>
          </a:p>
        </p:txBody>
      </p:sp>
      <p:sp>
        <p:nvSpPr>
          <p:cNvPr id="426" name="Google Shape;426;p70"/>
          <p:cNvSpPr txBox="1"/>
          <p:nvPr/>
        </p:nvSpPr>
        <p:spPr>
          <a:xfrm>
            <a:off x="6251398" y="5311896"/>
            <a:ext cx="4794000"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lt-LT" sz="2099" u="none" cap="none" strike="noStrike">
                <a:solidFill>
                  <a:srgbClr val="678877"/>
                </a:solidFill>
                <a:latin typeface="Arial"/>
                <a:ea typeface="Arial"/>
                <a:cs typeface="Arial"/>
                <a:sym typeface="Arial"/>
              </a:rPr>
              <a:t>Unidad 5. Casos prácticos y actividades</a:t>
            </a:r>
            <a:endParaRPr b="0" i="0" sz="1400" u="none" cap="none" strike="noStrike">
              <a:solidFill>
                <a:srgbClr val="000000"/>
              </a:solidFill>
              <a:latin typeface="Arial"/>
              <a:ea typeface="Arial"/>
              <a:cs typeface="Arial"/>
              <a:sym typeface="Arial"/>
            </a:endParaRPr>
          </a:p>
        </p:txBody>
      </p:sp>
      <p:sp>
        <p:nvSpPr>
          <p:cNvPr id="427" name="Google Shape;427;p70"/>
          <p:cNvSpPr txBox="1"/>
          <p:nvPr/>
        </p:nvSpPr>
        <p:spPr>
          <a:xfrm>
            <a:off x="6435260" y="5870343"/>
            <a:ext cx="4702638" cy="606410"/>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Ejemplos reales de PC</a:t>
            </a:r>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Ejercicios interactivos para explorar y aplicar lo aprendido en esta unidad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433" name="Shape 433"/>
        <p:cNvGrpSpPr/>
        <p:nvPr/>
      </p:nvGrpSpPr>
      <p:grpSpPr>
        <a:xfrm>
          <a:off x="0" y="0"/>
          <a:ext cx="0" cy="0"/>
          <a:chOff x="0" y="0"/>
          <a:chExt cx="0" cy="0"/>
        </a:xfrm>
      </p:grpSpPr>
      <p:sp>
        <p:nvSpPr>
          <p:cNvPr id="434" name="Google Shape;434;p2"/>
          <p:cNvSpPr/>
          <p:nvPr/>
        </p:nvSpPr>
        <p:spPr>
          <a:xfrm>
            <a:off x="917964" y="2096904"/>
            <a:ext cx="3687287" cy="243143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A5A5A5"/>
              </a:buClr>
              <a:buSzPts val="2000"/>
              <a:buFont typeface="Gill Sans"/>
              <a:buNone/>
            </a:pPr>
            <a:r>
              <a:rPr b="0" i="0" lang="lt-LT" sz="2000" u="none" cap="none" strike="noStrike">
                <a:solidFill>
                  <a:srgbClr val="A5A5A5"/>
                </a:solidFill>
                <a:latin typeface="Arial"/>
                <a:ea typeface="Arial"/>
                <a:cs typeface="Arial"/>
                <a:sym typeface="Arial"/>
              </a:rPr>
              <a:t>Al finalizar el curso, serás capaz 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r>
              <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Gill Sans"/>
              <a:buNone/>
            </a:pPr>
            <a:r>
              <a:rPr b="0" i="0" lang="lt-LT" sz="4000" u="none" cap="none" strike="noStrike">
                <a:solidFill>
                  <a:srgbClr val="000000"/>
                </a:solidFill>
                <a:latin typeface="Arial"/>
                <a:ea typeface="Arial"/>
                <a:cs typeface="Arial"/>
                <a:sym typeface="Arial"/>
              </a:rPr>
              <a:t>Resultados de aprendizaje</a:t>
            </a:r>
            <a:endParaRPr b="0" i="0" sz="4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r>
              <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br>
              <a:rPr b="0" i="0" lang="lt-LT" sz="800" u="none" cap="none" strike="noStrike">
                <a:solidFill>
                  <a:schemeClr val="dk1"/>
                </a:solidFill>
                <a:latin typeface="Arial"/>
                <a:ea typeface="Arial"/>
                <a:cs typeface="Arial"/>
                <a:sym typeface="Arial"/>
              </a:rPr>
            </a:br>
            <a:endParaRPr b="0" i="0" sz="800" u="none" cap="none" strike="noStrike">
              <a:solidFill>
                <a:schemeClr val="dk1"/>
              </a:solidFill>
              <a:latin typeface="Arial"/>
              <a:ea typeface="Arial"/>
              <a:cs typeface="Arial"/>
              <a:sym typeface="Arial"/>
            </a:endParaRPr>
          </a:p>
        </p:txBody>
      </p:sp>
      <p:grpSp>
        <p:nvGrpSpPr>
          <p:cNvPr id="435" name="Google Shape;435;p2"/>
          <p:cNvGrpSpPr/>
          <p:nvPr/>
        </p:nvGrpSpPr>
        <p:grpSpPr>
          <a:xfrm>
            <a:off x="4813445" y="853559"/>
            <a:ext cx="6302895" cy="5150881"/>
            <a:chOff x="0" y="34755"/>
            <a:chExt cx="6302895" cy="5150881"/>
          </a:xfrm>
        </p:grpSpPr>
        <p:sp>
          <p:nvSpPr>
            <p:cNvPr id="436" name="Google Shape;436;p2"/>
            <p:cNvSpPr/>
            <p:nvPr/>
          </p:nvSpPr>
          <p:spPr>
            <a:xfrm>
              <a:off x="0" y="34755"/>
              <a:ext cx="6302895" cy="917280"/>
            </a:xfrm>
            <a:prstGeom prst="roundRect">
              <a:avLst>
                <a:gd fmla="val 16667" name="adj"/>
              </a:avLst>
            </a:prstGeom>
            <a:solidFill>
              <a:srgbClr val="83B8DF"/>
            </a:solidFill>
            <a:ln cap="flat" cmpd="sng" w="12700">
              <a:solidFill>
                <a:srgbClr val="F9ECE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7" name="Google Shape;437;p2"/>
            <p:cNvSpPr txBox="1"/>
            <p:nvPr/>
          </p:nvSpPr>
          <p:spPr>
            <a:xfrm>
              <a:off x="44778" y="79533"/>
              <a:ext cx="6213339" cy="827724"/>
            </a:xfrm>
            <a:prstGeom prst="rect">
              <a:avLst/>
            </a:prstGeom>
            <a:noFill/>
            <a:ln>
              <a:noFill/>
            </a:ln>
          </p:spPr>
          <p:txBody>
            <a:bodyPr anchorCtr="0" anchor="ctr" bIns="68575" lIns="68575" spcFirstLastPara="1" rIns="68575" wrap="square" tIns="68575">
              <a:noAutofit/>
            </a:bodyPr>
            <a:lstStyle/>
            <a:p>
              <a:pPr indent="0" lvl="0" marL="0" marR="0" rtl="0" algn="just">
                <a:lnSpc>
                  <a:spcPct val="150000"/>
                </a:lnSpc>
                <a:spcBef>
                  <a:spcPts val="0"/>
                </a:spcBef>
                <a:spcAft>
                  <a:spcPts val="0"/>
                </a:spcAft>
                <a:buClr>
                  <a:srgbClr val="000000"/>
                </a:buClr>
                <a:buSzPts val="1800"/>
                <a:buFont typeface="Arial"/>
                <a:buNone/>
              </a:pPr>
              <a:r>
                <a:rPr b="1" i="0" lang="lt-LT" sz="1800" u="none" cap="none" strike="noStrike">
                  <a:solidFill>
                    <a:schemeClr val="lt1"/>
                  </a:solidFill>
                  <a:latin typeface="Arial"/>
                  <a:ea typeface="Arial"/>
                  <a:cs typeface="Arial"/>
                  <a:sym typeface="Arial"/>
                </a:rPr>
                <a:t>Describir</a:t>
              </a:r>
              <a:r>
                <a:rPr b="0" i="0" lang="lt-LT" sz="1800" u="none" cap="none" strike="noStrike">
                  <a:solidFill>
                    <a:schemeClr val="lt1"/>
                  </a:solidFill>
                  <a:latin typeface="Arial"/>
                  <a:ea typeface="Arial"/>
                  <a:cs typeface="Arial"/>
                  <a:sym typeface="Arial"/>
                </a:rPr>
                <a:t> la importancia del Pensamiento Computacional en el siglo XXI.</a:t>
              </a:r>
              <a:endParaRPr b="0" i="0" sz="1800" u="none" cap="none" strike="noStrike">
                <a:solidFill>
                  <a:schemeClr val="lt1"/>
                </a:solidFill>
                <a:latin typeface="Arial"/>
                <a:ea typeface="Arial"/>
                <a:cs typeface="Arial"/>
                <a:sym typeface="Arial"/>
              </a:endParaRPr>
            </a:p>
          </p:txBody>
        </p:sp>
        <p:sp>
          <p:nvSpPr>
            <p:cNvPr id="438" name="Google Shape;438;p2"/>
            <p:cNvSpPr/>
            <p:nvPr/>
          </p:nvSpPr>
          <p:spPr>
            <a:xfrm>
              <a:off x="0" y="1093156"/>
              <a:ext cx="6302895" cy="917280"/>
            </a:xfrm>
            <a:prstGeom prst="roundRect">
              <a:avLst>
                <a:gd fmla="val 16667" name="adj"/>
              </a:avLst>
            </a:prstGeom>
            <a:solidFill>
              <a:srgbClr val="E1A28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9" name="Google Shape;439;p2"/>
            <p:cNvSpPr txBox="1"/>
            <p:nvPr/>
          </p:nvSpPr>
          <p:spPr>
            <a:xfrm>
              <a:off x="44778" y="1137934"/>
              <a:ext cx="6213339" cy="827724"/>
            </a:xfrm>
            <a:prstGeom prst="rect">
              <a:avLst/>
            </a:prstGeom>
            <a:noFill/>
            <a:ln>
              <a:noFill/>
            </a:ln>
          </p:spPr>
          <p:txBody>
            <a:bodyPr anchorCtr="0" anchor="ctr" bIns="68575" lIns="68575" spcFirstLastPara="1" rIns="68575" wrap="square" tIns="68575">
              <a:noAutofit/>
            </a:bodyPr>
            <a:lstStyle/>
            <a:p>
              <a:pPr indent="0" lvl="0" marL="0" marR="0" rtl="0" algn="just">
                <a:lnSpc>
                  <a:spcPct val="100000"/>
                </a:lnSpc>
                <a:spcBef>
                  <a:spcPts val="0"/>
                </a:spcBef>
                <a:spcAft>
                  <a:spcPts val="0"/>
                </a:spcAft>
                <a:buClr>
                  <a:schemeClr val="lt1"/>
                </a:buClr>
                <a:buSzPts val="1800"/>
                <a:buFont typeface="Gill Sans"/>
                <a:buNone/>
              </a:pPr>
              <a:r>
                <a:rPr b="1" i="0" lang="lt-LT" sz="1800" u="none" cap="none" strike="noStrike">
                  <a:solidFill>
                    <a:schemeClr val="lt1"/>
                  </a:solidFill>
                  <a:latin typeface="Arial"/>
                  <a:ea typeface="Arial"/>
                  <a:cs typeface="Arial"/>
                  <a:sym typeface="Arial"/>
                </a:rPr>
                <a:t>Determinar </a:t>
              </a:r>
              <a:r>
                <a:rPr b="0" i="0" lang="lt-LT" sz="1800" u="none" cap="none" strike="noStrike">
                  <a:solidFill>
                    <a:schemeClr val="lt1"/>
                  </a:solidFill>
                  <a:latin typeface="Arial"/>
                  <a:ea typeface="Arial"/>
                  <a:cs typeface="Arial"/>
                  <a:sym typeface="Arial"/>
                </a:rPr>
                <a:t>los retos a los que se enfrentan los adultos poco cualificados a la hora de acceder y aplicar el PC en situaciones reales.</a:t>
              </a:r>
              <a:endParaRPr b="0" i="0" sz="1400" u="none" cap="none" strike="noStrike">
                <a:solidFill>
                  <a:srgbClr val="000000"/>
                </a:solidFill>
                <a:latin typeface="Arial"/>
                <a:ea typeface="Arial"/>
                <a:cs typeface="Arial"/>
                <a:sym typeface="Arial"/>
              </a:endParaRPr>
            </a:p>
          </p:txBody>
        </p:sp>
        <p:sp>
          <p:nvSpPr>
            <p:cNvPr id="440" name="Google Shape;440;p2"/>
            <p:cNvSpPr/>
            <p:nvPr/>
          </p:nvSpPr>
          <p:spPr>
            <a:xfrm>
              <a:off x="0" y="2151556"/>
              <a:ext cx="6302895" cy="917280"/>
            </a:xfrm>
            <a:prstGeom prst="roundRect">
              <a:avLst>
                <a:gd fmla="val 16667" name="adj"/>
              </a:avLst>
            </a:prstGeom>
            <a:solidFill>
              <a:srgbClr val="00206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1" name="Google Shape;441;p2"/>
            <p:cNvSpPr txBox="1"/>
            <p:nvPr/>
          </p:nvSpPr>
          <p:spPr>
            <a:xfrm>
              <a:off x="44778" y="2196334"/>
              <a:ext cx="6213339" cy="827724"/>
            </a:xfrm>
            <a:prstGeom prst="rect">
              <a:avLst/>
            </a:prstGeom>
            <a:noFill/>
            <a:ln>
              <a:noFill/>
            </a:ln>
          </p:spPr>
          <p:txBody>
            <a:bodyPr anchorCtr="0" anchor="ctr" bIns="68575" lIns="68575" spcFirstLastPara="1" rIns="68575" wrap="square" tIns="68575">
              <a:noAutofit/>
            </a:bodyPr>
            <a:lstStyle/>
            <a:p>
              <a:pPr indent="0" lvl="0" marL="0" marR="0" rtl="0" algn="just">
                <a:lnSpc>
                  <a:spcPct val="150000"/>
                </a:lnSpc>
                <a:spcBef>
                  <a:spcPts val="0"/>
                </a:spcBef>
                <a:spcAft>
                  <a:spcPts val="0"/>
                </a:spcAft>
                <a:buClr>
                  <a:srgbClr val="000000"/>
                </a:buClr>
                <a:buSzPts val="1800"/>
                <a:buFont typeface="Arial"/>
                <a:buNone/>
              </a:pPr>
              <a:r>
                <a:rPr b="1" i="0" lang="lt-LT" sz="1800" u="none" cap="none" strike="noStrike">
                  <a:solidFill>
                    <a:schemeClr val="lt1"/>
                  </a:solidFill>
                  <a:latin typeface="Arial"/>
                  <a:ea typeface="Arial"/>
                  <a:cs typeface="Arial"/>
                  <a:sym typeface="Arial"/>
                </a:rPr>
                <a:t>Distinguir </a:t>
              </a:r>
              <a:r>
                <a:rPr b="0" i="0" lang="lt-LT" sz="1800" u="none" cap="none" strike="noStrike">
                  <a:solidFill>
                    <a:schemeClr val="lt1"/>
                  </a:solidFill>
                  <a:latin typeface="Arial"/>
                  <a:ea typeface="Arial"/>
                  <a:cs typeface="Arial"/>
                  <a:sym typeface="Arial"/>
                </a:rPr>
                <a:t>las oportunidades de integración del PC en la educación de adultos para mejorar la empleabilidad.</a:t>
              </a:r>
              <a:endParaRPr b="0" i="0" sz="1400" u="none" cap="none" strike="noStrike">
                <a:solidFill>
                  <a:srgbClr val="000000"/>
                </a:solidFill>
                <a:latin typeface="Arial"/>
                <a:ea typeface="Arial"/>
                <a:cs typeface="Arial"/>
                <a:sym typeface="Arial"/>
              </a:endParaRPr>
            </a:p>
          </p:txBody>
        </p:sp>
        <p:sp>
          <p:nvSpPr>
            <p:cNvPr id="442" name="Google Shape;442;p2"/>
            <p:cNvSpPr/>
            <p:nvPr/>
          </p:nvSpPr>
          <p:spPr>
            <a:xfrm>
              <a:off x="0" y="3209956"/>
              <a:ext cx="6302895" cy="917280"/>
            </a:xfrm>
            <a:prstGeom prst="roundRect">
              <a:avLst>
                <a:gd fmla="val 16667" name="adj"/>
              </a:avLst>
            </a:prstGeom>
            <a:solidFill>
              <a:srgbClr val="0070C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3" name="Google Shape;443;p2"/>
            <p:cNvSpPr txBox="1"/>
            <p:nvPr/>
          </p:nvSpPr>
          <p:spPr>
            <a:xfrm>
              <a:off x="44778" y="3254734"/>
              <a:ext cx="6213339" cy="827724"/>
            </a:xfrm>
            <a:prstGeom prst="rect">
              <a:avLst/>
            </a:prstGeom>
            <a:noFill/>
            <a:ln>
              <a:noFill/>
            </a:ln>
          </p:spPr>
          <p:txBody>
            <a:bodyPr anchorCtr="0" anchor="ctr" bIns="68575" lIns="68575" spcFirstLastPara="1" rIns="68575" wrap="square" tIns="68575">
              <a:noAutofit/>
            </a:bodyPr>
            <a:lstStyle/>
            <a:p>
              <a:pPr indent="0" lvl="0" marL="0" marR="0" rtl="0" algn="just">
                <a:lnSpc>
                  <a:spcPct val="150000"/>
                </a:lnSpc>
                <a:spcBef>
                  <a:spcPts val="0"/>
                </a:spcBef>
                <a:spcAft>
                  <a:spcPts val="0"/>
                </a:spcAft>
                <a:buClr>
                  <a:srgbClr val="000000"/>
                </a:buClr>
                <a:buSzPts val="1800"/>
                <a:buFont typeface="Arial"/>
                <a:buNone/>
              </a:pPr>
              <a:r>
                <a:rPr b="1" i="0" lang="lt-LT" sz="1800" u="none" cap="none" strike="noStrike">
                  <a:solidFill>
                    <a:schemeClr val="lt1"/>
                  </a:solidFill>
                  <a:latin typeface="Arial"/>
                  <a:ea typeface="Arial"/>
                  <a:cs typeface="Arial"/>
                  <a:sym typeface="Arial"/>
                </a:rPr>
                <a:t>Reconocer </a:t>
              </a:r>
              <a:r>
                <a:rPr b="0" i="0" lang="lt-LT" sz="1800" u="none" cap="none" strike="noStrike">
                  <a:solidFill>
                    <a:schemeClr val="lt1"/>
                  </a:solidFill>
                  <a:latin typeface="Arial"/>
                  <a:ea typeface="Arial"/>
                  <a:cs typeface="Arial"/>
                  <a:sym typeface="Arial"/>
                </a:rPr>
                <a:t>las estrategias promoviendo el PC en contextos de educación de adultos.</a:t>
              </a:r>
              <a:endParaRPr b="0" i="0" sz="1400" u="none" cap="none" strike="noStrike">
                <a:solidFill>
                  <a:srgbClr val="000000"/>
                </a:solidFill>
                <a:latin typeface="Arial"/>
                <a:ea typeface="Arial"/>
                <a:cs typeface="Arial"/>
                <a:sym typeface="Arial"/>
              </a:endParaRPr>
            </a:p>
          </p:txBody>
        </p:sp>
        <p:sp>
          <p:nvSpPr>
            <p:cNvPr id="444" name="Google Shape;444;p2"/>
            <p:cNvSpPr/>
            <p:nvPr/>
          </p:nvSpPr>
          <p:spPr>
            <a:xfrm>
              <a:off x="0" y="4268356"/>
              <a:ext cx="6302895" cy="917280"/>
            </a:xfrm>
            <a:prstGeom prst="roundRect">
              <a:avLst>
                <a:gd fmla="val 16667" name="adj"/>
              </a:avLst>
            </a:prstGeom>
            <a:solidFill>
              <a:srgbClr val="678877"/>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p2"/>
            <p:cNvSpPr txBox="1"/>
            <p:nvPr/>
          </p:nvSpPr>
          <p:spPr>
            <a:xfrm>
              <a:off x="44778" y="4313134"/>
              <a:ext cx="6213339" cy="827724"/>
            </a:xfrm>
            <a:prstGeom prst="rect">
              <a:avLst/>
            </a:prstGeom>
            <a:noFill/>
            <a:ln>
              <a:noFill/>
            </a:ln>
          </p:spPr>
          <p:txBody>
            <a:bodyPr anchorCtr="0" anchor="ctr" bIns="60950" lIns="60950" spcFirstLastPara="1" rIns="60950" wrap="square" tIns="60950">
              <a:noAutofit/>
            </a:bodyPr>
            <a:lstStyle/>
            <a:p>
              <a:pPr indent="0" lvl="0" marL="0" marR="0" rtl="0" algn="just">
                <a:lnSpc>
                  <a:spcPct val="114000"/>
                </a:lnSpc>
                <a:spcBef>
                  <a:spcPts val="0"/>
                </a:spcBef>
                <a:spcAft>
                  <a:spcPts val="0"/>
                </a:spcAft>
                <a:buClr>
                  <a:srgbClr val="000000"/>
                </a:buClr>
                <a:buSzPts val="1800"/>
                <a:buFont typeface="Arial"/>
                <a:buNone/>
              </a:pPr>
              <a:r>
                <a:rPr b="1" i="0" lang="lt-LT" sz="1800" u="none" cap="none" strike="noStrike">
                  <a:solidFill>
                    <a:schemeClr val="lt1"/>
                  </a:solidFill>
                  <a:latin typeface="Arial"/>
                  <a:ea typeface="Arial"/>
                  <a:cs typeface="Arial"/>
                  <a:sym typeface="Arial"/>
                </a:rPr>
                <a:t>Demostrar </a:t>
              </a:r>
              <a:r>
                <a:rPr b="0" i="0" lang="lt-LT" sz="1800" u="none" cap="none" strike="noStrike">
                  <a:solidFill>
                    <a:schemeClr val="lt1"/>
                  </a:solidFill>
                  <a:latin typeface="Arial"/>
                  <a:ea typeface="Arial"/>
                  <a:cs typeface="Arial"/>
                  <a:sym typeface="Arial"/>
                </a:rPr>
                <a:t>el impacto y el potencial del PC en adultos poco cualificados.</a:t>
              </a:r>
              <a:endParaRPr b="0" i="0" sz="1800" u="none" cap="none" strike="noStrike">
                <a:solidFill>
                  <a:schemeClr val="lt1"/>
                </a:solidFill>
                <a:latin typeface="Arial"/>
                <a:ea typeface="Arial"/>
                <a:cs typeface="Arial"/>
                <a:sym typeface="Arial"/>
              </a:endParaRPr>
            </a:p>
          </p:txBody>
        </p:sp>
      </p:grpSp>
      <p:sp>
        <p:nvSpPr>
          <p:cNvPr id="446" name="Google Shape;446;p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9"/>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p>
            <a:pPr indent="-228600" lvl="0" marL="228600" rtl="0" algn="l">
              <a:lnSpc>
                <a:spcPct val="100000"/>
              </a:lnSpc>
              <a:spcBef>
                <a:spcPts val="0"/>
              </a:spcBef>
              <a:spcAft>
                <a:spcPts val="0"/>
              </a:spcAft>
              <a:buSzPts val="2400"/>
              <a:buNone/>
            </a:pPr>
            <a:r>
              <a:rPr b="1" lang="lt-LT">
                <a:latin typeface="Arial"/>
                <a:ea typeface="Arial"/>
                <a:cs typeface="Arial"/>
                <a:sym typeface="Arial"/>
              </a:rPr>
              <a:t>FINALIDAD y OBJETIVOS DEL MÓDULO</a:t>
            </a:r>
            <a:endParaRPr>
              <a:latin typeface="Arial"/>
              <a:ea typeface="Arial"/>
              <a:cs typeface="Arial"/>
              <a:sym typeface="Arial"/>
            </a:endParaRPr>
          </a:p>
        </p:txBody>
      </p:sp>
      <p:sp>
        <p:nvSpPr>
          <p:cNvPr id="454" name="Google Shape;454;p9"/>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1000"/>
              </a:spcBef>
              <a:spcAft>
                <a:spcPts val="0"/>
              </a:spcAft>
              <a:buSzPts val="1260"/>
              <a:buNone/>
            </a:pPr>
            <a:r>
              <a:rPr b="1" lang="lt-LT" sz="1600">
                <a:latin typeface="Arial"/>
                <a:ea typeface="Arial"/>
                <a:cs typeface="Arial"/>
                <a:sym typeface="Arial"/>
              </a:rPr>
              <a:t>FINALIDAD: </a:t>
            </a:r>
            <a:r>
              <a:rPr lang="lt-LT" sz="1600">
                <a:latin typeface="Arial"/>
                <a:ea typeface="Arial"/>
                <a:cs typeface="Arial"/>
                <a:sym typeface="Arial"/>
              </a:rPr>
              <a:t>Proporcionar conocimientos sobre la importancia de la integración del Pensamiento Computacional en el proceso de educación de adultos evaluando los retos y las oportunidades, así como su posible impacto y potencial.</a:t>
            </a:r>
            <a:endParaRPr/>
          </a:p>
          <a:p>
            <a:pPr indent="0" lvl="0" marL="0" rtl="0" algn="just">
              <a:lnSpc>
                <a:spcPct val="100000"/>
              </a:lnSpc>
              <a:spcBef>
                <a:spcPts val="1000"/>
              </a:spcBef>
              <a:spcAft>
                <a:spcPts val="0"/>
              </a:spcAft>
              <a:buSzPts val="1260"/>
              <a:buNone/>
            </a:pPr>
            <a:r>
              <a:rPr b="1" lang="lt-LT" sz="1600">
                <a:latin typeface="Arial"/>
                <a:ea typeface="Arial"/>
                <a:cs typeface="Arial"/>
                <a:sym typeface="Arial"/>
              </a:rPr>
              <a:t>OBJETIVOS:</a:t>
            </a:r>
            <a:endParaRPr>
              <a:latin typeface="Arial"/>
              <a:ea typeface="Arial"/>
              <a:cs typeface="Arial"/>
              <a:sym typeface="Arial"/>
            </a:endParaRPr>
          </a:p>
          <a:p>
            <a:pPr indent="-330200" lvl="0" marL="457200" rtl="0" algn="just">
              <a:lnSpc>
                <a:spcPct val="100000"/>
              </a:lnSpc>
              <a:spcBef>
                <a:spcPts val="1000"/>
              </a:spcBef>
              <a:spcAft>
                <a:spcPts val="0"/>
              </a:spcAft>
              <a:buSzPts val="1600"/>
              <a:buAutoNum type="arabicPeriod"/>
            </a:pPr>
            <a:r>
              <a:rPr lang="lt-LT" sz="1600">
                <a:latin typeface="Arial"/>
                <a:ea typeface="Arial"/>
                <a:cs typeface="Arial"/>
                <a:sym typeface="Arial"/>
              </a:rPr>
              <a:t>Justificar el significado del Pensamiento Computacional en el siglo XXI.</a:t>
            </a:r>
            <a:endParaRPr/>
          </a:p>
          <a:p>
            <a:pPr indent="-330200" lvl="0" marL="457200" rtl="0" algn="just">
              <a:lnSpc>
                <a:spcPct val="100000"/>
              </a:lnSpc>
              <a:spcBef>
                <a:spcPts val="1000"/>
              </a:spcBef>
              <a:spcAft>
                <a:spcPts val="0"/>
              </a:spcAft>
              <a:buSzPts val="1600"/>
              <a:buAutoNum type="arabicPeriod"/>
            </a:pPr>
            <a:r>
              <a:rPr lang="lt-LT" sz="1600">
                <a:latin typeface="Arial"/>
                <a:ea typeface="Arial"/>
                <a:cs typeface="Arial"/>
                <a:sym typeface="Arial"/>
              </a:rPr>
              <a:t>Presentar los retos y oportunidades de la promoción del Pensamiento Computacional, haciendo hincapié en estrategias para la participación de los alumnos.</a:t>
            </a:r>
            <a:endParaRPr/>
          </a:p>
          <a:p>
            <a:pPr indent="-330200" lvl="0" marL="457200" rtl="0" algn="just">
              <a:lnSpc>
                <a:spcPct val="100000"/>
              </a:lnSpc>
              <a:spcBef>
                <a:spcPts val="1000"/>
              </a:spcBef>
              <a:spcAft>
                <a:spcPts val="0"/>
              </a:spcAft>
              <a:buSzPts val="1600"/>
              <a:buAutoNum type="arabicPeriod"/>
            </a:pPr>
            <a:r>
              <a:rPr lang="lt-LT" sz="1600">
                <a:latin typeface="Arial"/>
                <a:ea typeface="Arial"/>
                <a:cs typeface="Arial"/>
                <a:sym typeface="Arial"/>
              </a:rPr>
              <a:t>Divulgar el impacto y el potencial del Pensamiento Computacional en los adultos de baja cualificación.</a:t>
            </a:r>
            <a:endParaRPr>
              <a:latin typeface="Arial"/>
              <a:ea typeface="Arial"/>
              <a:cs typeface="Arial"/>
              <a:sym typeface="Arial"/>
            </a:endParaRPr>
          </a:p>
          <a:p>
            <a:pPr indent="0" lvl="0" marL="0" rtl="0" algn="l">
              <a:lnSpc>
                <a:spcPct val="100000"/>
              </a:lnSpc>
              <a:spcBef>
                <a:spcPts val="1000"/>
              </a:spcBef>
              <a:spcAft>
                <a:spcPts val="0"/>
              </a:spcAft>
              <a:buClr>
                <a:schemeClr val="dk2"/>
              </a:buClr>
              <a:buSzPts val="1120"/>
              <a:buFont typeface="Arial"/>
              <a:buNone/>
            </a:pPr>
            <a:r>
              <a:t/>
            </a:r>
            <a:endParaRPr sz="1600">
              <a:solidFill>
                <a:schemeClr val="dk2"/>
              </a:solidFill>
              <a:latin typeface="Arial"/>
              <a:ea typeface="Arial"/>
              <a:cs typeface="Arial"/>
              <a:sym typeface="Arial"/>
            </a:endParaRPr>
          </a:p>
        </p:txBody>
      </p:sp>
      <p:pic>
        <p:nvPicPr>
          <p:cNvPr id="455" name="Google Shape;455;p9"/>
          <p:cNvPicPr preferRelativeResize="0"/>
          <p:nvPr>
            <p:ph idx="2" type="pic"/>
          </p:nvPr>
        </p:nvPicPr>
        <p:blipFill rotWithShape="1">
          <a:blip r:embed="rId3">
            <a:alphaModFix/>
          </a:blip>
          <a:srcRect b="0" l="30342" r="30344" t="0"/>
          <a:stretch/>
        </p:blipFill>
        <p:spPr>
          <a:xfrm>
            <a:off x="8140700" y="-1"/>
            <a:ext cx="4051300" cy="6858001"/>
          </a:xfrm>
          <a:prstGeom prst="rect">
            <a:avLst/>
          </a:prstGeom>
          <a:noFill/>
          <a:ln>
            <a:noFill/>
          </a:ln>
        </p:spPr>
      </p:pic>
      <p:sp>
        <p:nvSpPr>
          <p:cNvPr id="456" name="Google Shape;456;p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solidFill>
                  <a:schemeClr val="lt1"/>
                </a:solidFill>
              </a:rPr>
              <a:t>‹#›</a:t>
            </a:fld>
            <a:endParaRPr>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2" name="Shape 462"/>
        <p:cNvGrpSpPr/>
        <p:nvPr/>
      </p:nvGrpSpPr>
      <p:grpSpPr>
        <a:xfrm>
          <a:off x="0" y="0"/>
          <a:ext cx="0" cy="0"/>
          <a:chOff x="0" y="0"/>
          <a:chExt cx="0" cy="0"/>
        </a:xfrm>
      </p:grpSpPr>
      <p:pic>
        <p:nvPicPr>
          <p:cNvPr id="463" name="Google Shape;463;p4"/>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464" name="Google Shape;464;p4"/>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lt-LT" sz="900" u="none" cap="none" strike="noStrike">
                <a:solidFill>
                  <a:srgbClr val="000000"/>
                </a:solidFill>
                <a:latin typeface="Arial"/>
                <a:ea typeface="Arial"/>
                <a:cs typeface="Arial"/>
                <a:sym typeface="Arial"/>
              </a:rPr>
              <a:t>‹#›</a:t>
            </a:fld>
            <a:endParaRPr b="0" i="0" sz="900" u="none" cap="none" strike="noStrike">
              <a:solidFill>
                <a:srgbClr val="000000"/>
              </a:solidFill>
              <a:latin typeface="Arial"/>
              <a:ea typeface="Arial"/>
              <a:cs typeface="Arial"/>
              <a:sym typeface="Arial"/>
            </a:endParaRPr>
          </a:p>
        </p:txBody>
      </p:sp>
      <p:sp>
        <p:nvSpPr>
          <p:cNvPr id="465" name="Google Shape;465;p4"/>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lt-LT" sz="2700">
                <a:latin typeface="Arial"/>
                <a:ea typeface="Arial"/>
                <a:cs typeface="Arial"/>
                <a:sym typeface="Arial"/>
              </a:rPr>
              <a:t>UNIDAD 1</a:t>
            </a:r>
            <a:endParaRPr sz="2700">
              <a:latin typeface="Arial"/>
              <a:ea typeface="Arial"/>
              <a:cs typeface="Arial"/>
              <a:sym typeface="Arial"/>
            </a:endParaRPr>
          </a:p>
        </p:txBody>
      </p:sp>
      <p:sp>
        <p:nvSpPr>
          <p:cNvPr id="466" name="Google Shape;466;p4"/>
          <p:cNvSpPr txBox="1"/>
          <p:nvPr>
            <p:ph idx="1" type="body"/>
          </p:nvPr>
        </p:nvSpPr>
        <p:spPr>
          <a:xfrm>
            <a:off x="7831740" y="3615661"/>
            <a:ext cx="2663825" cy="1473697"/>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SzPts val="1400"/>
              <a:buNone/>
            </a:pPr>
            <a:r>
              <a:rPr lang="lt-LT" sz="2100">
                <a:latin typeface="Arial"/>
                <a:ea typeface="Arial"/>
                <a:cs typeface="Arial"/>
                <a:sym typeface="Arial"/>
              </a:rPr>
              <a:t>Comprendiendo el contexto: los retos del aprendizaje de adultos en Europa</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pic>
        <p:nvPicPr>
          <p:cNvPr descr="Chart 1" id="471" name="Google Shape;471;p5"/>
          <p:cNvPicPr preferRelativeResize="0"/>
          <p:nvPr/>
        </p:nvPicPr>
        <p:blipFill rotWithShape="1">
          <a:blip r:embed="rId3">
            <a:alphaModFix/>
          </a:blip>
          <a:srcRect b="15859" l="0" r="0" t="29011"/>
          <a:stretch/>
        </p:blipFill>
        <p:spPr>
          <a:xfrm>
            <a:off x="1654616" y="2612188"/>
            <a:ext cx="8882767" cy="2114555"/>
          </a:xfrm>
          <a:prstGeom prst="rect">
            <a:avLst/>
          </a:prstGeom>
          <a:noFill/>
          <a:ln>
            <a:noFill/>
          </a:ln>
        </p:spPr>
      </p:pic>
      <p:sp>
        <p:nvSpPr>
          <p:cNvPr id="472" name="Google Shape;472;p5"/>
          <p:cNvSpPr txBox="1"/>
          <p:nvPr>
            <p:ph idx="1" type="body"/>
          </p:nvPr>
        </p:nvSpPr>
        <p:spPr>
          <a:xfrm>
            <a:off x="890955" y="1596577"/>
            <a:ext cx="10410091" cy="949669"/>
          </a:xfrm>
          <a:prstGeom prst="rect">
            <a:avLst/>
          </a:prstGeom>
          <a:noFill/>
          <a:ln>
            <a:noFill/>
          </a:ln>
        </p:spPr>
        <p:txBody>
          <a:bodyPr anchorCtr="0" anchor="t" bIns="45700" lIns="91425" spcFirstLastPara="1" rIns="91425" wrap="square" tIns="45700">
            <a:normAutofit lnSpcReduction="10000"/>
          </a:bodyPr>
          <a:lstStyle/>
          <a:p>
            <a:pPr indent="0" lvl="0" marL="148590" rtl="0" algn="just">
              <a:lnSpc>
                <a:spcPct val="100000"/>
              </a:lnSpc>
              <a:spcBef>
                <a:spcPts val="1000"/>
              </a:spcBef>
              <a:spcAft>
                <a:spcPts val="0"/>
              </a:spcAft>
              <a:buSzPts val="1260"/>
              <a:buNone/>
            </a:pPr>
            <a:r>
              <a:rPr lang="lt-LT" sz="1600">
                <a:latin typeface="Arial"/>
                <a:ea typeface="Arial"/>
                <a:cs typeface="Arial"/>
                <a:sym typeface="Arial"/>
              </a:rPr>
              <a:t>Según el Cedefop 2020, 128 millones de adultos del Reino Unido, Islandia, Noruega y los Estados miembros de la UE-27 tienen capacidad para reciclarse y mejorar sus cualificaciones, lo que supone casi la mitad (46,1%) de la población adulta de todos estos países.</a:t>
            </a:r>
            <a:endParaRPr sz="1800">
              <a:latin typeface="Arial"/>
              <a:ea typeface="Arial"/>
              <a:cs typeface="Arial"/>
              <a:sym typeface="Arial"/>
            </a:endParaRPr>
          </a:p>
        </p:txBody>
      </p:sp>
      <p:sp>
        <p:nvSpPr>
          <p:cNvPr id="473" name="Google Shape;473;p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474" name="Google Shape;474;p5"/>
          <p:cNvSpPr txBox="1"/>
          <p:nvPr>
            <p:ph type="title"/>
          </p:nvPr>
        </p:nvSpPr>
        <p:spPr>
          <a:xfrm>
            <a:off x="1371600" y="819595"/>
            <a:ext cx="9486900" cy="725118"/>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2"/>
              </a:buClr>
              <a:buSzPct val="126984"/>
              <a:buFont typeface="Sorts Mill Goudy"/>
              <a:buNone/>
            </a:pPr>
            <a:r>
              <a:rPr b="1" lang="lt-LT" sz="2800">
                <a:latin typeface="Arial"/>
                <a:ea typeface="Arial"/>
                <a:cs typeface="Arial"/>
                <a:sym typeface="Arial"/>
              </a:rPr>
              <a:t>El 46% de los adultos podría mejorar sus cualificaciones. ¿Estamos preparados para afrontar el reto?</a:t>
            </a:r>
            <a:endParaRPr b="1" sz="2800">
              <a:latin typeface="Arial"/>
              <a:ea typeface="Arial"/>
              <a:cs typeface="Arial"/>
              <a:sym typeface="Arial"/>
            </a:endParaRPr>
          </a:p>
        </p:txBody>
      </p:sp>
      <p:sp>
        <p:nvSpPr>
          <p:cNvPr id="475" name="Google Shape;475;p5"/>
          <p:cNvSpPr txBox="1"/>
          <p:nvPr/>
        </p:nvSpPr>
        <p:spPr>
          <a:xfrm>
            <a:off x="1840782" y="4726744"/>
            <a:ext cx="5964702"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lt-LT" sz="1200" u="none" cap="none" strike="noStrike">
                <a:solidFill>
                  <a:srgbClr val="000000"/>
                </a:solidFill>
                <a:latin typeface="Arial"/>
                <a:ea typeface="Arial"/>
                <a:cs typeface="Arial"/>
                <a:sym typeface="Arial"/>
              </a:rPr>
              <a:t>Cálculo del Cedefop sobre la EPA 2016, CSIS 2015, PIAAC de la OCDE 2012, 2015.</a:t>
            </a:r>
            <a:endParaRPr/>
          </a:p>
        </p:txBody>
      </p:sp>
      <p:sp>
        <p:nvSpPr>
          <p:cNvPr id="476" name="Google Shape;476;p5"/>
          <p:cNvSpPr txBox="1"/>
          <p:nvPr/>
        </p:nvSpPr>
        <p:spPr>
          <a:xfrm>
            <a:off x="890955" y="5158491"/>
            <a:ext cx="10225385" cy="825593"/>
          </a:xfrm>
          <a:prstGeom prst="rect">
            <a:avLst/>
          </a:prstGeom>
          <a:noFill/>
          <a:ln>
            <a:noFill/>
          </a:ln>
        </p:spPr>
        <p:txBody>
          <a:bodyPr anchorCtr="0" anchor="t" bIns="45700" lIns="91425" spcFirstLastPara="1" rIns="91425" wrap="square" tIns="45700">
            <a:normAutofit/>
          </a:bodyPr>
          <a:lstStyle/>
          <a:p>
            <a:pPr indent="0" lvl="0" marL="148590" marR="0" rtl="0" algn="just">
              <a:lnSpc>
                <a:spcPct val="100000"/>
              </a:lnSpc>
              <a:spcBef>
                <a:spcPts val="1000"/>
              </a:spcBef>
              <a:spcAft>
                <a:spcPts val="0"/>
              </a:spcAft>
              <a:buClr>
                <a:schemeClr val="dk2"/>
              </a:buClr>
              <a:buSzPts val="1260"/>
              <a:buFont typeface="Arial"/>
              <a:buNone/>
            </a:pPr>
            <a:r>
              <a:rPr b="0" i="0" lang="lt-LT" sz="1600" u="none" cap="none" strike="noStrike">
                <a:solidFill>
                  <a:schemeClr val="dk2"/>
                </a:solidFill>
                <a:latin typeface="Arial"/>
                <a:ea typeface="Arial"/>
                <a:cs typeface="Arial"/>
                <a:sym typeface="Arial"/>
              </a:rPr>
              <a:t>Esto pone de manifiesto la magnitud del número de adultos que podrían beneficiarse de las competencias digitales y de métodos estructurados de resolución de problemas como el PC.</a:t>
            </a:r>
            <a:endParaRPr b="0" i="0" sz="1800" u="none" cap="none" strike="noStrike">
              <a:solidFill>
                <a:schemeClr val="dk2"/>
              </a:solidFill>
              <a:latin typeface="Arial"/>
              <a:ea typeface="Arial"/>
              <a:cs typeface="Arial"/>
              <a:sym typeface="Arial"/>
            </a:endParaRPr>
          </a:p>
        </p:txBody>
      </p:sp>
      <p:sp>
        <p:nvSpPr>
          <p:cNvPr id="477" name="Google Shape;477;p5"/>
          <p:cNvSpPr txBox="1"/>
          <p:nvPr/>
        </p:nvSpPr>
        <p:spPr>
          <a:xfrm>
            <a:off x="3046828" y="2474034"/>
            <a:ext cx="6098344"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lt-LT" sz="1400" u="none" cap="none" strike="noStrike">
                <a:solidFill>
                  <a:srgbClr val="000000"/>
                </a:solidFill>
                <a:latin typeface="Arial"/>
                <a:ea typeface="Arial"/>
                <a:cs typeface="Arial"/>
                <a:sym typeface="Arial"/>
              </a:rPr>
              <a:t>Adultos poco cualificados en la UE-27, Islandia, Noruega y el Reino Unido, 2020</a:t>
            </a:r>
            <a:endParaRPr b="0" i="0" sz="1400" u="none" cap="none" strike="noStrike">
              <a:solidFill>
                <a:srgbClr val="000000"/>
              </a:solidFill>
              <a:latin typeface="Arial"/>
              <a:ea typeface="Arial"/>
              <a:cs typeface="Arial"/>
              <a:sym typeface="Arial"/>
            </a:endParaRPr>
          </a:p>
        </p:txBody>
      </p:sp>
      <p:sp>
        <p:nvSpPr>
          <p:cNvPr id="478" name="Google Shape;478;p5"/>
          <p:cNvSpPr txBox="1"/>
          <p:nvPr/>
        </p:nvSpPr>
        <p:spPr>
          <a:xfrm>
            <a:off x="8974799" y="4768948"/>
            <a:ext cx="1976962"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lt-LT" sz="1200" u="none" cap="none" strike="noStrike">
                <a:solidFill>
                  <a:srgbClr val="000000"/>
                </a:solidFill>
                <a:latin typeface="Arial"/>
                <a:ea typeface="Arial"/>
                <a:cs typeface="Arial"/>
                <a:sym typeface="Arial"/>
              </a:rPr>
              <a:t>Fuente: Cedefop 2020</a:t>
            </a:r>
            <a:endParaRPr b="1" i="1" sz="1200" u="none" cap="none" strike="noStrike">
              <a:solidFill>
                <a:srgbClr val="000000"/>
              </a:solidFill>
              <a:latin typeface="Arial"/>
              <a:ea typeface="Arial"/>
              <a:cs typeface="Arial"/>
              <a:sym typeface="Arial"/>
            </a:endParaRPr>
          </a:p>
        </p:txBody>
      </p:sp>
      <p:sp>
        <p:nvSpPr>
          <p:cNvPr id="479" name="Google Shape;479;p5"/>
          <p:cNvSpPr/>
          <p:nvPr/>
        </p:nvSpPr>
        <p:spPr>
          <a:xfrm>
            <a:off x="1519311" y="2422170"/>
            <a:ext cx="9246284" cy="2623777"/>
          </a:xfrm>
          <a:prstGeom prst="rect">
            <a:avLst/>
          </a:prstGeom>
          <a:noFill/>
          <a:ln cap="flat" cmpd="sng" w="9525">
            <a:solidFill>
              <a:srgbClr val="A5A5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pic>
        <p:nvPicPr>
          <p:cNvPr descr="Chart 2" id="484" name="Google Shape;484;p6"/>
          <p:cNvPicPr preferRelativeResize="0"/>
          <p:nvPr/>
        </p:nvPicPr>
        <p:blipFill rotWithShape="1">
          <a:blip r:embed="rId3">
            <a:alphaModFix/>
          </a:blip>
          <a:srcRect b="3762" l="504" r="1747" t="2591"/>
          <a:stretch/>
        </p:blipFill>
        <p:spPr>
          <a:xfrm>
            <a:off x="5395591" y="2266143"/>
            <a:ext cx="5670081" cy="3113037"/>
          </a:xfrm>
          <a:prstGeom prst="rect">
            <a:avLst/>
          </a:prstGeom>
          <a:noFill/>
          <a:ln>
            <a:noFill/>
          </a:ln>
        </p:spPr>
      </p:pic>
      <p:sp>
        <p:nvSpPr>
          <p:cNvPr id="485" name="Google Shape;485;p6"/>
          <p:cNvSpPr txBox="1"/>
          <p:nvPr>
            <p:ph idx="1" type="body"/>
          </p:nvPr>
        </p:nvSpPr>
        <p:spPr>
          <a:xfrm>
            <a:off x="920442" y="1835733"/>
            <a:ext cx="4068247" cy="3543447"/>
          </a:xfrm>
          <a:prstGeom prst="rect">
            <a:avLst/>
          </a:prstGeom>
          <a:noFill/>
          <a:ln>
            <a:noFill/>
          </a:ln>
        </p:spPr>
        <p:txBody>
          <a:bodyPr anchorCtr="0" anchor="t" bIns="45700" lIns="91425" spcFirstLastPara="1" rIns="91425" wrap="square" tIns="45700">
            <a:normAutofit fontScale="92500"/>
          </a:bodyPr>
          <a:lstStyle/>
          <a:p>
            <a:pPr indent="0" lvl="0" marL="148590" rtl="0" algn="just">
              <a:lnSpc>
                <a:spcPct val="100000"/>
              </a:lnSpc>
              <a:spcBef>
                <a:spcPts val="1000"/>
              </a:spcBef>
              <a:spcAft>
                <a:spcPts val="0"/>
              </a:spcAft>
              <a:buSzPct val="85135"/>
              <a:buNone/>
            </a:pPr>
            <a:r>
              <a:rPr lang="lt-LT" sz="1600">
                <a:latin typeface="Arial"/>
                <a:ea typeface="Arial"/>
                <a:cs typeface="Arial"/>
                <a:sym typeface="Arial"/>
              </a:rPr>
              <a:t>Los adultos poco cualificados corren riesgo de desempleo y, sin embargo, son los que menos se benefician de las oportunidades de mejora de sus cualificaciones. </a:t>
            </a:r>
            <a:endParaRPr/>
          </a:p>
          <a:p>
            <a:pPr indent="0" lvl="0" marL="148590" rtl="0" algn="just">
              <a:lnSpc>
                <a:spcPct val="100000"/>
              </a:lnSpc>
              <a:spcBef>
                <a:spcPts val="1000"/>
              </a:spcBef>
              <a:spcAft>
                <a:spcPts val="0"/>
              </a:spcAft>
              <a:buSzPct val="85135"/>
              <a:buNone/>
            </a:pPr>
            <a:r>
              <a:rPr lang="lt-LT" sz="1600">
                <a:latin typeface="Arial"/>
                <a:ea typeface="Arial"/>
                <a:cs typeface="Arial"/>
                <a:sym typeface="Arial"/>
              </a:rPr>
              <a:t>Los datos del mercado laboral revelan una brecha clara: los adultos con baja cualificación muestran sistemáticamente tasas de empleo mucho más bajas que los que tienen niveles de educación más altos.</a:t>
            </a:r>
            <a:endParaRPr/>
          </a:p>
          <a:p>
            <a:pPr indent="0" lvl="0" marL="148590" rtl="0" algn="just">
              <a:lnSpc>
                <a:spcPct val="100000"/>
              </a:lnSpc>
              <a:spcBef>
                <a:spcPts val="1000"/>
              </a:spcBef>
              <a:spcAft>
                <a:spcPts val="0"/>
              </a:spcAft>
              <a:buSzPct val="85135"/>
              <a:buNone/>
            </a:pPr>
            <a:r>
              <a:rPr lang="lt-LT" sz="1600">
                <a:latin typeface="Arial"/>
                <a:ea typeface="Arial"/>
                <a:cs typeface="Arial"/>
                <a:sym typeface="Arial"/>
              </a:rPr>
              <a:t>Esto hace que sea esencial desarrollar estrategias de formación que lleguen a quienes corren más riesgo de quedarse atrás.</a:t>
            </a:r>
            <a:endParaRPr sz="1600">
              <a:latin typeface="Arial"/>
              <a:ea typeface="Arial"/>
              <a:cs typeface="Arial"/>
              <a:sym typeface="Arial"/>
            </a:endParaRPr>
          </a:p>
        </p:txBody>
      </p:sp>
      <p:sp>
        <p:nvSpPr>
          <p:cNvPr id="486" name="Google Shape;486;p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487" name="Google Shape;487;p6"/>
          <p:cNvSpPr txBox="1"/>
          <p:nvPr/>
        </p:nvSpPr>
        <p:spPr>
          <a:xfrm>
            <a:off x="5344922" y="1958366"/>
            <a:ext cx="5771418"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Tasa de empleo por nivel de estudios</a:t>
            </a:r>
            <a:endParaRPr b="0" i="0" sz="1400" u="none" cap="none" strike="noStrike">
              <a:solidFill>
                <a:srgbClr val="000000"/>
              </a:solidFill>
              <a:latin typeface="Arial"/>
              <a:ea typeface="Arial"/>
              <a:cs typeface="Arial"/>
              <a:sym typeface="Arial"/>
            </a:endParaRPr>
          </a:p>
        </p:txBody>
      </p:sp>
      <p:sp>
        <p:nvSpPr>
          <p:cNvPr id="488" name="Google Shape;488;p6"/>
          <p:cNvSpPr txBox="1"/>
          <p:nvPr/>
        </p:nvSpPr>
        <p:spPr>
          <a:xfrm>
            <a:off x="8988437" y="5409958"/>
            <a:ext cx="2563837"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lt-LT" sz="1200" u="none" cap="none" strike="noStrike">
                <a:solidFill>
                  <a:srgbClr val="000000"/>
                </a:solidFill>
                <a:latin typeface="Arial"/>
                <a:ea typeface="Arial"/>
                <a:cs typeface="Arial"/>
                <a:sym typeface="Arial"/>
              </a:rPr>
              <a:t>Fuente: Labour Force Survey</a:t>
            </a:r>
            <a:endParaRPr b="1" i="1" sz="1200" u="none" cap="none" strike="noStrike">
              <a:solidFill>
                <a:srgbClr val="000000"/>
              </a:solidFill>
              <a:latin typeface="Arial"/>
              <a:ea typeface="Arial"/>
              <a:cs typeface="Arial"/>
              <a:sym typeface="Arial"/>
            </a:endParaRPr>
          </a:p>
        </p:txBody>
      </p:sp>
      <p:sp>
        <p:nvSpPr>
          <p:cNvPr id="489" name="Google Shape;489;p6"/>
          <p:cNvSpPr/>
          <p:nvPr/>
        </p:nvSpPr>
        <p:spPr>
          <a:xfrm>
            <a:off x="5189703" y="1770043"/>
            <a:ext cx="6081855" cy="3987254"/>
          </a:xfrm>
          <a:prstGeom prst="rect">
            <a:avLst/>
          </a:prstGeom>
          <a:noFill/>
          <a:ln cap="flat" cmpd="sng" w="9525">
            <a:solidFill>
              <a:srgbClr val="A5A5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90" name="Google Shape;490;p6"/>
          <p:cNvSpPr txBox="1"/>
          <p:nvPr/>
        </p:nvSpPr>
        <p:spPr>
          <a:xfrm>
            <a:off x="6637547" y="4754542"/>
            <a:ext cx="4568483" cy="26161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lt-LT" sz="1050" u="none" cap="none" strike="noStrike">
                <a:solidFill>
                  <a:srgbClr val="000000"/>
                </a:solidFill>
                <a:latin typeface="Arial"/>
                <a:ea typeface="Arial"/>
                <a:cs typeface="Arial"/>
                <a:sym typeface="Arial"/>
              </a:rPr>
              <a:t>Educación inferior a la primaria, primaria y secundaria inferior (niveles 0-2)</a:t>
            </a:r>
            <a:endParaRPr b="0" i="0" sz="1050" u="none" cap="none" strike="noStrike">
              <a:solidFill>
                <a:srgbClr val="000000"/>
              </a:solidFill>
              <a:latin typeface="Arial"/>
              <a:ea typeface="Arial"/>
              <a:cs typeface="Arial"/>
              <a:sym typeface="Arial"/>
            </a:endParaRPr>
          </a:p>
        </p:txBody>
      </p:sp>
      <p:sp>
        <p:nvSpPr>
          <p:cNvPr id="491" name="Google Shape;491;p6"/>
          <p:cNvSpPr txBox="1"/>
          <p:nvPr/>
        </p:nvSpPr>
        <p:spPr>
          <a:xfrm>
            <a:off x="6637547" y="4965513"/>
            <a:ext cx="4568483" cy="26161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lt-LT" sz="1050" u="none" cap="none" strike="noStrike">
                <a:solidFill>
                  <a:srgbClr val="000000"/>
                </a:solidFill>
                <a:latin typeface="Arial"/>
                <a:ea typeface="Arial"/>
                <a:cs typeface="Arial"/>
                <a:sym typeface="Arial"/>
              </a:rPr>
              <a:t>Enseñanza secundaria superior y postsecundaria no terciaria (niveles 3 y 4)</a:t>
            </a:r>
            <a:endParaRPr b="0" i="0" sz="1050" u="none" cap="none" strike="noStrike">
              <a:solidFill>
                <a:srgbClr val="000000"/>
              </a:solidFill>
              <a:latin typeface="Arial"/>
              <a:ea typeface="Arial"/>
              <a:cs typeface="Arial"/>
              <a:sym typeface="Arial"/>
            </a:endParaRPr>
          </a:p>
        </p:txBody>
      </p:sp>
      <p:sp>
        <p:nvSpPr>
          <p:cNvPr id="492" name="Google Shape;492;p6"/>
          <p:cNvSpPr txBox="1"/>
          <p:nvPr/>
        </p:nvSpPr>
        <p:spPr>
          <a:xfrm>
            <a:off x="6637547" y="5175823"/>
            <a:ext cx="4568483" cy="26161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lt-LT" sz="1050" u="none" cap="none" strike="noStrike">
                <a:solidFill>
                  <a:srgbClr val="000000"/>
                </a:solidFill>
                <a:latin typeface="Arial"/>
                <a:ea typeface="Arial"/>
                <a:cs typeface="Arial"/>
                <a:sym typeface="Arial"/>
              </a:rPr>
              <a:t>Educación terciaria (niveles 5-8)</a:t>
            </a:r>
            <a:endParaRPr/>
          </a:p>
        </p:txBody>
      </p:sp>
      <p:sp>
        <p:nvSpPr>
          <p:cNvPr id="493" name="Google Shape;493;p6"/>
          <p:cNvSpPr txBox="1"/>
          <p:nvPr>
            <p:ph type="title"/>
          </p:nvPr>
        </p:nvSpPr>
        <p:spPr>
          <a:xfrm>
            <a:off x="1371600" y="819595"/>
            <a:ext cx="9486900"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b="1" lang="lt-LT" sz="2800">
                <a:latin typeface="Arial"/>
                <a:ea typeface="Arial"/>
                <a:cs typeface="Arial"/>
                <a:sym typeface="Arial"/>
              </a:rPr>
              <a:t>¿Es la educación la clave para el empleo?</a:t>
            </a:r>
            <a:endParaRPr b="1" sz="2800">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7"/>
          <p:cNvSpPr txBox="1"/>
          <p:nvPr>
            <p:ph idx="1" type="body"/>
          </p:nvPr>
        </p:nvSpPr>
        <p:spPr>
          <a:xfrm>
            <a:off x="879498" y="1741660"/>
            <a:ext cx="4178104" cy="4416831"/>
          </a:xfrm>
          <a:prstGeom prst="rect">
            <a:avLst/>
          </a:prstGeom>
          <a:noFill/>
          <a:ln>
            <a:noFill/>
          </a:ln>
        </p:spPr>
        <p:txBody>
          <a:bodyPr anchorCtr="0" anchor="t" bIns="45700" lIns="91425" spcFirstLastPara="1" rIns="91425" wrap="square" tIns="45700">
            <a:normAutofit/>
          </a:bodyPr>
          <a:lstStyle/>
          <a:p>
            <a:pPr indent="0" lvl="0" marL="148590" rtl="0" algn="just">
              <a:lnSpc>
                <a:spcPct val="100000"/>
              </a:lnSpc>
              <a:spcBef>
                <a:spcPts val="1000"/>
              </a:spcBef>
              <a:spcAft>
                <a:spcPts val="0"/>
              </a:spcAft>
              <a:buSzPts val="1090"/>
              <a:buNone/>
            </a:pPr>
            <a:r>
              <a:rPr lang="lt-LT" sz="1600">
                <a:latin typeface="Arial"/>
                <a:ea typeface="Arial"/>
                <a:cs typeface="Arial"/>
                <a:sym typeface="Arial"/>
              </a:rPr>
              <a:t>La proporción de adultos entre 25 a 64 años de la UE que participaron en actividades de educación o formación durante el año 2022 fue del 46,6%.</a:t>
            </a:r>
            <a:endParaRPr/>
          </a:p>
          <a:p>
            <a:pPr indent="0" lvl="0" marL="148590" rtl="0" algn="just">
              <a:lnSpc>
                <a:spcPct val="100000"/>
              </a:lnSpc>
              <a:spcBef>
                <a:spcPts val="1000"/>
              </a:spcBef>
              <a:spcAft>
                <a:spcPts val="0"/>
              </a:spcAft>
              <a:buSzPts val="1090"/>
              <a:buNone/>
            </a:pPr>
            <a:r>
              <a:rPr lang="lt-LT" sz="1600">
                <a:latin typeface="Arial"/>
                <a:ea typeface="Arial"/>
                <a:cs typeface="Arial"/>
                <a:sym typeface="Arial"/>
              </a:rPr>
              <a:t>Los principales campos son: </a:t>
            </a:r>
            <a:endParaRPr sz="1600">
              <a:latin typeface="Arial"/>
              <a:ea typeface="Arial"/>
              <a:cs typeface="Arial"/>
              <a:sym typeface="Arial"/>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Negocios, administración y derecho</a:t>
            </a:r>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Salud y bienestar social</a:t>
            </a:r>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Artes y humanidades</a:t>
            </a:r>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Servicios</a:t>
            </a:r>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Ingeniería, fabricación y construcción</a:t>
            </a:r>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TIC</a:t>
            </a:r>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Programas genéricos y cualificación</a:t>
            </a:r>
            <a:endParaRPr sz="2000">
              <a:latin typeface="Arial"/>
              <a:ea typeface="Arial"/>
              <a:cs typeface="Arial"/>
              <a:sym typeface="Arial"/>
            </a:endParaRPr>
          </a:p>
        </p:txBody>
      </p:sp>
      <p:sp>
        <p:nvSpPr>
          <p:cNvPr id="499" name="Google Shape;499;p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pic>
        <p:nvPicPr>
          <p:cNvPr descr="Vertical bar chart showing the distribution of adult education and training by field of education as a percentage of total hours spent by adults aged 25 to 64 years on formal and non-formal education and training in the EU for the year 2022." id="500" name="Google Shape;500;p7"/>
          <p:cNvPicPr preferRelativeResize="0"/>
          <p:nvPr/>
        </p:nvPicPr>
        <p:blipFill rotWithShape="1">
          <a:blip r:embed="rId3">
            <a:alphaModFix/>
          </a:blip>
          <a:srcRect b="9708" l="0" r="0" t="1"/>
          <a:stretch/>
        </p:blipFill>
        <p:spPr>
          <a:xfrm>
            <a:off x="5303521" y="2112204"/>
            <a:ext cx="5975261" cy="3270266"/>
          </a:xfrm>
          <a:prstGeom prst="rect">
            <a:avLst/>
          </a:prstGeom>
          <a:noFill/>
          <a:ln>
            <a:noFill/>
          </a:ln>
        </p:spPr>
      </p:pic>
      <p:sp>
        <p:nvSpPr>
          <p:cNvPr id="501" name="Google Shape;501;p7"/>
          <p:cNvSpPr txBox="1"/>
          <p:nvPr>
            <p:ph type="title"/>
          </p:nvPr>
        </p:nvSpPr>
        <p:spPr>
          <a:xfrm>
            <a:off x="1352550" y="825470"/>
            <a:ext cx="9486900" cy="725118"/>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2"/>
              </a:buClr>
              <a:buSzPct val="126984"/>
              <a:buFont typeface="Sorts Mill Goudy"/>
              <a:buNone/>
            </a:pPr>
            <a:r>
              <a:rPr b="1" lang="lt-LT" sz="2800">
                <a:latin typeface="Arial"/>
                <a:ea typeface="Arial"/>
                <a:cs typeface="Arial"/>
                <a:sym typeface="Arial"/>
              </a:rPr>
              <a:t>Casi la mitad de los adultos de la UE están aprendiendo, pero... ¿En qué campos?</a:t>
            </a:r>
            <a:endParaRPr b="1" sz="2800">
              <a:latin typeface="Arial"/>
              <a:ea typeface="Arial"/>
              <a:cs typeface="Arial"/>
              <a:sym typeface="Arial"/>
            </a:endParaRPr>
          </a:p>
        </p:txBody>
      </p:sp>
      <p:sp>
        <p:nvSpPr>
          <p:cNvPr id="502" name="Google Shape;502;p7"/>
          <p:cNvSpPr txBox="1"/>
          <p:nvPr/>
        </p:nvSpPr>
        <p:spPr>
          <a:xfrm>
            <a:off x="5303521" y="1941916"/>
            <a:ext cx="5771418" cy="52322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Distribución de los ámbitos de la educación de adultos, por tipo de enseñanza, UE, 2022</a:t>
            </a:r>
            <a:endParaRPr b="0" i="0" sz="1400" u="none" cap="none" strike="noStrike">
              <a:solidFill>
                <a:srgbClr val="000000"/>
              </a:solidFill>
              <a:latin typeface="Arial"/>
              <a:ea typeface="Arial"/>
              <a:cs typeface="Arial"/>
              <a:sym typeface="Arial"/>
            </a:endParaRPr>
          </a:p>
        </p:txBody>
      </p:sp>
      <p:sp>
        <p:nvSpPr>
          <p:cNvPr id="503" name="Google Shape;503;p7"/>
          <p:cNvSpPr txBox="1"/>
          <p:nvPr/>
        </p:nvSpPr>
        <p:spPr>
          <a:xfrm>
            <a:off x="5303521" y="2455810"/>
            <a:ext cx="5655211" cy="415498"/>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lt-LT" sz="1050" u="none" cap="none" strike="noStrike">
                <a:solidFill>
                  <a:srgbClr val="000000"/>
                </a:solidFill>
                <a:latin typeface="Arial"/>
                <a:ea typeface="Arial"/>
                <a:cs typeface="Arial"/>
                <a:sym typeface="Arial"/>
              </a:rPr>
              <a:t>(% de horas de instrucción dedicadas por adultos de 25 a 64 años al tipo de instrucción correspondiente)</a:t>
            </a:r>
            <a:endParaRPr b="0" i="0" sz="1050" u="none" cap="none" strike="noStrike">
              <a:solidFill>
                <a:srgbClr val="000000"/>
              </a:solidFill>
              <a:latin typeface="Arial"/>
              <a:ea typeface="Arial"/>
              <a:cs typeface="Arial"/>
              <a:sym typeface="Arial"/>
            </a:endParaRPr>
          </a:p>
        </p:txBody>
      </p:sp>
      <p:sp>
        <p:nvSpPr>
          <p:cNvPr id="504" name="Google Shape;504;p7"/>
          <p:cNvSpPr txBox="1"/>
          <p:nvPr/>
        </p:nvSpPr>
        <p:spPr>
          <a:xfrm>
            <a:off x="9814924" y="5382470"/>
            <a:ext cx="1463858" cy="2761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lt-LT" sz="1200" u="none" cap="none" strike="noStrike">
                <a:solidFill>
                  <a:srgbClr val="000000"/>
                </a:solidFill>
                <a:latin typeface="Arial"/>
                <a:ea typeface="Arial"/>
                <a:cs typeface="Arial"/>
                <a:sym typeface="Arial"/>
              </a:rPr>
              <a:t>Fuente: Eurostat</a:t>
            </a:r>
            <a:endParaRPr b="1" i="1" sz="1200" u="none" cap="none" strike="noStrike">
              <a:solidFill>
                <a:srgbClr val="000000"/>
              </a:solidFill>
              <a:latin typeface="Arial"/>
              <a:ea typeface="Arial"/>
              <a:cs typeface="Arial"/>
              <a:sym typeface="Arial"/>
            </a:endParaRPr>
          </a:p>
        </p:txBody>
      </p:sp>
      <p:sp>
        <p:nvSpPr>
          <p:cNvPr id="505" name="Google Shape;505;p7"/>
          <p:cNvSpPr txBox="1"/>
          <p:nvPr/>
        </p:nvSpPr>
        <p:spPr>
          <a:xfrm>
            <a:off x="7265688" y="5181785"/>
            <a:ext cx="364433"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Formal</a:t>
            </a:r>
            <a:endParaRPr/>
          </a:p>
        </p:txBody>
      </p:sp>
      <p:sp>
        <p:nvSpPr>
          <p:cNvPr id="506" name="Google Shape;506;p7"/>
          <p:cNvSpPr txBox="1"/>
          <p:nvPr/>
        </p:nvSpPr>
        <p:spPr>
          <a:xfrm>
            <a:off x="7791843" y="5181785"/>
            <a:ext cx="630860"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No formal</a:t>
            </a:r>
            <a:endParaRPr/>
          </a:p>
        </p:txBody>
      </p:sp>
      <p:sp>
        <p:nvSpPr>
          <p:cNvPr id="507" name="Google Shape;507;p7"/>
          <p:cNvSpPr txBox="1"/>
          <p:nvPr/>
        </p:nvSpPr>
        <p:spPr>
          <a:xfrm>
            <a:off x="8478974" y="5181785"/>
            <a:ext cx="1197014"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Formal o no formal</a:t>
            </a:r>
            <a:endParaRPr/>
          </a:p>
        </p:txBody>
      </p:sp>
      <p:sp>
        <p:nvSpPr>
          <p:cNvPr id="508" name="Google Shape;508;p7"/>
          <p:cNvSpPr txBox="1"/>
          <p:nvPr/>
        </p:nvSpPr>
        <p:spPr>
          <a:xfrm rot="-5400000">
            <a:off x="5285630" y="4477236"/>
            <a:ext cx="1146975" cy="246221"/>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Negocios, administración y derecho</a:t>
            </a:r>
            <a:endParaRPr b="0" i="0" sz="800" u="none" cap="none" strike="noStrike">
              <a:solidFill>
                <a:srgbClr val="000000"/>
              </a:solidFill>
              <a:latin typeface="Arial"/>
              <a:ea typeface="Arial"/>
              <a:cs typeface="Arial"/>
              <a:sym typeface="Arial"/>
            </a:endParaRPr>
          </a:p>
        </p:txBody>
      </p:sp>
      <p:sp>
        <p:nvSpPr>
          <p:cNvPr id="509" name="Google Shape;509;p7"/>
          <p:cNvSpPr txBox="1"/>
          <p:nvPr/>
        </p:nvSpPr>
        <p:spPr>
          <a:xfrm rot="-5400000">
            <a:off x="5925046" y="4323908"/>
            <a:ext cx="856226" cy="246221"/>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Salud y bienestar social</a:t>
            </a:r>
            <a:endParaRPr/>
          </a:p>
        </p:txBody>
      </p:sp>
      <p:sp>
        <p:nvSpPr>
          <p:cNvPr id="510" name="Google Shape;510;p7"/>
          <p:cNvSpPr txBox="1"/>
          <p:nvPr/>
        </p:nvSpPr>
        <p:spPr>
          <a:xfrm rot="-5400000">
            <a:off x="6392082" y="4442219"/>
            <a:ext cx="969737" cy="123111"/>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Artes y humanidades</a:t>
            </a:r>
            <a:endParaRPr b="0" i="0" sz="800" u="none" cap="none" strike="noStrike">
              <a:solidFill>
                <a:srgbClr val="000000"/>
              </a:solidFill>
              <a:latin typeface="Arial"/>
              <a:ea typeface="Arial"/>
              <a:cs typeface="Arial"/>
              <a:sym typeface="Arial"/>
            </a:endParaRPr>
          </a:p>
        </p:txBody>
      </p:sp>
      <p:sp>
        <p:nvSpPr>
          <p:cNvPr id="511" name="Google Shape;511;p7"/>
          <p:cNvSpPr txBox="1"/>
          <p:nvPr/>
        </p:nvSpPr>
        <p:spPr>
          <a:xfrm rot="-5400000">
            <a:off x="8394778" y="4442219"/>
            <a:ext cx="969737" cy="123111"/>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Educación</a:t>
            </a:r>
            <a:endParaRPr b="0" i="0" sz="800" u="none" cap="none" strike="noStrike">
              <a:solidFill>
                <a:srgbClr val="000000"/>
              </a:solidFill>
              <a:latin typeface="Arial"/>
              <a:ea typeface="Arial"/>
              <a:cs typeface="Arial"/>
              <a:sym typeface="Arial"/>
            </a:endParaRPr>
          </a:p>
        </p:txBody>
      </p:sp>
      <p:sp>
        <p:nvSpPr>
          <p:cNvPr id="512" name="Google Shape;512;p7"/>
          <p:cNvSpPr txBox="1"/>
          <p:nvPr/>
        </p:nvSpPr>
        <p:spPr>
          <a:xfrm rot="-5400000">
            <a:off x="7285197" y="4407727"/>
            <a:ext cx="1146975" cy="369332"/>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Ingeniería, </a:t>
            </a:r>
            <a:endParaRPr/>
          </a:p>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fabricación y construcción</a:t>
            </a:r>
            <a:endParaRPr b="0" i="0" sz="800" u="none" cap="none" strike="noStrike">
              <a:solidFill>
                <a:srgbClr val="000000"/>
              </a:solidFill>
              <a:latin typeface="Arial"/>
              <a:ea typeface="Arial"/>
              <a:cs typeface="Arial"/>
              <a:sym typeface="Arial"/>
            </a:endParaRPr>
          </a:p>
        </p:txBody>
      </p:sp>
      <p:sp>
        <p:nvSpPr>
          <p:cNvPr id="513" name="Google Shape;513;p7"/>
          <p:cNvSpPr txBox="1"/>
          <p:nvPr/>
        </p:nvSpPr>
        <p:spPr>
          <a:xfrm rot="-5400000">
            <a:off x="7849216" y="4407727"/>
            <a:ext cx="1146975" cy="369332"/>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Tecnologías de la información y la comunicación</a:t>
            </a:r>
            <a:endParaRPr b="0" i="0" sz="800" u="none" cap="none" strike="noStrike">
              <a:solidFill>
                <a:srgbClr val="000000"/>
              </a:solidFill>
              <a:latin typeface="Arial"/>
              <a:ea typeface="Arial"/>
              <a:cs typeface="Arial"/>
              <a:sym typeface="Arial"/>
            </a:endParaRPr>
          </a:p>
        </p:txBody>
      </p:sp>
      <p:sp>
        <p:nvSpPr>
          <p:cNvPr id="514" name="Google Shape;514;p7"/>
          <p:cNvSpPr txBox="1"/>
          <p:nvPr/>
        </p:nvSpPr>
        <p:spPr>
          <a:xfrm rot="-5400000">
            <a:off x="8822046" y="4477236"/>
            <a:ext cx="1146975" cy="246221"/>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Programas genéricos y cualificaciones</a:t>
            </a:r>
            <a:endParaRPr b="0" i="0" sz="800" u="none" cap="none" strike="noStrike">
              <a:solidFill>
                <a:srgbClr val="000000"/>
              </a:solidFill>
              <a:latin typeface="Arial"/>
              <a:ea typeface="Arial"/>
              <a:cs typeface="Arial"/>
              <a:sym typeface="Arial"/>
            </a:endParaRPr>
          </a:p>
        </p:txBody>
      </p:sp>
      <p:sp>
        <p:nvSpPr>
          <p:cNvPr id="515" name="Google Shape;515;p7"/>
          <p:cNvSpPr txBox="1"/>
          <p:nvPr/>
        </p:nvSpPr>
        <p:spPr>
          <a:xfrm rot="-5400000">
            <a:off x="6864574" y="4442219"/>
            <a:ext cx="969737" cy="123111"/>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Servicios</a:t>
            </a:r>
            <a:endParaRPr b="0" i="0" sz="800" u="none" cap="none" strike="noStrike">
              <a:solidFill>
                <a:srgbClr val="000000"/>
              </a:solidFill>
              <a:latin typeface="Arial"/>
              <a:ea typeface="Arial"/>
              <a:cs typeface="Arial"/>
              <a:sym typeface="Arial"/>
            </a:endParaRPr>
          </a:p>
        </p:txBody>
      </p:sp>
      <p:sp>
        <p:nvSpPr>
          <p:cNvPr id="516" name="Google Shape;516;p7"/>
          <p:cNvSpPr txBox="1"/>
          <p:nvPr/>
        </p:nvSpPr>
        <p:spPr>
          <a:xfrm rot="-5400000">
            <a:off x="9342383" y="4415679"/>
            <a:ext cx="1146975" cy="369332"/>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Ciencias sociales, periodismo e</a:t>
            </a:r>
            <a:endParaRPr/>
          </a:p>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 información</a:t>
            </a:r>
            <a:endParaRPr b="0" i="0" sz="800" u="none" cap="none" strike="noStrike">
              <a:solidFill>
                <a:srgbClr val="000000"/>
              </a:solidFill>
              <a:latin typeface="Arial"/>
              <a:ea typeface="Arial"/>
              <a:cs typeface="Arial"/>
              <a:sym typeface="Arial"/>
            </a:endParaRPr>
          </a:p>
        </p:txBody>
      </p:sp>
      <p:sp>
        <p:nvSpPr>
          <p:cNvPr id="517" name="Google Shape;517;p7"/>
          <p:cNvSpPr txBox="1"/>
          <p:nvPr/>
        </p:nvSpPr>
        <p:spPr>
          <a:xfrm rot="-5400000">
            <a:off x="10375196" y="4465507"/>
            <a:ext cx="1146975" cy="246221"/>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Agricultura, silvicultura, pesca y veterinaria</a:t>
            </a:r>
            <a:endParaRPr b="0" i="0" sz="800" u="none" cap="none" strike="noStrike">
              <a:solidFill>
                <a:srgbClr val="000000"/>
              </a:solidFill>
              <a:latin typeface="Arial"/>
              <a:ea typeface="Arial"/>
              <a:cs typeface="Arial"/>
              <a:sym typeface="Arial"/>
            </a:endParaRPr>
          </a:p>
        </p:txBody>
      </p:sp>
      <p:sp>
        <p:nvSpPr>
          <p:cNvPr id="518" name="Google Shape;518;p7"/>
          <p:cNvSpPr txBox="1"/>
          <p:nvPr/>
        </p:nvSpPr>
        <p:spPr>
          <a:xfrm rot="-5400000">
            <a:off x="9850639" y="4415679"/>
            <a:ext cx="1146975" cy="369332"/>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Ciencias naturales, matemáticas y estadística</a:t>
            </a:r>
            <a:endParaRPr b="0" i="0" sz="800" u="none" cap="none" strike="noStrike">
              <a:solidFill>
                <a:srgbClr val="000000"/>
              </a:solidFill>
              <a:latin typeface="Arial"/>
              <a:ea typeface="Arial"/>
              <a:cs typeface="Arial"/>
              <a:sym typeface="Arial"/>
            </a:endParaRPr>
          </a:p>
        </p:txBody>
      </p:sp>
      <p:sp>
        <p:nvSpPr>
          <p:cNvPr id="519" name="Google Shape;519;p7"/>
          <p:cNvSpPr/>
          <p:nvPr/>
        </p:nvSpPr>
        <p:spPr>
          <a:xfrm>
            <a:off x="5189703" y="1770043"/>
            <a:ext cx="6081855" cy="3987254"/>
          </a:xfrm>
          <a:prstGeom prst="rect">
            <a:avLst/>
          </a:prstGeom>
          <a:noFill/>
          <a:ln cap="flat" cmpd="sng" w="9525">
            <a:solidFill>
              <a:srgbClr val="A5A5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pic>
        <p:nvPicPr>
          <p:cNvPr id="526" name="Google Shape;526;p10"/>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527" name="Google Shape;527;p10"/>
          <p:cNvSpPr txBox="1"/>
          <p:nvPr>
            <p:ph type="title"/>
          </p:nvPr>
        </p:nvSpPr>
        <p:spPr>
          <a:xfrm>
            <a:off x="7279767" y="2819257"/>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lt-LT" sz="2700">
                <a:latin typeface="Arial"/>
                <a:ea typeface="Arial"/>
                <a:cs typeface="Arial"/>
                <a:sym typeface="Arial"/>
              </a:rPr>
              <a:t>UNIDAD 2</a:t>
            </a:r>
            <a:endParaRPr sz="2700">
              <a:latin typeface="Arial"/>
              <a:ea typeface="Arial"/>
              <a:cs typeface="Arial"/>
              <a:sym typeface="Arial"/>
            </a:endParaRPr>
          </a:p>
        </p:txBody>
      </p:sp>
      <p:sp>
        <p:nvSpPr>
          <p:cNvPr id="528" name="Google Shape;528;p10"/>
          <p:cNvSpPr txBox="1"/>
          <p:nvPr>
            <p:ph idx="1" type="body"/>
          </p:nvPr>
        </p:nvSpPr>
        <p:spPr>
          <a:xfrm>
            <a:off x="7779225" y="3192579"/>
            <a:ext cx="2743200" cy="1611432"/>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SzPts val="1400"/>
              <a:buNone/>
            </a:pPr>
            <a:r>
              <a:rPr lang="lt-LT" sz="2100">
                <a:latin typeface="Arial"/>
                <a:ea typeface="Arial"/>
                <a:cs typeface="Arial"/>
                <a:sym typeface="Arial"/>
              </a:rPr>
              <a:t>Comprendiendo el significado del Pensamiento Computacional en el siglo XXI</a:t>
            </a:r>
            <a:endParaRPr sz="2100">
              <a:latin typeface="Arial"/>
              <a:ea typeface="Arial"/>
              <a:cs typeface="Arial"/>
              <a:sym typeface="Arial"/>
            </a:endParaRPr>
          </a:p>
        </p:txBody>
      </p:sp>
      <p:sp>
        <p:nvSpPr>
          <p:cNvPr id="529" name="Google Shape;529;p10"/>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lt-LT" sz="900" u="none" cap="none" strike="noStrike">
                <a:solidFill>
                  <a:srgbClr val="000000"/>
                </a:solidFill>
                <a:latin typeface="Arial"/>
                <a:ea typeface="Arial"/>
                <a:cs typeface="Arial"/>
                <a:sym typeface="Arial"/>
              </a:rPr>
              <a:t>‹#›</a:t>
            </a:fld>
            <a:endParaRPr b="0" i="0" sz="9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pic>
        <p:nvPicPr>
          <p:cNvPr descr="Close-up of circuit board" id="536" name="Google Shape;536;p11"/>
          <p:cNvPicPr preferRelativeResize="0"/>
          <p:nvPr>
            <p:ph idx="2" type="pic"/>
          </p:nvPr>
        </p:nvPicPr>
        <p:blipFill rotWithShape="1">
          <a:blip r:embed="rId3">
            <a:alphaModFix/>
          </a:blip>
          <a:srcRect b="0" l="1453" r="1452" t="0"/>
          <a:stretch/>
        </p:blipFill>
        <p:spPr>
          <a:xfrm>
            <a:off x="0" y="0"/>
            <a:ext cx="12192000" cy="6858000"/>
          </a:xfrm>
          <a:prstGeom prst="rect">
            <a:avLst/>
          </a:prstGeom>
          <a:noFill/>
          <a:ln>
            <a:noFill/>
          </a:ln>
        </p:spPr>
      </p:pic>
      <p:sp>
        <p:nvSpPr>
          <p:cNvPr id="537" name="Google Shape;537;p11"/>
          <p:cNvSpPr/>
          <p:nvPr/>
        </p:nvSpPr>
        <p:spPr>
          <a:xfrm>
            <a:off x="798576" y="697992"/>
            <a:ext cx="10594848" cy="5462016"/>
          </a:xfrm>
          <a:prstGeom prst="rect">
            <a:avLst/>
          </a:prstGeom>
          <a:solidFill>
            <a:srgbClr val="7F7F7F">
              <a:alpha val="7215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38" name="Google Shape;538;p11"/>
          <p:cNvSpPr txBox="1"/>
          <p:nvPr/>
        </p:nvSpPr>
        <p:spPr>
          <a:xfrm>
            <a:off x="1361440" y="1243499"/>
            <a:ext cx="9469120" cy="477049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Esta unidad «Comprender el significado del pensamiento computacional en el siglo XXI» presenta la importancia del pensamiento computacional en la educación de adultos, haciendo hincapié en su relevancia en la sociedad digital actual o, lo que actualmente se denomina, la sociedad impulsada por la IA.</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Comienza estableciendo la importancia del PC, destacando su papel en el fomento de la resolución de problemas, la adaptabilidad y las habilidades analíticas esenciales para navegar por los avances tecnológicos. </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Aunque a menudo se asocia con el sector de las TIC, el PC se aplica ampliamente en diversas industrias. Esta unidad presenta sus aplicaciones prácticas en campos como los negocios y las finanzas, la agricultura, la gestión de la cadena de suministro y otros, demostrando cómo el PC ayuda a resolver retos del mundo real. </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Además, el desarrollo del conocimiento del PC se enmarca dentro de la Taxonomía de Bloom, centrándose en competencias cognitivas como recordar, comprender, aplicar, analizar, evaluar y crear. Estas competencias permiten a los estudiantes adultos evaluar críticamente la información, desarrollar soluciones innovadoras e integrar eficazmente los métodos del PC en la vida profesional y cotidiana.</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539" name="Google Shape;539;p11"/>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chemeClr val="lt1"/>
                </a:solidFill>
                <a:latin typeface="Gill Sans"/>
                <a:ea typeface="Gill Sans"/>
                <a:cs typeface="Gill Sans"/>
                <a:sym typeface="Gill Sans"/>
              </a:rPr>
              <a:t>‹#›</a:t>
            </a:fld>
            <a:endParaRPr b="0" i="0" sz="900" u="none" cap="none" strike="noStrike">
              <a:solidFill>
                <a:schemeClr val="lt1"/>
              </a:solidFill>
              <a:latin typeface="Gill Sans"/>
              <a:ea typeface="Gill Sans"/>
              <a:cs typeface="Gill Sans"/>
              <a:sym typeface="Gill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pic>
        <p:nvPicPr>
          <p:cNvPr id="544" name="Google Shape;544;p12"/>
          <p:cNvPicPr preferRelativeResize="0"/>
          <p:nvPr/>
        </p:nvPicPr>
        <p:blipFill rotWithShape="1">
          <a:blip r:embed="rId3">
            <a:alphaModFix/>
          </a:blip>
          <a:srcRect b="0" l="0" r="0" t="0"/>
          <a:stretch/>
        </p:blipFill>
        <p:spPr>
          <a:xfrm>
            <a:off x="7372382" y="2197994"/>
            <a:ext cx="3242340" cy="1852765"/>
          </a:xfrm>
          <a:prstGeom prst="rect">
            <a:avLst/>
          </a:prstGeom>
          <a:noFill/>
          <a:ln>
            <a:noFill/>
          </a:ln>
        </p:spPr>
      </p:pic>
      <p:pic>
        <p:nvPicPr>
          <p:cNvPr id="545" name="Google Shape;545;p12"/>
          <p:cNvPicPr preferRelativeResize="0"/>
          <p:nvPr/>
        </p:nvPicPr>
        <p:blipFill rotWithShape="1">
          <a:blip r:embed="rId4">
            <a:alphaModFix/>
          </a:blip>
          <a:srcRect b="0" l="0" r="0" t="0"/>
          <a:stretch/>
        </p:blipFill>
        <p:spPr>
          <a:xfrm>
            <a:off x="1386565" y="4134669"/>
            <a:ext cx="3291842" cy="1881053"/>
          </a:xfrm>
          <a:prstGeom prst="rect">
            <a:avLst/>
          </a:prstGeom>
          <a:noFill/>
          <a:ln>
            <a:noFill/>
          </a:ln>
        </p:spPr>
      </p:pic>
      <p:pic>
        <p:nvPicPr>
          <p:cNvPr id="546" name="Google Shape;546;p12"/>
          <p:cNvPicPr preferRelativeResize="0"/>
          <p:nvPr/>
        </p:nvPicPr>
        <p:blipFill rotWithShape="1">
          <a:blip r:embed="rId4">
            <a:alphaModFix/>
          </a:blip>
          <a:srcRect b="0" l="0" r="0" t="0"/>
          <a:stretch/>
        </p:blipFill>
        <p:spPr>
          <a:xfrm>
            <a:off x="1134337" y="4134669"/>
            <a:ext cx="3291842" cy="1881053"/>
          </a:xfrm>
          <a:prstGeom prst="rect">
            <a:avLst/>
          </a:prstGeom>
          <a:noFill/>
          <a:ln>
            <a:noFill/>
          </a:ln>
        </p:spPr>
      </p:pic>
      <p:pic>
        <p:nvPicPr>
          <p:cNvPr id="547" name="Google Shape;547;p12"/>
          <p:cNvPicPr preferRelativeResize="0"/>
          <p:nvPr/>
        </p:nvPicPr>
        <p:blipFill rotWithShape="1">
          <a:blip r:embed="rId3">
            <a:alphaModFix/>
          </a:blip>
          <a:srcRect b="0" l="0" r="0" t="0"/>
          <a:stretch/>
        </p:blipFill>
        <p:spPr>
          <a:xfrm>
            <a:off x="7797529" y="2196648"/>
            <a:ext cx="3242340" cy="1852765"/>
          </a:xfrm>
          <a:prstGeom prst="rect">
            <a:avLst/>
          </a:prstGeom>
          <a:noFill/>
          <a:ln>
            <a:noFill/>
          </a:ln>
        </p:spPr>
      </p:pic>
      <p:sp>
        <p:nvSpPr>
          <p:cNvPr id="548" name="Google Shape;548;p12"/>
          <p:cNvSpPr/>
          <p:nvPr/>
        </p:nvSpPr>
        <p:spPr>
          <a:xfrm>
            <a:off x="1134337" y="2196648"/>
            <a:ext cx="6181587" cy="1852765"/>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9" name="Google Shape;549;p12"/>
          <p:cNvSpPr txBox="1"/>
          <p:nvPr>
            <p:ph idx="1" type="body"/>
          </p:nvPr>
        </p:nvSpPr>
        <p:spPr>
          <a:xfrm>
            <a:off x="1079745" y="2158181"/>
            <a:ext cx="6181587" cy="1852765"/>
          </a:xfrm>
          <a:prstGeom prst="rect">
            <a:avLst/>
          </a:prstGeom>
          <a:noFill/>
          <a:ln>
            <a:noFill/>
          </a:ln>
        </p:spPr>
        <p:txBody>
          <a:bodyPr anchorCtr="0" anchor="t" bIns="45700" lIns="91425" spcFirstLastPara="1" rIns="91425" wrap="square" tIns="45700">
            <a:normAutofit fontScale="92500" lnSpcReduction="20000"/>
          </a:bodyPr>
          <a:lstStyle/>
          <a:p>
            <a:pPr indent="0" lvl="0" marL="148590" rtl="0" algn="just">
              <a:lnSpc>
                <a:spcPct val="100000"/>
              </a:lnSpc>
              <a:spcBef>
                <a:spcPts val="1000"/>
              </a:spcBef>
              <a:spcAft>
                <a:spcPts val="0"/>
              </a:spcAft>
              <a:buClr>
                <a:schemeClr val="dk2"/>
              </a:buClr>
              <a:buSzPct val="85135"/>
              <a:buNone/>
            </a:pPr>
            <a:r>
              <a:rPr lang="lt-LT" sz="1600">
                <a:latin typeface="Arial"/>
                <a:ea typeface="Arial"/>
                <a:cs typeface="Arial"/>
                <a:sym typeface="Arial"/>
              </a:rPr>
              <a:t>El PC se ha convertido en una parte esencial de la educación K-12 por su utilidad. Introduce a los alumnos en un enfoque estructurado de la resolución de problemas que incluye conceptos básicos de programación, pensamiento lógico y razonamiento matemático.</a:t>
            </a:r>
            <a:endParaRPr/>
          </a:p>
          <a:p>
            <a:pPr indent="0" lvl="0" marL="148590" rtl="0" algn="just">
              <a:lnSpc>
                <a:spcPct val="100000"/>
              </a:lnSpc>
              <a:spcBef>
                <a:spcPts val="1000"/>
              </a:spcBef>
              <a:spcAft>
                <a:spcPts val="0"/>
              </a:spcAft>
              <a:buClr>
                <a:schemeClr val="dk2"/>
              </a:buClr>
              <a:buSzPct val="85135"/>
              <a:buNone/>
            </a:pPr>
            <a:r>
              <a:rPr lang="lt-LT" sz="1600">
                <a:latin typeface="Arial"/>
                <a:ea typeface="Arial"/>
                <a:cs typeface="Arial"/>
                <a:sym typeface="Arial"/>
              </a:rPr>
              <a:t>El PC también ayuda a los alumnos a entender cómo descomponer sistemas complejos en partes más pequeñas, incluso abstractas, como los componentes de un robot, fomentando la creatividad y el pensamiento analítico.</a:t>
            </a:r>
            <a:endParaRPr sz="1600">
              <a:latin typeface="Arial"/>
              <a:ea typeface="Arial"/>
              <a:cs typeface="Arial"/>
              <a:sym typeface="Arial"/>
            </a:endParaRPr>
          </a:p>
        </p:txBody>
      </p:sp>
      <p:sp>
        <p:nvSpPr>
          <p:cNvPr id="550" name="Google Shape;550;p1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latin typeface="Arial"/>
                <a:ea typeface="Arial"/>
                <a:cs typeface="Arial"/>
                <a:sym typeface="Arial"/>
              </a:rPr>
              <a:t>‹#›</a:t>
            </a:fld>
            <a:endParaRPr>
              <a:latin typeface="Arial"/>
              <a:ea typeface="Arial"/>
              <a:cs typeface="Arial"/>
              <a:sym typeface="Arial"/>
            </a:endParaRPr>
          </a:p>
        </p:txBody>
      </p:sp>
      <p:sp>
        <p:nvSpPr>
          <p:cNvPr id="551" name="Google Shape;551;p12"/>
          <p:cNvSpPr/>
          <p:nvPr/>
        </p:nvSpPr>
        <p:spPr>
          <a:xfrm>
            <a:off x="4764957" y="4139809"/>
            <a:ext cx="6274912" cy="1875913"/>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52" name="Google Shape;552;p12"/>
          <p:cNvSpPr txBox="1"/>
          <p:nvPr/>
        </p:nvSpPr>
        <p:spPr>
          <a:xfrm>
            <a:off x="4689566" y="4130840"/>
            <a:ext cx="6274912" cy="1857208"/>
          </a:xfrm>
          <a:prstGeom prst="rect">
            <a:avLst/>
          </a:prstGeom>
          <a:noFill/>
          <a:ln>
            <a:noFill/>
          </a:ln>
        </p:spPr>
        <p:txBody>
          <a:bodyPr anchorCtr="0" anchor="t" bIns="45700" lIns="91425" spcFirstLastPara="1" rIns="91425" wrap="square" tIns="45700">
            <a:normAutofit fontScale="92500" lnSpcReduction="20000"/>
          </a:bodyPr>
          <a:lstStyle/>
          <a:p>
            <a:pPr indent="0" lvl="0" marL="148590" marR="0" rtl="0" algn="just">
              <a:lnSpc>
                <a:spcPct val="100000"/>
              </a:lnSpc>
              <a:spcBef>
                <a:spcPts val="1000"/>
              </a:spcBef>
              <a:spcAft>
                <a:spcPts val="0"/>
              </a:spcAft>
              <a:buNone/>
            </a:pPr>
            <a:r>
              <a:rPr b="0" i="0" lang="lt-LT" sz="1400" u="none" cap="none" strike="noStrike">
                <a:solidFill>
                  <a:schemeClr val="dk2"/>
                </a:solidFill>
                <a:latin typeface="Arial"/>
                <a:ea typeface="Arial"/>
                <a:cs typeface="Arial"/>
                <a:sym typeface="Arial"/>
              </a:rPr>
              <a:t>El PC se ha convertido en un elemento habitual en la robótica educativa y el aprendizaje STEAM. Estos campos se basan a menudo en los principios del PC para ayudar a los alumnos a experimentar, crear y resolver problemas del mundo real mediante actividades prácticas.</a:t>
            </a:r>
            <a:endParaRPr/>
          </a:p>
          <a:p>
            <a:pPr indent="0" lvl="0" marL="148590" marR="0" rtl="0" algn="just">
              <a:lnSpc>
                <a:spcPct val="100000"/>
              </a:lnSpc>
              <a:spcBef>
                <a:spcPts val="1000"/>
              </a:spcBef>
              <a:spcAft>
                <a:spcPts val="0"/>
              </a:spcAft>
              <a:buNone/>
            </a:pPr>
            <a:r>
              <a:rPr b="0" i="0" lang="lt-LT" sz="1400" u="none" cap="none" strike="noStrike">
                <a:solidFill>
                  <a:schemeClr val="dk2"/>
                </a:solidFill>
                <a:latin typeface="Arial"/>
                <a:ea typeface="Arial"/>
                <a:cs typeface="Arial"/>
                <a:sym typeface="Arial"/>
              </a:rPr>
              <a:t>Sin embargo, mientras que el PC se aplica ampliamente en entornos escolares, su uso en la educación de adultos sigue siendo limitado. Esto es especialmente cierto en el caso de los adultos poco cualificados, donde aún faltan estrategias prácticas y conocimientos sobre cómo integrar eficazmente el PC en sus itinerarios de aprendizaje.</a:t>
            </a:r>
            <a:endParaRPr b="0" i="0" sz="1400" u="none" cap="none" strike="noStrike">
              <a:solidFill>
                <a:schemeClr val="dk2"/>
              </a:solidFill>
              <a:latin typeface="Arial"/>
              <a:ea typeface="Arial"/>
              <a:cs typeface="Arial"/>
              <a:sym typeface="Arial"/>
            </a:endParaRPr>
          </a:p>
        </p:txBody>
      </p:sp>
      <p:pic>
        <p:nvPicPr>
          <p:cNvPr id="553" name="Google Shape;553;p12"/>
          <p:cNvPicPr preferRelativeResize="0"/>
          <p:nvPr/>
        </p:nvPicPr>
        <p:blipFill rotWithShape="1">
          <a:blip r:embed="rId4">
            <a:alphaModFix/>
          </a:blip>
          <a:srcRect b="0" l="0" r="0" t="0"/>
          <a:stretch/>
        </p:blipFill>
        <p:spPr>
          <a:xfrm>
            <a:off x="1274892" y="4134669"/>
            <a:ext cx="3291842" cy="1881053"/>
          </a:xfrm>
          <a:prstGeom prst="rect">
            <a:avLst/>
          </a:prstGeom>
          <a:noFill/>
          <a:ln>
            <a:noFill/>
          </a:ln>
        </p:spPr>
      </p:pic>
      <p:pic>
        <p:nvPicPr>
          <p:cNvPr id="554" name="Google Shape;554;p12"/>
          <p:cNvPicPr preferRelativeResize="0"/>
          <p:nvPr/>
        </p:nvPicPr>
        <p:blipFill rotWithShape="1">
          <a:blip r:embed="rId3">
            <a:alphaModFix/>
          </a:blip>
          <a:srcRect b="0" l="0" r="0" t="0"/>
          <a:stretch/>
        </p:blipFill>
        <p:spPr>
          <a:xfrm>
            <a:off x="7593921" y="2196648"/>
            <a:ext cx="3242340" cy="1852765"/>
          </a:xfrm>
          <a:prstGeom prst="rect">
            <a:avLst/>
          </a:prstGeom>
          <a:noFill/>
          <a:ln>
            <a:noFill/>
          </a:ln>
        </p:spPr>
      </p:pic>
      <p:sp>
        <p:nvSpPr>
          <p:cNvPr id="555" name="Google Shape;555;p12"/>
          <p:cNvSpPr txBox="1"/>
          <p:nvPr/>
        </p:nvSpPr>
        <p:spPr>
          <a:xfrm>
            <a:off x="1134337" y="5738723"/>
            <a:ext cx="2841978"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Generado con Firefly</a:t>
            </a:r>
            <a:endParaRPr b="0" i="0" sz="1200" u="none" cap="none" strike="noStrike">
              <a:solidFill>
                <a:srgbClr val="000000"/>
              </a:solidFill>
              <a:latin typeface="Arial"/>
              <a:ea typeface="Arial"/>
              <a:cs typeface="Arial"/>
              <a:sym typeface="Arial"/>
            </a:endParaRPr>
          </a:p>
        </p:txBody>
      </p:sp>
      <p:sp>
        <p:nvSpPr>
          <p:cNvPr id="556" name="Google Shape;556;p12"/>
          <p:cNvSpPr txBox="1"/>
          <p:nvPr/>
        </p:nvSpPr>
        <p:spPr>
          <a:xfrm>
            <a:off x="7347674" y="3826266"/>
            <a:ext cx="28419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Generado con Firefly</a:t>
            </a:r>
            <a:endParaRPr b="0" i="0" sz="1200" u="none" cap="none" strike="noStrike">
              <a:solidFill>
                <a:srgbClr val="000000"/>
              </a:solidFill>
              <a:latin typeface="Arial"/>
              <a:ea typeface="Arial"/>
              <a:cs typeface="Arial"/>
              <a:sym typeface="Arial"/>
            </a:endParaRPr>
          </a:p>
        </p:txBody>
      </p:sp>
      <p:sp>
        <p:nvSpPr>
          <p:cNvPr id="557" name="Google Shape;557;p12"/>
          <p:cNvSpPr txBox="1"/>
          <p:nvPr>
            <p:ph type="title"/>
          </p:nvPr>
        </p:nvSpPr>
        <p:spPr>
          <a:xfrm>
            <a:off x="1352550" y="760155"/>
            <a:ext cx="9486900"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sz="2800">
                <a:latin typeface="Arial"/>
                <a:ea typeface="Arial"/>
                <a:cs typeface="Arial"/>
                <a:sym typeface="Arial"/>
              </a:rPr>
              <a:t>El PC en la educación: ampliando el alcance</a:t>
            </a:r>
            <a:endParaRPr sz="1100"/>
          </a:p>
        </p:txBody>
      </p:sp>
      <p:sp>
        <p:nvSpPr>
          <p:cNvPr id="558" name="Google Shape;558;p12"/>
          <p:cNvSpPr txBox="1"/>
          <p:nvPr/>
        </p:nvSpPr>
        <p:spPr>
          <a:xfrm>
            <a:off x="1055357" y="1438814"/>
            <a:ext cx="10778320"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lt-LT" sz="1600" u="none" cap="none" strike="noStrike">
                <a:solidFill>
                  <a:srgbClr val="000000"/>
                </a:solidFill>
                <a:latin typeface="Arial"/>
                <a:ea typeface="Arial"/>
                <a:cs typeface="Arial"/>
                <a:sym typeface="Arial"/>
              </a:rPr>
              <a:t>¿Qué es el pensamiento computacional y por qué ha cobrado tanta importancia en la educación moderna? </a:t>
            </a:r>
            <a:r>
              <a:rPr b="0" i="0" lang="lt-LT" sz="1600" u="none" cap="none" strike="noStrike">
                <a:solidFill>
                  <a:srgbClr val="000000"/>
                </a:solidFill>
                <a:latin typeface="Arial"/>
                <a:ea typeface="Arial"/>
                <a:cs typeface="Arial"/>
                <a:sym typeface="Arial"/>
              </a:rPr>
              <a:t>Exploremos cómo se utiliza el Pensamiento Computacional en las escuelas y por qué ha llegado el momento de introducirlo también en el aprendizaje de adultos.</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13"/>
          <p:cNvSpPr/>
          <p:nvPr/>
        </p:nvSpPr>
        <p:spPr>
          <a:xfrm>
            <a:off x="4491022" y="4523077"/>
            <a:ext cx="3085616" cy="1386968"/>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64" name="Google Shape;564;p13"/>
          <p:cNvSpPr txBox="1"/>
          <p:nvPr>
            <p:ph type="title"/>
          </p:nvPr>
        </p:nvSpPr>
        <p:spPr>
          <a:xfrm>
            <a:off x="995680" y="1109662"/>
            <a:ext cx="9894491"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3200"/>
              <a:buFont typeface="Sorts Mill Goudy"/>
              <a:buNone/>
            </a:pPr>
            <a:r>
              <a:rPr b="1" lang="lt-LT" sz="2800">
                <a:latin typeface="Arial"/>
                <a:ea typeface="Arial"/>
                <a:cs typeface="Arial"/>
                <a:sym typeface="Arial"/>
              </a:rPr>
              <a:t>Por qué es importante el PC y cómo funciona</a:t>
            </a:r>
            <a:endParaRPr/>
          </a:p>
        </p:txBody>
      </p:sp>
      <p:sp>
        <p:nvSpPr>
          <p:cNvPr id="565" name="Google Shape;565;p13"/>
          <p:cNvSpPr txBox="1"/>
          <p:nvPr>
            <p:ph idx="1" type="body"/>
          </p:nvPr>
        </p:nvSpPr>
        <p:spPr>
          <a:xfrm>
            <a:off x="1158671" y="1897740"/>
            <a:ext cx="2888156" cy="683565"/>
          </a:xfrm>
          <a:prstGeom prst="rect">
            <a:avLst/>
          </a:prstGeom>
          <a:noFill/>
          <a:ln>
            <a:noFill/>
          </a:ln>
        </p:spPr>
        <p:txBody>
          <a:bodyPr anchorCtr="0" anchor="b" bIns="45700" lIns="91425" spcFirstLastPara="1" rIns="91425" wrap="square" tIns="45700">
            <a:normAutofit/>
          </a:bodyPr>
          <a:lstStyle/>
          <a:p>
            <a:pPr indent="0" lvl="0" marL="92075" rtl="0" algn="ctr">
              <a:lnSpc>
                <a:spcPct val="100000"/>
              </a:lnSpc>
              <a:spcBef>
                <a:spcPts val="1000"/>
              </a:spcBef>
              <a:spcAft>
                <a:spcPts val="0"/>
              </a:spcAft>
              <a:buClr>
                <a:schemeClr val="dk2"/>
              </a:buClr>
              <a:buSzPts val="1680"/>
              <a:buNone/>
            </a:pPr>
            <a:r>
              <a:rPr lang="lt-LT">
                <a:latin typeface="Arial"/>
                <a:ea typeface="Arial"/>
                <a:cs typeface="Arial"/>
                <a:sym typeface="Arial"/>
              </a:rPr>
              <a:t>Importancia  </a:t>
            </a:r>
            <a:endParaRPr>
              <a:latin typeface="Arial"/>
              <a:ea typeface="Arial"/>
              <a:cs typeface="Arial"/>
              <a:sym typeface="Arial"/>
            </a:endParaRPr>
          </a:p>
        </p:txBody>
      </p:sp>
      <p:sp>
        <p:nvSpPr>
          <p:cNvPr id="566" name="Google Shape;566;p13"/>
          <p:cNvSpPr txBox="1"/>
          <p:nvPr>
            <p:ph idx="2" type="body"/>
          </p:nvPr>
        </p:nvSpPr>
        <p:spPr>
          <a:xfrm>
            <a:off x="907370" y="2581305"/>
            <a:ext cx="3417739" cy="2775526"/>
          </a:xfrm>
          <a:prstGeom prst="rect">
            <a:avLst/>
          </a:prstGeom>
          <a:noFill/>
          <a:ln>
            <a:noFill/>
          </a:ln>
        </p:spPr>
        <p:txBody>
          <a:bodyPr anchorCtr="0" anchor="t" bIns="45700" lIns="91425" spcFirstLastPara="1" rIns="91425" wrap="square" tIns="45700">
            <a:noAutofit/>
          </a:bodyPr>
          <a:lstStyle/>
          <a:p>
            <a:pPr indent="-285750" lvl="0" marL="285750" rtl="0" algn="just">
              <a:lnSpc>
                <a:spcPct val="100000"/>
              </a:lnSpc>
              <a:spcBef>
                <a:spcPts val="0"/>
              </a:spcBef>
              <a:spcAft>
                <a:spcPts val="0"/>
              </a:spcAft>
              <a:buSzPts val="1120"/>
              <a:buChar char="•"/>
            </a:pPr>
            <a:r>
              <a:rPr lang="lt-LT">
                <a:latin typeface="Arial"/>
                <a:ea typeface="Arial"/>
                <a:cs typeface="Arial"/>
                <a:sym typeface="Arial"/>
              </a:rPr>
              <a:t>El PC mejora la capacidad de adaptación, el pensamiento crítico y la toma de decisiones en diversas profesiones.</a:t>
            </a:r>
            <a:endParaRPr/>
          </a:p>
          <a:p>
            <a:pPr indent="-285750" lvl="0" marL="285750" rtl="0" algn="just">
              <a:lnSpc>
                <a:spcPct val="100000"/>
              </a:lnSpc>
              <a:spcBef>
                <a:spcPts val="600"/>
              </a:spcBef>
              <a:spcAft>
                <a:spcPts val="0"/>
              </a:spcAft>
              <a:buSzPts val="1120"/>
              <a:buChar char="•"/>
            </a:pPr>
            <a:r>
              <a:rPr lang="lt-LT">
                <a:latin typeface="Arial"/>
                <a:ea typeface="Arial"/>
                <a:cs typeface="Arial"/>
                <a:sym typeface="Arial"/>
              </a:rPr>
              <a:t>El PC es esencial para navegar por los avances tecnológicos y resolver problemas del mundo real en la educación y en la vida cotidiana y profesional. </a:t>
            </a:r>
            <a:endParaRPr/>
          </a:p>
          <a:p>
            <a:pPr indent="-285750" lvl="0" marL="285750" rtl="0" algn="just">
              <a:lnSpc>
                <a:spcPct val="100000"/>
              </a:lnSpc>
              <a:spcBef>
                <a:spcPts val="600"/>
              </a:spcBef>
              <a:spcAft>
                <a:spcPts val="0"/>
              </a:spcAft>
              <a:buSzPts val="1120"/>
              <a:buChar char="•"/>
            </a:pPr>
            <a:r>
              <a:rPr lang="lt-LT">
                <a:latin typeface="Arial"/>
                <a:ea typeface="Arial"/>
                <a:cs typeface="Arial"/>
                <a:sym typeface="Arial"/>
              </a:rPr>
              <a:t>El PC es importante para el desarrollo de la mano de obra, la alfabetización digital y el aprendizaje permanente en el siglo XXI.</a:t>
            </a:r>
            <a:endParaRPr>
              <a:latin typeface="Arial"/>
              <a:ea typeface="Arial"/>
              <a:cs typeface="Arial"/>
              <a:sym typeface="Arial"/>
            </a:endParaRPr>
          </a:p>
          <a:p>
            <a:pPr indent="-103504" lvl="0" marL="266700" rtl="0" algn="just">
              <a:lnSpc>
                <a:spcPct val="100000"/>
              </a:lnSpc>
              <a:spcBef>
                <a:spcPts val="600"/>
              </a:spcBef>
              <a:spcAft>
                <a:spcPts val="0"/>
              </a:spcAft>
              <a:buSzPts val="1120"/>
              <a:buFont typeface="Arial"/>
              <a:buNone/>
            </a:pPr>
            <a:r>
              <a:t/>
            </a:r>
            <a:endParaRPr>
              <a:latin typeface="Arial"/>
              <a:ea typeface="Arial"/>
              <a:cs typeface="Arial"/>
              <a:sym typeface="Arial"/>
            </a:endParaRPr>
          </a:p>
        </p:txBody>
      </p:sp>
      <p:sp>
        <p:nvSpPr>
          <p:cNvPr id="567" name="Google Shape;567;p13"/>
          <p:cNvSpPr txBox="1"/>
          <p:nvPr>
            <p:ph idx="3" type="body"/>
          </p:nvPr>
        </p:nvSpPr>
        <p:spPr>
          <a:xfrm>
            <a:off x="4589752" y="2048940"/>
            <a:ext cx="2888156" cy="683565"/>
          </a:xfrm>
          <a:prstGeom prst="rect">
            <a:avLst/>
          </a:prstGeom>
          <a:noFill/>
          <a:ln>
            <a:noFill/>
          </a:ln>
        </p:spPr>
        <p:txBody>
          <a:bodyPr anchorCtr="0" anchor="b" bIns="45700" lIns="91425" spcFirstLastPara="1" rIns="91425" wrap="square" tIns="45700">
            <a:normAutofit fontScale="77500" lnSpcReduction="20000"/>
          </a:bodyPr>
          <a:lstStyle/>
          <a:p>
            <a:pPr indent="0" lvl="0" marL="92075" rtl="0" algn="ctr">
              <a:lnSpc>
                <a:spcPct val="100000"/>
              </a:lnSpc>
              <a:spcBef>
                <a:spcPts val="1000"/>
              </a:spcBef>
              <a:spcAft>
                <a:spcPts val="0"/>
              </a:spcAft>
              <a:buClr>
                <a:schemeClr val="dk2"/>
              </a:buClr>
              <a:buSzPct val="90322"/>
              <a:buNone/>
            </a:pPr>
            <a:r>
              <a:rPr lang="lt-LT">
                <a:latin typeface="Arial"/>
                <a:ea typeface="Arial"/>
                <a:cs typeface="Arial"/>
                <a:sym typeface="Arial"/>
              </a:rPr>
              <a:t>Conceptos principales</a:t>
            </a:r>
            <a:endParaRPr>
              <a:latin typeface="Arial"/>
              <a:ea typeface="Arial"/>
              <a:cs typeface="Arial"/>
              <a:sym typeface="Arial"/>
            </a:endParaRPr>
          </a:p>
        </p:txBody>
      </p:sp>
      <p:sp>
        <p:nvSpPr>
          <p:cNvPr id="568" name="Google Shape;568;p13"/>
          <p:cNvSpPr txBox="1"/>
          <p:nvPr>
            <p:ph idx="5" type="body"/>
          </p:nvPr>
        </p:nvSpPr>
        <p:spPr>
          <a:xfrm>
            <a:off x="8093212" y="1920840"/>
            <a:ext cx="2888156" cy="683565"/>
          </a:xfrm>
          <a:prstGeom prst="rect">
            <a:avLst/>
          </a:prstGeom>
          <a:noFill/>
          <a:ln>
            <a:noFill/>
          </a:ln>
        </p:spPr>
        <p:txBody>
          <a:bodyPr anchorCtr="0" anchor="b" bIns="45700" lIns="91425" spcFirstLastPara="1" rIns="91425" wrap="square" tIns="45700">
            <a:normAutofit/>
          </a:bodyPr>
          <a:lstStyle/>
          <a:p>
            <a:pPr indent="-228600" lvl="0" marL="457200" rtl="0" algn="ctr">
              <a:lnSpc>
                <a:spcPct val="100000"/>
              </a:lnSpc>
              <a:spcBef>
                <a:spcPts val="1000"/>
              </a:spcBef>
              <a:spcAft>
                <a:spcPts val="0"/>
              </a:spcAft>
              <a:buClr>
                <a:schemeClr val="dk2"/>
              </a:buClr>
              <a:buSzPts val="1680"/>
              <a:buNone/>
            </a:pPr>
            <a:r>
              <a:rPr lang="lt-LT">
                <a:latin typeface="Arial"/>
                <a:ea typeface="Arial"/>
                <a:cs typeface="Arial"/>
                <a:sym typeface="Arial"/>
              </a:rPr>
              <a:t>Significado  </a:t>
            </a:r>
            <a:endParaRPr>
              <a:latin typeface="Arial"/>
              <a:ea typeface="Arial"/>
              <a:cs typeface="Arial"/>
              <a:sym typeface="Arial"/>
            </a:endParaRPr>
          </a:p>
        </p:txBody>
      </p:sp>
      <p:sp>
        <p:nvSpPr>
          <p:cNvPr id="569" name="Google Shape;569;p13"/>
          <p:cNvSpPr txBox="1"/>
          <p:nvPr>
            <p:ph idx="6" type="body"/>
          </p:nvPr>
        </p:nvSpPr>
        <p:spPr>
          <a:xfrm>
            <a:off x="7712244" y="2645597"/>
            <a:ext cx="3650092" cy="3262699"/>
          </a:xfrm>
          <a:prstGeom prst="rect">
            <a:avLst/>
          </a:prstGeom>
          <a:noFill/>
          <a:ln>
            <a:noFill/>
          </a:ln>
        </p:spPr>
        <p:txBody>
          <a:bodyPr anchorCtr="0" anchor="t" bIns="45700" lIns="91425" spcFirstLastPara="1" rIns="91425" wrap="square" tIns="45700">
            <a:noAutofit/>
          </a:bodyPr>
          <a:lstStyle/>
          <a:p>
            <a:pPr indent="-285750" lvl="0" marL="285750" rtl="0" algn="just">
              <a:lnSpc>
                <a:spcPct val="100000"/>
              </a:lnSpc>
              <a:spcBef>
                <a:spcPts val="0"/>
              </a:spcBef>
              <a:spcAft>
                <a:spcPts val="0"/>
              </a:spcAft>
              <a:buSzPts val="1120"/>
              <a:buChar char="•"/>
            </a:pPr>
            <a:r>
              <a:rPr lang="lt-LT" sz="1400">
                <a:latin typeface="Arial"/>
                <a:ea typeface="Arial"/>
                <a:cs typeface="Arial"/>
                <a:sym typeface="Arial"/>
              </a:rPr>
              <a:t>El PC es un marco cognitivo para la resolución de problemas o la toma de decisiones que utiliza componentes como la descomposición, la abstracción, el reconocimiento de patrones y los algoritmos.</a:t>
            </a:r>
            <a:endParaRPr/>
          </a:p>
          <a:p>
            <a:pPr indent="-285750" lvl="0" marL="285750" rtl="0" algn="just">
              <a:lnSpc>
                <a:spcPct val="100000"/>
              </a:lnSpc>
              <a:spcBef>
                <a:spcPts val="600"/>
              </a:spcBef>
              <a:spcAft>
                <a:spcPts val="0"/>
              </a:spcAft>
              <a:buSzPts val="1120"/>
              <a:buChar char="•"/>
            </a:pPr>
            <a:r>
              <a:rPr lang="lt-LT" sz="1400">
                <a:latin typeface="Arial"/>
                <a:ea typeface="Arial"/>
                <a:cs typeface="Arial"/>
                <a:sym typeface="Arial"/>
              </a:rPr>
              <a:t>El proceso de resolución de problemas o toma de decisiones puede representarse como pasos computacionales y algoritmos.</a:t>
            </a:r>
            <a:endParaRPr/>
          </a:p>
          <a:p>
            <a:pPr indent="-285750" lvl="0" marL="285750" rtl="0" algn="just">
              <a:lnSpc>
                <a:spcPct val="100000"/>
              </a:lnSpc>
              <a:spcBef>
                <a:spcPts val="600"/>
              </a:spcBef>
              <a:spcAft>
                <a:spcPts val="600"/>
              </a:spcAft>
              <a:buSzPts val="1120"/>
              <a:buChar char="•"/>
            </a:pPr>
            <a:r>
              <a:rPr lang="lt-LT" sz="1400">
                <a:latin typeface="Arial"/>
                <a:ea typeface="Arial"/>
                <a:cs typeface="Arial"/>
                <a:sym typeface="Arial"/>
              </a:rPr>
              <a:t>El PC es como un paradigma de pensamiento híbrido que debe dar cabida a distintos modelos mentales que ayudan a comprender y utilizar la tecnología.</a:t>
            </a:r>
            <a:endParaRPr sz="1400">
              <a:latin typeface="Arial"/>
              <a:ea typeface="Arial"/>
              <a:cs typeface="Arial"/>
              <a:sym typeface="Arial"/>
            </a:endParaRPr>
          </a:p>
        </p:txBody>
      </p:sp>
      <p:sp>
        <p:nvSpPr>
          <p:cNvPr id="570" name="Google Shape;570;p1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latin typeface="Arial"/>
                <a:ea typeface="Arial"/>
                <a:cs typeface="Arial"/>
                <a:sym typeface="Arial"/>
              </a:rPr>
              <a:t>‹#›</a:t>
            </a:fld>
            <a:endParaRPr>
              <a:latin typeface="Arial"/>
              <a:ea typeface="Arial"/>
              <a:cs typeface="Arial"/>
              <a:sym typeface="Arial"/>
            </a:endParaRPr>
          </a:p>
        </p:txBody>
      </p:sp>
      <p:pic>
        <p:nvPicPr>
          <p:cNvPr descr="Computational thinking" id="571" name="Google Shape;571;p13"/>
          <p:cNvPicPr preferRelativeResize="0"/>
          <p:nvPr/>
        </p:nvPicPr>
        <p:blipFill rotWithShape="1">
          <a:blip r:embed="rId3">
            <a:alphaModFix/>
          </a:blip>
          <a:srcRect b="0" l="0" r="0" t="0"/>
          <a:stretch/>
        </p:blipFill>
        <p:spPr>
          <a:xfrm>
            <a:off x="4486465" y="2829119"/>
            <a:ext cx="3094730" cy="1519629"/>
          </a:xfrm>
          <a:prstGeom prst="rect">
            <a:avLst/>
          </a:prstGeom>
          <a:noFill/>
          <a:ln>
            <a:noFill/>
          </a:ln>
        </p:spPr>
      </p:pic>
      <p:sp>
        <p:nvSpPr>
          <p:cNvPr id="572" name="Google Shape;572;p13"/>
          <p:cNvSpPr txBox="1"/>
          <p:nvPr/>
        </p:nvSpPr>
        <p:spPr>
          <a:xfrm>
            <a:off x="4576149" y="4523077"/>
            <a:ext cx="2915362" cy="138495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«El PC representa una actitud y un conjunto de habilidades de aplicación universal que todo el mundo, no sólo los informáticos, estaría deseoso de aprender y utilizar» (Wing, 2006).</a:t>
            </a:r>
            <a:endParaRPr b="0" i="0" sz="1400" u="none" cap="none" strike="noStrike">
              <a:solidFill>
                <a:srgbClr val="000000"/>
              </a:solidFill>
              <a:latin typeface="Arial"/>
              <a:ea typeface="Arial"/>
              <a:cs typeface="Arial"/>
              <a:sym typeface="Arial"/>
            </a:endParaRPr>
          </a:p>
        </p:txBody>
      </p:sp>
      <p:sp>
        <p:nvSpPr>
          <p:cNvPr id="573" name="Google Shape;573;p13"/>
          <p:cNvSpPr txBox="1"/>
          <p:nvPr/>
        </p:nvSpPr>
        <p:spPr>
          <a:xfrm>
            <a:off x="4781542" y="2895623"/>
            <a:ext cx="1122194" cy="138499"/>
          </a:xfrm>
          <a:prstGeom prst="rect">
            <a:avLst/>
          </a:prstGeom>
          <a:solidFill>
            <a:srgbClr val="F7F7EF"/>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900" u="none" cap="none" strike="noStrike">
                <a:solidFill>
                  <a:srgbClr val="000000"/>
                </a:solidFill>
                <a:latin typeface="Arial"/>
                <a:ea typeface="Arial"/>
                <a:cs typeface="Arial"/>
                <a:sym typeface="Arial"/>
              </a:rPr>
              <a:t>DESCOMPOSICIÓN</a:t>
            </a:r>
            <a:endParaRPr b="1" i="0" sz="800" u="none" cap="none" strike="noStrike">
              <a:solidFill>
                <a:srgbClr val="000000"/>
              </a:solidFill>
              <a:latin typeface="Arial"/>
              <a:ea typeface="Arial"/>
              <a:cs typeface="Arial"/>
              <a:sym typeface="Arial"/>
            </a:endParaRPr>
          </a:p>
        </p:txBody>
      </p:sp>
      <p:sp>
        <p:nvSpPr>
          <p:cNvPr id="574" name="Google Shape;574;p13"/>
          <p:cNvSpPr txBox="1"/>
          <p:nvPr/>
        </p:nvSpPr>
        <p:spPr>
          <a:xfrm>
            <a:off x="6172687" y="2895623"/>
            <a:ext cx="1279095" cy="276999"/>
          </a:xfrm>
          <a:prstGeom prst="rect">
            <a:avLst/>
          </a:prstGeom>
          <a:solidFill>
            <a:srgbClr val="F7F7EF"/>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900" u="none" cap="none" strike="noStrike">
                <a:solidFill>
                  <a:srgbClr val="000000"/>
                </a:solidFill>
                <a:latin typeface="Arial"/>
                <a:ea typeface="Arial"/>
                <a:cs typeface="Arial"/>
                <a:sym typeface="Arial"/>
              </a:rPr>
              <a:t>RECONOCIMENTO DE PATRONES</a:t>
            </a:r>
            <a:endParaRPr b="1" i="0" sz="800" u="none" cap="none" strike="noStrike">
              <a:solidFill>
                <a:srgbClr val="000000"/>
              </a:solidFill>
              <a:latin typeface="Arial"/>
              <a:ea typeface="Arial"/>
              <a:cs typeface="Arial"/>
              <a:sym typeface="Arial"/>
            </a:endParaRPr>
          </a:p>
        </p:txBody>
      </p:sp>
      <p:sp>
        <p:nvSpPr>
          <p:cNvPr id="575" name="Google Shape;575;p13"/>
          <p:cNvSpPr txBox="1"/>
          <p:nvPr/>
        </p:nvSpPr>
        <p:spPr>
          <a:xfrm>
            <a:off x="4859920" y="3685380"/>
            <a:ext cx="1122194" cy="138499"/>
          </a:xfrm>
          <a:prstGeom prst="rect">
            <a:avLst/>
          </a:prstGeom>
          <a:solidFill>
            <a:srgbClr val="F7F7EF"/>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900" u="none" cap="none" strike="noStrike">
                <a:solidFill>
                  <a:srgbClr val="000000"/>
                </a:solidFill>
                <a:latin typeface="Arial"/>
                <a:ea typeface="Arial"/>
                <a:cs typeface="Arial"/>
                <a:sym typeface="Arial"/>
              </a:rPr>
              <a:t>ASBATRACCIÓN</a:t>
            </a:r>
            <a:endParaRPr b="1" i="0" sz="800" u="none" cap="none" strike="noStrike">
              <a:solidFill>
                <a:srgbClr val="000000"/>
              </a:solidFill>
              <a:latin typeface="Arial"/>
              <a:ea typeface="Arial"/>
              <a:cs typeface="Arial"/>
              <a:sym typeface="Arial"/>
            </a:endParaRPr>
          </a:p>
        </p:txBody>
      </p:sp>
      <p:sp>
        <p:nvSpPr>
          <p:cNvPr id="576" name="Google Shape;576;p13"/>
          <p:cNvSpPr txBox="1"/>
          <p:nvPr/>
        </p:nvSpPr>
        <p:spPr>
          <a:xfrm>
            <a:off x="6484193" y="3672317"/>
            <a:ext cx="828000" cy="138499"/>
          </a:xfrm>
          <a:prstGeom prst="rect">
            <a:avLst/>
          </a:prstGeom>
          <a:solidFill>
            <a:srgbClr val="F7F7EF"/>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900" u="none" cap="none" strike="noStrike">
                <a:solidFill>
                  <a:srgbClr val="000000"/>
                </a:solidFill>
                <a:latin typeface="Arial"/>
                <a:ea typeface="Arial"/>
                <a:cs typeface="Arial"/>
                <a:sym typeface="Arial"/>
              </a:rPr>
              <a:t>ALGORITMOS</a:t>
            </a:r>
            <a:endParaRPr b="1" i="0" sz="8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81" name="Shape 581"/>
        <p:cNvGrpSpPr/>
        <p:nvPr/>
      </p:nvGrpSpPr>
      <p:grpSpPr>
        <a:xfrm>
          <a:off x="0" y="0"/>
          <a:ext cx="0" cy="0"/>
          <a:chOff x="0" y="0"/>
          <a:chExt cx="0" cy="0"/>
        </a:xfrm>
      </p:grpSpPr>
      <p:sp>
        <p:nvSpPr>
          <p:cNvPr id="582" name="Google Shape;582;p14"/>
          <p:cNvSpPr/>
          <p:nvPr/>
        </p:nvSpPr>
        <p:spPr>
          <a:xfrm>
            <a:off x="2553650" y="2305558"/>
            <a:ext cx="8743241" cy="834952"/>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3" name="Google Shape;583;p14"/>
          <p:cNvSpPr txBox="1"/>
          <p:nvPr>
            <p:ph type="title"/>
          </p:nvPr>
        </p:nvSpPr>
        <p:spPr>
          <a:xfrm>
            <a:off x="995680" y="601658"/>
            <a:ext cx="9894491"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3200"/>
              <a:buFont typeface="Sorts Mill Goudy"/>
              <a:buNone/>
            </a:pPr>
            <a:r>
              <a:rPr b="1" lang="lt-LT" sz="2800">
                <a:solidFill>
                  <a:schemeClr val="dk1"/>
                </a:solidFill>
                <a:latin typeface="Arial"/>
                <a:ea typeface="Arial"/>
                <a:cs typeface="Arial"/>
                <a:sym typeface="Arial"/>
              </a:rPr>
              <a:t>Pensamiento Computacional en diversos sectores</a:t>
            </a:r>
            <a:endParaRPr b="1" sz="2800">
              <a:solidFill>
                <a:schemeClr val="dk1"/>
              </a:solidFill>
              <a:latin typeface="Arial"/>
              <a:ea typeface="Arial"/>
              <a:cs typeface="Arial"/>
              <a:sym typeface="Arial"/>
            </a:endParaRPr>
          </a:p>
        </p:txBody>
      </p:sp>
      <p:sp>
        <p:nvSpPr>
          <p:cNvPr id="584" name="Google Shape;584;p1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585" name="Google Shape;585;p14"/>
          <p:cNvSpPr txBox="1"/>
          <p:nvPr>
            <p:ph idx="2" type="body"/>
          </p:nvPr>
        </p:nvSpPr>
        <p:spPr>
          <a:xfrm>
            <a:off x="2553650" y="2329448"/>
            <a:ext cx="8634714" cy="756906"/>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sz="1400">
                <a:latin typeface="Arial"/>
                <a:ea typeface="Arial"/>
                <a:cs typeface="Arial"/>
                <a:sym typeface="Arial"/>
              </a:rPr>
              <a:t>La utilización de algoritmos y análisis de datos permite a los profesionales de la medicina diagnosticar enfermedades con mayor precisión, interpretar imágenes médicas con eficacia y detectar patrones en los datos de los pacientes, lo que se traduce en mejores resultados de los tratamientos.</a:t>
            </a:r>
            <a:endParaRPr sz="1400">
              <a:latin typeface="Arial"/>
              <a:ea typeface="Arial"/>
              <a:cs typeface="Arial"/>
              <a:sym typeface="Arial"/>
            </a:endParaRPr>
          </a:p>
        </p:txBody>
      </p:sp>
      <p:sp>
        <p:nvSpPr>
          <p:cNvPr id="586" name="Google Shape;586;p14"/>
          <p:cNvSpPr/>
          <p:nvPr/>
        </p:nvSpPr>
        <p:spPr>
          <a:xfrm>
            <a:off x="757520" y="2317265"/>
            <a:ext cx="1584000" cy="76908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7" name="Google Shape;587;p14"/>
          <p:cNvSpPr txBox="1"/>
          <p:nvPr>
            <p:ph idx="1" type="body"/>
          </p:nvPr>
        </p:nvSpPr>
        <p:spPr>
          <a:xfrm>
            <a:off x="787080" y="2312878"/>
            <a:ext cx="1341972"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1680"/>
              <a:buNone/>
            </a:pPr>
            <a:r>
              <a:rPr b="0" lang="lt-LT" sz="1600">
                <a:latin typeface="Arial"/>
                <a:ea typeface="Arial"/>
                <a:cs typeface="Arial"/>
                <a:sym typeface="Arial"/>
              </a:rPr>
              <a:t>Sector Médico</a:t>
            </a:r>
            <a:endParaRPr sz="1600">
              <a:latin typeface="Arial"/>
              <a:ea typeface="Arial"/>
              <a:cs typeface="Arial"/>
              <a:sym typeface="Arial"/>
            </a:endParaRPr>
          </a:p>
        </p:txBody>
      </p:sp>
      <p:sp>
        <p:nvSpPr>
          <p:cNvPr id="588" name="Google Shape;588;p14"/>
          <p:cNvSpPr/>
          <p:nvPr/>
        </p:nvSpPr>
        <p:spPr>
          <a:xfrm>
            <a:off x="2552304" y="3357394"/>
            <a:ext cx="8744587" cy="723694"/>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9" name="Google Shape;589;p14"/>
          <p:cNvSpPr txBox="1"/>
          <p:nvPr>
            <p:ph idx="2" type="body"/>
          </p:nvPr>
        </p:nvSpPr>
        <p:spPr>
          <a:xfrm>
            <a:off x="2553650" y="3429864"/>
            <a:ext cx="8634714" cy="6183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Los algoritmos procesan los datos para optimizar las rutas de envío, prever la oferta y la demanda y mejorar la gestión de inventarios para lograr la máxima eficacia.</a:t>
            </a:r>
            <a:endParaRPr>
              <a:latin typeface="Arial"/>
              <a:ea typeface="Arial"/>
              <a:cs typeface="Arial"/>
              <a:sym typeface="Arial"/>
            </a:endParaRPr>
          </a:p>
        </p:txBody>
      </p:sp>
      <p:sp>
        <p:nvSpPr>
          <p:cNvPr id="590" name="Google Shape;590;p14"/>
          <p:cNvSpPr/>
          <p:nvPr/>
        </p:nvSpPr>
        <p:spPr>
          <a:xfrm>
            <a:off x="757520" y="3321047"/>
            <a:ext cx="1584000" cy="773428"/>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1" name="Google Shape;591;p14"/>
          <p:cNvSpPr txBox="1"/>
          <p:nvPr>
            <p:ph idx="1" type="body"/>
          </p:nvPr>
        </p:nvSpPr>
        <p:spPr>
          <a:xfrm>
            <a:off x="757520" y="3454815"/>
            <a:ext cx="1482938"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600">
                <a:latin typeface="Arial"/>
                <a:ea typeface="Arial"/>
                <a:cs typeface="Arial"/>
                <a:sym typeface="Arial"/>
              </a:rPr>
              <a:t>Gestión de la Cadena de Suministro</a:t>
            </a:r>
            <a:endParaRPr b="0" sz="1600">
              <a:latin typeface="Arial"/>
              <a:ea typeface="Arial"/>
              <a:cs typeface="Arial"/>
              <a:sym typeface="Arial"/>
            </a:endParaRPr>
          </a:p>
        </p:txBody>
      </p:sp>
      <p:sp>
        <p:nvSpPr>
          <p:cNvPr id="592" name="Google Shape;592;p14"/>
          <p:cNvSpPr/>
          <p:nvPr/>
        </p:nvSpPr>
        <p:spPr>
          <a:xfrm>
            <a:off x="2553650" y="4308990"/>
            <a:ext cx="8743241" cy="723694"/>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3" name="Google Shape;593;p14"/>
          <p:cNvSpPr txBox="1"/>
          <p:nvPr>
            <p:ph idx="2" type="body"/>
          </p:nvPr>
        </p:nvSpPr>
        <p:spPr>
          <a:xfrm>
            <a:off x="2553650" y="4381460"/>
            <a:ext cx="8634714" cy="6183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Está relacionado con decisiones estratégicas sobre plantación, gestión de rebaños, rotación de cultivos, riego, control de plagas y enfermedades de las plantas y mucho más.</a:t>
            </a:r>
            <a:endParaRPr>
              <a:latin typeface="Arial"/>
              <a:ea typeface="Arial"/>
              <a:cs typeface="Arial"/>
              <a:sym typeface="Arial"/>
            </a:endParaRPr>
          </a:p>
        </p:txBody>
      </p:sp>
      <p:sp>
        <p:nvSpPr>
          <p:cNvPr id="594" name="Google Shape;594;p14"/>
          <p:cNvSpPr/>
          <p:nvPr/>
        </p:nvSpPr>
        <p:spPr>
          <a:xfrm>
            <a:off x="757520" y="4301686"/>
            <a:ext cx="1584000" cy="76955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5" name="Google Shape;595;p14"/>
          <p:cNvSpPr txBox="1"/>
          <p:nvPr>
            <p:ph idx="1" type="body"/>
          </p:nvPr>
        </p:nvSpPr>
        <p:spPr>
          <a:xfrm>
            <a:off x="787079" y="4299869"/>
            <a:ext cx="1461015"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600">
                <a:latin typeface="Arial"/>
                <a:ea typeface="Arial"/>
                <a:cs typeface="Arial"/>
                <a:sym typeface="Arial"/>
              </a:rPr>
              <a:t>Agricultura &amp; Ganadería</a:t>
            </a:r>
            <a:endParaRPr>
              <a:latin typeface="Arial"/>
              <a:ea typeface="Arial"/>
              <a:cs typeface="Arial"/>
              <a:sym typeface="Arial"/>
            </a:endParaRPr>
          </a:p>
        </p:txBody>
      </p:sp>
      <p:sp>
        <p:nvSpPr>
          <p:cNvPr id="596" name="Google Shape;596;p14"/>
          <p:cNvSpPr/>
          <p:nvPr/>
        </p:nvSpPr>
        <p:spPr>
          <a:xfrm>
            <a:off x="757520" y="5252330"/>
            <a:ext cx="1584000" cy="74546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7" name="Google Shape;597;p14"/>
          <p:cNvSpPr txBox="1"/>
          <p:nvPr>
            <p:ph idx="1" type="body"/>
          </p:nvPr>
        </p:nvSpPr>
        <p:spPr>
          <a:xfrm>
            <a:off x="787079" y="5416433"/>
            <a:ext cx="2107544" cy="637049"/>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600">
                <a:latin typeface="Arial"/>
                <a:ea typeface="Arial"/>
                <a:cs typeface="Arial"/>
                <a:sym typeface="Arial"/>
              </a:rPr>
              <a:t>Industria de</a:t>
            </a:r>
            <a:endParaRPr/>
          </a:p>
          <a:p>
            <a:pPr indent="0" lvl="0" marL="0" rtl="0" algn="l">
              <a:lnSpc>
                <a:spcPct val="100000"/>
              </a:lnSpc>
              <a:spcBef>
                <a:spcPts val="0"/>
              </a:spcBef>
              <a:spcAft>
                <a:spcPts val="0"/>
              </a:spcAft>
              <a:buSzPts val="1680"/>
              <a:buNone/>
            </a:pPr>
            <a:r>
              <a:rPr b="0" lang="lt-LT" sz="1600">
                <a:latin typeface="Arial"/>
                <a:ea typeface="Arial"/>
                <a:cs typeface="Arial"/>
                <a:sym typeface="Arial"/>
              </a:rPr>
              <a:t>Finanzas &amp;</a:t>
            </a:r>
            <a:endParaRPr/>
          </a:p>
          <a:p>
            <a:pPr indent="0" lvl="0" marL="0" rtl="0" algn="l">
              <a:lnSpc>
                <a:spcPct val="100000"/>
              </a:lnSpc>
              <a:spcBef>
                <a:spcPts val="0"/>
              </a:spcBef>
              <a:spcAft>
                <a:spcPts val="0"/>
              </a:spcAft>
              <a:buSzPts val="1680"/>
              <a:buNone/>
            </a:pPr>
            <a:r>
              <a:rPr b="0" lang="lt-LT" sz="1600">
                <a:latin typeface="Arial"/>
                <a:ea typeface="Arial"/>
                <a:cs typeface="Arial"/>
                <a:sym typeface="Arial"/>
              </a:rPr>
              <a:t>Negocios</a:t>
            </a:r>
            <a:endParaRPr b="0" sz="1600">
              <a:latin typeface="Arial"/>
              <a:ea typeface="Arial"/>
              <a:cs typeface="Arial"/>
              <a:sym typeface="Arial"/>
            </a:endParaRPr>
          </a:p>
        </p:txBody>
      </p:sp>
      <p:sp>
        <p:nvSpPr>
          <p:cNvPr id="598" name="Google Shape;598;p14"/>
          <p:cNvSpPr/>
          <p:nvPr/>
        </p:nvSpPr>
        <p:spPr>
          <a:xfrm>
            <a:off x="2553650" y="5193972"/>
            <a:ext cx="8743241" cy="837939"/>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9" name="Google Shape;599;p14"/>
          <p:cNvSpPr txBox="1"/>
          <p:nvPr>
            <p:ph idx="2" type="body"/>
          </p:nvPr>
        </p:nvSpPr>
        <p:spPr>
          <a:xfrm>
            <a:off x="2553651" y="5202480"/>
            <a:ext cx="8634714" cy="6183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sz="1400">
                <a:latin typeface="Arial"/>
                <a:ea typeface="Arial"/>
                <a:cs typeface="Arial"/>
                <a:sym typeface="Arial"/>
              </a:rPr>
              <a:t>Una estrategia empresarial basada en datos utiliza el reconocimiento de patrones, la modelización y la evaluación de riesgos para determinar los enfoques más eficaces para alcanzar los objetivos. Estos métodos y modelos analíticos se basan en los principios del pensamiento computacional.</a:t>
            </a:r>
            <a:endParaRPr sz="1400">
              <a:latin typeface="Arial"/>
              <a:ea typeface="Arial"/>
              <a:cs typeface="Arial"/>
              <a:sym typeface="Arial"/>
            </a:endParaRPr>
          </a:p>
        </p:txBody>
      </p:sp>
      <p:sp>
        <p:nvSpPr>
          <p:cNvPr id="600" name="Google Shape;600;p14"/>
          <p:cNvSpPr txBox="1"/>
          <p:nvPr/>
        </p:nvSpPr>
        <p:spPr>
          <a:xfrm>
            <a:off x="757521" y="1421643"/>
            <a:ext cx="9678282" cy="58473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lt-LT" sz="1600" u="none" cap="none" strike="noStrike">
                <a:solidFill>
                  <a:schemeClr val="dk1"/>
                </a:solidFill>
                <a:latin typeface="Arial"/>
                <a:ea typeface="Arial"/>
                <a:cs typeface="Arial"/>
                <a:sym typeface="Arial"/>
              </a:rPr>
              <a:t>El PC ya está influyendo en muchos campos. Los siguientes ejemplos muestran cómo impulsa la innovación y la eficiencia en sectores que van desde la medicina a la exploración espacial.</a:t>
            </a:r>
            <a:endParaRPr b="0" i="0" sz="1600" u="none" cap="none" strike="noStrike">
              <a:solidFill>
                <a:schemeClr val="dk1"/>
              </a:solidFill>
              <a:latin typeface="Arial"/>
              <a:ea typeface="Arial"/>
              <a:cs typeface="Arial"/>
              <a:sym typeface="Arial"/>
            </a:endParaRPr>
          </a:p>
        </p:txBody>
      </p:sp>
      <p:pic>
        <p:nvPicPr>
          <p:cNvPr descr="Imagen que contiene dibujo&#10;&#10;Descripción generada automáticamente" id="601" name="Google Shape;601;p14"/>
          <p:cNvPicPr preferRelativeResize="0"/>
          <p:nvPr/>
        </p:nvPicPr>
        <p:blipFill rotWithShape="1">
          <a:blip r:embed="rId3">
            <a:alphaModFix/>
          </a:blip>
          <a:srcRect b="0" l="0" r="0" t="0"/>
          <a:stretch/>
        </p:blipFill>
        <p:spPr>
          <a:xfrm>
            <a:off x="10327275" y="1240457"/>
            <a:ext cx="861089" cy="86108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06" name="Shape 606"/>
        <p:cNvGrpSpPr/>
        <p:nvPr/>
      </p:nvGrpSpPr>
      <p:grpSpPr>
        <a:xfrm>
          <a:off x="0" y="0"/>
          <a:ext cx="0" cy="0"/>
          <a:chOff x="0" y="0"/>
          <a:chExt cx="0" cy="0"/>
        </a:xfrm>
      </p:grpSpPr>
      <p:sp>
        <p:nvSpPr>
          <p:cNvPr id="607" name="Google Shape;607;p59"/>
          <p:cNvSpPr/>
          <p:nvPr/>
        </p:nvSpPr>
        <p:spPr>
          <a:xfrm>
            <a:off x="2553650" y="1769980"/>
            <a:ext cx="8743241" cy="834952"/>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08" name="Google Shape;608;p59"/>
          <p:cNvSpPr txBox="1"/>
          <p:nvPr>
            <p:ph type="title"/>
          </p:nvPr>
        </p:nvSpPr>
        <p:spPr>
          <a:xfrm>
            <a:off x="995680" y="601658"/>
            <a:ext cx="9894491"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3200"/>
              <a:buFont typeface="Sorts Mill Goudy"/>
              <a:buNone/>
            </a:pPr>
            <a:r>
              <a:rPr b="1" lang="lt-LT" sz="2800">
                <a:solidFill>
                  <a:schemeClr val="dk1"/>
                </a:solidFill>
                <a:latin typeface="Arial"/>
                <a:ea typeface="Arial"/>
                <a:cs typeface="Arial"/>
                <a:sym typeface="Arial"/>
              </a:rPr>
              <a:t>Pensamiento Computacional en diversos sectores</a:t>
            </a:r>
            <a:endParaRPr b="1" sz="2800">
              <a:solidFill>
                <a:schemeClr val="dk1"/>
              </a:solidFill>
              <a:latin typeface="Arial"/>
              <a:ea typeface="Arial"/>
              <a:cs typeface="Arial"/>
              <a:sym typeface="Arial"/>
            </a:endParaRPr>
          </a:p>
        </p:txBody>
      </p:sp>
      <p:sp>
        <p:nvSpPr>
          <p:cNvPr id="609" name="Google Shape;609;p5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610" name="Google Shape;610;p59"/>
          <p:cNvSpPr txBox="1"/>
          <p:nvPr>
            <p:ph idx="2" type="body"/>
          </p:nvPr>
        </p:nvSpPr>
        <p:spPr>
          <a:xfrm>
            <a:off x="2553650" y="1898374"/>
            <a:ext cx="8634714" cy="756906"/>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El PC ayuda a analizar datos ecológicos, vigilar las poblaciones de fauna salvaje y formular estrategias para conservar los hábitats naturales.</a:t>
            </a:r>
            <a:endParaRPr>
              <a:latin typeface="Arial"/>
              <a:ea typeface="Arial"/>
              <a:cs typeface="Arial"/>
              <a:sym typeface="Arial"/>
            </a:endParaRPr>
          </a:p>
        </p:txBody>
      </p:sp>
      <p:sp>
        <p:nvSpPr>
          <p:cNvPr id="611" name="Google Shape;611;p59"/>
          <p:cNvSpPr/>
          <p:nvPr/>
        </p:nvSpPr>
        <p:spPr>
          <a:xfrm>
            <a:off x="757520" y="1781687"/>
            <a:ext cx="1584000" cy="76908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2" name="Google Shape;612;p59"/>
          <p:cNvSpPr txBox="1"/>
          <p:nvPr>
            <p:ph idx="1" type="body"/>
          </p:nvPr>
        </p:nvSpPr>
        <p:spPr>
          <a:xfrm>
            <a:off x="757520" y="1777300"/>
            <a:ext cx="1537807"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1680"/>
              <a:buNone/>
            </a:pPr>
            <a:r>
              <a:rPr b="0" lang="lt-LT" sz="1400">
                <a:latin typeface="Arial"/>
                <a:ea typeface="Arial"/>
                <a:cs typeface="Arial"/>
                <a:sym typeface="Arial"/>
              </a:rPr>
              <a:t>Protección medioambiental</a:t>
            </a:r>
            <a:endParaRPr sz="1400">
              <a:latin typeface="Arial"/>
              <a:ea typeface="Arial"/>
              <a:cs typeface="Arial"/>
              <a:sym typeface="Arial"/>
            </a:endParaRPr>
          </a:p>
        </p:txBody>
      </p:sp>
      <p:sp>
        <p:nvSpPr>
          <p:cNvPr id="613" name="Google Shape;613;p59"/>
          <p:cNvSpPr/>
          <p:nvPr/>
        </p:nvSpPr>
        <p:spPr>
          <a:xfrm>
            <a:off x="2552304" y="2821816"/>
            <a:ext cx="8744587" cy="723694"/>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4" name="Google Shape;614;p59"/>
          <p:cNvSpPr txBox="1"/>
          <p:nvPr>
            <p:ph idx="2" type="body"/>
          </p:nvPr>
        </p:nvSpPr>
        <p:spPr>
          <a:xfrm>
            <a:off x="2553650" y="2894286"/>
            <a:ext cx="8634714" cy="6183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El PC ayuda a mejorar la eficiencia de la distribución de energía. En el sector de la energía verde ayuda al diseño y desarrollo de sistemas de energía eólica, solar, gas natural y geotérmica.</a:t>
            </a:r>
            <a:endParaRPr>
              <a:latin typeface="Arial"/>
              <a:ea typeface="Arial"/>
              <a:cs typeface="Arial"/>
              <a:sym typeface="Arial"/>
            </a:endParaRPr>
          </a:p>
        </p:txBody>
      </p:sp>
      <p:sp>
        <p:nvSpPr>
          <p:cNvPr id="615" name="Google Shape;615;p59"/>
          <p:cNvSpPr/>
          <p:nvPr/>
        </p:nvSpPr>
        <p:spPr>
          <a:xfrm>
            <a:off x="757520" y="2785469"/>
            <a:ext cx="1584000" cy="773428"/>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6" name="Google Shape;616;p59"/>
          <p:cNvSpPr txBox="1"/>
          <p:nvPr>
            <p:ph idx="1" type="body"/>
          </p:nvPr>
        </p:nvSpPr>
        <p:spPr>
          <a:xfrm>
            <a:off x="787079" y="2782555"/>
            <a:ext cx="1482938"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600">
                <a:latin typeface="Arial"/>
                <a:ea typeface="Arial"/>
                <a:cs typeface="Arial"/>
                <a:sym typeface="Arial"/>
              </a:rPr>
              <a:t>Industria Energética</a:t>
            </a:r>
            <a:endParaRPr sz="1600">
              <a:latin typeface="Arial"/>
              <a:ea typeface="Arial"/>
              <a:cs typeface="Arial"/>
              <a:sym typeface="Arial"/>
            </a:endParaRPr>
          </a:p>
        </p:txBody>
      </p:sp>
      <p:sp>
        <p:nvSpPr>
          <p:cNvPr id="617" name="Google Shape;617;p59"/>
          <p:cNvSpPr/>
          <p:nvPr/>
        </p:nvSpPr>
        <p:spPr>
          <a:xfrm>
            <a:off x="2553650" y="3773412"/>
            <a:ext cx="8743241" cy="723694"/>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8" name="Google Shape;618;p59"/>
          <p:cNvSpPr txBox="1"/>
          <p:nvPr>
            <p:ph idx="2" type="body"/>
          </p:nvPr>
        </p:nvSpPr>
        <p:spPr>
          <a:xfrm>
            <a:off x="2553650" y="3845882"/>
            <a:ext cx="8634714" cy="6183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El PC permite simular y predecir patrones meteorológicos utilizando algoritmos avanzados que procesan numerosos datos atmosféricos para generar previsiones precisas.</a:t>
            </a:r>
            <a:endParaRPr>
              <a:latin typeface="Arial"/>
              <a:ea typeface="Arial"/>
              <a:cs typeface="Arial"/>
              <a:sym typeface="Arial"/>
            </a:endParaRPr>
          </a:p>
        </p:txBody>
      </p:sp>
      <p:sp>
        <p:nvSpPr>
          <p:cNvPr id="619" name="Google Shape;619;p59"/>
          <p:cNvSpPr/>
          <p:nvPr/>
        </p:nvSpPr>
        <p:spPr>
          <a:xfrm>
            <a:off x="757520" y="3766108"/>
            <a:ext cx="1584000" cy="76955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0" name="Google Shape;620;p59"/>
          <p:cNvSpPr txBox="1"/>
          <p:nvPr>
            <p:ph idx="1" type="body"/>
          </p:nvPr>
        </p:nvSpPr>
        <p:spPr>
          <a:xfrm>
            <a:off x="787079" y="3659787"/>
            <a:ext cx="1461015"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600">
                <a:latin typeface="Arial"/>
                <a:ea typeface="Arial"/>
                <a:cs typeface="Arial"/>
                <a:sym typeface="Arial"/>
              </a:rPr>
              <a:t>Meteorología</a:t>
            </a:r>
            <a:endParaRPr b="0" sz="1600">
              <a:latin typeface="Arial"/>
              <a:ea typeface="Arial"/>
              <a:cs typeface="Arial"/>
              <a:sym typeface="Arial"/>
            </a:endParaRPr>
          </a:p>
        </p:txBody>
      </p:sp>
      <p:sp>
        <p:nvSpPr>
          <p:cNvPr id="621" name="Google Shape;621;p59"/>
          <p:cNvSpPr/>
          <p:nvPr/>
        </p:nvSpPr>
        <p:spPr>
          <a:xfrm>
            <a:off x="757520" y="4716752"/>
            <a:ext cx="1584000" cy="74546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2" name="Google Shape;622;p59"/>
          <p:cNvSpPr txBox="1"/>
          <p:nvPr>
            <p:ph idx="1" type="body"/>
          </p:nvPr>
        </p:nvSpPr>
        <p:spPr>
          <a:xfrm>
            <a:off x="698839" y="4771406"/>
            <a:ext cx="2107544" cy="637049"/>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120"/>
              <a:buNone/>
            </a:pPr>
            <a:r>
              <a:rPr b="0" lang="lt-LT" sz="1600">
                <a:latin typeface="Arial"/>
                <a:ea typeface="Arial"/>
                <a:cs typeface="Arial"/>
                <a:sym typeface="Arial"/>
              </a:rPr>
              <a:t>Exploración del Espacio</a:t>
            </a:r>
            <a:endParaRPr sz="1600">
              <a:latin typeface="Arial"/>
              <a:ea typeface="Arial"/>
              <a:cs typeface="Arial"/>
              <a:sym typeface="Arial"/>
            </a:endParaRPr>
          </a:p>
        </p:txBody>
      </p:sp>
      <p:sp>
        <p:nvSpPr>
          <p:cNvPr id="623" name="Google Shape;623;p59"/>
          <p:cNvSpPr/>
          <p:nvPr/>
        </p:nvSpPr>
        <p:spPr>
          <a:xfrm>
            <a:off x="2553650" y="4658394"/>
            <a:ext cx="8743241" cy="837939"/>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4" name="Google Shape;624;p59"/>
          <p:cNvSpPr txBox="1"/>
          <p:nvPr>
            <p:ph idx="2" type="body"/>
          </p:nvPr>
        </p:nvSpPr>
        <p:spPr>
          <a:xfrm>
            <a:off x="2553650" y="4771406"/>
            <a:ext cx="8634713" cy="6183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Las agencias espaciales, por ejemplo la NASA, utilizan el PC para planificar misiones, calcular trayectorias y analizar datos obtenidos de satélites y sondas.</a:t>
            </a:r>
            <a:endParaRPr>
              <a:latin typeface="Arial"/>
              <a:ea typeface="Arial"/>
              <a:cs typeface="Arial"/>
              <a:sym typeface="Arial"/>
            </a:endParaRPr>
          </a:p>
        </p:txBody>
      </p:sp>
      <p:pic>
        <p:nvPicPr>
          <p:cNvPr descr="Imagen que contiene dibujo&#10;&#10;Descripción generada automáticamente" id="625" name="Google Shape;625;p59"/>
          <p:cNvPicPr preferRelativeResize="0"/>
          <p:nvPr/>
        </p:nvPicPr>
        <p:blipFill rotWithShape="1">
          <a:blip r:embed="rId3">
            <a:alphaModFix/>
          </a:blip>
          <a:srcRect b="0" l="0" r="0" t="0"/>
          <a:stretch/>
        </p:blipFill>
        <p:spPr>
          <a:xfrm>
            <a:off x="10435802" y="727761"/>
            <a:ext cx="861089" cy="86108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pic>
        <p:nvPicPr>
          <p:cNvPr id="632" name="Google Shape;632;p16"/>
          <p:cNvPicPr preferRelativeResize="0"/>
          <p:nvPr>
            <p:ph idx="2" type="pic"/>
          </p:nvPr>
        </p:nvPicPr>
        <p:blipFill rotWithShape="1">
          <a:blip r:embed="rId4">
            <a:alphaModFix/>
          </a:blip>
          <a:srcRect b="0" l="30342" r="30344" t="0"/>
          <a:stretch/>
        </p:blipFill>
        <p:spPr>
          <a:xfrm>
            <a:off x="8140700" y="-1"/>
            <a:ext cx="4051300" cy="6858001"/>
          </a:xfrm>
          <a:prstGeom prst="rect">
            <a:avLst/>
          </a:prstGeom>
          <a:noFill/>
          <a:ln>
            <a:noFill/>
          </a:ln>
        </p:spPr>
      </p:pic>
      <p:sp>
        <p:nvSpPr>
          <p:cNvPr id="633" name="Google Shape;633;p16"/>
          <p:cNvSpPr/>
          <p:nvPr/>
        </p:nvSpPr>
        <p:spPr>
          <a:xfrm>
            <a:off x="0" y="0"/>
            <a:ext cx="12192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 name="Google Shape;634;p16"/>
          <p:cNvSpPr txBox="1"/>
          <p:nvPr/>
        </p:nvSpPr>
        <p:spPr>
          <a:xfrm>
            <a:off x="1231392" y="374506"/>
            <a:ext cx="5677916" cy="914400"/>
          </a:xfrm>
          <a:prstGeom prst="rect">
            <a:avLst/>
          </a:prstGeom>
          <a:noFill/>
          <a:ln>
            <a:noFill/>
          </a:ln>
        </p:spPr>
        <p:txBody>
          <a:bodyPr anchorCtr="0" anchor="b" bIns="45700" lIns="91425" spcFirstLastPara="1" rIns="91425" wrap="square" tIns="45700">
            <a:noAutofit/>
          </a:bodyPr>
          <a:lstStyle/>
          <a:p>
            <a:pPr indent="-228600" lvl="0" marL="228600" marR="0" rtl="0" algn="ctr">
              <a:lnSpc>
                <a:spcPct val="100000"/>
              </a:lnSpc>
              <a:spcBef>
                <a:spcPts val="0"/>
              </a:spcBef>
              <a:spcAft>
                <a:spcPts val="0"/>
              </a:spcAft>
              <a:buClr>
                <a:schemeClr val="dk2"/>
              </a:buClr>
              <a:buSzPts val="2400"/>
              <a:buFont typeface="Sorts Mill Goudy"/>
              <a:buNone/>
            </a:pPr>
            <a:r>
              <a:rPr b="1" i="0" lang="lt-LT" sz="2400" u="none" cap="none" strike="noStrike">
                <a:solidFill>
                  <a:schemeClr val="dk2"/>
                </a:solidFill>
                <a:latin typeface="Arial"/>
                <a:ea typeface="Arial"/>
                <a:cs typeface="Arial"/>
                <a:sym typeface="Arial"/>
              </a:rPr>
              <a:t>El marco de aprendizaje del PC</a:t>
            </a:r>
            <a:endParaRPr b="1" i="0" sz="2400" u="none" cap="none" strike="noStrike">
              <a:solidFill>
                <a:schemeClr val="dk2"/>
              </a:solidFill>
              <a:latin typeface="Arial"/>
              <a:ea typeface="Arial"/>
              <a:cs typeface="Arial"/>
              <a:sym typeface="Arial"/>
            </a:endParaRPr>
          </a:p>
        </p:txBody>
      </p:sp>
      <p:sp>
        <p:nvSpPr>
          <p:cNvPr id="635" name="Google Shape;635;p16"/>
          <p:cNvSpPr/>
          <p:nvPr/>
        </p:nvSpPr>
        <p:spPr>
          <a:xfrm>
            <a:off x="1022349" y="1376663"/>
            <a:ext cx="6345101" cy="8309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lt-LT" sz="1600" u="none" cap="none" strike="noStrike">
                <a:solidFill>
                  <a:srgbClr val="000000"/>
                </a:solidFill>
                <a:latin typeface="Arial"/>
                <a:ea typeface="Arial"/>
                <a:cs typeface="Arial"/>
                <a:sym typeface="Arial"/>
              </a:rPr>
              <a:t>El modelo muestra la relación entre las habilidades de PC, las dimensiones del conocimiento y las categorías de procesos cognitivos.</a:t>
            </a:r>
            <a:endParaRPr b="0" i="0" sz="1600" u="none" cap="none" strike="noStrike">
              <a:solidFill>
                <a:srgbClr val="000000"/>
              </a:solidFill>
              <a:latin typeface="Arial"/>
              <a:ea typeface="Arial"/>
              <a:cs typeface="Arial"/>
              <a:sym typeface="Arial"/>
            </a:endParaRPr>
          </a:p>
        </p:txBody>
      </p:sp>
      <p:grpSp>
        <p:nvGrpSpPr>
          <p:cNvPr id="636" name="Google Shape;636;p16"/>
          <p:cNvGrpSpPr/>
          <p:nvPr/>
        </p:nvGrpSpPr>
        <p:grpSpPr>
          <a:xfrm>
            <a:off x="1084173" y="2108616"/>
            <a:ext cx="6105130" cy="4183086"/>
            <a:chOff x="1123362" y="1991049"/>
            <a:chExt cx="6105130" cy="4183086"/>
          </a:xfrm>
        </p:grpSpPr>
        <p:graphicFrame>
          <p:nvGraphicFramePr>
            <p:cNvPr id="637" name="Google Shape;637;p16"/>
            <p:cNvGraphicFramePr/>
            <p:nvPr/>
          </p:nvGraphicFramePr>
          <p:xfrm>
            <a:off x="1123362" y="1991049"/>
            <a:ext cx="5893976" cy="4183086"/>
          </p:xfrm>
          <a:graphic>
            <a:graphicData uri="http://schemas.openxmlformats.org/presentationml/2006/ole">
              <mc:AlternateContent>
                <mc:Choice Requires="v">
                  <p:oleObj r:id="rId5" imgH="4183086" imgW="5893976" progId="Visio.Drawing.11" spid="_x0000_s1">
                    <p:embed/>
                  </p:oleObj>
                </mc:Choice>
                <mc:Fallback>
                  <p:oleObj r:id="rId6" imgH="4183086" imgW="5893976" progId="Visio.Drawing.11">
                    <p:embed/>
                    <p:pic>
                      <p:nvPicPr>
                        <p:cNvPr id="637" name="Google Shape;637;p16"/>
                        <p:cNvPicPr preferRelativeResize="0"/>
                        <p:nvPr/>
                      </p:nvPicPr>
                      <p:blipFill rotWithShape="1">
                        <a:blip r:embed="rId7">
                          <a:alphaModFix/>
                        </a:blip>
                        <a:srcRect b="0" l="0" r="0" t="0"/>
                        <a:stretch/>
                      </p:blipFill>
                      <p:spPr>
                        <a:xfrm>
                          <a:off x="1123362" y="1991049"/>
                          <a:ext cx="5893976" cy="4183086"/>
                        </a:xfrm>
                        <a:prstGeom prst="rect">
                          <a:avLst/>
                        </a:prstGeom>
                        <a:noFill/>
                        <a:ln>
                          <a:noFill/>
                        </a:ln>
                      </p:spPr>
                    </p:pic>
                  </p:oleObj>
                </mc:Fallback>
              </mc:AlternateContent>
            </a:graphicData>
          </a:graphic>
        </p:graphicFrame>
        <p:sp>
          <p:nvSpPr>
            <p:cNvPr id="638" name="Google Shape;638;p16"/>
            <p:cNvSpPr txBox="1"/>
            <p:nvPr/>
          </p:nvSpPr>
          <p:spPr>
            <a:xfrm>
              <a:off x="1123362" y="2329817"/>
              <a:ext cx="1761066" cy="430847"/>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lt-LT" sz="1100" u="none" cap="none" strike="noStrike">
                  <a:solidFill>
                    <a:schemeClr val="dk1"/>
                  </a:solidFill>
                  <a:latin typeface="Arial"/>
                  <a:ea typeface="Arial"/>
                  <a:cs typeface="Arial"/>
                  <a:sym typeface="Arial"/>
                </a:rPr>
                <a:t>Dimensión del conocimiento</a:t>
              </a:r>
              <a:endParaRPr b="1" i="0" sz="1100" u="none" cap="none" strike="noStrike">
                <a:solidFill>
                  <a:schemeClr val="dk1"/>
                </a:solidFill>
                <a:latin typeface="Arial"/>
                <a:ea typeface="Arial"/>
                <a:cs typeface="Arial"/>
                <a:sym typeface="Arial"/>
              </a:endParaRPr>
            </a:p>
          </p:txBody>
        </p:sp>
        <p:sp>
          <p:nvSpPr>
            <p:cNvPr id="639" name="Google Shape;639;p16"/>
            <p:cNvSpPr txBox="1"/>
            <p:nvPr/>
          </p:nvSpPr>
          <p:spPr>
            <a:xfrm>
              <a:off x="1462618" y="3084736"/>
              <a:ext cx="1167693" cy="261610"/>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lt-LT" sz="1100" u="none" cap="none" strike="noStrike">
                  <a:solidFill>
                    <a:schemeClr val="dk1"/>
                  </a:solidFill>
                  <a:latin typeface="Arial"/>
                  <a:ea typeface="Arial"/>
                  <a:cs typeface="Arial"/>
                  <a:sym typeface="Arial"/>
                </a:rPr>
                <a:t>Metacognición</a:t>
              </a:r>
              <a:endParaRPr b="1" i="0" sz="1100" u="none" cap="none" strike="noStrike">
                <a:solidFill>
                  <a:schemeClr val="dk1"/>
                </a:solidFill>
                <a:latin typeface="Arial"/>
                <a:ea typeface="Arial"/>
                <a:cs typeface="Arial"/>
                <a:sym typeface="Arial"/>
              </a:endParaRPr>
            </a:p>
          </p:txBody>
        </p:sp>
        <p:sp>
          <p:nvSpPr>
            <p:cNvPr id="640" name="Google Shape;640;p16"/>
            <p:cNvSpPr txBox="1"/>
            <p:nvPr/>
          </p:nvSpPr>
          <p:spPr>
            <a:xfrm>
              <a:off x="1598085" y="3947176"/>
              <a:ext cx="1032226" cy="261610"/>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lt-LT" sz="1100" u="none" cap="none" strike="noStrike">
                  <a:solidFill>
                    <a:schemeClr val="dk1"/>
                  </a:solidFill>
                  <a:latin typeface="Arial"/>
                  <a:ea typeface="Arial"/>
                  <a:cs typeface="Arial"/>
                  <a:sym typeface="Arial"/>
                </a:rPr>
                <a:t>Procesal</a:t>
              </a:r>
              <a:endParaRPr b="1" i="0" sz="1100" u="none" cap="none" strike="noStrike">
                <a:solidFill>
                  <a:schemeClr val="dk1"/>
                </a:solidFill>
                <a:latin typeface="Arial"/>
                <a:ea typeface="Arial"/>
                <a:cs typeface="Arial"/>
                <a:sym typeface="Arial"/>
              </a:endParaRPr>
            </a:p>
          </p:txBody>
        </p:sp>
        <p:sp>
          <p:nvSpPr>
            <p:cNvPr id="641" name="Google Shape;641;p16"/>
            <p:cNvSpPr txBox="1"/>
            <p:nvPr/>
          </p:nvSpPr>
          <p:spPr>
            <a:xfrm>
              <a:off x="1598085" y="4678811"/>
              <a:ext cx="1032226" cy="261610"/>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lt-LT" sz="1100" u="none" cap="none" strike="noStrike">
                  <a:solidFill>
                    <a:schemeClr val="dk1"/>
                  </a:solidFill>
                  <a:latin typeface="Arial"/>
                  <a:ea typeface="Arial"/>
                  <a:cs typeface="Arial"/>
                  <a:sym typeface="Arial"/>
                </a:rPr>
                <a:t>Conceptual </a:t>
              </a:r>
              <a:endParaRPr b="1" i="0" sz="1100" u="none" cap="none" strike="noStrike">
                <a:solidFill>
                  <a:schemeClr val="dk1"/>
                </a:solidFill>
                <a:latin typeface="Arial"/>
                <a:ea typeface="Arial"/>
                <a:cs typeface="Arial"/>
                <a:sym typeface="Arial"/>
              </a:endParaRPr>
            </a:p>
          </p:txBody>
        </p:sp>
        <p:sp>
          <p:nvSpPr>
            <p:cNvPr id="642" name="Google Shape;642;p16"/>
            <p:cNvSpPr txBox="1"/>
            <p:nvPr/>
          </p:nvSpPr>
          <p:spPr>
            <a:xfrm>
              <a:off x="1626014" y="5508544"/>
              <a:ext cx="1032226" cy="261610"/>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lt-LT" sz="1100" u="none" cap="none" strike="noStrike">
                  <a:solidFill>
                    <a:schemeClr val="dk1"/>
                  </a:solidFill>
                  <a:latin typeface="Arial"/>
                  <a:ea typeface="Arial"/>
                  <a:cs typeface="Arial"/>
                  <a:sym typeface="Arial"/>
                </a:rPr>
                <a:t>Factual  </a:t>
              </a:r>
              <a:endParaRPr b="1" i="0" sz="1100" u="none" cap="none" strike="noStrike">
                <a:solidFill>
                  <a:schemeClr val="dk1"/>
                </a:solidFill>
                <a:latin typeface="Arial"/>
                <a:ea typeface="Arial"/>
                <a:cs typeface="Arial"/>
                <a:sym typeface="Arial"/>
              </a:endParaRPr>
            </a:p>
          </p:txBody>
        </p:sp>
        <p:grpSp>
          <p:nvGrpSpPr>
            <p:cNvPr id="643" name="Google Shape;643;p16"/>
            <p:cNvGrpSpPr/>
            <p:nvPr/>
          </p:nvGrpSpPr>
          <p:grpSpPr>
            <a:xfrm>
              <a:off x="3410066" y="4447273"/>
              <a:ext cx="3796433" cy="1463351"/>
              <a:chOff x="3410066" y="4447273"/>
              <a:chExt cx="3796433" cy="1463351"/>
            </a:xfrm>
          </p:grpSpPr>
          <p:grpSp>
            <p:nvGrpSpPr>
              <p:cNvPr id="644" name="Google Shape;644;p16"/>
              <p:cNvGrpSpPr/>
              <p:nvPr/>
            </p:nvGrpSpPr>
            <p:grpSpPr>
              <a:xfrm>
                <a:off x="3410066" y="4447273"/>
                <a:ext cx="3796433" cy="1463351"/>
                <a:chOff x="3432644" y="2024916"/>
                <a:chExt cx="3749281" cy="1463351"/>
              </a:xfrm>
            </p:grpSpPr>
            <p:sp>
              <p:nvSpPr>
                <p:cNvPr id="645" name="Google Shape;645;p16"/>
                <p:cNvSpPr/>
                <p:nvPr/>
              </p:nvSpPr>
              <p:spPr>
                <a:xfrm>
                  <a:off x="3466511" y="2024916"/>
                  <a:ext cx="3408422" cy="868145"/>
                </a:xfrm>
                <a:prstGeom prst="parallelogram">
                  <a:avLst>
                    <a:gd fmla="val 114724" name="adj"/>
                  </a:avLst>
                </a:prstGeom>
                <a:solidFill>
                  <a:srgbClr val="EAEAEA"/>
                </a:solidFill>
                <a:ln cap="flat" cmpd="sng" w="9525">
                  <a:solidFill>
                    <a:srgbClr val="A5A293"/>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646" name="Google Shape;646;p16"/>
                <p:cNvSpPr/>
                <p:nvPr/>
              </p:nvSpPr>
              <p:spPr>
                <a:xfrm>
                  <a:off x="3432644" y="2893061"/>
                  <a:ext cx="2448867" cy="595206"/>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47" name="Google Shape;647;p16"/>
                <p:cNvSpPr/>
                <p:nvPr/>
              </p:nvSpPr>
              <p:spPr>
                <a:xfrm rot="8354318">
                  <a:off x="5527815" y="2536226"/>
                  <a:ext cx="1716865" cy="445605"/>
                </a:xfrm>
                <a:prstGeom prst="parallelogram">
                  <a:avLst>
                    <a:gd fmla="val 85005" name="adj"/>
                  </a:avLst>
                </a:prstGeom>
                <a:solidFill>
                  <a:srgbClr val="EAEAEA"/>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48" name="Google Shape;648;p16"/>
                <p:cNvSpPr txBox="1"/>
                <p:nvPr/>
              </p:nvSpPr>
              <p:spPr>
                <a:xfrm rot="-2481486">
                  <a:off x="5798448" y="2493419"/>
                  <a:ext cx="130226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lt-LT" sz="900" u="none" cap="none" strike="noStrike">
                      <a:solidFill>
                        <a:schemeClr val="dk1"/>
                      </a:solidFill>
                      <a:latin typeface="Arial"/>
                      <a:ea typeface="Arial"/>
                      <a:cs typeface="Arial"/>
                      <a:sym typeface="Arial"/>
                    </a:rPr>
                    <a:t>Categorías de procesos cognitivos</a:t>
                  </a:r>
                  <a:endParaRPr b="0" i="0" sz="900" u="none" cap="none" strike="noStrike">
                    <a:solidFill>
                      <a:schemeClr val="dk1"/>
                    </a:solidFill>
                    <a:latin typeface="Arial"/>
                    <a:ea typeface="Arial"/>
                    <a:cs typeface="Arial"/>
                    <a:sym typeface="Arial"/>
                  </a:endParaRPr>
                </a:p>
              </p:txBody>
            </p:sp>
          </p:grpSp>
          <p:sp>
            <p:nvSpPr>
              <p:cNvPr id="649" name="Google Shape;649;p16"/>
              <p:cNvSpPr txBox="1"/>
              <p:nvPr/>
            </p:nvSpPr>
            <p:spPr>
              <a:xfrm>
                <a:off x="3428586" y="5079502"/>
                <a:ext cx="2547808"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lt-LT" sz="900" u="none" cap="none" strike="noStrike">
                    <a:solidFill>
                      <a:srgbClr val="000000"/>
                    </a:solidFill>
                    <a:latin typeface="Arial"/>
                    <a:ea typeface="Arial"/>
                    <a:cs typeface="Arial"/>
                    <a:sym typeface="Arial"/>
                  </a:rPr>
                  <a:t>Habilidades de pensamiento computacional</a:t>
                </a:r>
                <a:endParaRPr b="0" i="0" sz="900" u="none" cap="none" strike="noStrike">
                  <a:solidFill>
                    <a:srgbClr val="000000"/>
                  </a:solidFill>
                  <a:latin typeface="Arial"/>
                  <a:ea typeface="Arial"/>
                  <a:cs typeface="Arial"/>
                  <a:sym typeface="Arial"/>
                </a:endParaRPr>
              </a:p>
            </p:txBody>
          </p:sp>
        </p:grpSp>
        <p:grpSp>
          <p:nvGrpSpPr>
            <p:cNvPr id="650" name="Google Shape;650;p16"/>
            <p:cNvGrpSpPr/>
            <p:nvPr/>
          </p:nvGrpSpPr>
          <p:grpSpPr>
            <a:xfrm>
              <a:off x="3432059" y="3669892"/>
              <a:ext cx="3796433" cy="1463351"/>
              <a:chOff x="3410066" y="4447273"/>
              <a:chExt cx="3796433" cy="1463351"/>
            </a:xfrm>
          </p:grpSpPr>
          <p:grpSp>
            <p:nvGrpSpPr>
              <p:cNvPr id="651" name="Google Shape;651;p16"/>
              <p:cNvGrpSpPr/>
              <p:nvPr/>
            </p:nvGrpSpPr>
            <p:grpSpPr>
              <a:xfrm>
                <a:off x="3410066" y="4447273"/>
                <a:ext cx="3796433" cy="1463351"/>
                <a:chOff x="3432644" y="2024916"/>
                <a:chExt cx="3749281" cy="1463351"/>
              </a:xfrm>
            </p:grpSpPr>
            <p:sp>
              <p:nvSpPr>
                <p:cNvPr id="652" name="Google Shape;652;p16"/>
                <p:cNvSpPr/>
                <p:nvPr/>
              </p:nvSpPr>
              <p:spPr>
                <a:xfrm>
                  <a:off x="3466511" y="2024916"/>
                  <a:ext cx="3408422" cy="868145"/>
                </a:xfrm>
                <a:prstGeom prst="parallelogram">
                  <a:avLst>
                    <a:gd fmla="val 114724" name="adj"/>
                  </a:avLst>
                </a:prstGeom>
                <a:solidFill>
                  <a:srgbClr val="EAEAEA"/>
                </a:solidFill>
                <a:ln cap="flat" cmpd="sng" w="9525">
                  <a:solidFill>
                    <a:srgbClr val="A5A293"/>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653" name="Google Shape;653;p16"/>
                <p:cNvSpPr/>
                <p:nvPr/>
              </p:nvSpPr>
              <p:spPr>
                <a:xfrm>
                  <a:off x="3432644" y="2893061"/>
                  <a:ext cx="2448867" cy="595206"/>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54" name="Google Shape;654;p16"/>
                <p:cNvSpPr/>
                <p:nvPr/>
              </p:nvSpPr>
              <p:spPr>
                <a:xfrm rot="8354318">
                  <a:off x="5527815" y="2536226"/>
                  <a:ext cx="1716865" cy="445605"/>
                </a:xfrm>
                <a:prstGeom prst="parallelogram">
                  <a:avLst>
                    <a:gd fmla="val 85005" name="adj"/>
                  </a:avLst>
                </a:prstGeom>
                <a:solidFill>
                  <a:srgbClr val="EAEAEA"/>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55" name="Google Shape;655;p16"/>
                <p:cNvSpPr txBox="1"/>
                <p:nvPr/>
              </p:nvSpPr>
              <p:spPr>
                <a:xfrm rot="-2481486">
                  <a:off x="5798448" y="2493419"/>
                  <a:ext cx="130226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lt-LT" sz="900" u="none" cap="none" strike="noStrike">
                      <a:solidFill>
                        <a:schemeClr val="dk1"/>
                      </a:solidFill>
                      <a:latin typeface="Arial"/>
                      <a:ea typeface="Arial"/>
                      <a:cs typeface="Arial"/>
                      <a:sym typeface="Arial"/>
                    </a:rPr>
                    <a:t>Categorías de procesos cognitivos</a:t>
                  </a:r>
                  <a:endParaRPr b="0" i="0" sz="900" u="none" cap="none" strike="noStrike">
                    <a:solidFill>
                      <a:schemeClr val="dk1"/>
                    </a:solidFill>
                    <a:latin typeface="Arial"/>
                    <a:ea typeface="Arial"/>
                    <a:cs typeface="Arial"/>
                    <a:sym typeface="Arial"/>
                  </a:endParaRPr>
                </a:p>
              </p:txBody>
            </p:sp>
          </p:grpSp>
          <p:sp>
            <p:nvSpPr>
              <p:cNvPr id="656" name="Google Shape;656;p16"/>
              <p:cNvSpPr txBox="1"/>
              <p:nvPr/>
            </p:nvSpPr>
            <p:spPr>
              <a:xfrm>
                <a:off x="3423671" y="5078696"/>
                <a:ext cx="2547808"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lt-LT" sz="900" u="none" cap="none" strike="noStrike">
                    <a:solidFill>
                      <a:srgbClr val="000000"/>
                    </a:solidFill>
                    <a:latin typeface="Arial"/>
                    <a:ea typeface="Arial"/>
                    <a:cs typeface="Arial"/>
                    <a:sym typeface="Arial"/>
                  </a:rPr>
                  <a:t>Habilidades de pensamiento computacional</a:t>
                </a:r>
                <a:endParaRPr b="0" i="0" sz="900" u="none" cap="none" strike="noStrike">
                  <a:solidFill>
                    <a:srgbClr val="000000"/>
                  </a:solidFill>
                  <a:latin typeface="Arial"/>
                  <a:ea typeface="Arial"/>
                  <a:cs typeface="Arial"/>
                  <a:sym typeface="Arial"/>
                </a:endParaRPr>
              </a:p>
            </p:txBody>
          </p:sp>
        </p:grpSp>
        <p:grpSp>
          <p:nvGrpSpPr>
            <p:cNvPr id="657" name="Google Shape;657;p16"/>
            <p:cNvGrpSpPr/>
            <p:nvPr/>
          </p:nvGrpSpPr>
          <p:grpSpPr>
            <a:xfrm>
              <a:off x="3398777" y="2851723"/>
              <a:ext cx="3796433" cy="1463351"/>
              <a:chOff x="3410066" y="4447273"/>
              <a:chExt cx="3796433" cy="1463351"/>
            </a:xfrm>
          </p:grpSpPr>
          <p:grpSp>
            <p:nvGrpSpPr>
              <p:cNvPr id="658" name="Google Shape;658;p16"/>
              <p:cNvGrpSpPr/>
              <p:nvPr/>
            </p:nvGrpSpPr>
            <p:grpSpPr>
              <a:xfrm>
                <a:off x="3410066" y="4447273"/>
                <a:ext cx="3796433" cy="1463351"/>
                <a:chOff x="3432644" y="2024916"/>
                <a:chExt cx="3749281" cy="1463351"/>
              </a:xfrm>
            </p:grpSpPr>
            <p:sp>
              <p:nvSpPr>
                <p:cNvPr id="659" name="Google Shape;659;p16"/>
                <p:cNvSpPr/>
                <p:nvPr/>
              </p:nvSpPr>
              <p:spPr>
                <a:xfrm>
                  <a:off x="3466511" y="2024916"/>
                  <a:ext cx="3408422" cy="868145"/>
                </a:xfrm>
                <a:prstGeom prst="parallelogram">
                  <a:avLst>
                    <a:gd fmla="val 114724" name="adj"/>
                  </a:avLst>
                </a:prstGeom>
                <a:solidFill>
                  <a:srgbClr val="EAEAEA"/>
                </a:solidFill>
                <a:ln cap="flat" cmpd="sng" w="9525">
                  <a:solidFill>
                    <a:srgbClr val="A5A293"/>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660" name="Google Shape;660;p16"/>
                <p:cNvSpPr/>
                <p:nvPr/>
              </p:nvSpPr>
              <p:spPr>
                <a:xfrm>
                  <a:off x="3432644" y="2893061"/>
                  <a:ext cx="2448867" cy="595206"/>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61" name="Google Shape;661;p16"/>
                <p:cNvSpPr/>
                <p:nvPr/>
              </p:nvSpPr>
              <p:spPr>
                <a:xfrm rot="8354318">
                  <a:off x="5527815" y="2536226"/>
                  <a:ext cx="1716865" cy="445605"/>
                </a:xfrm>
                <a:prstGeom prst="parallelogram">
                  <a:avLst>
                    <a:gd fmla="val 85005" name="adj"/>
                  </a:avLst>
                </a:prstGeom>
                <a:solidFill>
                  <a:srgbClr val="EAEAEA"/>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62" name="Google Shape;662;p16"/>
                <p:cNvSpPr txBox="1"/>
                <p:nvPr/>
              </p:nvSpPr>
              <p:spPr>
                <a:xfrm rot="-2481486">
                  <a:off x="5798448" y="2493419"/>
                  <a:ext cx="130226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lt-LT" sz="900" u="none" cap="none" strike="noStrike">
                      <a:solidFill>
                        <a:schemeClr val="dk1"/>
                      </a:solidFill>
                      <a:latin typeface="Arial"/>
                      <a:ea typeface="Arial"/>
                      <a:cs typeface="Arial"/>
                      <a:sym typeface="Arial"/>
                    </a:rPr>
                    <a:t>Categorías de procesos cognitivos</a:t>
                  </a:r>
                  <a:endParaRPr b="0" i="0" sz="900" u="none" cap="none" strike="noStrike">
                    <a:solidFill>
                      <a:schemeClr val="dk1"/>
                    </a:solidFill>
                    <a:latin typeface="Arial"/>
                    <a:ea typeface="Arial"/>
                    <a:cs typeface="Arial"/>
                    <a:sym typeface="Arial"/>
                  </a:endParaRPr>
                </a:p>
              </p:txBody>
            </p:sp>
          </p:grpSp>
          <p:sp>
            <p:nvSpPr>
              <p:cNvPr id="663" name="Google Shape;663;p16"/>
              <p:cNvSpPr txBox="1"/>
              <p:nvPr/>
            </p:nvSpPr>
            <p:spPr>
              <a:xfrm>
                <a:off x="3477642" y="5079125"/>
                <a:ext cx="3011214"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lt-LT" sz="900" u="none" cap="none" strike="noStrike">
                    <a:solidFill>
                      <a:srgbClr val="000000"/>
                    </a:solidFill>
                    <a:latin typeface="Arial"/>
                    <a:ea typeface="Arial"/>
                    <a:cs typeface="Arial"/>
                    <a:sym typeface="Arial"/>
                  </a:rPr>
                  <a:t>Habilidades de pensamiento computacional</a:t>
                </a:r>
                <a:endParaRPr b="0" i="0" sz="900" u="none" cap="none" strike="noStrike">
                  <a:solidFill>
                    <a:srgbClr val="000000"/>
                  </a:solidFill>
                  <a:latin typeface="Arial"/>
                  <a:ea typeface="Arial"/>
                  <a:cs typeface="Arial"/>
                  <a:sym typeface="Arial"/>
                </a:endParaRPr>
              </a:p>
            </p:txBody>
          </p:sp>
        </p:grpSp>
        <p:grpSp>
          <p:nvGrpSpPr>
            <p:cNvPr id="664" name="Google Shape;664;p16"/>
            <p:cNvGrpSpPr/>
            <p:nvPr/>
          </p:nvGrpSpPr>
          <p:grpSpPr>
            <a:xfrm>
              <a:off x="3432644" y="2024916"/>
              <a:ext cx="3749281" cy="1463351"/>
              <a:chOff x="3432644" y="2024916"/>
              <a:chExt cx="3749281" cy="1463351"/>
            </a:xfrm>
          </p:grpSpPr>
          <p:sp>
            <p:nvSpPr>
              <p:cNvPr id="665" name="Google Shape;665;p16"/>
              <p:cNvSpPr/>
              <p:nvPr/>
            </p:nvSpPr>
            <p:spPr>
              <a:xfrm rot="8354318">
                <a:off x="5527815" y="2536226"/>
                <a:ext cx="1716865" cy="445605"/>
              </a:xfrm>
              <a:prstGeom prst="parallelogram">
                <a:avLst>
                  <a:gd fmla="val 85005" name="adj"/>
                </a:avLst>
              </a:prstGeom>
              <a:solidFill>
                <a:srgbClr val="EAEAEA"/>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66" name="Google Shape;666;p16"/>
              <p:cNvSpPr/>
              <p:nvPr/>
            </p:nvSpPr>
            <p:spPr>
              <a:xfrm>
                <a:off x="3466511" y="2024916"/>
                <a:ext cx="3408422" cy="868145"/>
              </a:xfrm>
              <a:prstGeom prst="parallelogram">
                <a:avLst>
                  <a:gd fmla="val 114724" name="adj"/>
                </a:avLst>
              </a:prstGeom>
              <a:solidFill>
                <a:srgbClr val="EAEAEA"/>
              </a:solidFill>
              <a:ln cap="flat" cmpd="sng" w="9525">
                <a:solidFill>
                  <a:srgbClr val="A5A293"/>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lt-LT" sz="1200" u="none" cap="none" strike="noStrike">
                    <a:solidFill>
                      <a:schemeClr val="dk1"/>
                    </a:solidFill>
                    <a:latin typeface="Arial"/>
                    <a:ea typeface="Arial"/>
                    <a:cs typeface="Arial"/>
                    <a:sym typeface="Arial"/>
                  </a:rPr>
                  <a:t>Habilidades de pensamiento computacional</a:t>
                </a:r>
                <a:endParaRPr b="0" i="0" sz="1200" u="none" cap="none" strike="noStrike">
                  <a:solidFill>
                    <a:schemeClr val="dk1"/>
                  </a:solidFill>
                  <a:latin typeface="Arial"/>
                  <a:ea typeface="Arial"/>
                  <a:cs typeface="Arial"/>
                  <a:sym typeface="Arial"/>
                </a:endParaRPr>
              </a:p>
            </p:txBody>
          </p:sp>
          <p:sp>
            <p:nvSpPr>
              <p:cNvPr id="667" name="Google Shape;667;p16"/>
              <p:cNvSpPr/>
              <p:nvPr/>
            </p:nvSpPr>
            <p:spPr>
              <a:xfrm>
                <a:off x="3432644" y="2893061"/>
                <a:ext cx="2448867" cy="595206"/>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68" name="Google Shape;668;p16"/>
              <p:cNvSpPr txBox="1"/>
              <p:nvPr/>
            </p:nvSpPr>
            <p:spPr>
              <a:xfrm rot="-2481486">
                <a:off x="5807187" y="2516571"/>
                <a:ext cx="123219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lt-LT" sz="900" u="none" cap="none" strike="noStrike">
                    <a:solidFill>
                      <a:schemeClr val="dk1"/>
                    </a:solidFill>
                    <a:latin typeface="Arial"/>
                    <a:ea typeface="Arial"/>
                    <a:cs typeface="Arial"/>
                    <a:sym typeface="Arial"/>
                  </a:rPr>
                  <a:t>Categorías de procesos cognitivos</a:t>
                </a:r>
                <a:endParaRPr b="0" i="0" sz="900" u="none" cap="none" strike="noStrike">
                  <a:solidFill>
                    <a:schemeClr val="dk1"/>
                  </a:solidFill>
                  <a:latin typeface="Arial"/>
                  <a:ea typeface="Arial"/>
                  <a:cs typeface="Arial"/>
                  <a:sym typeface="Arial"/>
                </a:endParaRPr>
              </a:p>
            </p:txBody>
          </p:sp>
        </p:grpSp>
      </p:grpSp>
      <p:sp>
        <p:nvSpPr>
          <p:cNvPr id="669" name="Google Shape;669;p1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solidFill>
                  <a:schemeClr val="lt1"/>
                </a:solidFill>
              </a:rPr>
              <a:t>‹#›</a:t>
            </a:fld>
            <a:endParaRPr>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75" name="Shape 675"/>
        <p:cNvGrpSpPr/>
        <p:nvPr/>
      </p:nvGrpSpPr>
      <p:grpSpPr>
        <a:xfrm>
          <a:off x="0" y="0"/>
          <a:ext cx="0" cy="0"/>
          <a:chOff x="0" y="0"/>
          <a:chExt cx="0" cy="0"/>
        </a:xfrm>
      </p:grpSpPr>
      <p:sp>
        <p:nvSpPr>
          <p:cNvPr id="676" name="Google Shape;676;p18"/>
          <p:cNvSpPr/>
          <p:nvPr/>
        </p:nvSpPr>
        <p:spPr>
          <a:xfrm>
            <a:off x="415020" y="1805517"/>
            <a:ext cx="3709851" cy="4167402"/>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77" name="Google Shape;677;p18"/>
          <p:cNvSpPr/>
          <p:nvPr/>
        </p:nvSpPr>
        <p:spPr>
          <a:xfrm>
            <a:off x="0" y="0"/>
            <a:ext cx="12192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678" name="Google Shape;678;p18"/>
          <p:cNvGraphicFramePr/>
          <p:nvPr/>
        </p:nvGraphicFramePr>
        <p:xfrm>
          <a:off x="4534808" y="1805516"/>
          <a:ext cx="3000000" cy="3000000"/>
        </p:xfrm>
        <a:graphic>
          <a:graphicData uri="http://schemas.openxmlformats.org/drawingml/2006/table">
            <a:tbl>
              <a:tblPr bandCol="1" bandRow="1" firstCol="1" firstRow="1" lastCol="1" lastRow="1">
                <a:noFill/>
                <a:tableStyleId>{35EE2A24-CC70-4AFC-AF15-192FC5B880E3}</a:tableStyleId>
              </a:tblPr>
              <a:tblGrid>
                <a:gridCol w="1023700"/>
                <a:gridCol w="3451725"/>
                <a:gridCol w="2250500"/>
              </a:tblGrid>
              <a:tr h="203375">
                <a:tc rowSpan="7">
                  <a:txBody>
                    <a:bodyPr/>
                    <a:lstStyle/>
                    <a:p>
                      <a:pPr indent="0" lvl="0" marL="0" marR="0" rtl="0" algn="ctr">
                        <a:lnSpc>
                          <a:spcPct val="100000"/>
                        </a:lnSpc>
                        <a:spcBef>
                          <a:spcPts val="0"/>
                        </a:spcBef>
                        <a:spcAft>
                          <a:spcPts val="0"/>
                        </a:spcAft>
                        <a:buClr>
                          <a:srgbClr val="000000"/>
                        </a:buClr>
                        <a:buSzPts val="1300"/>
                        <a:buFont typeface="Arial"/>
                        <a:buNone/>
                      </a:pPr>
                      <a:r>
                        <a:rPr b="0" i="0" lang="lt-LT" sz="1300" u="none" cap="none" strike="noStrike">
                          <a:solidFill>
                            <a:schemeClr val="dk2"/>
                          </a:solidFill>
                          <a:latin typeface="Arial"/>
                          <a:ea typeface="Arial"/>
                          <a:cs typeface="Arial"/>
                          <a:sym typeface="Arial"/>
                        </a:rPr>
                        <a:t> </a:t>
                      </a:r>
                      <a:endParaRPr b="0" i="0" sz="1300" u="none" cap="none" strike="noStrike">
                        <a:solidFill>
                          <a:schemeClr val="dk2"/>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0" i="0" lang="lt-LT" sz="1300" u="none" cap="none" strike="noStrike">
                          <a:solidFill>
                            <a:schemeClr val="dk2"/>
                          </a:solidFill>
                          <a:latin typeface="Arial"/>
                          <a:ea typeface="Arial"/>
                          <a:cs typeface="Arial"/>
                          <a:sym typeface="Arial"/>
                        </a:rPr>
                        <a:t> </a:t>
                      </a:r>
                      <a:endParaRPr b="0" i="0" sz="1300" u="none" cap="none" strike="noStrike">
                        <a:solidFill>
                          <a:schemeClr val="dk2"/>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0" i="0" lang="lt-LT" sz="1300" u="none" cap="none" strike="noStrike">
                          <a:solidFill>
                            <a:schemeClr val="dk2"/>
                          </a:solidFill>
                          <a:latin typeface="Arial"/>
                          <a:ea typeface="Arial"/>
                          <a:cs typeface="Arial"/>
                          <a:sym typeface="Arial"/>
                        </a:rPr>
                        <a:t> </a:t>
                      </a:r>
                      <a:endParaRPr b="0" i="0" sz="1300" u="none" cap="none" strike="noStrike">
                        <a:solidFill>
                          <a:schemeClr val="dk2"/>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0" i="0" lang="lt-LT" sz="1300" u="none" cap="none" strike="noStrike">
                          <a:solidFill>
                            <a:schemeClr val="dk2"/>
                          </a:solidFill>
                          <a:latin typeface="Arial"/>
                          <a:ea typeface="Arial"/>
                          <a:cs typeface="Arial"/>
                          <a:sym typeface="Arial"/>
                        </a:rPr>
                        <a:t>Habilidades de pensamiento de bajo orden </a:t>
                      </a:r>
                      <a:endParaRPr b="0" i="0" sz="13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300"/>
                        <a:buFont typeface="Arial"/>
                        <a:buNone/>
                      </a:pPr>
                      <a:r>
                        <a:rPr b="0" i="0" lang="lt-LT" sz="1300" u="none" cap="none" strike="noStrike">
                          <a:solidFill>
                            <a:schemeClr val="dk2"/>
                          </a:solidFill>
                          <a:latin typeface="Arial"/>
                          <a:ea typeface="Arial"/>
                          <a:cs typeface="Arial"/>
                          <a:sym typeface="Arial"/>
                        </a:rPr>
                        <a:t> </a:t>
                      </a:r>
                      <a:endParaRPr b="0" i="0" sz="13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300"/>
                        <a:buFont typeface="Arial"/>
                        <a:buNone/>
                      </a:pPr>
                      <a:r>
                        <a:rPr b="0" i="0" lang="lt-LT" sz="1300" u="none" cap="none" strike="noStrike">
                          <a:solidFill>
                            <a:schemeClr val="dk2"/>
                          </a:solidFill>
                          <a:latin typeface="Arial"/>
                          <a:ea typeface="Arial"/>
                          <a:cs typeface="Arial"/>
                          <a:sym typeface="Arial"/>
                        </a:rPr>
                        <a:t> </a:t>
                      </a:r>
                      <a:endParaRPr b="0" i="0" sz="13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300"/>
                        <a:buFont typeface="Arial"/>
                        <a:buNone/>
                      </a:pPr>
                      <a:r>
                        <a:rPr b="0" i="0" lang="lt-LT" sz="1300" u="none" cap="none" strike="noStrike">
                          <a:solidFill>
                            <a:schemeClr val="dk2"/>
                          </a:solidFill>
                          <a:latin typeface="Arial"/>
                          <a:ea typeface="Arial"/>
                          <a:cs typeface="Arial"/>
                          <a:sym typeface="Arial"/>
                        </a:rPr>
                        <a:t> </a:t>
                      </a:r>
                      <a:endParaRPr b="0" i="0" sz="13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300"/>
                        <a:buFont typeface="Arial"/>
                        <a:buNone/>
                      </a:pPr>
                      <a:r>
                        <a:rPr b="0" i="0" lang="lt-LT" sz="1300" u="none" cap="none" strike="noStrike">
                          <a:solidFill>
                            <a:schemeClr val="dk2"/>
                          </a:solidFill>
                          <a:latin typeface="Arial"/>
                          <a:ea typeface="Arial"/>
                          <a:cs typeface="Arial"/>
                          <a:sym typeface="Arial"/>
                        </a:rPr>
                        <a:t> </a:t>
                      </a:r>
                      <a:endParaRPr b="0" i="0" sz="13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300"/>
                        <a:buFont typeface="Arial"/>
                        <a:buNone/>
                      </a:pPr>
                      <a:r>
                        <a:rPr b="0" i="0" lang="lt-LT" sz="1300" u="none" cap="none" strike="noStrike">
                          <a:solidFill>
                            <a:schemeClr val="dk2"/>
                          </a:solidFill>
                          <a:latin typeface="Arial"/>
                          <a:ea typeface="Arial"/>
                          <a:cs typeface="Arial"/>
                          <a:sym typeface="Arial"/>
                        </a:rPr>
                        <a:t> </a:t>
                      </a:r>
                      <a:endParaRPr b="0" i="0" sz="13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300"/>
                        <a:buFont typeface="Arial"/>
                        <a:buNone/>
                      </a:pPr>
                      <a:r>
                        <a:rPr b="0" i="0" lang="lt-LT" sz="1300" u="none" cap="none" strike="noStrike">
                          <a:solidFill>
                            <a:schemeClr val="dk2"/>
                          </a:solidFill>
                          <a:latin typeface="Arial"/>
                          <a:ea typeface="Arial"/>
                          <a:cs typeface="Arial"/>
                          <a:sym typeface="Arial"/>
                        </a:rPr>
                        <a:t> </a:t>
                      </a:r>
                      <a:endParaRPr b="0" i="0" sz="13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300"/>
                        <a:buFont typeface="Arial"/>
                        <a:buNone/>
                      </a:pPr>
                      <a:r>
                        <a:rPr b="0" i="0" lang="lt-LT" sz="1300" u="none" cap="none" strike="noStrike">
                          <a:solidFill>
                            <a:schemeClr val="dk2"/>
                          </a:solidFill>
                          <a:latin typeface="Arial"/>
                          <a:ea typeface="Arial"/>
                          <a:cs typeface="Arial"/>
                          <a:sym typeface="Arial"/>
                        </a:rPr>
                        <a:t> </a:t>
                      </a:r>
                      <a:endParaRPr b="0" i="0" sz="1300" u="none" cap="none" strike="noStrike">
                        <a:solidFill>
                          <a:schemeClr val="dk2"/>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0" i="0" lang="lt-LT" sz="1300" u="none" cap="none" strike="noStrike">
                          <a:solidFill>
                            <a:schemeClr val="dk2"/>
                          </a:solidFill>
                          <a:latin typeface="Arial"/>
                          <a:ea typeface="Arial"/>
                          <a:cs typeface="Arial"/>
                          <a:sym typeface="Arial"/>
                        </a:rPr>
                        <a:t>Habilidades de pensamiento de orden superior</a:t>
                      </a:r>
                      <a:endParaRPr b="0" i="0" sz="13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Categoría</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Procesos cognitivos</a:t>
                      </a:r>
                      <a:endParaRPr sz="1400" u="none" cap="none" strike="noStrike">
                        <a:latin typeface="Arial"/>
                        <a:ea typeface="Arial"/>
                        <a:cs typeface="Arial"/>
                        <a:sym typeface="Arial"/>
                      </a:endParaRPr>
                    </a:p>
                  </a:txBody>
                  <a:tcPr marT="0" marB="0" marR="58000" marL="58000"/>
                </a:tc>
              </a:tr>
              <a:tr h="406750">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Recordar– recuperar conocimientos relevantes de la memoria a largo plazo.</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Reconocer</a:t>
                      </a:r>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Recordar</a:t>
                      </a:r>
                      <a:endParaRPr b="0" i="0" sz="1400" u="none" cap="none" strike="noStrike">
                        <a:solidFill>
                          <a:schemeClr val="dk2"/>
                        </a:solidFill>
                        <a:latin typeface="Arial"/>
                        <a:ea typeface="Arial"/>
                        <a:cs typeface="Arial"/>
                        <a:sym typeface="Arial"/>
                      </a:endParaRPr>
                    </a:p>
                  </a:txBody>
                  <a:tcPr marT="0" marB="0" marR="58000" marL="58000"/>
                </a:tc>
              </a:tr>
              <a:tr h="857925">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Comprensión– determinar el significado de los mensajes didácticos, incluida la comunicación oral, escrita y gráfica.</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Interpretar, Ejemplificar</a:t>
                      </a:r>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Clasificar, Resumir</a:t>
                      </a:r>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Inferir, Comparar</a:t>
                      </a:r>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Explicar</a:t>
                      </a:r>
                      <a:endParaRPr b="0" i="0" sz="1400" u="none" cap="none" strike="noStrike">
                        <a:solidFill>
                          <a:schemeClr val="dk2"/>
                        </a:solidFill>
                        <a:latin typeface="Arial"/>
                        <a:ea typeface="Arial"/>
                        <a:cs typeface="Arial"/>
                        <a:sym typeface="Arial"/>
                      </a:endParaRPr>
                    </a:p>
                  </a:txBody>
                  <a:tcPr marT="0" marB="0" marR="58000" marL="58000"/>
                </a:tc>
              </a:tr>
              <a:tr h="406750">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Aplicar– llevar a cabo o utilizar un procedimiento en una situación determinada.</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Executar</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Implementar</a:t>
                      </a:r>
                      <a:endParaRPr b="0" i="0" sz="1400" u="none" cap="none" strike="noStrike">
                        <a:solidFill>
                          <a:schemeClr val="dk2"/>
                        </a:solidFill>
                        <a:latin typeface="Arial"/>
                        <a:ea typeface="Arial"/>
                        <a:cs typeface="Arial"/>
                        <a:sym typeface="Arial"/>
                      </a:endParaRPr>
                    </a:p>
                  </a:txBody>
                  <a:tcPr marT="0" marB="0" marR="58000" marL="58000"/>
                </a:tc>
              </a:tr>
              <a:tr h="813525">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Analizar– descomponer el material en sus partes constituyentes y detectar cómo se relacionan entre sí y con una estructura o finalidad general.</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Diferenciar</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Organiar</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Atribuir</a:t>
                      </a:r>
                      <a:endParaRPr b="0" i="0" sz="1400" u="none" cap="none" strike="noStrike">
                        <a:solidFill>
                          <a:schemeClr val="dk2"/>
                        </a:solidFill>
                        <a:latin typeface="Arial"/>
                        <a:ea typeface="Arial"/>
                        <a:cs typeface="Arial"/>
                        <a:sym typeface="Arial"/>
                      </a:endParaRPr>
                    </a:p>
                  </a:txBody>
                  <a:tcPr marT="0" marB="0" marR="58000" marL="58000"/>
                </a:tc>
              </a:tr>
              <a:tr h="406750">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Evaluar– emitir un juicio basado en criterios y normas.</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Comprobación</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Criticar</a:t>
                      </a:r>
                      <a:endParaRPr b="0" i="0" sz="1400" u="none" cap="none" strike="noStrike">
                        <a:solidFill>
                          <a:schemeClr val="dk2"/>
                        </a:solidFill>
                        <a:latin typeface="Arial"/>
                        <a:ea typeface="Arial"/>
                        <a:cs typeface="Arial"/>
                        <a:sym typeface="Arial"/>
                      </a:endParaRPr>
                    </a:p>
                  </a:txBody>
                  <a:tcPr marT="0" marB="0" marR="58000" marL="58000"/>
                </a:tc>
              </a:tr>
              <a:tr h="976675">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Crear– unir elementos para formar un todo novedoso y coherente o elaborar un producto original.</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Generar</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Planear</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Producir</a:t>
                      </a:r>
                      <a:endParaRPr b="0" i="0" sz="1400" u="none" cap="none" strike="noStrike">
                        <a:solidFill>
                          <a:schemeClr val="dk2"/>
                        </a:solidFill>
                        <a:latin typeface="Arial"/>
                        <a:ea typeface="Arial"/>
                        <a:cs typeface="Arial"/>
                        <a:sym typeface="Arial"/>
                      </a:endParaRPr>
                    </a:p>
                  </a:txBody>
                  <a:tcPr marT="0" marB="0" marR="58000" marL="58000"/>
                </a:tc>
              </a:tr>
            </a:tbl>
          </a:graphicData>
        </a:graphic>
      </p:graphicFrame>
      <p:sp>
        <p:nvSpPr>
          <p:cNvPr id="679" name="Google Shape;679;p18"/>
          <p:cNvSpPr txBox="1"/>
          <p:nvPr/>
        </p:nvSpPr>
        <p:spPr>
          <a:xfrm>
            <a:off x="4469527" y="5983573"/>
            <a:ext cx="6856485" cy="24618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0" i="0" lang="lt-LT" sz="1000" u="none" cap="none" strike="noStrike">
                <a:solidFill>
                  <a:srgbClr val="000000"/>
                </a:solidFill>
                <a:latin typeface="Arial"/>
                <a:ea typeface="Arial"/>
                <a:cs typeface="Arial"/>
                <a:sym typeface="Arial"/>
              </a:rPr>
              <a:t>El enfoque: cualquier objetivo de aprendizaje puede representarse en dos dimensiones Proceso cognitivo y Conocimiento.</a:t>
            </a:r>
            <a:endParaRPr b="0" i="0" sz="1000" u="none" cap="none" strike="noStrike">
              <a:solidFill>
                <a:srgbClr val="000000"/>
              </a:solidFill>
              <a:latin typeface="Arial"/>
              <a:ea typeface="Arial"/>
              <a:cs typeface="Arial"/>
              <a:sym typeface="Arial"/>
            </a:endParaRPr>
          </a:p>
        </p:txBody>
      </p:sp>
      <p:sp>
        <p:nvSpPr>
          <p:cNvPr id="680" name="Google Shape;680;p18"/>
          <p:cNvSpPr txBox="1"/>
          <p:nvPr/>
        </p:nvSpPr>
        <p:spPr>
          <a:xfrm>
            <a:off x="1510350" y="309191"/>
            <a:ext cx="7751928" cy="914400"/>
          </a:xfrm>
          <a:prstGeom prst="rect">
            <a:avLst/>
          </a:prstGeom>
          <a:noFill/>
          <a:ln>
            <a:noFill/>
          </a:ln>
        </p:spPr>
        <p:txBody>
          <a:bodyPr anchorCtr="0" anchor="b" bIns="45700" lIns="91425" spcFirstLastPara="1" rIns="91425" wrap="square" tIns="45700">
            <a:noAutofit/>
          </a:bodyPr>
          <a:lstStyle/>
          <a:p>
            <a:pPr indent="-228600" lvl="0" marL="228600" marR="0" rtl="0" algn="ctr">
              <a:lnSpc>
                <a:spcPct val="100000"/>
              </a:lnSpc>
              <a:spcBef>
                <a:spcPts val="0"/>
              </a:spcBef>
              <a:spcAft>
                <a:spcPts val="0"/>
              </a:spcAft>
              <a:buClr>
                <a:schemeClr val="dk2"/>
              </a:buClr>
              <a:buSzPts val="2400"/>
              <a:buFont typeface="Sorts Mill Goudy"/>
              <a:buNone/>
            </a:pPr>
            <a:r>
              <a:rPr b="1" i="0" lang="lt-LT" sz="2800" u="none" cap="none" strike="noStrike">
                <a:solidFill>
                  <a:schemeClr val="dk2"/>
                </a:solidFill>
                <a:latin typeface="Arial"/>
                <a:ea typeface="Arial"/>
                <a:cs typeface="Arial"/>
                <a:sym typeface="Arial"/>
              </a:rPr>
              <a:t>Niveles de pensamiento en el aprendizaje</a:t>
            </a:r>
            <a:endParaRPr b="1" i="0" sz="2800" u="none" cap="none" strike="noStrike">
              <a:solidFill>
                <a:schemeClr val="dk2"/>
              </a:solidFill>
              <a:latin typeface="Arial"/>
              <a:ea typeface="Arial"/>
              <a:cs typeface="Arial"/>
              <a:sym typeface="Arial"/>
            </a:endParaRPr>
          </a:p>
        </p:txBody>
      </p:sp>
      <p:sp>
        <p:nvSpPr>
          <p:cNvPr id="681" name="Google Shape;681;p18"/>
          <p:cNvSpPr txBox="1"/>
          <p:nvPr/>
        </p:nvSpPr>
        <p:spPr>
          <a:xfrm>
            <a:off x="553812" y="1941045"/>
            <a:ext cx="3432265" cy="403187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lt-LT" sz="1600" u="none" cap="none" strike="noStrike">
                <a:solidFill>
                  <a:srgbClr val="000000"/>
                </a:solidFill>
                <a:latin typeface="Arial"/>
                <a:ea typeface="Arial"/>
                <a:cs typeface="Arial"/>
                <a:sym typeface="Arial"/>
              </a:rPr>
              <a:t>El aprendizaje implica una serie de destrezas de pensamiento, desde el recuerdo básico hasta la creación compleja. </a:t>
            </a:r>
            <a:endParaRPr/>
          </a:p>
          <a:p>
            <a:pPr indent="0" lvl="0" marL="0" marR="0" rtl="0" algn="just">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lt-LT" sz="1600" u="none" cap="none" strike="noStrike">
                <a:solidFill>
                  <a:srgbClr val="000000"/>
                </a:solidFill>
                <a:latin typeface="Arial"/>
                <a:ea typeface="Arial"/>
                <a:cs typeface="Arial"/>
                <a:sym typeface="Arial"/>
              </a:rPr>
              <a:t>Este modelo muestra cómo estas habilidades se refuerzan mutuamente, ayudando a los alumnos a pasar de la comprensión de la información a su aplicación, análisis y creación. </a:t>
            </a:r>
            <a:endParaRPr/>
          </a:p>
          <a:p>
            <a:pPr indent="0" lvl="0" marL="0" marR="0" rtl="0" algn="just">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lt-LT" sz="1600" u="none" cap="none" strike="noStrike">
                <a:solidFill>
                  <a:srgbClr val="000000"/>
                </a:solidFill>
                <a:latin typeface="Arial"/>
                <a:ea typeface="Arial"/>
                <a:cs typeface="Arial"/>
                <a:sym typeface="Arial"/>
              </a:rPr>
              <a:t>Estos procesos cognitivos son importantes a la hora de diseñar experiencias de aprendizaje significativas y eficaces.</a:t>
            </a:r>
            <a:endParaRPr b="0" i="0" sz="1600" u="none" cap="none" strike="noStrike">
              <a:solidFill>
                <a:srgbClr val="000000"/>
              </a:solidFill>
              <a:latin typeface="Arial"/>
              <a:ea typeface="Arial"/>
              <a:cs typeface="Arial"/>
              <a:sym typeface="Arial"/>
            </a:endParaRPr>
          </a:p>
        </p:txBody>
      </p:sp>
      <p:pic>
        <p:nvPicPr>
          <p:cNvPr descr="A cartoon of a head with rockets and stars&#10;&#10;AI-generated content may be incorrect." id="682" name="Google Shape;682;p18"/>
          <p:cNvPicPr preferRelativeResize="0"/>
          <p:nvPr/>
        </p:nvPicPr>
        <p:blipFill rotWithShape="1">
          <a:blip r:embed="rId3">
            <a:alphaModFix/>
          </a:blip>
          <a:srcRect b="0" l="0" r="0" t="0"/>
          <a:stretch/>
        </p:blipFill>
        <p:spPr>
          <a:xfrm>
            <a:off x="10366998" y="221636"/>
            <a:ext cx="1292918" cy="1292918"/>
          </a:xfrm>
          <a:prstGeom prst="rect">
            <a:avLst/>
          </a:prstGeom>
          <a:noFill/>
          <a:ln>
            <a:noFill/>
          </a:ln>
        </p:spPr>
      </p:pic>
      <p:sp>
        <p:nvSpPr>
          <p:cNvPr id="683" name="Google Shape;683;p1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pic>
        <p:nvPicPr>
          <p:cNvPr id="690" name="Google Shape;690;p20"/>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691" name="Google Shape;691;p20"/>
          <p:cNvSpPr txBox="1"/>
          <p:nvPr>
            <p:ph type="title"/>
          </p:nvPr>
        </p:nvSpPr>
        <p:spPr>
          <a:xfrm>
            <a:off x="7279767" y="2369484"/>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lt-LT" sz="2700">
                <a:latin typeface="Arial"/>
                <a:ea typeface="Arial"/>
                <a:cs typeface="Arial"/>
                <a:sym typeface="Arial"/>
              </a:rPr>
              <a:t>UNIDAD 3</a:t>
            </a:r>
            <a:endParaRPr>
              <a:latin typeface="Arial"/>
              <a:ea typeface="Arial"/>
              <a:cs typeface="Arial"/>
              <a:sym typeface="Arial"/>
            </a:endParaRPr>
          </a:p>
        </p:txBody>
      </p:sp>
      <p:sp>
        <p:nvSpPr>
          <p:cNvPr id="692" name="Google Shape;692;p20"/>
          <p:cNvSpPr txBox="1"/>
          <p:nvPr>
            <p:ph idx="1" type="body"/>
          </p:nvPr>
        </p:nvSpPr>
        <p:spPr>
          <a:xfrm>
            <a:off x="7588155" y="2893326"/>
            <a:ext cx="3098041" cy="2279176"/>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1892"/>
              <a:buNone/>
            </a:pPr>
            <a:r>
              <a:rPr lang="lt-LT">
                <a:latin typeface="Arial"/>
                <a:ea typeface="Arial"/>
                <a:cs typeface="Arial"/>
                <a:sym typeface="Arial"/>
              </a:rPr>
              <a:t>Retos y oportunidades en la promoción del Pensamiento Computacional en la educación de adultos: adopción de estrategias de compromiso</a:t>
            </a:r>
            <a:endParaRPr>
              <a:latin typeface="Arial"/>
              <a:ea typeface="Arial"/>
              <a:cs typeface="Arial"/>
              <a:sym typeface="Arial"/>
            </a:endParaRPr>
          </a:p>
        </p:txBody>
      </p:sp>
      <p:sp>
        <p:nvSpPr>
          <p:cNvPr id="693" name="Google Shape;693;p20"/>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lt-LT" sz="9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pic>
        <p:nvPicPr>
          <p:cNvPr descr="Close-up of circuit board" id="700" name="Google Shape;700;p21"/>
          <p:cNvPicPr preferRelativeResize="0"/>
          <p:nvPr>
            <p:ph idx="2" type="pic"/>
          </p:nvPr>
        </p:nvPicPr>
        <p:blipFill rotWithShape="1">
          <a:blip r:embed="rId3">
            <a:alphaModFix/>
          </a:blip>
          <a:srcRect b="0" l="1453" r="1452" t="0"/>
          <a:stretch/>
        </p:blipFill>
        <p:spPr>
          <a:xfrm>
            <a:off x="0" y="0"/>
            <a:ext cx="12192000" cy="6858000"/>
          </a:xfrm>
          <a:prstGeom prst="rect">
            <a:avLst/>
          </a:prstGeom>
          <a:noFill/>
          <a:ln>
            <a:noFill/>
          </a:ln>
        </p:spPr>
      </p:pic>
      <p:sp>
        <p:nvSpPr>
          <p:cNvPr id="701" name="Google Shape;701;p21"/>
          <p:cNvSpPr/>
          <p:nvPr/>
        </p:nvSpPr>
        <p:spPr>
          <a:xfrm>
            <a:off x="798576" y="697992"/>
            <a:ext cx="10594848" cy="5462016"/>
          </a:xfrm>
          <a:prstGeom prst="rect">
            <a:avLst/>
          </a:prstGeom>
          <a:solidFill>
            <a:srgbClr val="7F7F7F">
              <a:alpha val="7215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02" name="Google Shape;702;p21"/>
          <p:cNvSpPr txBox="1"/>
          <p:nvPr/>
        </p:nvSpPr>
        <p:spPr>
          <a:xfrm>
            <a:off x="1127100" y="1428472"/>
            <a:ext cx="9937800" cy="403183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Esta unidad, «Retos y oportunidades en la promoción del PC en la educación de adultos: adopción de estrategias de participación», proporciona información sobre los actores clave en el proceso educativo, incluidos los formadores, los alumnos y otras partes interesadas.</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Exploraremos los desafíos multifacéticos asociados con la integración del PC en la educación de adultos, haciendo hincapié en la necesidad de una colaboración que busque resolver eficazmente las barreras y desarrollar soluciones sostenibles. Al fomentar la cooperación entre educadores, alumnos y partes interesadas, se puede optimizar la aplicación del PC para mejorar los resultados educativos.</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Además, esta unidad presenta las estrategias de participación de los alumnos en el proceso educativo del PC. Siguiéndolas, los formadores de adultos pueden integrar el PC según las diversas necesidades de los alumnos adultos, garantizando la accesibilidad, la motivación y la participación significativa en el proceso de aprendizaje.</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A pesar de que debe garantizarse un espacio democrático, también puede aplicarse el enfoque centrado en el profesor durante la formación.</a:t>
            </a:r>
            <a:endParaRPr b="0" i="0" sz="1600" u="none" cap="none" strike="noStrike">
              <a:solidFill>
                <a:schemeClr val="lt1"/>
              </a:solidFill>
              <a:latin typeface="Arial"/>
              <a:ea typeface="Arial"/>
              <a:cs typeface="Arial"/>
              <a:sym typeface="Arial"/>
            </a:endParaRPr>
          </a:p>
        </p:txBody>
      </p:sp>
      <p:sp>
        <p:nvSpPr>
          <p:cNvPr id="703" name="Google Shape;703;p21"/>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chemeClr val="lt1"/>
                </a:solidFill>
                <a:latin typeface="Gill Sans"/>
                <a:ea typeface="Gill Sans"/>
                <a:cs typeface="Gill Sans"/>
                <a:sym typeface="Gill Sans"/>
              </a:rPr>
              <a:t>‹#›</a:t>
            </a:fld>
            <a:endParaRPr b="0" i="0" sz="900" u="none" cap="none" strike="noStrike">
              <a:solidFill>
                <a:schemeClr val="lt1"/>
              </a:solidFill>
              <a:latin typeface="Gill Sans"/>
              <a:ea typeface="Gill Sans"/>
              <a:cs typeface="Gill Sans"/>
              <a:sym typeface="Gill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22"/>
          <p:cNvSpPr txBox="1"/>
          <p:nvPr>
            <p:ph type="title"/>
          </p:nvPr>
        </p:nvSpPr>
        <p:spPr>
          <a:xfrm>
            <a:off x="1224280" y="1061766"/>
            <a:ext cx="9743439"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111"/>
              <a:buNone/>
            </a:pPr>
            <a:r>
              <a:rPr b="1" lang="lt-LT" sz="2800">
                <a:latin typeface="Arial"/>
                <a:ea typeface="Arial"/>
                <a:cs typeface="Arial"/>
                <a:sym typeface="Arial"/>
              </a:rPr>
              <a:t>Desafíos en la promoción del PC para adultos </a:t>
            </a:r>
            <a:endParaRPr/>
          </a:p>
        </p:txBody>
      </p:sp>
      <p:sp>
        <p:nvSpPr>
          <p:cNvPr id="710" name="Google Shape;710;p22"/>
          <p:cNvSpPr txBox="1"/>
          <p:nvPr>
            <p:ph idx="2" type="body"/>
          </p:nvPr>
        </p:nvSpPr>
        <p:spPr>
          <a:xfrm>
            <a:off x="754381" y="2286000"/>
            <a:ext cx="7266213" cy="3801291"/>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b="1" lang="lt-LT" sz="1450">
                <a:latin typeface="Arial"/>
                <a:ea typeface="Arial"/>
                <a:cs typeface="Arial"/>
                <a:sym typeface="Arial"/>
              </a:rPr>
              <a:t>Los retos que plantea el fomento del PC en la educación de adultos </a:t>
            </a:r>
            <a:r>
              <a:rPr lang="lt-LT" sz="1450">
                <a:latin typeface="Arial"/>
                <a:ea typeface="Arial"/>
                <a:cs typeface="Arial"/>
                <a:sym typeface="Arial"/>
              </a:rPr>
              <a:t>surgen desde diferentes perspectivas:</a:t>
            </a:r>
            <a:endParaRPr sz="1450">
              <a:latin typeface="Arial"/>
              <a:ea typeface="Arial"/>
              <a:cs typeface="Arial"/>
              <a:sym typeface="Arial"/>
            </a:endParaRPr>
          </a:p>
          <a:p>
            <a:pPr indent="-299720" lvl="0" marL="457200" rtl="0" algn="just">
              <a:lnSpc>
                <a:spcPct val="100000"/>
              </a:lnSpc>
              <a:spcBef>
                <a:spcPts val="0"/>
              </a:spcBef>
              <a:spcAft>
                <a:spcPts val="0"/>
              </a:spcAft>
              <a:buSzPts val="1120"/>
              <a:buChar char="•"/>
            </a:pPr>
            <a:r>
              <a:rPr b="1" lang="lt-LT" sz="1450">
                <a:latin typeface="Arial"/>
                <a:ea typeface="Arial"/>
                <a:cs typeface="Arial"/>
                <a:sym typeface="Arial"/>
              </a:rPr>
              <a:t>Perspectiva centrada en el formador: </a:t>
            </a:r>
            <a:r>
              <a:rPr lang="lt-LT" sz="1450">
                <a:latin typeface="Arial"/>
                <a:ea typeface="Arial"/>
                <a:cs typeface="Arial"/>
                <a:sym typeface="Arial"/>
              </a:rPr>
              <a:t>Los formadores de adultos se enfrentan a menudo a la falta de directrices pedagógicas para integrar eficazmente el PC en su enseñanza. Pueden tener dificultades para acceder al material didáctico adecuado y carecer de los conocimientos necesarios para impartir formación basada en el PC.</a:t>
            </a:r>
            <a:endParaRPr sz="1450">
              <a:latin typeface="Arial"/>
              <a:ea typeface="Arial"/>
              <a:cs typeface="Arial"/>
              <a:sym typeface="Arial"/>
            </a:endParaRPr>
          </a:p>
          <a:p>
            <a:pPr indent="-299720" lvl="0" marL="457200" rtl="0" algn="just">
              <a:lnSpc>
                <a:spcPct val="100000"/>
              </a:lnSpc>
              <a:spcBef>
                <a:spcPts val="0"/>
              </a:spcBef>
              <a:spcAft>
                <a:spcPts val="0"/>
              </a:spcAft>
              <a:buSzPts val="1120"/>
              <a:buChar char="•"/>
            </a:pPr>
            <a:r>
              <a:rPr b="1" lang="lt-LT" sz="1450">
                <a:latin typeface="Arial"/>
                <a:ea typeface="Arial"/>
                <a:cs typeface="Arial"/>
                <a:sym typeface="Arial"/>
              </a:rPr>
              <a:t>Perspectiva centrada en el alumno: </a:t>
            </a:r>
            <a:r>
              <a:rPr lang="lt-LT" sz="1450">
                <a:latin typeface="Arial"/>
                <a:ea typeface="Arial"/>
                <a:cs typeface="Arial"/>
                <a:sym typeface="Arial"/>
              </a:rPr>
              <a:t>Muchos estudiantes adultos, sobre todo los menos cualificados, se encuentran con obstáculos como la falta de motivación, las barreras internas y los recursos limitados. Las experiencias educativas negativas del pasado también pueden contribuir a la reticencia o la ansiedad hacia el aprendizaje de nuevos conceptos. Los formadores deben comprender estos aspectos. </a:t>
            </a:r>
            <a:endParaRPr sz="1450">
              <a:latin typeface="Arial"/>
              <a:ea typeface="Arial"/>
              <a:cs typeface="Arial"/>
              <a:sym typeface="Arial"/>
            </a:endParaRPr>
          </a:p>
          <a:p>
            <a:pPr indent="-299720" lvl="0" marL="457200" rtl="0" algn="just">
              <a:lnSpc>
                <a:spcPct val="100000"/>
              </a:lnSpc>
              <a:spcBef>
                <a:spcPts val="0"/>
              </a:spcBef>
              <a:spcAft>
                <a:spcPts val="0"/>
              </a:spcAft>
              <a:buSzPts val="1120"/>
              <a:buChar char="•"/>
            </a:pPr>
            <a:r>
              <a:rPr b="1" lang="lt-LT" sz="1450">
                <a:latin typeface="Arial"/>
                <a:ea typeface="Arial"/>
                <a:cs typeface="Arial"/>
                <a:sym typeface="Arial"/>
              </a:rPr>
              <a:t>Perspectiva centrada en las partes interesadas: </a:t>
            </a:r>
            <a:r>
              <a:rPr lang="lt-LT" sz="1450">
                <a:latin typeface="Arial"/>
                <a:ea typeface="Arial"/>
                <a:cs typeface="Arial"/>
                <a:sym typeface="Arial"/>
              </a:rPr>
              <a:t>Para aplicar con éxito el PC en la educación de adultos, es esencial la participación de todas las partes interesadas, que contribuirán a garantizar un proceso educativo integrador, proporcionarán equipos o espacios y ayudarán a encontrar soluciones a problemas de la vida real.</a:t>
            </a:r>
            <a:endParaRPr sz="1450">
              <a:latin typeface="Arial"/>
              <a:ea typeface="Arial"/>
              <a:cs typeface="Arial"/>
              <a:sym typeface="Arial"/>
            </a:endParaRPr>
          </a:p>
        </p:txBody>
      </p:sp>
      <p:sp>
        <p:nvSpPr>
          <p:cNvPr id="711" name="Google Shape;711;p2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pic>
        <p:nvPicPr>
          <p:cNvPr descr="Adult listening in class" id="712" name="Google Shape;712;p22"/>
          <p:cNvPicPr preferRelativeResize="0"/>
          <p:nvPr/>
        </p:nvPicPr>
        <p:blipFill rotWithShape="1">
          <a:blip r:embed="rId3">
            <a:alphaModFix/>
          </a:blip>
          <a:srcRect b="0" l="30085" r="19933" t="1517"/>
          <a:stretch/>
        </p:blipFill>
        <p:spPr>
          <a:xfrm>
            <a:off x="8188961" y="2153920"/>
            <a:ext cx="3312159" cy="403352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23"/>
          <p:cNvSpPr txBox="1"/>
          <p:nvPr>
            <p:ph idx="2" type="body"/>
          </p:nvPr>
        </p:nvSpPr>
        <p:spPr>
          <a:xfrm>
            <a:off x="836023" y="2367280"/>
            <a:ext cx="7180217" cy="3342641"/>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A pesar de los retos, </a:t>
            </a:r>
            <a:r>
              <a:rPr b="1" lang="lt-LT">
                <a:latin typeface="Arial"/>
                <a:ea typeface="Arial"/>
                <a:cs typeface="Arial"/>
                <a:sym typeface="Arial"/>
              </a:rPr>
              <a:t>promover el PC en la educación de adultos abre oportunidades</a:t>
            </a:r>
            <a:r>
              <a:rPr lang="lt-LT">
                <a:latin typeface="Arial"/>
                <a:ea typeface="Arial"/>
                <a:cs typeface="Arial"/>
                <a:sym typeface="Arial"/>
              </a:rPr>
              <a:t> de transformación e inclusión.</a:t>
            </a:r>
            <a:endParaRPr/>
          </a:p>
          <a:p>
            <a:pPr indent="0" lvl="0" marL="157480" rtl="0" algn="just">
              <a:lnSpc>
                <a:spcPct val="100000"/>
              </a:lnSpc>
              <a:spcBef>
                <a:spcPts val="0"/>
              </a:spcBef>
              <a:spcAft>
                <a:spcPts val="0"/>
              </a:spcAft>
              <a:buSzPts val="1120"/>
              <a:buNone/>
            </a:pPr>
            <a:r>
              <a:t/>
            </a:r>
            <a:endParaRPr>
              <a:latin typeface="Arial"/>
              <a:ea typeface="Arial"/>
              <a:cs typeface="Arial"/>
              <a:sym typeface="Arial"/>
            </a:endParaRPr>
          </a:p>
          <a:p>
            <a:pPr indent="-299720" lvl="0" marL="457200" rtl="0" algn="just">
              <a:lnSpc>
                <a:spcPct val="100000"/>
              </a:lnSpc>
              <a:spcBef>
                <a:spcPts val="0"/>
              </a:spcBef>
              <a:spcAft>
                <a:spcPts val="0"/>
              </a:spcAft>
              <a:buSzPts val="1120"/>
              <a:buChar char="•"/>
            </a:pPr>
            <a:r>
              <a:rPr lang="lt-LT">
                <a:latin typeface="Arial"/>
                <a:ea typeface="Arial"/>
                <a:cs typeface="Arial"/>
                <a:sym typeface="Arial"/>
              </a:rPr>
              <a:t>La integración del PC en la educación de adultos ofrece importantes oportunidades a los adultos poco cualificados, mejorando sus perspectivas cognitivas, profesionales y socioeconómicas. </a:t>
            </a:r>
            <a:endParaRPr/>
          </a:p>
          <a:p>
            <a:pPr indent="-299720" lvl="0" marL="457200" rtl="0" algn="just">
              <a:lnSpc>
                <a:spcPct val="100000"/>
              </a:lnSpc>
              <a:spcBef>
                <a:spcPts val="600"/>
              </a:spcBef>
              <a:spcAft>
                <a:spcPts val="0"/>
              </a:spcAft>
              <a:buSzPts val="1120"/>
              <a:buChar char="•"/>
            </a:pPr>
            <a:r>
              <a:rPr lang="lt-LT">
                <a:latin typeface="Arial"/>
                <a:ea typeface="Arial"/>
                <a:cs typeface="Arial"/>
                <a:sym typeface="Arial"/>
              </a:rPr>
              <a:t>El PC contribuye a la inclusión social reduciendo la brecha digital. Los adultos con una educación formal limitada a menudo experimentan barreras para el aprendizaje permanente y la participación en la fuerza laboral, aunque la formación en PC les dota de habilidades esenciales para el siglo XXI. </a:t>
            </a:r>
            <a:endParaRPr/>
          </a:p>
          <a:p>
            <a:pPr indent="-299720" lvl="0" marL="457200" rtl="0" algn="just">
              <a:lnSpc>
                <a:spcPct val="100000"/>
              </a:lnSpc>
              <a:spcBef>
                <a:spcPts val="600"/>
              </a:spcBef>
              <a:spcAft>
                <a:spcPts val="600"/>
              </a:spcAft>
              <a:buSzPts val="1120"/>
              <a:buChar char="•"/>
            </a:pPr>
            <a:r>
              <a:rPr lang="lt-LT">
                <a:latin typeface="Arial"/>
                <a:ea typeface="Arial"/>
                <a:cs typeface="Arial"/>
                <a:sym typeface="Arial"/>
              </a:rPr>
              <a:t>Los principios del PC fomentan la autoeficacia, los hábitos de aprendizaje permanente y el compromiso activo en una sociedad cada vez más dependiente de la tecnología.</a:t>
            </a:r>
            <a:endParaRPr>
              <a:latin typeface="Arial"/>
              <a:ea typeface="Arial"/>
              <a:cs typeface="Arial"/>
              <a:sym typeface="Arial"/>
            </a:endParaRPr>
          </a:p>
        </p:txBody>
      </p:sp>
      <p:sp>
        <p:nvSpPr>
          <p:cNvPr id="719" name="Google Shape;719;p2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pic>
        <p:nvPicPr>
          <p:cNvPr descr="Adult listening in class" id="720" name="Google Shape;720;p23"/>
          <p:cNvPicPr preferRelativeResize="0"/>
          <p:nvPr/>
        </p:nvPicPr>
        <p:blipFill rotWithShape="1">
          <a:blip r:embed="rId3">
            <a:alphaModFix/>
          </a:blip>
          <a:srcRect b="0" l="30085" r="19933" t="1517"/>
          <a:stretch/>
        </p:blipFill>
        <p:spPr>
          <a:xfrm>
            <a:off x="8188961" y="2153920"/>
            <a:ext cx="3312159" cy="4033520"/>
          </a:xfrm>
          <a:prstGeom prst="rect">
            <a:avLst/>
          </a:prstGeom>
          <a:noFill/>
          <a:ln>
            <a:noFill/>
          </a:ln>
        </p:spPr>
      </p:pic>
      <p:sp>
        <p:nvSpPr>
          <p:cNvPr id="721" name="Google Shape;721;p23"/>
          <p:cNvSpPr txBox="1"/>
          <p:nvPr>
            <p:ph type="title"/>
          </p:nvPr>
        </p:nvSpPr>
        <p:spPr>
          <a:xfrm>
            <a:off x="1224280" y="1061766"/>
            <a:ext cx="9743439"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111"/>
              <a:buNone/>
            </a:pPr>
            <a:r>
              <a:rPr b="1" lang="lt-LT" sz="2800">
                <a:latin typeface="Arial"/>
                <a:ea typeface="Arial"/>
                <a:cs typeface="Arial"/>
                <a:sym typeface="Arial"/>
              </a:rPr>
              <a:t>Oportunidades en la promoción de PC para adultos</a:t>
            </a:r>
            <a:endParaRPr b="1" sz="2800">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sp>
        <p:nvSpPr>
          <p:cNvPr id="727" name="Google Shape;727;p24"/>
          <p:cNvSpPr/>
          <p:nvPr/>
        </p:nvSpPr>
        <p:spPr>
          <a:xfrm>
            <a:off x="2590802" y="2536236"/>
            <a:ext cx="5862318" cy="2185424"/>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28" name="Google Shape;728;p24"/>
          <p:cNvSpPr txBox="1"/>
          <p:nvPr>
            <p:ph type="title"/>
          </p:nvPr>
        </p:nvSpPr>
        <p:spPr>
          <a:xfrm>
            <a:off x="1109385" y="1109662"/>
            <a:ext cx="9973230"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a:latin typeface="Arial"/>
                <a:ea typeface="Arial"/>
                <a:cs typeface="Arial"/>
                <a:sym typeface="Arial"/>
              </a:rPr>
              <a:t>Haciendo que el PC funcione en todos los contextos</a:t>
            </a:r>
            <a:endParaRPr>
              <a:latin typeface="Arial"/>
              <a:ea typeface="Arial"/>
              <a:cs typeface="Arial"/>
              <a:sym typeface="Arial"/>
            </a:endParaRPr>
          </a:p>
        </p:txBody>
      </p:sp>
      <p:sp>
        <p:nvSpPr>
          <p:cNvPr id="729" name="Google Shape;729;p24"/>
          <p:cNvSpPr txBox="1"/>
          <p:nvPr>
            <p:ph idx="1" type="body"/>
          </p:nvPr>
        </p:nvSpPr>
        <p:spPr>
          <a:xfrm>
            <a:off x="916941" y="2536236"/>
            <a:ext cx="1551939" cy="2168739"/>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rmAutofit/>
          </a:bodyPr>
          <a:lstStyle/>
          <a:p>
            <a:pPr indent="0" lvl="0" marL="0" rtl="0" algn="ctr">
              <a:lnSpc>
                <a:spcPct val="100000"/>
              </a:lnSpc>
              <a:spcBef>
                <a:spcPts val="1000"/>
              </a:spcBef>
              <a:spcAft>
                <a:spcPts val="0"/>
              </a:spcAft>
              <a:buSzPts val="1680"/>
              <a:buNone/>
            </a:pPr>
            <a:r>
              <a:t/>
            </a:r>
            <a:endParaRPr sz="1600">
              <a:solidFill>
                <a:schemeClr val="dk1"/>
              </a:solidFill>
              <a:latin typeface="Arial"/>
              <a:ea typeface="Arial"/>
              <a:cs typeface="Arial"/>
              <a:sym typeface="Arial"/>
            </a:endParaRPr>
          </a:p>
          <a:p>
            <a:pPr indent="0" lvl="0" marL="0" rtl="0" algn="ctr">
              <a:lnSpc>
                <a:spcPct val="100000"/>
              </a:lnSpc>
              <a:spcBef>
                <a:spcPts val="1000"/>
              </a:spcBef>
              <a:spcAft>
                <a:spcPts val="0"/>
              </a:spcAft>
              <a:buSzPts val="1680"/>
              <a:buNone/>
            </a:pPr>
            <a:r>
              <a:t/>
            </a:r>
            <a:endParaRPr sz="1600">
              <a:solidFill>
                <a:schemeClr val="dk1"/>
              </a:solidFill>
              <a:latin typeface="Arial"/>
              <a:ea typeface="Arial"/>
              <a:cs typeface="Arial"/>
              <a:sym typeface="Arial"/>
            </a:endParaRPr>
          </a:p>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Pedagógicos</a:t>
            </a:r>
            <a:endParaRPr>
              <a:latin typeface="Arial"/>
              <a:ea typeface="Arial"/>
              <a:cs typeface="Arial"/>
              <a:sym typeface="Arial"/>
            </a:endParaRPr>
          </a:p>
        </p:txBody>
      </p:sp>
      <p:sp>
        <p:nvSpPr>
          <p:cNvPr id="730" name="Google Shape;730;p24"/>
          <p:cNvSpPr txBox="1"/>
          <p:nvPr>
            <p:ph idx="2" type="body"/>
          </p:nvPr>
        </p:nvSpPr>
        <p:spPr>
          <a:xfrm>
            <a:off x="2468880" y="2549136"/>
            <a:ext cx="5879333" cy="1748372"/>
          </a:xfrm>
          <a:prstGeom prst="rect">
            <a:avLst/>
          </a:prstGeom>
          <a:noFill/>
          <a:ln>
            <a:noFill/>
          </a:ln>
        </p:spPr>
        <p:txBody>
          <a:bodyPr anchorCtr="0" anchor="t" bIns="45700" lIns="91425" spcFirstLastPara="1" rIns="91425" wrap="square" tIns="45700">
            <a:noAutofit/>
          </a:bodyPr>
          <a:lstStyle/>
          <a:p>
            <a:pPr indent="-299720" lvl="0" marL="457200" rtl="0" algn="l">
              <a:lnSpc>
                <a:spcPct val="100000"/>
              </a:lnSpc>
              <a:spcBef>
                <a:spcPts val="0"/>
              </a:spcBef>
              <a:spcAft>
                <a:spcPts val="0"/>
              </a:spcAft>
              <a:buSzPts val="1120"/>
              <a:buChar char="•"/>
            </a:pPr>
            <a:r>
              <a:rPr lang="lt-LT" sz="1500">
                <a:latin typeface="Arial"/>
                <a:ea typeface="Arial"/>
                <a:cs typeface="Arial"/>
                <a:sym typeface="Arial"/>
              </a:rPr>
              <a:t>Modelos de aprendizaje que no se corresponden con las necesidades del alumno</a:t>
            </a:r>
            <a:endParaRPr/>
          </a:p>
          <a:p>
            <a:pPr indent="-299720" lvl="0" marL="457200" rtl="0" algn="l">
              <a:lnSpc>
                <a:spcPct val="100000"/>
              </a:lnSpc>
              <a:spcBef>
                <a:spcPts val="0"/>
              </a:spcBef>
              <a:spcAft>
                <a:spcPts val="0"/>
              </a:spcAft>
              <a:buSzPts val="1120"/>
              <a:buChar char="•"/>
            </a:pPr>
            <a:r>
              <a:rPr lang="lt-LT" sz="1500">
                <a:latin typeface="Arial"/>
                <a:ea typeface="Arial"/>
                <a:cs typeface="Arial"/>
                <a:sym typeface="Arial"/>
              </a:rPr>
              <a:t>Dificultades con la personalización del aprendizaje </a:t>
            </a:r>
            <a:endParaRPr/>
          </a:p>
          <a:p>
            <a:pPr indent="-299720" lvl="0" marL="457200" rtl="0" algn="l">
              <a:lnSpc>
                <a:spcPct val="100000"/>
              </a:lnSpc>
              <a:spcBef>
                <a:spcPts val="0"/>
              </a:spcBef>
              <a:spcAft>
                <a:spcPts val="0"/>
              </a:spcAft>
              <a:buSzPts val="1120"/>
              <a:buChar char="•"/>
            </a:pPr>
            <a:r>
              <a:rPr lang="lt-LT" sz="1500">
                <a:latin typeface="Arial"/>
                <a:ea typeface="Arial"/>
                <a:cs typeface="Arial"/>
                <a:sym typeface="Arial"/>
              </a:rPr>
              <a:t>Dificultades con la selección del contexto de enseñanza pertinente </a:t>
            </a:r>
            <a:endParaRPr/>
          </a:p>
          <a:p>
            <a:pPr indent="-299720" lvl="0" marL="457200" rtl="0" algn="l">
              <a:lnSpc>
                <a:spcPct val="100000"/>
              </a:lnSpc>
              <a:spcBef>
                <a:spcPts val="0"/>
              </a:spcBef>
              <a:spcAft>
                <a:spcPts val="0"/>
              </a:spcAft>
              <a:buSzPts val="1120"/>
              <a:buChar char="•"/>
            </a:pPr>
            <a:r>
              <a:rPr lang="lt-LT" sz="1500">
                <a:latin typeface="Arial"/>
                <a:ea typeface="Arial"/>
                <a:cs typeface="Arial"/>
                <a:sym typeface="Arial"/>
              </a:rPr>
              <a:t>Falta de recursos adaptados o de formadores con experiencia en la enseñanza del PC a adultos poco cualificados</a:t>
            </a:r>
            <a:endParaRPr/>
          </a:p>
          <a:p>
            <a:pPr indent="-299720" lvl="0" marL="457200" rtl="0" algn="l">
              <a:lnSpc>
                <a:spcPct val="100000"/>
              </a:lnSpc>
              <a:spcBef>
                <a:spcPts val="0"/>
              </a:spcBef>
              <a:spcAft>
                <a:spcPts val="0"/>
              </a:spcAft>
              <a:buSzPts val="1120"/>
              <a:buChar char="•"/>
            </a:pPr>
            <a:r>
              <a:rPr lang="lt-LT" sz="1500">
                <a:latin typeface="Arial"/>
                <a:ea typeface="Arial"/>
                <a:cs typeface="Arial"/>
                <a:sym typeface="Arial"/>
              </a:rPr>
              <a:t>Falta de conocimientos sobre cómo aplicar estrategias de enseñanza para adultos poco cualificados</a:t>
            </a:r>
            <a:endParaRPr sz="1500">
              <a:latin typeface="Arial"/>
              <a:ea typeface="Arial"/>
              <a:cs typeface="Arial"/>
              <a:sym typeface="Arial"/>
            </a:endParaRPr>
          </a:p>
        </p:txBody>
      </p:sp>
      <p:sp>
        <p:nvSpPr>
          <p:cNvPr id="731" name="Google Shape;731;p2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732" name="Google Shape;732;p24"/>
          <p:cNvSpPr txBox="1"/>
          <p:nvPr/>
        </p:nvSpPr>
        <p:spPr>
          <a:xfrm>
            <a:off x="9216420"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Oportunidades  </a:t>
            </a:r>
            <a:endParaRPr b="1" i="0" sz="1400" u="none" cap="none" strike="noStrike">
              <a:solidFill>
                <a:srgbClr val="000000"/>
              </a:solidFill>
              <a:latin typeface="Arial"/>
              <a:ea typeface="Arial"/>
              <a:cs typeface="Arial"/>
              <a:sym typeface="Arial"/>
            </a:endParaRPr>
          </a:p>
        </p:txBody>
      </p:sp>
      <p:sp>
        <p:nvSpPr>
          <p:cNvPr id="733" name="Google Shape;733;p24"/>
          <p:cNvSpPr txBox="1"/>
          <p:nvPr/>
        </p:nvSpPr>
        <p:spPr>
          <a:xfrm>
            <a:off x="1371852"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Desafío </a:t>
            </a:r>
            <a:endParaRPr b="1" i="0" sz="1400" u="none" cap="none" strike="noStrike">
              <a:solidFill>
                <a:srgbClr val="000000"/>
              </a:solidFill>
              <a:latin typeface="Arial"/>
              <a:ea typeface="Arial"/>
              <a:cs typeface="Arial"/>
              <a:sym typeface="Arial"/>
            </a:endParaRPr>
          </a:p>
        </p:txBody>
      </p:sp>
      <p:sp>
        <p:nvSpPr>
          <p:cNvPr id="734" name="Google Shape;734;p24"/>
          <p:cNvSpPr txBox="1"/>
          <p:nvPr/>
        </p:nvSpPr>
        <p:spPr>
          <a:xfrm>
            <a:off x="3988884" y="2162950"/>
            <a:ext cx="309437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Explicación de los retos</a:t>
            </a:r>
            <a:endParaRPr b="1" i="0" sz="1400" u="none" cap="none" strike="noStrike">
              <a:solidFill>
                <a:srgbClr val="000000"/>
              </a:solidFill>
              <a:latin typeface="Arial"/>
              <a:ea typeface="Arial"/>
              <a:cs typeface="Arial"/>
              <a:sym typeface="Arial"/>
            </a:endParaRPr>
          </a:p>
        </p:txBody>
      </p:sp>
      <p:sp>
        <p:nvSpPr>
          <p:cNvPr id="735" name="Google Shape;735;p24"/>
          <p:cNvSpPr/>
          <p:nvPr/>
        </p:nvSpPr>
        <p:spPr>
          <a:xfrm>
            <a:off x="2590802" y="4772531"/>
            <a:ext cx="5862318" cy="1261497"/>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36" name="Google Shape;736;p24"/>
          <p:cNvSpPr txBox="1"/>
          <p:nvPr>
            <p:ph idx="6" type="body"/>
          </p:nvPr>
        </p:nvSpPr>
        <p:spPr>
          <a:xfrm>
            <a:off x="2380878" y="4783384"/>
            <a:ext cx="6231367" cy="2424882"/>
          </a:xfrm>
          <a:prstGeom prst="rect">
            <a:avLst/>
          </a:prstGeom>
          <a:noFill/>
          <a:ln>
            <a:noFill/>
          </a:ln>
        </p:spPr>
        <p:txBody>
          <a:bodyPr anchorCtr="0" anchor="t" bIns="45700" lIns="91425" spcFirstLastPara="1" rIns="91425" wrap="square" tIns="45700">
            <a:noAutofit/>
          </a:bodyPr>
          <a:lstStyle/>
          <a:p>
            <a:pPr indent="-299720" lvl="0" marL="457200" rtl="0" algn="l">
              <a:lnSpc>
                <a:spcPct val="100000"/>
              </a:lnSpc>
              <a:spcBef>
                <a:spcPts val="0"/>
              </a:spcBef>
              <a:spcAft>
                <a:spcPts val="0"/>
              </a:spcAft>
              <a:buSzPts val="1120"/>
              <a:buChar char="•"/>
            </a:pPr>
            <a:r>
              <a:rPr lang="lt-LT" sz="1440">
                <a:latin typeface="Arial"/>
                <a:ea typeface="Arial"/>
                <a:cs typeface="Arial"/>
                <a:sym typeface="Arial"/>
              </a:rPr>
              <a:t>En contextos dinámicos para ofrecer los contenidos de aprendizaje más novedosos</a:t>
            </a:r>
            <a:endParaRPr/>
          </a:p>
          <a:p>
            <a:pPr indent="-299720" lvl="0" marL="457200" rtl="0" algn="l">
              <a:lnSpc>
                <a:spcPct val="100000"/>
              </a:lnSpc>
              <a:spcBef>
                <a:spcPts val="0"/>
              </a:spcBef>
              <a:spcAft>
                <a:spcPts val="0"/>
              </a:spcAft>
              <a:buSzPts val="1120"/>
              <a:buChar char="•"/>
            </a:pPr>
            <a:r>
              <a:rPr lang="lt-LT" sz="1440">
                <a:latin typeface="Arial"/>
                <a:ea typeface="Arial"/>
                <a:cs typeface="Arial"/>
                <a:sym typeface="Arial"/>
              </a:rPr>
              <a:t>Adaptar los contenidos al contexto y las necesidades de cada alumno</a:t>
            </a:r>
            <a:endParaRPr/>
          </a:p>
          <a:p>
            <a:pPr indent="-299720" lvl="0" marL="457200" rtl="0" algn="l">
              <a:lnSpc>
                <a:spcPct val="100000"/>
              </a:lnSpc>
              <a:spcBef>
                <a:spcPts val="0"/>
              </a:spcBef>
              <a:spcAft>
                <a:spcPts val="0"/>
              </a:spcAft>
              <a:buSzPts val="1120"/>
              <a:buChar char="•"/>
            </a:pPr>
            <a:r>
              <a:rPr lang="lt-LT" sz="1440">
                <a:latin typeface="Arial"/>
                <a:ea typeface="Arial"/>
                <a:cs typeface="Arial"/>
                <a:sym typeface="Arial"/>
              </a:rPr>
              <a:t>Visualización y adaptación de los contenidos en función del contexto</a:t>
            </a:r>
            <a:endParaRPr sz="1440">
              <a:latin typeface="Arial"/>
              <a:ea typeface="Arial"/>
              <a:cs typeface="Arial"/>
              <a:sym typeface="Arial"/>
            </a:endParaRPr>
          </a:p>
        </p:txBody>
      </p:sp>
      <p:sp>
        <p:nvSpPr>
          <p:cNvPr id="737" name="Google Shape;737;p24"/>
          <p:cNvSpPr txBox="1"/>
          <p:nvPr>
            <p:ph idx="1" type="body"/>
          </p:nvPr>
        </p:nvSpPr>
        <p:spPr>
          <a:xfrm>
            <a:off x="8524241" y="2552919"/>
            <a:ext cx="2926078" cy="2152057"/>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330">
                <a:solidFill>
                  <a:schemeClr val="dk1"/>
                </a:solidFill>
                <a:latin typeface="Arial"/>
                <a:ea typeface="Arial"/>
                <a:cs typeface="Arial"/>
                <a:sym typeface="Arial"/>
              </a:rPr>
              <a:t>Enfoques pedagógicos centrados en el alumno/centrados en el profesor; itinerarios de aprendizaje individualizados; andamiaje; inversión en programas de formación de educadores; uso de estrategias de enseñanza interactivas (gamificación, narración de historias, aprendizaje colaborativo y actividades prácticas).</a:t>
            </a:r>
            <a:endParaRPr b="0" sz="1330">
              <a:latin typeface="Arial"/>
              <a:ea typeface="Arial"/>
              <a:cs typeface="Arial"/>
              <a:sym typeface="Arial"/>
            </a:endParaRPr>
          </a:p>
        </p:txBody>
      </p:sp>
      <p:sp>
        <p:nvSpPr>
          <p:cNvPr id="738" name="Google Shape;738;p24"/>
          <p:cNvSpPr txBox="1"/>
          <p:nvPr>
            <p:ph idx="1" type="body"/>
          </p:nvPr>
        </p:nvSpPr>
        <p:spPr>
          <a:xfrm>
            <a:off x="916941" y="4772530"/>
            <a:ext cx="1551939" cy="1261497"/>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Contenido y contexto del aprendizaje</a:t>
            </a:r>
            <a:endParaRPr>
              <a:latin typeface="Arial"/>
              <a:ea typeface="Arial"/>
              <a:cs typeface="Arial"/>
              <a:sym typeface="Arial"/>
            </a:endParaRPr>
          </a:p>
        </p:txBody>
      </p:sp>
      <p:sp>
        <p:nvSpPr>
          <p:cNvPr id="739" name="Google Shape;739;p24"/>
          <p:cNvSpPr txBox="1"/>
          <p:nvPr>
            <p:ph idx="1" type="body"/>
          </p:nvPr>
        </p:nvSpPr>
        <p:spPr>
          <a:xfrm>
            <a:off x="8524242" y="4772531"/>
            <a:ext cx="2926078" cy="1261497"/>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400">
                <a:solidFill>
                  <a:schemeClr val="dk1"/>
                </a:solidFill>
                <a:latin typeface="Arial"/>
                <a:ea typeface="Arial"/>
                <a:cs typeface="Arial"/>
                <a:sym typeface="Arial"/>
              </a:rPr>
              <a:t>Contenidos de aprendizaje pertinentes; personalización mejorada; simulaciones interactivas, representaciones gráficas y estudios de casos reales</a:t>
            </a:r>
            <a:endParaRPr b="0" sz="1400">
              <a:latin typeface="Arial"/>
              <a:ea typeface="Arial"/>
              <a:cs typeface="Arial"/>
              <a:sym typeface="Arial"/>
            </a:endParaRPr>
          </a:p>
        </p:txBody>
      </p:sp>
      <p:pic>
        <p:nvPicPr>
          <p:cNvPr descr="Icono&#10;&#10;Descripción generada automáticamente" id="740" name="Google Shape;740;p24"/>
          <p:cNvPicPr preferRelativeResize="0"/>
          <p:nvPr/>
        </p:nvPicPr>
        <p:blipFill rotWithShape="1">
          <a:blip r:embed="rId3">
            <a:alphaModFix/>
          </a:blip>
          <a:srcRect b="0" l="0" r="0" t="0"/>
          <a:stretch/>
        </p:blipFill>
        <p:spPr>
          <a:xfrm>
            <a:off x="10890172" y="1753720"/>
            <a:ext cx="631539" cy="587160"/>
          </a:xfrm>
          <a:prstGeom prst="rect">
            <a:avLst/>
          </a:prstGeom>
          <a:noFill/>
          <a:ln>
            <a:noFill/>
          </a:ln>
        </p:spPr>
      </p:pic>
      <p:pic>
        <p:nvPicPr>
          <p:cNvPr descr="Un dibujo de un perro&#10;&#10;Descripción generada automáticamente con confianza media" id="741" name="Google Shape;741;p24"/>
          <p:cNvPicPr preferRelativeResize="0"/>
          <p:nvPr/>
        </p:nvPicPr>
        <p:blipFill rotWithShape="1">
          <a:blip r:embed="rId4">
            <a:alphaModFix/>
          </a:blip>
          <a:srcRect b="0" l="0" r="0" t="0"/>
          <a:stretch/>
        </p:blipFill>
        <p:spPr>
          <a:xfrm>
            <a:off x="557467" y="2101410"/>
            <a:ext cx="814385" cy="76489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25"/>
          <p:cNvSpPr/>
          <p:nvPr/>
        </p:nvSpPr>
        <p:spPr>
          <a:xfrm>
            <a:off x="2685631" y="2549137"/>
            <a:ext cx="5940209" cy="1535184"/>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48" name="Google Shape;748;p25"/>
          <p:cNvSpPr txBox="1"/>
          <p:nvPr>
            <p:ph idx="1" type="body"/>
          </p:nvPr>
        </p:nvSpPr>
        <p:spPr>
          <a:xfrm>
            <a:off x="979714" y="2546050"/>
            <a:ext cx="1604317" cy="1538271"/>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rmAutofit/>
          </a:bodyPr>
          <a:lstStyle/>
          <a:p>
            <a:pPr indent="0" lvl="0" marL="0" rtl="0" algn="ctr">
              <a:lnSpc>
                <a:spcPct val="100000"/>
              </a:lnSpc>
              <a:spcBef>
                <a:spcPts val="1000"/>
              </a:spcBef>
              <a:spcAft>
                <a:spcPts val="0"/>
              </a:spcAft>
              <a:buSzPts val="1680"/>
              <a:buNone/>
            </a:pPr>
            <a:r>
              <a:t/>
            </a:r>
            <a:endParaRPr sz="1600">
              <a:solidFill>
                <a:schemeClr val="dk1"/>
              </a:solidFill>
              <a:latin typeface="Arial"/>
              <a:ea typeface="Arial"/>
              <a:cs typeface="Arial"/>
              <a:sym typeface="Arial"/>
            </a:endParaRPr>
          </a:p>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Personal</a:t>
            </a:r>
            <a:endParaRPr>
              <a:latin typeface="Arial"/>
              <a:ea typeface="Arial"/>
              <a:cs typeface="Arial"/>
              <a:sym typeface="Arial"/>
            </a:endParaRPr>
          </a:p>
        </p:txBody>
      </p:sp>
      <p:sp>
        <p:nvSpPr>
          <p:cNvPr id="749" name="Google Shape;749;p25"/>
          <p:cNvSpPr txBox="1"/>
          <p:nvPr>
            <p:ph idx="2" type="body"/>
          </p:nvPr>
        </p:nvSpPr>
        <p:spPr>
          <a:xfrm>
            <a:off x="2685631" y="2546050"/>
            <a:ext cx="5706587" cy="1535184"/>
          </a:xfrm>
          <a:prstGeom prst="rect">
            <a:avLst/>
          </a:prstGeom>
          <a:noFill/>
          <a:ln>
            <a:noFill/>
          </a:ln>
        </p:spPr>
        <p:txBody>
          <a:bodyPr anchorCtr="0" anchor="t" bIns="45700" lIns="91425" spcFirstLastPara="1" rIns="91425" wrap="square" tIns="45700">
            <a:noAutofit/>
          </a:bodyPr>
          <a:lstStyle/>
          <a:p>
            <a:pPr indent="-263525" lvl="0" marL="263525" rtl="0" algn="l">
              <a:lnSpc>
                <a:spcPct val="100000"/>
              </a:lnSpc>
              <a:spcBef>
                <a:spcPts val="0"/>
              </a:spcBef>
              <a:spcAft>
                <a:spcPts val="0"/>
              </a:spcAft>
              <a:buSzPts val="1120"/>
              <a:buChar char="•"/>
            </a:pPr>
            <a:r>
              <a:rPr lang="lt-LT" sz="1480">
                <a:latin typeface="Arial"/>
                <a:ea typeface="Arial"/>
                <a:cs typeface="Arial"/>
                <a:sym typeface="Arial"/>
              </a:rPr>
              <a:t>El insuficiente reconocimiento de la importancia y relevancia práctica del tema.</a:t>
            </a:r>
            <a:endParaRPr/>
          </a:p>
          <a:p>
            <a:pPr indent="-263525" lvl="0" marL="263525" rtl="0" algn="l">
              <a:lnSpc>
                <a:spcPct val="100000"/>
              </a:lnSpc>
              <a:spcBef>
                <a:spcPts val="0"/>
              </a:spcBef>
              <a:spcAft>
                <a:spcPts val="0"/>
              </a:spcAft>
              <a:buSzPts val="1120"/>
              <a:buChar char="•"/>
            </a:pPr>
            <a:r>
              <a:rPr lang="lt-LT" sz="1480">
                <a:latin typeface="Arial"/>
                <a:ea typeface="Arial"/>
                <a:cs typeface="Arial"/>
                <a:sym typeface="Arial"/>
              </a:rPr>
              <a:t>La falta de motivación y compromiso del alumno </a:t>
            </a:r>
            <a:endParaRPr/>
          </a:p>
          <a:p>
            <a:pPr indent="-263525" lvl="0" marL="263525" rtl="0" algn="l">
              <a:lnSpc>
                <a:spcPct val="100000"/>
              </a:lnSpc>
              <a:spcBef>
                <a:spcPts val="0"/>
              </a:spcBef>
              <a:spcAft>
                <a:spcPts val="0"/>
              </a:spcAft>
              <a:buSzPts val="1120"/>
              <a:buChar char="•"/>
            </a:pPr>
            <a:r>
              <a:rPr lang="lt-LT" sz="1480">
                <a:latin typeface="Arial"/>
                <a:ea typeface="Arial"/>
                <a:cs typeface="Arial"/>
                <a:sym typeface="Arial"/>
              </a:rPr>
              <a:t>La falta de experiencia en dispositivos tecnológicos y de conocimientos sobre cómo recopilar, analizar e interpretar datos </a:t>
            </a:r>
            <a:endParaRPr/>
          </a:p>
          <a:p>
            <a:pPr indent="-263525" lvl="0" marL="263525" rtl="0" algn="l">
              <a:lnSpc>
                <a:spcPct val="100000"/>
              </a:lnSpc>
              <a:spcBef>
                <a:spcPts val="0"/>
              </a:spcBef>
              <a:spcAft>
                <a:spcPts val="0"/>
              </a:spcAft>
              <a:buSzPts val="1120"/>
              <a:buChar char="•"/>
            </a:pPr>
            <a:r>
              <a:rPr lang="lt-LT" sz="1480">
                <a:latin typeface="Arial"/>
                <a:ea typeface="Arial"/>
                <a:cs typeface="Arial"/>
                <a:sym typeface="Arial"/>
              </a:rPr>
              <a:t>La resistencia a nuevos enfoques de aprendizaje.</a:t>
            </a:r>
            <a:endParaRPr sz="1480">
              <a:latin typeface="Arial"/>
              <a:ea typeface="Arial"/>
              <a:cs typeface="Arial"/>
              <a:sym typeface="Arial"/>
            </a:endParaRPr>
          </a:p>
        </p:txBody>
      </p:sp>
      <p:sp>
        <p:nvSpPr>
          <p:cNvPr id="750" name="Google Shape;750;p2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751" name="Google Shape;751;p25"/>
          <p:cNvSpPr/>
          <p:nvPr/>
        </p:nvSpPr>
        <p:spPr>
          <a:xfrm>
            <a:off x="2685631" y="4206241"/>
            <a:ext cx="5940210" cy="1818639"/>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52" name="Google Shape;752;p25"/>
          <p:cNvSpPr txBox="1"/>
          <p:nvPr>
            <p:ph idx="6" type="body"/>
          </p:nvPr>
        </p:nvSpPr>
        <p:spPr>
          <a:xfrm>
            <a:off x="2507259" y="4327620"/>
            <a:ext cx="6220181" cy="1697260"/>
          </a:xfrm>
          <a:prstGeom prst="rect">
            <a:avLst/>
          </a:prstGeom>
          <a:noFill/>
          <a:ln>
            <a:noFill/>
          </a:ln>
        </p:spPr>
        <p:txBody>
          <a:bodyPr anchorCtr="0" anchor="t" bIns="45700" lIns="91425" spcFirstLastPara="1" rIns="91425" wrap="square" tIns="45700">
            <a:noAutofit/>
          </a:bodyPr>
          <a:lstStyle/>
          <a:p>
            <a:pPr indent="-299720" lvl="0" marL="457200" rtl="0" algn="l">
              <a:lnSpc>
                <a:spcPct val="100000"/>
              </a:lnSpc>
              <a:spcBef>
                <a:spcPts val="0"/>
              </a:spcBef>
              <a:spcAft>
                <a:spcPts val="0"/>
              </a:spcAft>
              <a:buSzPts val="1120"/>
              <a:buChar char="•"/>
            </a:pPr>
            <a:r>
              <a:rPr lang="lt-LT" sz="1500">
                <a:latin typeface="Arial"/>
                <a:ea typeface="Arial"/>
                <a:cs typeface="Arial"/>
                <a:sym typeface="Arial"/>
              </a:rPr>
              <a:t>El uso de abstracciones de alto nivel que dificultan la capacidad de comprensión de los alumnos con falta de PC</a:t>
            </a:r>
            <a:endParaRPr/>
          </a:p>
          <a:p>
            <a:pPr indent="-299720" lvl="0" marL="457200" rtl="0" algn="l">
              <a:lnSpc>
                <a:spcPct val="100000"/>
              </a:lnSpc>
              <a:spcBef>
                <a:spcPts val="0"/>
              </a:spcBef>
              <a:spcAft>
                <a:spcPts val="0"/>
              </a:spcAft>
              <a:buSzPts val="1120"/>
              <a:buChar char="•"/>
            </a:pPr>
            <a:r>
              <a:rPr lang="lt-LT" sz="1500">
                <a:latin typeface="Arial"/>
                <a:ea typeface="Arial"/>
                <a:cs typeface="Arial"/>
                <a:sym typeface="Arial"/>
              </a:rPr>
              <a:t>La necesidad de mantener el equilibrio entre los conocimientos teóricos y la práctica puede reducir el interés por una materia concreta</a:t>
            </a:r>
            <a:endParaRPr/>
          </a:p>
          <a:p>
            <a:pPr indent="-299720" lvl="0" marL="457200" rtl="0" algn="l">
              <a:lnSpc>
                <a:spcPct val="100000"/>
              </a:lnSpc>
              <a:spcBef>
                <a:spcPts val="0"/>
              </a:spcBef>
              <a:spcAft>
                <a:spcPts val="0"/>
              </a:spcAft>
              <a:buSzPts val="1120"/>
              <a:buChar char="•"/>
            </a:pPr>
            <a:r>
              <a:rPr lang="lt-LT" sz="1500">
                <a:latin typeface="Arial"/>
                <a:ea typeface="Arial"/>
                <a:cs typeface="Arial"/>
                <a:sym typeface="Arial"/>
              </a:rPr>
              <a:t>Dificultad para comprender conceptos abstractos como algoritmos o patrones.</a:t>
            </a:r>
            <a:endParaRPr/>
          </a:p>
        </p:txBody>
      </p:sp>
      <p:sp>
        <p:nvSpPr>
          <p:cNvPr id="753" name="Google Shape;753;p25"/>
          <p:cNvSpPr txBox="1"/>
          <p:nvPr>
            <p:ph idx="1" type="body"/>
          </p:nvPr>
        </p:nvSpPr>
        <p:spPr>
          <a:xfrm>
            <a:off x="8757920" y="2546050"/>
            <a:ext cx="2570480" cy="1538271"/>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200">
                <a:solidFill>
                  <a:schemeClr val="dk1"/>
                </a:solidFill>
                <a:latin typeface="Arial"/>
                <a:ea typeface="Arial"/>
                <a:cs typeface="Arial"/>
                <a:sym typeface="Arial"/>
              </a:rPr>
              <a:t>Integración de escenarios de resolución de problemas del mundo real y tareas relacionadas con el lugar de trabajo, tecnologías de aprendizaje adaptativo e instrucción gamificada; personalización, metodologías centradas en el alumno.</a:t>
            </a:r>
            <a:endParaRPr b="0" sz="1200">
              <a:latin typeface="Arial"/>
              <a:ea typeface="Arial"/>
              <a:cs typeface="Arial"/>
              <a:sym typeface="Arial"/>
            </a:endParaRPr>
          </a:p>
        </p:txBody>
      </p:sp>
      <p:sp>
        <p:nvSpPr>
          <p:cNvPr id="754" name="Google Shape;754;p25"/>
          <p:cNvSpPr txBox="1"/>
          <p:nvPr>
            <p:ph idx="1" type="body"/>
          </p:nvPr>
        </p:nvSpPr>
        <p:spPr>
          <a:xfrm>
            <a:off x="979714" y="4206241"/>
            <a:ext cx="1604317" cy="1818639"/>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1000"/>
              </a:spcBef>
              <a:spcAft>
                <a:spcPts val="0"/>
              </a:spcAft>
              <a:buSzPts val="1680"/>
              <a:buNone/>
            </a:pPr>
            <a:r>
              <a:t/>
            </a:r>
            <a:endParaRPr sz="1600">
              <a:solidFill>
                <a:schemeClr val="dk1"/>
              </a:solidFill>
              <a:latin typeface="Arial"/>
              <a:ea typeface="Arial"/>
              <a:cs typeface="Arial"/>
              <a:sym typeface="Arial"/>
            </a:endParaRPr>
          </a:p>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Cognitivo </a:t>
            </a:r>
            <a:endParaRPr sz="1600">
              <a:latin typeface="Arial"/>
              <a:ea typeface="Arial"/>
              <a:cs typeface="Arial"/>
              <a:sym typeface="Arial"/>
            </a:endParaRPr>
          </a:p>
        </p:txBody>
      </p:sp>
      <p:sp>
        <p:nvSpPr>
          <p:cNvPr id="755" name="Google Shape;755;p25"/>
          <p:cNvSpPr txBox="1"/>
          <p:nvPr>
            <p:ph idx="1" type="body"/>
          </p:nvPr>
        </p:nvSpPr>
        <p:spPr>
          <a:xfrm>
            <a:off x="8777344" y="4206241"/>
            <a:ext cx="2570479" cy="1939065"/>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1000"/>
              </a:spcBef>
              <a:spcAft>
                <a:spcPts val="0"/>
              </a:spcAft>
              <a:buSzPts val="1680"/>
              <a:buNone/>
            </a:pPr>
            <a:r>
              <a:rPr b="0" lang="lt-LT" sz="1400">
                <a:solidFill>
                  <a:schemeClr val="dk1"/>
                </a:solidFill>
                <a:latin typeface="Arial"/>
                <a:ea typeface="Arial"/>
                <a:cs typeface="Arial"/>
                <a:sym typeface="Arial"/>
              </a:rPr>
              <a:t>Uso de abstracciones de bajo nivel; integración de conceptos de PC en escenarios del mundo real; aplicación de estrategias de aprendizaje experimental y metacognitivo; representación gráfica y de diagramas de flujo.</a:t>
            </a:r>
            <a:endParaRPr b="0" sz="1400">
              <a:latin typeface="Arial"/>
              <a:ea typeface="Arial"/>
              <a:cs typeface="Arial"/>
              <a:sym typeface="Arial"/>
            </a:endParaRPr>
          </a:p>
        </p:txBody>
      </p:sp>
      <p:sp>
        <p:nvSpPr>
          <p:cNvPr id="756" name="Google Shape;756;p25"/>
          <p:cNvSpPr txBox="1"/>
          <p:nvPr/>
        </p:nvSpPr>
        <p:spPr>
          <a:xfrm>
            <a:off x="9216420"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Oportunidades   </a:t>
            </a:r>
            <a:endParaRPr b="1" i="0" sz="1400" u="none" cap="none" strike="noStrike">
              <a:solidFill>
                <a:srgbClr val="000000"/>
              </a:solidFill>
              <a:latin typeface="Arial"/>
              <a:ea typeface="Arial"/>
              <a:cs typeface="Arial"/>
              <a:sym typeface="Arial"/>
            </a:endParaRPr>
          </a:p>
        </p:txBody>
      </p:sp>
      <p:sp>
        <p:nvSpPr>
          <p:cNvPr id="757" name="Google Shape;757;p25"/>
          <p:cNvSpPr txBox="1"/>
          <p:nvPr/>
        </p:nvSpPr>
        <p:spPr>
          <a:xfrm>
            <a:off x="1371852"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Desafío</a:t>
            </a:r>
            <a:endParaRPr b="1" i="0" sz="1400" u="none" cap="none" strike="noStrike">
              <a:solidFill>
                <a:srgbClr val="000000"/>
              </a:solidFill>
              <a:latin typeface="Arial"/>
              <a:ea typeface="Arial"/>
              <a:cs typeface="Arial"/>
              <a:sym typeface="Arial"/>
            </a:endParaRPr>
          </a:p>
        </p:txBody>
      </p:sp>
      <p:sp>
        <p:nvSpPr>
          <p:cNvPr id="758" name="Google Shape;758;p25"/>
          <p:cNvSpPr txBox="1"/>
          <p:nvPr/>
        </p:nvSpPr>
        <p:spPr>
          <a:xfrm>
            <a:off x="3988884" y="2162950"/>
            <a:ext cx="309437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Explicación de los retos</a:t>
            </a:r>
            <a:endParaRPr/>
          </a:p>
        </p:txBody>
      </p:sp>
      <p:sp>
        <p:nvSpPr>
          <p:cNvPr id="759" name="Google Shape;759;p25"/>
          <p:cNvSpPr txBox="1"/>
          <p:nvPr>
            <p:ph type="title"/>
          </p:nvPr>
        </p:nvSpPr>
        <p:spPr>
          <a:xfrm>
            <a:off x="1109385" y="1109662"/>
            <a:ext cx="9973230"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a:latin typeface="Arial"/>
                <a:ea typeface="Arial"/>
                <a:cs typeface="Arial"/>
                <a:sym typeface="Arial"/>
              </a:rPr>
              <a:t>Haciendo que el PC funcione en todos los contextos</a:t>
            </a:r>
            <a:endParaRPr>
              <a:latin typeface="Arial"/>
              <a:ea typeface="Arial"/>
              <a:cs typeface="Arial"/>
              <a:sym typeface="Arial"/>
            </a:endParaRPr>
          </a:p>
        </p:txBody>
      </p:sp>
      <p:pic>
        <p:nvPicPr>
          <p:cNvPr descr="Un dibujo de un perro&#10;&#10;Descripción generada automáticamente con confianza media" id="760" name="Google Shape;760;p25"/>
          <p:cNvPicPr preferRelativeResize="0"/>
          <p:nvPr/>
        </p:nvPicPr>
        <p:blipFill rotWithShape="1">
          <a:blip r:embed="rId3">
            <a:alphaModFix/>
          </a:blip>
          <a:srcRect b="0" l="0" r="0" t="0"/>
          <a:stretch/>
        </p:blipFill>
        <p:spPr>
          <a:xfrm>
            <a:off x="557467" y="2101410"/>
            <a:ext cx="814385" cy="764896"/>
          </a:xfrm>
          <a:prstGeom prst="rect">
            <a:avLst/>
          </a:prstGeom>
          <a:noFill/>
          <a:ln>
            <a:noFill/>
          </a:ln>
        </p:spPr>
      </p:pic>
      <p:pic>
        <p:nvPicPr>
          <p:cNvPr descr="Icono&#10;&#10;Descripción generada automáticamente" id="761" name="Google Shape;761;p25"/>
          <p:cNvPicPr preferRelativeResize="0"/>
          <p:nvPr/>
        </p:nvPicPr>
        <p:blipFill rotWithShape="1">
          <a:blip r:embed="rId4">
            <a:alphaModFix/>
          </a:blip>
          <a:srcRect b="0" l="0" r="0" t="0"/>
          <a:stretch/>
        </p:blipFill>
        <p:spPr>
          <a:xfrm>
            <a:off x="10890172" y="1753720"/>
            <a:ext cx="631539" cy="58716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sp>
        <p:nvSpPr>
          <p:cNvPr id="767" name="Google Shape;767;p26"/>
          <p:cNvSpPr/>
          <p:nvPr/>
        </p:nvSpPr>
        <p:spPr>
          <a:xfrm>
            <a:off x="2685631" y="2549136"/>
            <a:ext cx="5869089" cy="1875913"/>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68" name="Google Shape;768;p26"/>
          <p:cNvSpPr txBox="1"/>
          <p:nvPr>
            <p:ph idx="1" type="body"/>
          </p:nvPr>
        </p:nvSpPr>
        <p:spPr>
          <a:xfrm>
            <a:off x="992778" y="2549137"/>
            <a:ext cx="1608358" cy="1875912"/>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rmAutofit/>
          </a:bodyPr>
          <a:lstStyle/>
          <a:p>
            <a:pPr indent="0" lvl="0" marL="0" rtl="0" algn="ctr">
              <a:lnSpc>
                <a:spcPct val="100000"/>
              </a:lnSpc>
              <a:spcBef>
                <a:spcPts val="1000"/>
              </a:spcBef>
              <a:spcAft>
                <a:spcPts val="0"/>
              </a:spcAft>
              <a:buSzPts val="1680"/>
              <a:buNone/>
            </a:pPr>
            <a:r>
              <a:t/>
            </a:r>
            <a:endParaRPr sz="1600">
              <a:solidFill>
                <a:schemeClr val="dk1"/>
              </a:solidFill>
              <a:latin typeface="Arial"/>
              <a:ea typeface="Arial"/>
              <a:cs typeface="Arial"/>
              <a:sym typeface="Arial"/>
            </a:endParaRPr>
          </a:p>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Tecnológico</a:t>
            </a:r>
            <a:endParaRPr>
              <a:latin typeface="Arial"/>
              <a:ea typeface="Arial"/>
              <a:cs typeface="Arial"/>
              <a:sym typeface="Arial"/>
            </a:endParaRPr>
          </a:p>
        </p:txBody>
      </p:sp>
      <p:sp>
        <p:nvSpPr>
          <p:cNvPr id="769" name="Google Shape;769;p26"/>
          <p:cNvSpPr txBox="1"/>
          <p:nvPr>
            <p:ph idx="2" type="body"/>
          </p:nvPr>
        </p:nvSpPr>
        <p:spPr>
          <a:xfrm>
            <a:off x="2601136" y="2614451"/>
            <a:ext cx="6126303" cy="1748372"/>
          </a:xfrm>
          <a:prstGeom prst="rect">
            <a:avLst/>
          </a:prstGeom>
          <a:noFill/>
          <a:ln>
            <a:noFill/>
          </a:ln>
        </p:spPr>
        <p:txBody>
          <a:bodyPr anchorCtr="0" anchor="t" bIns="45700" lIns="91425" spcFirstLastPara="1" rIns="91425" wrap="square" tIns="45700">
            <a:noAutofit/>
          </a:bodyPr>
          <a:lstStyle/>
          <a:p>
            <a:pPr indent="-299720" lvl="0" marL="457200" rtl="0" algn="l">
              <a:lnSpc>
                <a:spcPct val="100000"/>
              </a:lnSpc>
              <a:spcBef>
                <a:spcPts val="0"/>
              </a:spcBef>
              <a:spcAft>
                <a:spcPts val="0"/>
              </a:spcAft>
              <a:buSzPts val="1120"/>
              <a:buChar char="•"/>
            </a:pPr>
            <a:r>
              <a:rPr lang="lt-LT">
                <a:latin typeface="Arial"/>
                <a:ea typeface="Arial"/>
                <a:cs typeface="Arial"/>
                <a:sym typeface="Arial"/>
              </a:rPr>
              <a:t>La falta de herramientas adecuadas, que faciliten la adaptación y la generalización </a:t>
            </a:r>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La falta de apoyo técnico (el aprendizaje interactivo debe superar los obstáculos relacionados con problemas pedagógicos y cognitivos)</a:t>
            </a:r>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El acceso limitado o nulo a ordenadores, Internet o herramientas digitales.</a:t>
            </a:r>
            <a:endParaRPr>
              <a:latin typeface="Arial"/>
              <a:ea typeface="Arial"/>
              <a:cs typeface="Arial"/>
              <a:sym typeface="Arial"/>
            </a:endParaRPr>
          </a:p>
        </p:txBody>
      </p:sp>
      <p:sp>
        <p:nvSpPr>
          <p:cNvPr id="770" name="Google Shape;770;p2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771" name="Google Shape;771;p26"/>
          <p:cNvSpPr/>
          <p:nvPr/>
        </p:nvSpPr>
        <p:spPr>
          <a:xfrm>
            <a:off x="2685631" y="4480437"/>
            <a:ext cx="5869090" cy="1422523"/>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72" name="Google Shape;772;p26"/>
          <p:cNvSpPr txBox="1"/>
          <p:nvPr>
            <p:ph idx="6" type="body"/>
          </p:nvPr>
        </p:nvSpPr>
        <p:spPr>
          <a:xfrm>
            <a:off x="2760639" y="4607978"/>
            <a:ext cx="5794081" cy="1294982"/>
          </a:xfrm>
          <a:prstGeom prst="rect">
            <a:avLst/>
          </a:prstGeom>
          <a:noFill/>
          <a:ln>
            <a:noFill/>
          </a:ln>
        </p:spPr>
        <p:txBody>
          <a:bodyPr anchorCtr="0" anchor="t" bIns="45700" lIns="91425" spcFirstLastPara="1" rIns="91425" wrap="square" tIns="45700">
            <a:noAutofit/>
          </a:bodyPr>
          <a:lstStyle/>
          <a:p>
            <a:pPr indent="-177800" lvl="0" marL="177800" rtl="0" algn="l">
              <a:lnSpc>
                <a:spcPct val="114000"/>
              </a:lnSpc>
              <a:spcBef>
                <a:spcPts val="0"/>
              </a:spcBef>
              <a:spcAft>
                <a:spcPts val="0"/>
              </a:spcAft>
              <a:buClr>
                <a:srgbClr val="243131"/>
              </a:buClr>
              <a:buSzPts val="1260"/>
              <a:buChar char="•"/>
            </a:pPr>
            <a:r>
              <a:rPr lang="lt-LT">
                <a:latin typeface="Arial"/>
                <a:ea typeface="Arial"/>
                <a:cs typeface="Arial"/>
                <a:sym typeface="Arial"/>
              </a:rPr>
              <a:t>Las responsabilidades contrapuestas (trabajo o asuntos familiares) pueden limitar el tiempo para el aprendizaje.</a:t>
            </a:r>
            <a:endParaRPr/>
          </a:p>
          <a:p>
            <a:pPr indent="-177800" lvl="0" marL="177800" rtl="0" algn="l">
              <a:lnSpc>
                <a:spcPct val="114000"/>
              </a:lnSpc>
              <a:spcBef>
                <a:spcPts val="0"/>
              </a:spcBef>
              <a:spcAft>
                <a:spcPts val="0"/>
              </a:spcAft>
              <a:buClr>
                <a:srgbClr val="243131"/>
              </a:buClr>
              <a:buSzPts val="1260"/>
              <a:buChar char="•"/>
            </a:pPr>
            <a:r>
              <a:rPr lang="lt-LT">
                <a:latin typeface="Arial"/>
                <a:ea typeface="Arial"/>
                <a:cs typeface="Arial"/>
                <a:sym typeface="Arial"/>
              </a:rPr>
              <a:t>Recursos limitados (tiempo, dinero, logística, sobre todo si los alumnos viven en la periferia).</a:t>
            </a:r>
            <a:endParaRPr>
              <a:latin typeface="Arial"/>
              <a:ea typeface="Arial"/>
              <a:cs typeface="Arial"/>
              <a:sym typeface="Arial"/>
            </a:endParaRPr>
          </a:p>
        </p:txBody>
      </p:sp>
      <p:sp>
        <p:nvSpPr>
          <p:cNvPr id="773" name="Google Shape;773;p26"/>
          <p:cNvSpPr txBox="1"/>
          <p:nvPr>
            <p:ph idx="1" type="body"/>
          </p:nvPr>
        </p:nvSpPr>
        <p:spPr>
          <a:xfrm>
            <a:off x="8639215" y="2560836"/>
            <a:ext cx="2658705" cy="1828618"/>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1000"/>
              </a:spcBef>
              <a:spcAft>
                <a:spcPts val="0"/>
              </a:spcAft>
              <a:buSzPts val="1680"/>
              <a:buNone/>
            </a:pPr>
            <a:r>
              <a:rPr b="0" lang="lt-LT" sz="1400">
                <a:solidFill>
                  <a:schemeClr val="dk1"/>
                </a:solidFill>
                <a:latin typeface="Arial"/>
                <a:ea typeface="Arial"/>
                <a:cs typeface="Arial"/>
                <a:sym typeface="Arial"/>
              </a:rPr>
              <a:t>Desarrollo de tecnologías educativas adaptativas; integración del aprendizaje móvil (m-learning), recursos fuera de línea y centros tecnológicos comunitarios.</a:t>
            </a:r>
            <a:endParaRPr b="0" sz="1400">
              <a:latin typeface="Arial"/>
              <a:ea typeface="Arial"/>
              <a:cs typeface="Arial"/>
              <a:sym typeface="Arial"/>
            </a:endParaRPr>
          </a:p>
        </p:txBody>
      </p:sp>
      <p:sp>
        <p:nvSpPr>
          <p:cNvPr id="774" name="Google Shape;774;p26"/>
          <p:cNvSpPr txBox="1"/>
          <p:nvPr>
            <p:ph idx="1" type="body"/>
          </p:nvPr>
        </p:nvSpPr>
        <p:spPr>
          <a:xfrm>
            <a:off x="992777" y="4480437"/>
            <a:ext cx="1608358" cy="1422523"/>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Socio-Económico / Cultural</a:t>
            </a:r>
            <a:endParaRPr>
              <a:latin typeface="Arial"/>
              <a:ea typeface="Arial"/>
              <a:cs typeface="Arial"/>
              <a:sym typeface="Arial"/>
            </a:endParaRPr>
          </a:p>
        </p:txBody>
      </p:sp>
      <p:sp>
        <p:nvSpPr>
          <p:cNvPr id="775" name="Google Shape;775;p26"/>
          <p:cNvSpPr txBox="1"/>
          <p:nvPr>
            <p:ph idx="1" type="body"/>
          </p:nvPr>
        </p:nvSpPr>
        <p:spPr>
          <a:xfrm>
            <a:off x="8639215" y="4462969"/>
            <a:ext cx="2658706" cy="1458140"/>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350">
                <a:solidFill>
                  <a:schemeClr val="dk1"/>
                </a:solidFill>
                <a:latin typeface="Arial"/>
                <a:ea typeface="Arial"/>
                <a:cs typeface="Arial"/>
                <a:sym typeface="Arial"/>
              </a:rPr>
              <a:t>Modelos de aprendizaje en línea y semipresencial, curso asíncrono, módulos de microaprendizaje. Los centros de aprendizaje comunitarios pueden servir como espacios educativos accesibles.</a:t>
            </a:r>
            <a:endParaRPr b="0" sz="1350">
              <a:latin typeface="Arial"/>
              <a:ea typeface="Arial"/>
              <a:cs typeface="Arial"/>
              <a:sym typeface="Arial"/>
            </a:endParaRPr>
          </a:p>
        </p:txBody>
      </p:sp>
      <p:pic>
        <p:nvPicPr>
          <p:cNvPr descr="Un dibujo de un perro&#10;&#10;Descripción generada automáticamente con confianza media" id="776" name="Google Shape;776;p26"/>
          <p:cNvPicPr preferRelativeResize="0"/>
          <p:nvPr/>
        </p:nvPicPr>
        <p:blipFill rotWithShape="1">
          <a:blip r:embed="rId3">
            <a:alphaModFix/>
          </a:blip>
          <a:srcRect b="0" l="0" r="0" t="0"/>
          <a:stretch/>
        </p:blipFill>
        <p:spPr>
          <a:xfrm>
            <a:off x="557467" y="2101410"/>
            <a:ext cx="814385" cy="764896"/>
          </a:xfrm>
          <a:prstGeom prst="rect">
            <a:avLst/>
          </a:prstGeom>
          <a:noFill/>
          <a:ln>
            <a:noFill/>
          </a:ln>
        </p:spPr>
      </p:pic>
      <p:sp>
        <p:nvSpPr>
          <p:cNvPr id="777" name="Google Shape;777;p26"/>
          <p:cNvSpPr txBox="1"/>
          <p:nvPr/>
        </p:nvSpPr>
        <p:spPr>
          <a:xfrm>
            <a:off x="9216420"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Oportunidades   </a:t>
            </a:r>
            <a:endParaRPr b="1" i="0" sz="1400" u="none" cap="none" strike="noStrike">
              <a:solidFill>
                <a:srgbClr val="000000"/>
              </a:solidFill>
              <a:latin typeface="Arial"/>
              <a:ea typeface="Arial"/>
              <a:cs typeface="Arial"/>
              <a:sym typeface="Arial"/>
            </a:endParaRPr>
          </a:p>
        </p:txBody>
      </p:sp>
      <p:sp>
        <p:nvSpPr>
          <p:cNvPr id="778" name="Google Shape;778;p26"/>
          <p:cNvSpPr txBox="1"/>
          <p:nvPr/>
        </p:nvSpPr>
        <p:spPr>
          <a:xfrm>
            <a:off x="1371852"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Desafío </a:t>
            </a:r>
            <a:endParaRPr b="1" i="0" sz="1400" u="none" cap="none" strike="noStrike">
              <a:solidFill>
                <a:srgbClr val="000000"/>
              </a:solidFill>
              <a:latin typeface="Arial"/>
              <a:ea typeface="Arial"/>
              <a:cs typeface="Arial"/>
              <a:sym typeface="Arial"/>
            </a:endParaRPr>
          </a:p>
        </p:txBody>
      </p:sp>
      <p:sp>
        <p:nvSpPr>
          <p:cNvPr id="779" name="Google Shape;779;p26"/>
          <p:cNvSpPr txBox="1"/>
          <p:nvPr/>
        </p:nvSpPr>
        <p:spPr>
          <a:xfrm>
            <a:off x="3988884" y="2162950"/>
            <a:ext cx="309437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Explicación de los retos</a:t>
            </a:r>
            <a:endParaRPr/>
          </a:p>
        </p:txBody>
      </p:sp>
      <p:pic>
        <p:nvPicPr>
          <p:cNvPr descr="Icono&#10;&#10;Descripción generada automáticamente" id="780" name="Google Shape;780;p26"/>
          <p:cNvPicPr preferRelativeResize="0"/>
          <p:nvPr/>
        </p:nvPicPr>
        <p:blipFill rotWithShape="1">
          <a:blip r:embed="rId4">
            <a:alphaModFix/>
          </a:blip>
          <a:srcRect b="0" l="0" r="0" t="0"/>
          <a:stretch/>
        </p:blipFill>
        <p:spPr>
          <a:xfrm>
            <a:off x="10890172" y="1753720"/>
            <a:ext cx="631539" cy="587160"/>
          </a:xfrm>
          <a:prstGeom prst="rect">
            <a:avLst/>
          </a:prstGeom>
          <a:noFill/>
          <a:ln>
            <a:noFill/>
          </a:ln>
        </p:spPr>
      </p:pic>
      <p:sp>
        <p:nvSpPr>
          <p:cNvPr id="781" name="Google Shape;781;p26"/>
          <p:cNvSpPr txBox="1"/>
          <p:nvPr>
            <p:ph type="title"/>
          </p:nvPr>
        </p:nvSpPr>
        <p:spPr>
          <a:xfrm>
            <a:off x="1109385" y="1109662"/>
            <a:ext cx="9973230"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a:latin typeface="Arial"/>
                <a:ea typeface="Arial"/>
                <a:cs typeface="Arial"/>
                <a:sym typeface="Arial"/>
              </a:rPr>
              <a:t>Haciendo que el PC funcione en todos los contextos</a:t>
            </a:r>
            <a:endParaRPr>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sp>
        <p:nvSpPr>
          <p:cNvPr id="788" name="Google Shape;788;p27"/>
          <p:cNvSpPr txBox="1"/>
          <p:nvPr>
            <p:ph idx="1" type="body"/>
          </p:nvPr>
        </p:nvSpPr>
        <p:spPr>
          <a:xfrm>
            <a:off x="924560" y="2135829"/>
            <a:ext cx="6278879" cy="3642347"/>
          </a:xfrm>
          <a:prstGeom prst="rect">
            <a:avLst/>
          </a:prstGeom>
          <a:noFill/>
          <a:ln>
            <a:noFill/>
          </a:ln>
        </p:spPr>
        <p:txBody>
          <a:bodyPr anchorCtr="0" anchor="t" bIns="45700" lIns="91425" spcFirstLastPara="1" rIns="91425" wrap="square" tIns="45700">
            <a:normAutofit lnSpcReduction="10000"/>
          </a:bodyPr>
          <a:lstStyle/>
          <a:p>
            <a:pPr indent="-228600" lvl="0" marL="457200" rtl="0" algn="l">
              <a:lnSpc>
                <a:spcPct val="110000"/>
              </a:lnSpc>
              <a:spcBef>
                <a:spcPts val="0"/>
              </a:spcBef>
              <a:spcAft>
                <a:spcPts val="0"/>
              </a:spcAft>
              <a:buSzPts val="1260"/>
              <a:buNone/>
            </a:pPr>
            <a:r>
              <a:rPr b="1" lang="lt-LT" sz="1600">
                <a:latin typeface="Arial"/>
                <a:ea typeface="Arial"/>
                <a:cs typeface="Arial"/>
                <a:sym typeface="Arial"/>
              </a:rPr>
              <a:t>Comprometer a los alumnos</a:t>
            </a:r>
            <a:endParaRPr sz="1600">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El compromiso de los alumnos puede ser mayor cuando desempeñan el papel de mediador, líder o miembro de un equipo, pero todos deben participar en la práctica (alumnos, investigadores y profesores). </a:t>
            </a:r>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Los alumnos adultos también tienen muchas experiencias importantes que compartir, por lo que pueden ponerlas en común. </a:t>
            </a:r>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Los diferentes métodos de enseñanza deben ser atractivos: dispuestos en círculo, divididos en equipos u otras formas que favorezcan la comunicación directa, el contacto y la colaboración entre ellos. Las actividades deben presentarse de forma atractiva para despertar el interés de los alumnos.</a:t>
            </a:r>
            <a:endParaRPr>
              <a:latin typeface="Arial"/>
              <a:ea typeface="Arial"/>
              <a:cs typeface="Arial"/>
              <a:sym typeface="Arial"/>
            </a:endParaRPr>
          </a:p>
        </p:txBody>
      </p:sp>
      <p:sp>
        <p:nvSpPr>
          <p:cNvPr id="789" name="Google Shape;789;p27"/>
          <p:cNvSpPr txBox="1"/>
          <p:nvPr/>
        </p:nvSpPr>
        <p:spPr>
          <a:xfrm>
            <a:off x="1087120" y="1117289"/>
            <a:ext cx="5944616" cy="9144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2400"/>
              <a:buFont typeface="Sorts Mill Goudy"/>
              <a:buNone/>
            </a:pPr>
            <a:r>
              <a:rPr b="1" i="0" lang="lt-LT" sz="2400" u="none" cap="none" strike="noStrike">
                <a:solidFill>
                  <a:schemeClr val="dk2"/>
                </a:solidFill>
                <a:latin typeface="Arial"/>
                <a:ea typeface="Arial"/>
                <a:cs typeface="Arial"/>
                <a:sym typeface="Arial"/>
              </a:rPr>
              <a:t>Estrategias de promoción del PC: compromiso de los alumnos</a:t>
            </a:r>
            <a:endParaRPr b="1" i="0" sz="2400" u="none" cap="none" strike="noStrike">
              <a:solidFill>
                <a:schemeClr val="dk2"/>
              </a:solidFill>
              <a:latin typeface="Arial"/>
              <a:ea typeface="Arial"/>
              <a:cs typeface="Arial"/>
              <a:sym typeface="Arial"/>
            </a:endParaRPr>
          </a:p>
        </p:txBody>
      </p:sp>
      <p:sp>
        <p:nvSpPr>
          <p:cNvPr id="790" name="Google Shape;790;p27"/>
          <p:cNvSpPr/>
          <p:nvPr>
            <p:ph idx="2" type="pic"/>
          </p:nvPr>
        </p:nvSpPr>
        <p:spPr>
          <a:xfrm>
            <a:off x="8839200" y="685800"/>
            <a:ext cx="2667000" cy="2400300"/>
          </a:xfrm>
          <a:prstGeom prst="rect">
            <a:avLst/>
          </a:prstGeom>
          <a:noFill/>
          <a:ln>
            <a:noFill/>
          </a:ln>
        </p:spPr>
      </p:sp>
      <p:pic>
        <p:nvPicPr>
          <p:cNvPr descr="Adult listening in class" id="791" name="Google Shape;791;p27"/>
          <p:cNvPicPr preferRelativeResize="0"/>
          <p:nvPr/>
        </p:nvPicPr>
        <p:blipFill rotWithShape="1">
          <a:blip r:embed="rId3">
            <a:alphaModFix/>
          </a:blip>
          <a:srcRect b="0" l="30085" r="29010" t="1517"/>
          <a:stretch/>
        </p:blipFill>
        <p:spPr>
          <a:xfrm>
            <a:off x="8082840" y="0"/>
            <a:ext cx="4109160" cy="6858000"/>
          </a:xfrm>
          <a:prstGeom prst="rect">
            <a:avLst/>
          </a:prstGeom>
          <a:noFill/>
          <a:ln>
            <a:noFill/>
          </a:ln>
        </p:spPr>
      </p:pic>
      <p:sp>
        <p:nvSpPr>
          <p:cNvPr id="792" name="Google Shape;792;p2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sp>
        <p:nvSpPr>
          <p:cNvPr id="799" name="Google Shape;799;p28"/>
          <p:cNvSpPr txBox="1"/>
          <p:nvPr>
            <p:ph idx="1" type="body"/>
          </p:nvPr>
        </p:nvSpPr>
        <p:spPr>
          <a:xfrm>
            <a:off x="904240" y="2031325"/>
            <a:ext cx="6398259" cy="3642347"/>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1000"/>
              </a:spcBef>
              <a:spcAft>
                <a:spcPts val="0"/>
              </a:spcAft>
              <a:buClr>
                <a:srgbClr val="243131"/>
              </a:buClr>
              <a:buSzPts val="1260"/>
              <a:buNone/>
            </a:pPr>
            <a:r>
              <a:rPr b="1" lang="lt-LT" sz="1600">
                <a:latin typeface="Arial"/>
                <a:ea typeface="Arial"/>
                <a:cs typeface="Arial"/>
                <a:sym typeface="Arial"/>
              </a:rPr>
              <a:t>Crear una sensación de necesidad</a:t>
            </a:r>
            <a:endParaRPr sz="1600">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Cuando las actividades estén lo más cerca posible del contexto sociocultural de los alumnos, éstos percibirán que los conocimientos que están creando pueden aplicarse y relacionarse con sus necesidades, intereses, deseos, curiosidades, dificultades, etc.</a:t>
            </a:r>
            <a:endParaRPr/>
          </a:p>
          <a:p>
            <a:pPr indent="0" lvl="0" marL="228600" rtl="0" algn="l">
              <a:lnSpc>
                <a:spcPct val="100000"/>
              </a:lnSpc>
              <a:spcBef>
                <a:spcPts val="1000"/>
              </a:spcBef>
              <a:spcAft>
                <a:spcPts val="0"/>
              </a:spcAft>
              <a:buSzPts val="1260"/>
              <a:buNone/>
            </a:pPr>
            <a:r>
              <a:rPr b="1" lang="lt-LT" sz="1600">
                <a:latin typeface="Arial"/>
                <a:ea typeface="Arial"/>
                <a:cs typeface="Arial"/>
                <a:sym typeface="Arial"/>
              </a:rPr>
              <a:t>Crear una sensación de utilidad</a:t>
            </a:r>
            <a:endParaRPr sz="1600">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Cuando el contenido de la formación y las tareas prácticas implican cosas útiles para los alumnos, éstos pueden aplicarlas inmediatamente y ver los beneficios. </a:t>
            </a:r>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Unos contenidos de formación claros, bien estructurados, visualizados y coherentes les darán la sensación de que progresan y aprenden más. </a:t>
            </a:r>
            <a:endParaRPr sz="1600">
              <a:latin typeface="Arial"/>
              <a:ea typeface="Arial"/>
              <a:cs typeface="Arial"/>
              <a:sym typeface="Arial"/>
            </a:endParaRPr>
          </a:p>
        </p:txBody>
      </p:sp>
      <p:sp>
        <p:nvSpPr>
          <p:cNvPr id="800" name="Google Shape;800;p28"/>
          <p:cNvSpPr txBox="1"/>
          <p:nvPr/>
        </p:nvSpPr>
        <p:spPr>
          <a:xfrm>
            <a:off x="1087120" y="1117289"/>
            <a:ext cx="5944616" cy="9144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2400"/>
              <a:buFont typeface="Sorts Mill Goudy"/>
              <a:buNone/>
            </a:pPr>
            <a:r>
              <a:rPr b="1" i="0" lang="lt-LT" sz="2400" u="none" cap="none" strike="noStrike">
                <a:solidFill>
                  <a:schemeClr val="dk2"/>
                </a:solidFill>
                <a:latin typeface="Arial"/>
                <a:ea typeface="Arial"/>
                <a:cs typeface="Arial"/>
                <a:sym typeface="Arial"/>
              </a:rPr>
              <a:t>Estrategias de promoción del PC: compromiso de los alumnos</a:t>
            </a:r>
            <a:endParaRPr b="1" i="0" sz="2400" u="none" cap="none" strike="noStrike">
              <a:solidFill>
                <a:schemeClr val="dk2"/>
              </a:solidFill>
              <a:latin typeface="Arial"/>
              <a:ea typeface="Arial"/>
              <a:cs typeface="Arial"/>
              <a:sym typeface="Arial"/>
            </a:endParaRPr>
          </a:p>
        </p:txBody>
      </p:sp>
      <p:sp>
        <p:nvSpPr>
          <p:cNvPr id="801" name="Google Shape;801;p28"/>
          <p:cNvSpPr/>
          <p:nvPr>
            <p:ph idx="2" type="pic"/>
          </p:nvPr>
        </p:nvSpPr>
        <p:spPr>
          <a:xfrm>
            <a:off x="8839200" y="685800"/>
            <a:ext cx="2667000" cy="2400300"/>
          </a:xfrm>
          <a:prstGeom prst="rect">
            <a:avLst/>
          </a:prstGeom>
          <a:noFill/>
          <a:ln>
            <a:noFill/>
          </a:ln>
        </p:spPr>
      </p:sp>
      <p:pic>
        <p:nvPicPr>
          <p:cNvPr descr="Adult listening in class" id="802" name="Google Shape;802;p28"/>
          <p:cNvPicPr preferRelativeResize="0"/>
          <p:nvPr/>
        </p:nvPicPr>
        <p:blipFill rotWithShape="1">
          <a:blip r:embed="rId3">
            <a:alphaModFix/>
          </a:blip>
          <a:srcRect b="0" l="30085" r="29010" t="1517"/>
          <a:stretch/>
        </p:blipFill>
        <p:spPr>
          <a:xfrm>
            <a:off x="8082840" y="0"/>
            <a:ext cx="4109160" cy="6858000"/>
          </a:xfrm>
          <a:prstGeom prst="rect">
            <a:avLst/>
          </a:prstGeom>
          <a:noFill/>
          <a:ln>
            <a:noFill/>
          </a:ln>
        </p:spPr>
      </p:pic>
      <p:sp>
        <p:nvSpPr>
          <p:cNvPr id="803" name="Google Shape;803;p2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29"/>
          <p:cNvSpPr txBox="1"/>
          <p:nvPr>
            <p:ph idx="1" type="body"/>
          </p:nvPr>
        </p:nvSpPr>
        <p:spPr>
          <a:xfrm>
            <a:off x="912948" y="2031325"/>
            <a:ext cx="6319520" cy="3642347"/>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1000"/>
              </a:spcBef>
              <a:spcAft>
                <a:spcPts val="0"/>
              </a:spcAft>
              <a:buClr>
                <a:srgbClr val="243131"/>
              </a:buClr>
              <a:buSzPts val="1260"/>
              <a:buNone/>
            </a:pPr>
            <a:r>
              <a:rPr b="1" lang="lt-LT" sz="1600">
                <a:latin typeface="Arial"/>
                <a:ea typeface="Arial"/>
                <a:cs typeface="Arial"/>
                <a:sym typeface="Arial"/>
              </a:rPr>
              <a:t>Personalizar</a:t>
            </a:r>
            <a:endParaRPr sz="1600">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El contenido de la formación debe aplicarse a todos los grupos de alumnos, especialmente en lo relativo a las limitaciones o dificultades de movimiento y visión. </a:t>
            </a:r>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Para las personas con discapacidad (como sordera o ceguera) puede ser necesario algún recurso especializado. </a:t>
            </a:r>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Los alumnos pueden estudiar a ritmos diferentes. En lugar de acelerar a los alumnos que no han terminado sus actividades, es mejor ofrecer actividades adicionales a los que ya han terminado, pedirles que ayuden a otros alumnos o que muestren lo que han hecho y aprendido.</a:t>
            </a:r>
            <a:endParaRPr sz="1600">
              <a:latin typeface="Arial"/>
              <a:ea typeface="Arial"/>
              <a:cs typeface="Arial"/>
              <a:sym typeface="Arial"/>
            </a:endParaRPr>
          </a:p>
        </p:txBody>
      </p:sp>
      <p:sp>
        <p:nvSpPr>
          <p:cNvPr id="811" name="Google Shape;811;p29"/>
          <p:cNvSpPr txBox="1"/>
          <p:nvPr/>
        </p:nvSpPr>
        <p:spPr>
          <a:xfrm>
            <a:off x="1087120" y="1117289"/>
            <a:ext cx="5944616" cy="9144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2400"/>
              <a:buFont typeface="Sorts Mill Goudy"/>
              <a:buNone/>
            </a:pPr>
            <a:r>
              <a:rPr b="1" i="0" lang="lt-LT" sz="2400" u="none" cap="none" strike="noStrike">
                <a:solidFill>
                  <a:schemeClr val="dk2"/>
                </a:solidFill>
                <a:latin typeface="Arial"/>
                <a:ea typeface="Arial"/>
                <a:cs typeface="Arial"/>
                <a:sym typeface="Arial"/>
              </a:rPr>
              <a:t>Estrategias de promoción del PC: compromiso de los alumnos</a:t>
            </a:r>
            <a:endParaRPr b="1" i="0" sz="2400" u="none" cap="none" strike="noStrike">
              <a:solidFill>
                <a:schemeClr val="dk2"/>
              </a:solidFill>
              <a:latin typeface="Arial"/>
              <a:ea typeface="Arial"/>
              <a:cs typeface="Arial"/>
              <a:sym typeface="Arial"/>
            </a:endParaRPr>
          </a:p>
        </p:txBody>
      </p:sp>
      <p:sp>
        <p:nvSpPr>
          <p:cNvPr id="812" name="Google Shape;812;p29"/>
          <p:cNvSpPr/>
          <p:nvPr>
            <p:ph idx="2" type="pic"/>
          </p:nvPr>
        </p:nvSpPr>
        <p:spPr>
          <a:xfrm>
            <a:off x="8839200" y="685800"/>
            <a:ext cx="2667000" cy="2400300"/>
          </a:xfrm>
          <a:prstGeom prst="rect">
            <a:avLst/>
          </a:prstGeom>
          <a:noFill/>
          <a:ln>
            <a:noFill/>
          </a:ln>
        </p:spPr>
      </p:sp>
      <p:pic>
        <p:nvPicPr>
          <p:cNvPr descr="Adult listening in class" id="813" name="Google Shape;813;p29"/>
          <p:cNvPicPr preferRelativeResize="0"/>
          <p:nvPr/>
        </p:nvPicPr>
        <p:blipFill rotWithShape="1">
          <a:blip r:embed="rId3">
            <a:alphaModFix/>
          </a:blip>
          <a:srcRect b="0" l="30085" r="29010" t="1517"/>
          <a:stretch/>
        </p:blipFill>
        <p:spPr>
          <a:xfrm>
            <a:off x="8082840" y="0"/>
            <a:ext cx="4109160" cy="6858000"/>
          </a:xfrm>
          <a:prstGeom prst="rect">
            <a:avLst/>
          </a:prstGeom>
          <a:noFill/>
          <a:ln>
            <a:noFill/>
          </a:ln>
        </p:spPr>
      </p:pic>
      <p:sp>
        <p:nvSpPr>
          <p:cNvPr id="814" name="Google Shape;814;p2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sp>
        <p:nvSpPr>
          <p:cNvPr id="821" name="Google Shape;821;p30"/>
          <p:cNvSpPr txBox="1"/>
          <p:nvPr>
            <p:ph idx="1" type="body"/>
          </p:nvPr>
        </p:nvSpPr>
        <p:spPr>
          <a:xfrm>
            <a:off x="912948" y="2031325"/>
            <a:ext cx="6319520" cy="3642347"/>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1000"/>
              </a:spcBef>
              <a:spcAft>
                <a:spcPts val="0"/>
              </a:spcAft>
              <a:buClr>
                <a:srgbClr val="243131"/>
              </a:buClr>
              <a:buSzPts val="1260"/>
              <a:buNone/>
            </a:pPr>
            <a:r>
              <a:rPr b="1" lang="lt-LT" sz="1600">
                <a:latin typeface="Arial"/>
                <a:ea typeface="Arial"/>
                <a:cs typeface="Arial"/>
                <a:sym typeface="Arial"/>
              </a:rPr>
              <a:t>Aplicar un enfoque transdisciplinario</a:t>
            </a:r>
            <a:endParaRPr>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Las actividades deben implicar una combinación de diferentes contenidos, priorizando el trabajo en situaciones problemáticas temáticas en lugar de contenidos específicos. </a:t>
            </a:r>
            <a:endParaRPr>
              <a:latin typeface="Arial"/>
              <a:ea typeface="Arial"/>
              <a:cs typeface="Arial"/>
              <a:sym typeface="Arial"/>
            </a:endParaRPr>
          </a:p>
          <a:p>
            <a:pPr indent="0" lvl="0" marL="228600" rtl="0" algn="l">
              <a:lnSpc>
                <a:spcPct val="100000"/>
              </a:lnSpc>
              <a:spcBef>
                <a:spcPts val="1000"/>
              </a:spcBef>
              <a:spcAft>
                <a:spcPts val="0"/>
              </a:spcAft>
              <a:buSzPts val="1260"/>
              <a:buNone/>
            </a:pPr>
            <a:r>
              <a:rPr b="1" lang="lt-LT" sz="1600">
                <a:latin typeface="Arial"/>
                <a:ea typeface="Arial"/>
                <a:cs typeface="Arial"/>
                <a:sym typeface="Arial"/>
              </a:rPr>
              <a:t>Crear una experiencia positiva</a:t>
            </a:r>
            <a:endParaRPr>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Cuando la experiencia es alegre, positiva y atractiva para los adultos que aplican el PC en las prácticas, esto repercutirá positivamente en la creación de cultura digital. </a:t>
            </a:r>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El proceso crea modelos mentales que ayudan a los alumnos a familiarizarse con los dispositivos tecnológicos, reduciendo el rechazo y el miedo a explorar nuevas tecnologías.</a:t>
            </a:r>
            <a:endParaRPr sz="1600">
              <a:latin typeface="Arial"/>
              <a:ea typeface="Arial"/>
              <a:cs typeface="Arial"/>
              <a:sym typeface="Arial"/>
            </a:endParaRPr>
          </a:p>
          <a:p>
            <a:pPr indent="-205740" lvl="0" marL="514350" rtl="0" algn="l">
              <a:lnSpc>
                <a:spcPct val="100000"/>
              </a:lnSpc>
              <a:spcBef>
                <a:spcPts val="1000"/>
              </a:spcBef>
              <a:spcAft>
                <a:spcPts val="0"/>
              </a:spcAft>
              <a:buSzPts val="1260"/>
              <a:buFont typeface="Arial"/>
              <a:buNone/>
            </a:pPr>
            <a:r>
              <a:t/>
            </a:r>
            <a:endParaRPr sz="1600">
              <a:latin typeface="Arial"/>
              <a:ea typeface="Arial"/>
              <a:cs typeface="Arial"/>
              <a:sym typeface="Arial"/>
            </a:endParaRPr>
          </a:p>
        </p:txBody>
      </p:sp>
      <p:sp>
        <p:nvSpPr>
          <p:cNvPr id="822" name="Google Shape;822;p30"/>
          <p:cNvSpPr txBox="1"/>
          <p:nvPr/>
        </p:nvSpPr>
        <p:spPr>
          <a:xfrm>
            <a:off x="1087120" y="1117289"/>
            <a:ext cx="5944616" cy="9144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2400"/>
              <a:buFont typeface="Sorts Mill Goudy"/>
              <a:buNone/>
            </a:pPr>
            <a:r>
              <a:rPr b="1" i="0" lang="lt-LT" sz="2400" u="none" cap="none" strike="noStrike">
                <a:solidFill>
                  <a:schemeClr val="dk2"/>
                </a:solidFill>
                <a:latin typeface="Arial"/>
                <a:ea typeface="Arial"/>
                <a:cs typeface="Arial"/>
                <a:sym typeface="Arial"/>
              </a:rPr>
              <a:t>Estrategias de promoción del PC: compromiso de los alumnos</a:t>
            </a:r>
            <a:endParaRPr b="1" i="0" sz="2400" u="none" cap="none" strike="noStrike">
              <a:solidFill>
                <a:schemeClr val="dk2"/>
              </a:solidFill>
              <a:latin typeface="Arial"/>
              <a:ea typeface="Arial"/>
              <a:cs typeface="Arial"/>
              <a:sym typeface="Arial"/>
            </a:endParaRPr>
          </a:p>
        </p:txBody>
      </p:sp>
      <p:sp>
        <p:nvSpPr>
          <p:cNvPr id="823" name="Google Shape;823;p30"/>
          <p:cNvSpPr/>
          <p:nvPr>
            <p:ph idx="2" type="pic"/>
          </p:nvPr>
        </p:nvSpPr>
        <p:spPr>
          <a:xfrm>
            <a:off x="8839200" y="685800"/>
            <a:ext cx="2667000" cy="2400300"/>
          </a:xfrm>
          <a:prstGeom prst="rect">
            <a:avLst/>
          </a:prstGeom>
          <a:noFill/>
          <a:ln>
            <a:noFill/>
          </a:ln>
        </p:spPr>
      </p:sp>
      <p:pic>
        <p:nvPicPr>
          <p:cNvPr descr="Adult listening in class" id="824" name="Google Shape;824;p30"/>
          <p:cNvPicPr preferRelativeResize="0"/>
          <p:nvPr/>
        </p:nvPicPr>
        <p:blipFill rotWithShape="1">
          <a:blip r:embed="rId3">
            <a:alphaModFix/>
          </a:blip>
          <a:srcRect b="0" l="30085" r="29010" t="1517"/>
          <a:stretch/>
        </p:blipFill>
        <p:spPr>
          <a:xfrm>
            <a:off x="8082840" y="0"/>
            <a:ext cx="4109160" cy="6858000"/>
          </a:xfrm>
          <a:prstGeom prst="rect">
            <a:avLst/>
          </a:prstGeom>
          <a:noFill/>
          <a:ln>
            <a:noFill/>
          </a:ln>
        </p:spPr>
      </p:pic>
      <p:sp>
        <p:nvSpPr>
          <p:cNvPr id="825" name="Google Shape;825;p3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sp>
        <p:nvSpPr>
          <p:cNvPr id="832" name="Google Shape;832;p31"/>
          <p:cNvSpPr txBox="1"/>
          <p:nvPr>
            <p:ph idx="1" type="body"/>
          </p:nvPr>
        </p:nvSpPr>
        <p:spPr>
          <a:xfrm>
            <a:off x="922141" y="1885950"/>
            <a:ext cx="5962286" cy="3642347"/>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600"/>
              </a:spcBef>
              <a:spcAft>
                <a:spcPts val="0"/>
              </a:spcAft>
              <a:buSzPts val="1260"/>
              <a:buNone/>
            </a:pPr>
            <a:r>
              <a:rPr b="1" lang="lt-LT" sz="1600">
                <a:latin typeface="Arial"/>
                <a:ea typeface="Arial"/>
                <a:cs typeface="Arial"/>
                <a:sym typeface="Arial"/>
              </a:rPr>
              <a:t>Disponibilidad e interactividad de los REA  </a:t>
            </a:r>
            <a:endParaRPr>
              <a:latin typeface="Arial"/>
              <a:ea typeface="Arial"/>
              <a:cs typeface="Arial"/>
              <a:sym typeface="Arial"/>
            </a:endParaRPr>
          </a:p>
          <a:p>
            <a:pPr indent="-285750" lvl="0" marL="468313" rtl="0" algn="l">
              <a:lnSpc>
                <a:spcPct val="100000"/>
              </a:lnSpc>
              <a:spcBef>
                <a:spcPts val="1000"/>
              </a:spcBef>
              <a:spcAft>
                <a:spcPts val="0"/>
              </a:spcAft>
              <a:buSzPts val="1260"/>
              <a:buFont typeface="Arial"/>
              <a:buChar char="•"/>
            </a:pPr>
            <a:r>
              <a:rPr lang="lt-LT" sz="1600">
                <a:latin typeface="Arial"/>
                <a:ea typeface="Arial"/>
                <a:cs typeface="Arial"/>
                <a:sym typeface="Arial"/>
              </a:rPr>
              <a:t>La parte de la cultura digital para garantizar la disponibilidad de los REA, cuando los adultos pueden estudiar un tiempo inapropiado utilizando modelos de aprendizaje semipresencial, cursos asíncronos y módulos de micro-aprendizaje </a:t>
            </a:r>
            <a:endParaRPr/>
          </a:p>
          <a:p>
            <a:pPr indent="-285750" lvl="0" marL="468313" rtl="0" algn="l">
              <a:lnSpc>
                <a:spcPct val="100000"/>
              </a:lnSpc>
              <a:spcBef>
                <a:spcPts val="1000"/>
              </a:spcBef>
              <a:spcAft>
                <a:spcPts val="0"/>
              </a:spcAft>
              <a:buSzPts val="1260"/>
              <a:buFont typeface="Arial"/>
              <a:buChar char="•"/>
            </a:pPr>
            <a:r>
              <a:rPr lang="lt-LT" sz="1600">
                <a:latin typeface="Arial"/>
                <a:ea typeface="Arial"/>
                <a:cs typeface="Arial"/>
                <a:sym typeface="Arial"/>
              </a:rPr>
              <a:t>No debería ser un impedimento para participar si el alumno se pierde alguna actividad/formación. Incluso cuando las actividades están vinculadas a las anteriores, un nuevo alumno debería tener la oportunidad de continuar sus estudios. </a:t>
            </a:r>
            <a:endParaRPr/>
          </a:p>
          <a:p>
            <a:pPr indent="-285750" lvl="0" marL="468313" rtl="0" algn="l">
              <a:lnSpc>
                <a:spcPct val="100000"/>
              </a:lnSpc>
              <a:spcBef>
                <a:spcPts val="1000"/>
              </a:spcBef>
              <a:spcAft>
                <a:spcPts val="0"/>
              </a:spcAft>
              <a:buSzPts val="1260"/>
              <a:buFont typeface="Arial"/>
              <a:buChar char="•"/>
            </a:pPr>
            <a:r>
              <a:rPr lang="lt-LT" sz="1600">
                <a:latin typeface="Arial"/>
                <a:ea typeface="Arial"/>
                <a:cs typeface="Arial"/>
                <a:sym typeface="Arial"/>
              </a:rPr>
              <a:t>La integración de herramientas interactivas puede ayudar a ver el progreso. </a:t>
            </a:r>
            <a:endParaRPr/>
          </a:p>
          <a:p>
            <a:pPr indent="-285750" lvl="0" marL="468313" rtl="0" algn="l">
              <a:lnSpc>
                <a:spcPct val="100000"/>
              </a:lnSpc>
              <a:spcBef>
                <a:spcPts val="1000"/>
              </a:spcBef>
              <a:spcAft>
                <a:spcPts val="0"/>
              </a:spcAft>
              <a:buSzPts val="1260"/>
              <a:buFont typeface="Arial"/>
              <a:buChar char="•"/>
            </a:pPr>
            <a:r>
              <a:rPr lang="lt-LT" sz="1600">
                <a:latin typeface="Arial"/>
                <a:ea typeface="Arial"/>
                <a:cs typeface="Arial"/>
                <a:sym typeface="Arial"/>
              </a:rPr>
              <a:t>Pero, al mismo tiempo, debe haber oportunidades para estudiar sin conexión.</a:t>
            </a:r>
            <a:endParaRPr>
              <a:latin typeface="Arial"/>
              <a:ea typeface="Arial"/>
              <a:cs typeface="Arial"/>
              <a:sym typeface="Arial"/>
            </a:endParaRPr>
          </a:p>
        </p:txBody>
      </p:sp>
      <p:sp>
        <p:nvSpPr>
          <p:cNvPr id="833" name="Google Shape;833;p31"/>
          <p:cNvSpPr txBox="1"/>
          <p:nvPr/>
        </p:nvSpPr>
        <p:spPr>
          <a:xfrm>
            <a:off x="939811" y="946795"/>
            <a:ext cx="5944616" cy="9144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2400"/>
              <a:buFont typeface="Sorts Mill Goudy"/>
              <a:buNone/>
            </a:pPr>
            <a:r>
              <a:rPr b="1" i="0" lang="lt-LT" sz="2400" u="none" cap="none" strike="noStrike">
                <a:solidFill>
                  <a:schemeClr val="dk2"/>
                </a:solidFill>
                <a:latin typeface="Arial"/>
                <a:ea typeface="Arial"/>
                <a:cs typeface="Arial"/>
                <a:sym typeface="Arial"/>
              </a:rPr>
              <a:t>Estrategias de promoción del PC: compromiso de los alumnos</a:t>
            </a:r>
            <a:endParaRPr b="1" i="0" sz="2400" u="none" cap="none" strike="noStrike">
              <a:solidFill>
                <a:schemeClr val="dk2"/>
              </a:solidFill>
              <a:latin typeface="Arial"/>
              <a:ea typeface="Arial"/>
              <a:cs typeface="Arial"/>
              <a:sym typeface="Arial"/>
            </a:endParaRPr>
          </a:p>
        </p:txBody>
      </p:sp>
      <p:sp>
        <p:nvSpPr>
          <p:cNvPr id="834" name="Google Shape;834;p31"/>
          <p:cNvSpPr/>
          <p:nvPr>
            <p:ph idx="2" type="pic"/>
          </p:nvPr>
        </p:nvSpPr>
        <p:spPr>
          <a:xfrm>
            <a:off x="8839200" y="685800"/>
            <a:ext cx="2667000" cy="2400300"/>
          </a:xfrm>
          <a:prstGeom prst="rect">
            <a:avLst/>
          </a:prstGeom>
          <a:noFill/>
          <a:ln>
            <a:noFill/>
          </a:ln>
        </p:spPr>
      </p:sp>
      <p:pic>
        <p:nvPicPr>
          <p:cNvPr descr="Adult listening in class" id="835" name="Google Shape;835;p31"/>
          <p:cNvPicPr preferRelativeResize="0"/>
          <p:nvPr/>
        </p:nvPicPr>
        <p:blipFill rotWithShape="1">
          <a:blip r:embed="rId3">
            <a:alphaModFix/>
          </a:blip>
          <a:srcRect b="0" l="30085" r="29010" t="1517"/>
          <a:stretch/>
        </p:blipFill>
        <p:spPr>
          <a:xfrm>
            <a:off x="8082840" y="0"/>
            <a:ext cx="4109160" cy="6858000"/>
          </a:xfrm>
          <a:prstGeom prst="rect">
            <a:avLst/>
          </a:prstGeom>
          <a:noFill/>
          <a:ln>
            <a:noFill/>
          </a:ln>
        </p:spPr>
      </p:pic>
      <p:sp>
        <p:nvSpPr>
          <p:cNvPr id="836" name="Google Shape;836;p3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0" name="Shape 840"/>
        <p:cNvGrpSpPr/>
        <p:nvPr/>
      </p:nvGrpSpPr>
      <p:grpSpPr>
        <a:xfrm>
          <a:off x="0" y="0"/>
          <a:ext cx="0" cy="0"/>
          <a:chOff x="0" y="0"/>
          <a:chExt cx="0" cy="0"/>
        </a:xfrm>
      </p:grpSpPr>
      <p:sp>
        <p:nvSpPr>
          <p:cNvPr id="841" name="Google Shape;841;p32"/>
          <p:cNvSpPr/>
          <p:nvPr/>
        </p:nvSpPr>
        <p:spPr>
          <a:xfrm>
            <a:off x="701041" y="659383"/>
            <a:ext cx="10768148" cy="1091691"/>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22860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lt1"/>
              </a:solidFill>
              <a:latin typeface="Arial"/>
              <a:ea typeface="Arial"/>
              <a:cs typeface="Arial"/>
              <a:sym typeface="Arial"/>
            </a:endParaRPr>
          </a:p>
        </p:txBody>
      </p:sp>
      <p:sp>
        <p:nvSpPr>
          <p:cNvPr id="842" name="Google Shape;842;p32"/>
          <p:cNvSpPr txBox="1"/>
          <p:nvPr>
            <p:ph type="title"/>
          </p:nvPr>
        </p:nvSpPr>
        <p:spPr>
          <a:xfrm>
            <a:off x="1295449" y="772159"/>
            <a:ext cx="9601102"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sz="2900">
                <a:solidFill>
                  <a:schemeClr val="lt1"/>
                </a:solidFill>
                <a:latin typeface="Arial"/>
                <a:ea typeface="Arial"/>
                <a:cs typeface="Arial"/>
                <a:sym typeface="Arial"/>
              </a:rPr>
              <a:t>El Modelo de Conciencia Social</a:t>
            </a:r>
            <a:endParaRPr sz="2900">
              <a:solidFill>
                <a:schemeClr val="lt1"/>
              </a:solidFill>
              <a:latin typeface="Arial"/>
              <a:ea typeface="Arial"/>
              <a:cs typeface="Arial"/>
              <a:sym typeface="Arial"/>
            </a:endParaRPr>
          </a:p>
        </p:txBody>
      </p:sp>
      <p:sp>
        <p:nvSpPr>
          <p:cNvPr id="843" name="Google Shape;843;p32"/>
          <p:cNvSpPr txBox="1"/>
          <p:nvPr>
            <p:ph idx="1" type="body"/>
          </p:nvPr>
        </p:nvSpPr>
        <p:spPr>
          <a:xfrm>
            <a:off x="1202690" y="1751074"/>
            <a:ext cx="9993630" cy="4322759"/>
          </a:xfrm>
          <a:prstGeom prst="rect">
            <a:avLst/>
          </a:prstGeom>
          <a:noFill/>
          <a:ln>
            <a:noFill/>
          </a:ln>
        </p:spPr>
        <p:txBody>
          <a:bodyPr anchorCtr="0" anchor="t" bIns="45700" lIns="91425" spcFirstLastPara="1" rIns="91425" wrap="square" tIns="45700">
            <a:normAutofit/>
          </a:bodyPr>
          <a:lstStyle/>
          <a:p>
            <a:pPr indent="0" lvl="0" marL="148590" rtl="0" algn="just">
              <a:lnSpc>
                <a:spcPct val="100000"/>
              </a:lnSpc>
              <a:spcBef>
                <a:spcPts val="1000"/>
              </a:spcBef>
              <a:spcAft>
                <a:spcPts val="0"/>
              </a:spcAft>
              <a:buSzPts val="1260"/>
              <a:buNone/>
            </a:pPr>
            <a:r>
              <a:rPr lang="lt-LT" sz="1600">
                <a:latin typeface="Arial"/>
                <a:ea typeface="Arial"/>
                <a:cs typeface="Arial"/>
                <a:sym typeface="Arial"/>
              </a:rPr>
              <a:t>La idea principal del Modelo de Conciencia Social es que antes de desarrollar cualquier solución, es esencial comprender el problema, implicando tanto a los usuarios como a las partes interesadas; el examen del problema desde múltiples perspectivas garantiza una comprensión más completa de su contexto. </a:t>
            </a:r>
            <a:endParaRPr sz="1600">
              <a:latin typeface="Arial"/>
              <a:ea typeface="Arial"/>
              <a:cs typeface="Arial"/>
              <a:sym typeface="Arial"/>
            </a:endParaRPr>
          </a:p>
          <a:p>
            <a:pPr indent="-342900" lvl="0" marL="491490" rtl="0" algn="just">
              <a:lnSpc>
                <a:spcPct val="100000"/>
              </a:lnSpc>
              <a:spcBef>
                <a:spcPts val="600"/>
              </a:spcBef>
              <a:spcAft>
                <a:spcPts val="0"/>
              </a:spcAft>
              <a:buSzPts val="1260"/>
              <a:buFont typeface="Arial"/>
              <a:buAutoNum type="arabicParenR"/>
            </a:pPr>
            <a:r>
              <a:rPr lang="lt-LT" sz="1600">
                <a:latin typeface="Arial"/>
                <a:ea typeface="Arial"/>
                <a:cs typeface="Arial"/>
                <a:sym typeface="Arial"/>
              </a:rPr>
              <a:t>El modelo se centra en comprender el problema antes que nada; </a:t>
            </a:r>
            <a:endParaRPr/>
          </a:p>
          <a:p>
            <a:pPr indent="-342900" lvl="0" marL="491490" rtl="0" algn="just">
              <a:lnSpc>
                <a:spcPct val="100000"/>
              </a:lnSpc>
              <a:spcBef>
                <a:spcPts val="600"/>
              </a:spcBef>
              <a:spcAft>
                <a:spcPts val="0"/>
              </a:spcAft>
              <a:buSzPts val="1260"/>
              <a:buFont typeface="Arial"/>
              <a:buAutoNum type="arabicParenR"/>
            </a:pPr>
            <a:r>
              <a:rPr lang="lt-LT" sz="1600">
                <a:latin typeface="Arial"/>
                <a:ea typeface="Arial"/>
                <a:cs typeface="Arial"/>
                <a:sym typeface="Arial"/>
              </a:rPr>
              <a:t>La comprensión va más allá de los aspectos técnicos del problema y abarca aspectos informales, como la cultura y los valores, y formales, como los procedimientos y las normas del problema y el contexto de uso; </a:t>
            </a:r>
            <a:endParaRPr/>
          </a:p>
          <a:p>
            <a:pPr indent="-342900" lvl="0" marL="491490" rtl="0" algn="just">
              <a:lnSpc>
                <a:spcPct val="100000"/>
              </a:lnSpc>
              <a:spcBef>
                <a:spcPts val="600"/>
              </a:spcBef>
              <a:spcAft>
                <a:spcPts val="0"/>
              </a:spcAft>
              <a:buSzPts val="1260"/>
              <a:buFont typeface="Arial"/>
              <a:buAutoNum type="arabicParenR"/>
            </a:pPr>
            <a:r>
              <a:rPr lang="lt-LT" sz="1600">
                <a:latin typeface="Arial"/>
                <a:ea typeface="Arial"/>
                <a:cs typeface="Arial"/>
                <a:sym typeface="Arial"/>
              </a:rPr>
              <a:t>Este estudio se lleva a cabo con la participación de los usuarios y las partes interesadas que se ven o se verán afectados por el problema o su solución.</a:t>
            </a:r>
            <a:endParaRPr sz="1600">
              <a:latin typeface="Arial"/>
              <a:ea typeface="Arial"/>
              <a:cs typeface="Arial"/>
              <a:sym typeface="Arial"/>
            </a:endParaRPr>
          </a:p>
        </p:txBody>
      </p:sp>
      <p:sp>
        <p:nvSpPr>
          <p:cNvPr id="844" name="Google Shape;844;p3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845" name="Google Shape;845;p32"/>
          <p:cNvSpPr/>
          <p:nvPr/>
        </p:nvSpPr>
        <p:spPr>
          <a:xfrm>
            <a:off x="4635966" y="5039505"/>
            <a:ext cx="2727451" cy="952387"/>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46" name="Google Shape;846;p32"/>
          <p:cNvSpPr/>
          <p:nvPr/>
        </p:nvSpPr>
        <p:spPr>
          <a:xfrm>
            <a:off x="8091981" y="4865635"/>
            <a:ext cx="2711811" cy="1126257"/>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847" name="Google Shape;847;p32"/>
          <p:cNvGrpSpPr/>
          <p:nvPr/>
        </p:nvGrpSpPr>
        <p:grpSpPr>
          <a:xfrm>
            <a:off x="1281278" y="4365794"/>
            <a:ext cx="9372986" cy="1815571"/>
            <a:chOff x="1167079" y="4223554"/>
            <a:chExt cx="9372986" cy="1815571"/>
          </a:xfrm>
        </p:grpSpPr>
        <p:sp>
          <p:nvSpPr>
            <p:cNvPr id="848" name="Google Shape;848;p32"/>
            <p:cNvSpPr/>
            <p:nvPr/>
          </p:nvSpPr>
          <p:spPr>
            <a:xfrm>
              <a:off x="1597036" y="4223554"/>
              <a:ext cx="8686800" cy="424485"/>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22860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MODELO DE CONCIENCIA SOCIAL</a:t>
              </a:r>
              <a:endParaRPr b="1" i="0" sz="1400" u="none" cap="none" strike="noStrike">
                <a:solidFill>
                  <a:schemeClr val="lt1"/>
                </a:solidFill>
                <a:latin typeface="Arial"/>
                <a:ea typeface="Arial"/>
                <a:cs typeface="Arial"/>
                <a:sym typeface="Arial"/>
              </a:endParaRPr>
            </a:p>
          </p:txBody>
        </p:sp>
        <p:sp>
          <p:nvSpPr>
            <p:cNvPr id="849" name="Google Shape;849;p32"/>
            <p:cNvSpPr txBox="1"/>
            <p:nvPr/>
          </p:nvSpPr>
          <p:spPr>
            <a:xfrm>
              <a:off x="4747410" y="5085058"/>
              <a:ext cx="2243327" cy="95406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Crear habilidades relacionadas con los intereses de los adultos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0" name="Google Shape;850;p32"/>
            <p:cNvSpPr/>
            <p:nvPr/>
          </p:nvSpPr>
          <p:spPr>
            <a:xfrm>
              <a:off x="1167079" y="4852257"/>
              <a:ext cx="2757647" cy="1043772"/>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Conocer a los alumnos y comprender qué es importante para ellos, qué tecnologías utilizan</a:t>
              </a:r>
              <a:endParaRPr b="0" i="0" sz="1400" u="none" cap="none" strike="noStrike">
                <a:solidFill>
                  <a:srgbClr val="000000"/>
                </a:solidFill>
                <a:latin typeface="Arial"/>
                <a:ea typeface="Arial"/>
                <a:cs typeface="Arial"/>
                <a:sym typeface="Arial"/>
              </a:endParaRPr>
            </a:p>
          </p:txBody>
        </p:sp>
        <p:sp>
          <p:nvSpPr>
            <p:cNvPr id="851" name="Google Shape;851;p32"/>
            <p:cNvSpPr/>
            <p:nvPr/>
          </p:nvSpPr>
          <p:spPr>
            <a:xfrm>
              <a:off x="1341581" y="4617333"/>
              <a:ext cx="2437270"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22860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1. SABER</a:t>
              </a:r>
              <a:endParaRPr b="1" i="0" sz="1400" u="none" cap="none" strike="noStrike">
                <a:solidFill>
                  <a:schemeClr val="lt1"/>
                </a:solidFill>
                <a:latin typeface="Arial"/>
                <a:ea typeface="Arial"/>
                <a:cs typeface="Arial"/>
                <a:sym typeface="Arial"/>
              </a:endParaRPr>
            </a:p>
          </p:txBody>
        </p:sp>
        <p:sp>
          <p:nvSpPr>
            <p:cNvPr id="852" name="Google Shape;852;p32"/>
            <p:cNvSpPr txBox="1"/>
            <p:nvPr/>
          </p:nvSpPr>
          <p:spPr>
            <a:xfrm>
              <a:off x="8446765" y="4934454"/>
              <a:ext cx="2068827" cy="73862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Ejecutar actividades siguiendo el conjunto de principios</a:t>
              </a:r>
              <a:endParaRPr b="0" i="0" sz="1400" u="none" cap="none" strike="noStrike">
                <a:solidFill>
                  <a:srgbClr val="000000"/>
                </a:solidFill>
                <a:latin typeface="Arial"/>
                <a:ea typeface="Arial"/>
                <a:cs typeface="Arial"/>
                <a:sym typeface="Arial"/>
              </a:endParaRPr>
            </a:p>
          </p:txBody>
        </p:sp>
        <p:sp>
          <p:nvSpPr>
            <p:cNvPr id="853" name="Google Shape;853;p32"/>
            <p:cNvSpPr/>
            <p:nvPr/>
          </p:nvSpPr>
          <p:spPr>
            <a:xfrm>
              <a:off x="8115896" y="4617333"/>
              <a:ext cx="2424169"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2. IMPLEMENTAR</a:t>
              </a:r>
              <a:endParaRPr b="0" i="0" sz="1400" u="none" cap="none" strike="noStrike">
                <a:solidFill>
                  <a:srgbClr val="000000"/>
                </a:solidFill>
                <a:latin typeface="Arial"/>
                <a:ea typeface="Arial"/>
                <a:cs typeface="Arial"/>
                <a:sym typeface="Arial"/>
              </a:endParaRPr>
            </a:p>
          </p:txBody>
        </p:sp>
        <p:sp>
          <p:nvSpPr>
            <p:cNvPr id="854" name="Google Shape;854;p32"/>
            <p:cNvSpPr/>
            <p:nvPr/>
          </p:nvSpPr>
          <p:spPr>
            <a:xfrm>
              <a:off x="4650554" y="4626084"/>
              <a:ext cx="2437270"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2. CREAR</a:t>
              </a:r>
              <a:endParaRPr b="0" i="0" sz="1400" u="none" cap="none" strike="noStrike">
                <a:solidFill>
                  <a:srgbClr val="000000"/>
                </a:solidFill>
                <a:latin typeface="Arial"/>
                <a:ea typeface="Arial"/>
                <a:cs typeface="Arial"/>
                <a:sym typeface="Arial"/>
              </a:endParaRPr>
            </a:p>
          </p:txBody>
        </p:sp>
        <p:sp>
          <p:nvSpPr>
            <p:cNvPr id="855" name="Google Shape;855;p32"/>
            <p:cNvSpPr/>
            <p:nvPr/>
          </p:nvSpPr>
          <p:spPr>
            <a:xfrm>
              <a:off x="3860269" y="4659976"/>
              <a:ext cx="659911" cy="280315"/>
            </a:xfrm>
            <a:prstGeom prst="rightArrow">
              <a:avLst>
                <a:gd fmla="val 50000" name="adj1"/>
                <a:gd fmla="val 50000" name="adj2"/>
              </a:avLst>
            </a:prstGeom>
            <a:solidFill>
              <a:srgbClr val="678877"/>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56" name="Google Shape;856;p32"/>
            <p:cNvSpPr/>
            <p:nvPr/>
          </p:nvSpPr>
          <p:spPr>
            <a:xfrm>
              <a:off x="7256000" y="4641465"/>
              <a:ext cx="659911" cy="280315"/>
            </a:xfrm>
            <a:prstGeom prst="rightArrow">
              <a:avLst>
                <a:gd fmla="val 50000" name="adj1"/>
                <a:gd fmla="val 50000" name="adj2"/>
              </a:avLst>
            </a:prstGeom>
            <a:solidFill>
              <a:srgbClr val="678877"/>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sp>
        <p:nvSpPr>
          <p:cNvPr id="861" name="Google Shape;861;p33"/>
          <p:cNvSpPr/>
          <p:nvPr/>
        </p:nvSpPr>
        <p:spPr>
          <a:xfrm>
            <a:off x="750570" y="1792935"/>
            <a:ext cx="6760334" cy="4322759"/>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2" name="Google Shape;862;p33"/>
          <p:cNvSpPr txBox="1"/>
          <p:nvPr>
            <p:ph idx="1" type="body"/>
          </p:nvPr>
        </p:nvSpPr>
        <p:spPr>
          <a:xfrm>
            <a:off x="816610" y="1792935"/>
            <a:ext cx="6336030" cy="4322759"/>
          </a:xfrm>
          <a:prstGeom prst="rect">
            <a:avLst/>
          </a:prstGeom>
          <a:noFill/>
          <a:ln>
            <a:noFill/>
          </a:ln>
        </p:spPr>
        <p:txBody>
          <a:bodyPr anchorCtr="0" anchor="t" bIns="45700" lIns="91425" spcFirstLastPara="1" rIns="91425" wrap="square" tIns="45700">
            <a:normAutofit/>
          </a:bodyPr>
          <a:lstStyle/>
          <a:p>
            <a:pPr indent="0" lvl="0" marL="148590" rtl="0" algn="l">
              <a:lnSpc>
                <a:spcPct val="100000"/>
              </a:lnSpc>
              <a:spcBef>
                <a:spcPts val="1000"/>
              </a:spcBef>
              <a:spcAft>
                <a:spcPts val="0"/>
              </a:spcAft>
              <a:buSzPts val="1260"/>
              <a:buNone/>
            </a:pPr>
            <a:r>
              <a:rPr lang="lt-LT" sz="1600">
                <a:latin typeface="Arial"/>
                <a:ea typeface="Arial"/>
                <a:cs typeface="Arial"/>
                <a:sym typeface="Arial"/>
              </a:rPr>
              <a:t>Aplicación del modelo de Conciencia Social a la educación de adultos.</a:t>
            </a:r>
            <a:endParaRPr sz="1600">
              <a:latin typeface="Arial"/>
              <a:ea typeface="Arial"/>
              <a:cs typeface="Arial"/>
              <a:sym typeface="Arial"/>
            </a:endParaRPr>
          </a:p>
          <a:p>
            <a:pPr indent="0" lvl="0" marL="148590" rtl="0" algn="l">
              <a:lnSpc>
                <a:spcPct val="100000"/>
              </a:lnSpc>
              <a:spcBef>
                <a:spcPts val="1000"/>
              </a:spcBef>
              <a:spcAft>
                <a:spcPts val="0"/>
              </a:spcAft>
              <a:buSzPts val="1260"/>
              <a:buNone/>
            </a:pPr>
            <a:r>
              <a:rPr b="1" lang="lt-LT" sz="1600">
                <a:latin typeface="Arial"/>
                <a:ea typeface="Arial"/>
                <a:cs typeface="Arial"/>
                <a:sym typeface="Arial"/>
              </a:rPr>
              <a:t>Espacio democrático. </a:t>
            </a:r>
            <a:r>
              <a:rPr lang="lt-LT" sz="1600">
                <a:latin typeface="Arial"/>
                <a:ea typeface="Arial"/>
                <a:cs typeface="Arial"/>
                <a:sym typeface="Arial"/>
              </a:rPr>
              <a:t>Todos pueden expresar opiniones, curiosidades y necesidades, haciendo hincapié en los temas que son importantes para los participantes. </a:t>
            </a:r>
            <a:endParaRPr sz="1600">
              <a:latin typeface="Arial"/>
              <a:ea typeface="Arial"/>
              <a:cs typeface="Arial"/>
              <a:sym typeface="Arial"/>
            </a:endParaRPr>
          </a:p>
          <a:p>
            <a:pPr indent="0" lvl="0" marL="148590" rtl="0" algn="l">
              <a:lnSpc>
                <a:spcPct val="100000"/>
              </a:lnSpc>
              <a:spcBef>
                <a:spcPts val="1000"/>
              </a:spcBef>
              <a:spcAft>
                <a:spcPts val="0"/>
              </a:spcAft>
              <a:buSzPts val="1260"/>
              <a:buNone/>
            </a:pPr>
            <a:r>
              <a:rPr b="1" lang="lt-LT" sz="1600">
                <a:latin typeface="Arial"/>
                <a:ea typeface="Arial"/>
                <a:cs typeface="Arial"/>
                <a:sym typeface="Arial"/>
              </a:rPr>
              <a:t>Prácticas de participación. </a:t>
            </a:r>
            <a:r>
              <a:rPr lang="lt-LT" sz="1600">
                <a:latin typeface="Arial"/>
                <a:ea typeface="Arial"/>
                <a:cs typeface="Arial"/>
                <a:sym typeface="Arial"/>
              </a:rPr>
              <a:t>Todos los miembros del grupo (alumnos) participan, por lo que el objeto de estudio debe representar las preferencias y el contexto de todos los participantes. La motivación, el compromiso, la capacitación y el enriquecimiento de la experiencia de aprendizaje son importantes. </a:t>
            </a:r>
            <a:endParaRPr>
              <a:latin typeface="Arial"/>
              <a:ea typeface="Arial"/>
              <a:cs typeface="Arial"/>
              <a:sym typeface="Arial"/>
            </a:endParaRPr>
          </a:p>
          <a:p>
            <a:pPr indent="0" lvl="0" marL="148590" rtl="0" algn="l">
              <a:lnSpc>
                <a:spcPct val="100000"/>
              </a:lnSpc>
              <a:spcBef>
                <a:spcPts val="1000"/>
              </a:spcBef>
              <a:spcAft>
                <a:spcPts val="0"/>
              </a:spcAft>
              <a:buSzPts val="1260"/>
              <a:buNone/>
            </a:pPr>
            <a:r>
              <a:rPr b="1" lang="lt-LT" sz="1600">
                <a:latin typeface="Arial"/>
                <a:ea typeface="Arial"/>
                <a:cs typeface="Arial"/>
                <a:sym typeface="Arial"/>
              </a:rPr>
              <a:t>Prioridades</a:t>
            </a:r>
            <a:r>
              <a:rPr lang="lt-LT" sz="1600">
                <a:latin typeface="Arial"/>
                <a:ea typeface="Arial"/>
                <a:cs typeface="Arial"/>
                <a:sym typeface="Arial"/>
              </a:rPr>
              <a:t>. En primer lugar, centrar en los alumnos los intereses, necesidades, curiosidades, dudas o problemas cotidianos que podrían abordarse con la tecnología disponible. A continuación, realizar actividades para resolver los problemas, evaluando las capacidades y experiencias que ya tienen los alumnos..</a:t>
            </a:r>
            <a:endParaRPr>
              <a:latin typeface="Arial"/>
              <a:ea typeface="Arial"/>
              <a:cs typeface="Arial"/>
              <a:sym typeface="Arial"/>
            </a:endParaRPr>
          </a:p>
        </p:txBody>
      </p:sp>
      <p:sp>
        <p:nvSpPr>
          <p:cNvPr id="863" name="Google Shape;863;p3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864" name="Google Shape;864;p33"/>
          <p:cNvSpPr/>
          <p:nvPr/>
        </p:nvSpPr>
        <p:spPr>
          <a:xfrm>
            <a:off x="7678482" y="1987682"/>
            <a:ext cx="3352800" cy="3271520"/>
          </a:xfrm>
          <a:prstGeom prst="ellipse">
            <a:avLst/>
          </a:prstGeom>
          <a:noFill/>
          <a:ln cap="flat" cmpd="sng" w="381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865" name="Google Shape;865;p33"/>
          <p:cNvSpPr txBox="1"/>
          <p:nvPr/>
        </p:nvSpPr>
        <p:spPr>
          <a:xfrm>
            <a:off x="8543352" y="2204892"/>
            <a:ext cx="2123440" cy="30773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Espacio Democrático</a:t>
            </a:r>
            <a:endParaRPr b="0" i="0" sz="1400" u="none" cap="none" strike="noStrike">
              <a:solidFill>
                <a:srgbClr val="000000"/>
              </a:solidFill>
              <a:latin typeface="Arial"/>
              <a:ea typeface="Arial"/>
              <a:cs typeface="Arial"/>
              <a:sym typeface="Arial"/>
            </a:endParaRPr>
          </a:p>
        </p:txBody>
      </p:sp>
      <p:sp>
        <p:nvSpPr>
          <p:cNvPr id="866" name="Google Shape;866;p33"/>
          <p:cNvSpPr/>
          <p:nvPr/>
        </p:nvSpPr>
        <p:spPr>
          <a:xfrm>
            <a:off x="9804400" y="3827627"/>
            <a:ext cx="589280" cy="591973"/>
          </a:xfrm>
          <a:prstGeom prst="ellipse">
            <a:avLst/>
          </a:prstGeom>
          <a:solidFill>
            <a:schemeClr val="accent1">
              <a:alpha val="4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7" name="Google Shape;867;p33"/>
          <p:cNvSpPr/>
          <p:nvPr/>
        </p:nvSpPr>
        <p:spPr>
          <a:xfrm>
            <a:off x="8016240" y="3362341"/>
            <a:ext cx="589280" cy="591973"/>
          </a:xfrm>
          <a:prstGeom prst="ellipse">
            <a:avLst/>
          </a:prstGeom>
          <a:solidFill>
            <a:schemeClr val="accent1">
              <a:alpha val="4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8" name="Google Shape;868;p33"/>
          <p:cNvSpPr/>
          <p:nvPr/>
        </p:nvSpPr>
        <p:spPr>
          <a:xfrm>
            <a:off x="8844280" y="4418125"/>
            <a:ext cx="589280" cy="591973"/>
          </a:xfrm>
          <a:prstGeom prst="ellipse">
            <a:avLst/>
          </a:prstGeom>
          <a:solidFill>
            <a:schemeClr val="accent1">
              <a:alpha val="4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9" name="Google Shape;869;p33"/>
          <p:cNvSpPr txBox="1"/>
          <p:nvPr/>
        </p:nvSpPr>
        <p:spPr>
          <a:xfrm>
            <a:off x="8790305" y="4575611"/>
            <a:ext cx="795655"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Alumno</a:t>
            </a:r>
            <a:endParaRPr b="0" i="0" sz="1200" u="none" cap="none" strike="noStrike">
              <a:solidFill>
                <a:srgbClr val="000000"/>
              </a:solidFill>
              <a:latin typeface="Arial"/>
              <a:ea typeface="Arial"/>
              <a:cs typeface="Arial"/>
              <a:sym typeface="Arial"/>
            </a:endParaRPr>
          </a:p>
        </p:txBody>
      </p:sp>
      <p:sp>
        <p:nvSpPr>
          <p:cNvPr id="870" name="Google Shape;870;p33"/>
          <p:cNvSpPr txBox="1"/>
          <p:nvPr/>
        </p:nvSpPr>
        <p:spPr>
          <a:xfrm>
            <a:off x="7963462" y="3512325"/>
            <a:ext cx="795655"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Alumno</a:t>
            </a:r>
            <a:endParaRPr b="0" i="0" sz="1200" u="none" cap="none" strike="noStrike">
              <a:solidFill>
                <a:srgbClr val="000000"/>
              </a:solidFill>
              <a:latin typeface="Arial"/>
              <a:ea typeface="Arial"/>
              <a:cs typeface="Arial"/>
              <a:sym typeface="Arial"/>
            </a:endParaRPr>
          </a:p>
        </p:txBody>
      </p:sp>
      <p:sp>
        <p:nvSpPr>
          <p:cNvPr id="871" name="Google Shape;871;p33"/>
          <p:cNvSpPr txBox="1"/>
          <p:nvPr/>
        </p:nvSpPr>
        <p:spPr>
          <a:xfrm>
            <a:off x="9765903" y="3969197"/>
            <a:ext cx="795655"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Alumno</a:t>
            </a:r>
            <a:endParaRPr b="0" i="0" sz="1200" u="none" cap="none" strike="noStrike">
              <a:solidFill>
                <a:srgbClr val="000000"/>
              </a:solidFill>
              <a:latin typeface="Arial"/>
              <a:ea typeface="Arial"/>
              <a:cs typeface="Arial"/>
              <a:sym typeface="Arial"/>
            </a:endParaRPr>
          </a:p>
        </p:txBody>
      </p:sp>
      <p:cxnSp>
        <p:nvCxnSpPr>
          <p:cNvPr id="872" name="Google Shape;872;p33"/>
          <p:cNvCxnSpPr>
            <a:stCxn id="867" idx="5"/>
            <a:endCxn id="868" idx="1"/>
          </p:cNvCxnSpPr>
          <p:nvPr/>
        </p:nvCxnSpPr>
        <p:spPr>
          <a:xfrm>
            <a:off x="8519222" y="3867622"/>
            <a:ext cx="411300" cy="637200"/>
          </a:xfrm>
          <a:prstGeom prst="straightConnector1">
            <a:avLst/>
          </a:prstGeom>
          <a:noFill/>
          <a:ln cap="flat" cmpd="sng" w="19050">
            <a:solidFill>
              <a:srgbClr val="2E86C7"/>
            </a:solidFill>
            <a:prstDash val="solid"/>
            <a:round/>
            <a:headEnd len="med" w="med" type="triangle"/>
            <a:tailEnd len="med" w="med" type="triangle"/>
          </a:ln>
        </p:spPr>
      </p:cxnSp>
      <p:cxnSp>
        <p:nvCxnSpPr>
          <p:cNvPr id="873" name="Google Shape;873;p33"/>
          <p:cNvCxnSpPr/>
          <p:nvPr/>
        </p:nvCxnSpPr>
        <p:spPr>
          <a:xfrm>
            <a:off x="8587864" y="3623442"/>
            <a:ext cx="1272416" cy="354169"/>
          </a:xfrm>
          <a:prstGeom prst="straightConnector1">
            <a:avLst/>
          </a:prstGeom>
          <a:noFill/>
          <a:ln cap="flat" cmpd="sng" w="19050">
            <a:solidFill>
              <a:srgbClr val="2E86C7"/>
            </a:solidFill>
            <a:prstDash val="solid"/>
            <a:round/>
            <a:headEnd len="med" w="med" type="triangle"/>
            <a:tailEnd len="med" w="med" type="triangle"/>
          </a:ln>
        </p:spPr>
      </p:cxnSp>
      <p:cxnSp>
        <p:nvCxnSpPr>
          <p:cNvPr id="874" name="Google Shape;874;p33"/>
          <p:cNvCxnSpPr>
            <a:endCxn id="866" idx="3"/>
          </p:cNvCxnSpPr>
          <p:nvPr/>
        </p:nvCxnSpPr>
        <p:spPr>
          <a:xfrm flipH="1" rot="10800000">
            <a:off x="9376198" y="4332908"/>
            <a:ext cx="514500" cy="242700"/>
          </a:xfrm>
          <a:prstGeom prst="straightConnector1">
            <a:avLst/>
          </a:prstGeom>
          <a:noFill/>
          <a:ln cap="flat" cmpd="sng" w="19050">
            <a:solidFill>
              <a:srgbClr val="2E86C7"/>
            </a:solidFill>
            <a:prstDash val="solid"/>
            <a:round/>
            <a:headEnd len="med" w="med" type="triangle"/>
            <a:tailEnd len="med" w="med" type="triangle"/>
          </a:ln>
        </p:spPr>
      </p:cxnSp>
      <p:sp>
        <p:nvSpPr>
          <p:cNvPr id="875" name="Google Shape;875;p33"/>
          <p:cNvSpPr txBox="1"/>
          <p:nvPr/>
        </p:nvSpPr>
        <p:spPr>
          <a:xfrm>
            <a:off x="9037320" y="2683755"/>
            <a:ext cx="1356360" cy="8309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Intereses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Necesidades, Curiosidades, Dudas</a:t>
            </a:r>
            <a:endParaRPr b="0" i="0" sz="1200" u="none" cap="none" strike="noStrike">
              <a:solidFill>
                <a:srgbClr val="000000"/>
              </a:solidFill>
              <a:latin typeface="Arial"/>
              <a:ea typeface="Arial"/>
              <a:cs typeface="Arial"/>
              <a:sym typeface="Arial"/>
            </a:endParaRPr>
          </a:p>
        </p:txBody>
      </p:sp>
      <p:sp>
        <p:nvSpPr>
          <p:cNvPr id="876" name="Google Shape;876;p33"/>
          <p:cNvSpPr/>
          <p:nvPr/>
        </p:nvSpPr>
        <p:spPr>
          <a:xfrm>
            <a:off x="8978327" y="2608091"/>
            <a:ext cx="1120713" cy="1090484"/>
          </a:xfrm>
          <a:prstGeom prst="ellipse">
            <a:avLst/>
          </a:prstGeom>
          <a:solidFill>
            <a:schemeClr val="accent3">
              <a:alpha val="4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877" name="Google Shape;877;p33"/>
          <p:cNvCxnSpPr>
            <a:stCxn id="876" idx="2"/>
            <a:endCxn id="867" idx="0"/>
          </p:cNvCxnSpPr>
          <p:nvPr/>
        </p:nvCxnSpPr>
        <p:spPr>
          <a:xfrm flipH="1">
            <a:off x="8310827" y="3153333"/>
            <a:ext cx="667500" cy="209100"/>
          </a:xfrm>
          <a:prstGeom prst="straightConnector1">
            <a:avLst/>
          </a:prstGeom>
          <a:noFill/>
          <a:ln cap="flat" cmpd="sng" w="9525">
            <a:solidFill>
              <a:schemeClr val="dk1"/>
            </a:solidFill>
            <a:prstDash val="solid"/>
            <a:round/>
            <a:headEnd len="sm" w="sm" type="none"/>
            <a:tailEnd len="med" w="med" type="triangle"/>
          </a:ln>
        </p:spPr>
      </p:cxnSp>
      <p:cxnSp>
        <p:nvCxnSpPr>
          <p:cNvPr id="878" name="Google Shape;878;p33"/>
          <p:cNvCxnSpPr>
            <a:stCxn id="876" idx="1"/>
            <a:endCxn id="867" idx="0"/>
          </p:cNvCxnSpPr>
          <p:nvPr/>
        </p:nvCxnSpPr>
        <p:spPr>
          <a:xfrm flipH="1">
            <a:off x="8310852" y="2767789"/>
            <a:ext cx="831600" cy="594600"/>
          </a:xfrm>
          <a:prstGeom prst="straightConnector1">
            <a:avLst/>
          </a:prstGeom>
          <a:noFill/>
          <a:ln cap="flat" cmpd="sng" w="9525">
            <a:solidFill>
              <a:schemeClr val="dk1"/>
            </a:solidFill>
            <a:prstDash val="solid"/>
            <a:round/>
            <a:headEnd len="med" w="med" type="triangle"/>
            <a:tailEnd len="sm" w="sm" type="none"/>
          </a:ln>
        </p:spPr>
      </p:cxnSp>
      <p:cxnSp>
        <p:nvCxnSpPr>
          <p:cNvPr id="879" name="Google Shape;879;p33"/>
          <p:cNvCxnSpPr>
            <a:stCxn id="876" idx="3"/>
            <a:endCxn id="868" idx="0"/>
          </p:cNvCxnSpPr>
          <p:nvPr/>
        </p:nvCxnSpPr>
        <p:spPr>
          <a:xfrm flipH="1">
            <a:off x="9138852" y="3538877"/>
            <a:ext cx="3600" cy="879300"/>
          </a:xfrm>
          <a:prstGeom prst="straightConnector1">
            <a:avLst/>
          </a:prstGeom>
          <a:noFill/>
          <a:ln cap="flat" cmpd="sng" w="9525">
            <a:solidFill>
              <a:schemeClr val="dk1"/>
            </a:solidFill>
            <a:prstDash val="solid"/>
            <a:round/>
            <a:headEnd len="med" w="med" type="triangle"/>
            <a:tailEnd len="sm" w="sm" type="none"/>
          </a:ln>
        </p:spPr>
      </p:cxnSp>
      <p:cxnSp>
        <p:nvCxnSpPr>
          <p:cNvPr id="880" name="Google Shape;880;p33"/>
          <p:cNvCxnSpPr>
            <a:stCxn id="876" idx="4"/>
            <a:endCxn id="868" idx="0"/>
          </p:cNvCxnSpPr>
          <p:nvPr/>
        </p:nvCxnSpPr>
        <p:spPr>
          <a:xfrm flipH="1">
            <a:off x="9138784" y="3698575"/>
            <a:ext cx="399900" cy="719700"/>
          </a:xfrm>
          <a:prstGeom prst="straightConnector1">
            <a:avLst/>
          </a:prstGeom>
          <a:noFill/>
          <a:ln cap="flat" cmpd="sng" w="9525">
            <a:solidFill>
              <a:schemeClr val="dk1"/>
            </a:solidFill>
            <a:prstDash val="solid"/>
            <a:round/>
            <a:headEnd len="sm" w="sm" type="none"/>
            <a:tailEnd len="med" w="med" type="triangle"/>
          </a:ln>
        </p:spPr>
      </p:cxnSp>
      <p:cxnSp>
        <p:nvCxnSpPr>
          <p:cNvPr id="881" name="Google Shape;881;p33"/>
          <p:cNvCxnSpPr>
            <a:stCxn id="876" idx="5"/>
          </p:cNvCxnSpPr>
          <p:nvPr/>
        </p:nvCxnSpPr>
        <p:spPr>
          <a:xfrm>
            <a:off x="9934915" y="3538877"/>
            <a:ext cx="229800" cy="342600"/>
          </a:xfrm>
          <a:prstGeom prst="straightConnector1">
            <a:avLst/>
          </a:prstGeom>
          <a:noFill/>
          <a:ln cap="flat" cmpd="sng" w="9525">
            <a:solidFill>
              <a:schemeClr val="dk1"/>
            </a:solidFill>
            <a:prstDash val="solid"/>
            <a:round/>
            <a:headEnd len="sm" w="sm" type="none"/>
            <a:tailEnd len="med" w="med" type="triangle"/>
          </a:ln>
        </p:spPr>
      </p:cxnSp>
      <p:cxnSp>
        <p:nvCxnSpPr>
          <p:cNvPr id="882" name="Google Shape;882;p33"/>
          <p:cNvCxnSpPr/>
          <p:nvPr/>
        </p:nvCxnSpPr>
        <p:spPr>
          <a:xfrm>
            <a:off x="10034481" y="3099922"/>
            <a:ext cx="144600" cy="767700"/>
          </a:xfrm>
          <a:prstGeom prst="straightConnector1">
            <a:avLst/>
          </a:prstGeom>
          <a:noFill/>
          <a:ln cap="flat" cmpd="sng" w="9525">
            <a:solidFill>
              <a:schemeClr val="dk1"/>
            </a:solidFill>
            <a:prstDash val="solid"/>
            <a:round/>
            <a:headEnd len="med" w="med" type="triangle"/>
            <a:tailEnd len="sm" w="sm" type="none"/>
          </a:ln>
        </p:spPr>
      </p:cxnSp>
      <p:sp>
        <p:nvSpPr>
          <p:cNvPr id="883" name="Google Shape;883;p33"/>
          <p:cNvSpPr/>
          <p:nvPr/>
        </p:nvSpPr>
        <p:spPr>
          <a:xfrm>
            <a:off x="701041" y="659383"/>
            <a:ext cx="10768148" cy="1091691"/>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22860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lt1"/>
              </a:solidFill>
              <a:latin typeface="Arial"/>
              <a:ea typeface="Arial"/>
              <a:cs typeface="Arial"/>
              <a:sym typeface="Arial"/>
            </a:endParaRPr>
          </a:p>
        </p:txBody>
      </p:sp>
      <p:sp>
        <p:nvSpPr>
          <p:cNvPr id="884" name="Google Shape;884;p33"/>
          <p:cNvSpPr txBox="1"/>
          <p:nvPr>
            <p:ph type="title"/>
          </p:nvPr>
        </p:nvSpPr>
        <p:spPr>
          <a:xfrm>
            <a:off x="1295449" y="772159"/>
            <a:ext cx="9601102"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sz="2900">
                <a:solidFill>
                  <a:schemeClr val="lt1"/>
                </a:solidFill>
                <a:latin typeface="Arial"/>
                <a:ea typeface="Arial"/>
                <a:cs typeface="Arial"/>
                <a:sym typeface="Arial"/>
              </a:rPr>
              <a:t>El Modelo de Conciencia Social</a:t>
            </a:r>
            <a:endParaRPr sz="2900">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888" name="Shape 888"/>
        <p:cNvGrpSpPr/>
        <p:nvPr/>
      </p:nvGrpSpPr>
      <p:grpSpPr>
        <a:xfrm>
          <a:off x="0" y="0"/>
          <a:ext cx="0" cy="0"/>
          <a:chOff x="0" y="0"/>
          <a:chExt cx="0" cy="0"/>
        </a:xfrm>
      </p:grpSpPr>
      <p:pic>
        <p:nvPicPr>
          <p:cNvPr id="889" name="Google Shape;889;p71"/>
          <p:cNvPicPr preferRelativeResize="0"/>
          <p:nvPr/>
        </p:nvPicPr>
        <p:blipFill rotWithShape="1">
          <a:blip r:embed="rId3">
            <a:alphaModFix/>
          </a:blip>
          <a:srcRect b="0" l="0" r="0" t="0"/>
          <a:stretch/>
        </p:blipFill>
        <p:spPr>
          <a:xfrm>
            <a:off x="0" y="2004550"/>
            <a:ext cx="12192000" cy="4853449"/>
          </a:xfrm>
          <a:prstGeom prst="rect">
            <a:avLst/>
          </a:prstGeom>
          <a:noFill/>
          <a:ln>
            <a:noFill/>
          </a:ln>
        </p:spPr>
      </p:pic>
      <p:sp>
        <p:nvSpPr>
          <p:cNvPr id="890" name="Google Shape;890;p71"/>
          <p:cNvSpPr/>
          <p:nvPr/>
        </p:nvSpPr>
        <p:spPr>
          <a:xfrm>
            <a:off x="0" y="2004550"/>
            <a:ext cx="12192000" cy="4853449"/>
          </a:xfrm>
          <a:prstGeom prst="rect">
            <a:avLst/>
          </a:prstGeom>
          <a:solidFill>
            <a:srgbClr val="7F7F7F">
              <a:alpha val="7254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891" name="Google Shape;891;p71"/>
          <p:cNvSpPr txBox="1"/>
          <p:nvPr>
            <p:ph idx="1" type="body"/>
          </p:nvPr>
        </p:nvSpPr>
        <p:spPr>
          <a:xfrm>
            <a:off x="533275" y="640825"/>
            <a:ext cx="9237900" cy="1055700"/>
          </a:xfrm>
          <a:prstGeom prst="rect">
            <a:avLst/>
          </a:prstGeom>
          <a:noFill/>
          <a:ln>
            <a:noFill/>
          </a:ln>
        </p:spPr>
        <p:txBody>
          <a:bodyPr anchorCtr="0" anchor="b" bIns="45700" lIns="91425" spcFirstLastPara="1" rIns="91425" wrap="square" tIns="45700">
            <a:noAutofit/>
          </a:bodyPr>
          <a:lstStyle/>
          <a:p>
            <a:pPr indent="0" lvl="0" marL="0" rtl="0" algn="l">
              <a:lnSpc>
                <a:spcPct val="80000"/>
              </a:lnSpc>
              <a:spcBef>
                <a:spcPts val="0"/>
              </a:spcBef>
              <a:spcAft>
                <a:spcPts val="0"/>
              </a:spcAft>
              <a:buClr>
                <a:schemeClr val="accent3"/>
              </a:buClr>
              <a:buSzPts val="1680"/>
              <a:buNone/>
            </a:pPr>
            <a:r>
              <a:rPr lang="lt-LT" sz="2800">
                <a:solidFill>
                  <a:srgbClr val="678877"/>
                </a:solidFill>
                <a:latin typeface="Arial"/>
                <a:ea typeface="Arial"/>
                <a:cs typeface="Arial"/>
                <a:sym typeface="Arial"/>
              </a:rPr>
              <a:t>¿Estás siguiendo el contenido? </a:t>
            </a:r>
            <a:r>
              <a:rPr b="0" lang="lt-LT" sz="2800">
                <a:latin typeface="Arial"/>
                <a:ea typeface="Arial"/>
                <a:cs typeface="Arial"/>
                <a:sym typeface="Arial"/>
              </a:rPr>
              <a:t>Responde esta breve pregunta para reforzar lo que has aprendido.</a:t>
            </a:r>
            <a:endParaRPr b="0" sz="3000"/>
          </a:p>
        </p:txBody>
      </p:sp>
      <p:sp>
        <p:nvSpPr>
          <p:cNvPr id="892" name="Google Shape;892;p71"/>
          <p:cNvSpPr txBox="1"/>
          <p:nvPr/>
        </p:nvSpPr>
        <p:spPr>
          <a:xfrm>
            <a:off x="935577" y="2533750"/>
            <a:ext cx="10764776" cy="394975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000"/>
              <a:buFont typeface="Arial"/>
              <a:buNone/>
            </a:pPr>
            <a:r>
              <a:rPr b="1" i="0" lang="lt-LT" sz="3000" u="none" cap="none" strike="noStrike">
                <a:solidFill>
                  <a:srgbClr val="FFFFFF"/>
                </a:solidFill>
                <a:latin typeface="Arial"/>
                <a:ea typeface="Arial"/>
                <a:cs typeface="Arial"/>
                <a:sym typeface="Arial"/>
              </a:rPr>
              <a:t>¿Cuales son los principales desafíos de incorporar el Pensamiento Computacional en la educación de adultos?</a:t>
            </a:r>
            <a:endParaRPr b="1" i="0" sz="2500" u="none" cap="none" strike="noStrike">
              <a:solidFill>
                <a:srgbClr val="FFFFFF"/>
              </a:solidFill>
              <a:latin typeface="Arial"/>
              <a:ea typeface="Arial"/>
              <a:cs typeface="Arial"/>
              <a:sym typeface="Arial"/>
            </a:endParaRPr>
          </a:p>
          <a:p>
            <a:pPr indent="0" lvl="0" marL="0" marR="0" rtl="0" algn="l">
              <a:lnSpc>
                <a:spcPct val="150000"/>
              </a:lnSpc>
              <a:spcBef>
                <a:spcPts val="800"/>
              </a:spcBef>
              <a:spcAft>
                <a:spcPts val="0"/>
              </a:spcAft>
              <a:buNone/>
            </a:pPr>
            <a:r>
              <a:rPr b="0" i="0" lang="lt-LT" sz="2500" u="none" cap="none" strike="noStrike">
                <a:solidFill>
                  <a:srgbClr val="FFFFFF"/>
                </a:solidFill>
                <a:latin typeface="Arial"/>
                <a:ea typeface="Arial"/>
                <a:cs typeface="Arial"/>
                <a:sym typeface="Arial"/>
              </a:rPr>
              <a:t>A) Pedagógico, Personal, Cognitivo, Tecnológico</a:t>
            </a:r>
            <a:endParaRPr/>
          </a:p>
          <a:p>
            <a:pPr indent="0" lvl="0" marL="0" marR="0" rtl="0" algn="l">
              <a:lnSpc>
                <a:spcPct val="150000"/>
              </a:lnSpc>
              <a:spcBef>
                <a:spcPts val="800"/>
              </a:spcBef>
              <a:spcAft>
                <a:spcPts val="0"/>
              </a:spcAft>
              <a:buNone/>
            </a:pPr>
            <a:r>
              <a:rPr b="0" i="0" lang="lt-LT" sz="2500" u="none" cap="none" strike="noStrike">
                <a:solidFill>
                  <a:srgbClr val="FFFFFF"/>
                </a:solidFill>
                <a:latin typeface="Arial"/>
                <a:ea typeface="Arial"/>
                <a:cs typeface="Arial"/>
                <a:sym typeface="Arial"/>
              </a:rPr>
              <a:t>B) Socioeconómico/cultural</a:t>
            </a:r>
            <a:endParaRPr/>
          </a:p>
          <a:p>
            <a:pPr indent="0" lvl="0" marL="0" marR="0" rtl="0" algn="l">
              <a:lnSpc>
                <a:spcPct val="150000"/>
              </a:lnSpc>
              <a:spcBef>
                <a:spcPts val="800"/>
              </a:spcBef>
              <a:spcAft>
                <a:spcPts val="0"/>
              </a:spcAft>
              <a:buNone/>
            </a:pPr>
            <a:r>
              <a:rPr b="0" i="0" lang="lt-LT" sz="2500" u="none" cap="none" strike="noStrike">
                <a:solidFill>
                  <a:srgbClr val="FFFFFF"/>
                </a:solidFill>
                <a:latin typeface="Arial"/>
                <a:ea typeface="Arial"/>
                <a:cs typeface="Arial"/>
                <a:sym typeface="Arial"/>
              </a:rPr>
              <a:t>C) Contenido y contexto de aprendizaje</a:t>
            </a:r>
            <a:endParaRPr/>
          </a:p>
          <a:p>
            <a:pPr indent="0" lvl="0" marL="0" marR="0" rtl="0" algn="l">
              <a:lnSpc>
                <a:spcPct val="150000"/>
              </a:lnSpc>
              <a:spcBef>
                <a:spcPts val="800"/>
              </a:spcBef>
              <a:spcAft>
                <a:spcPts val="0"/>
              </a:spcAft>
              <a:buNone/>
            </a:pPr>
            <a:r>
              <a:rPr b="0" i="0" lang="lt-LT" sz="2500" u="none" cap="none" strike="noStrike">
                <a:solidFill>
                  <a:srgbClr val="FFFFFF"/>
                </a:solidFill>
                <a:latin typeface="Arial"/>
                <a:ea typeface="Arial"/>
                <a:cs typeface="Arial"/>
                <a:sym typeface="Arial"/>
              </a:rPr>
              <a:t>D) Todas las anteriores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Un dibujo de un perro&#10;&#10;Descripción generada automáticamente con confianza media" id="893" name="Google Shape;893;p71"/>
          <p:cNvPicPr preferRelativeResize="0"/>
          <p:nvPr/>
        </p:nvPicPr>
        <p:blipFill rotWithShape="1">
          <a:blip r:embed="rId4">
            <a:alphaModFix/>
          </a:blip>
          <a:srcRect b="0" l="0" r="0" t="0"/>
          <a:stretch/>
        </p:blipFill>
        <p:spPr>
          <a:xfrm>
            <a:off x="10041536" y="207562"/>
            <a:ext cx="1658817" cy="1658817"/>
          </a:xfrm>
          <a:prstGeom prst="rect">
            <a:avLst/>
          </a:prstGeom>
          <a:noFill/>
          <a:ln>
            <a:noFill/>
          </a:ln>
        </p:spPr>
      </p:pic>
      <p:sp>
        <p:nvSpPr>
          <p:cNvPr id="894" name="Google Shape;894;p71"/>
          <p:cNvSpPr txBox="1"/>
          <p:nvPr/>
        </p:nvSpPr>
        <p:spPr>
          <a:xfrm>
            <a:off x="11116340" y="6356350"/>
            <a:ext cx="8718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pic>
        <p:nvPicPr>
          <p:cNvPr id="901" name="Google Shape;901;p35"/>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902" name="Google Shape;902;p35"/>
          <p:cNvSpPr txBox="1"/>
          <p:nvPr>
            <p:ph type="title"/>
          </p:nvPr>
        </p:nvSpPr>
        <p:spPr>
          <a:xfrm>
            <a:off x="7279767" y="316105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SzPts val="2700"/>
              <a:buNone/>
            </a:pPr>
            <a:r>
              <a:rPr b="1" lang="lt-LT" sz="2700">
                <a:latin typeface="Arial"/>
                <a:ea typeface="Arial"/>
                <a:cs typeface="Arial"/>
                <a:sym typeface="Arial"/>
              </a:rPr>
              <a:t>UNIDAD 4</a:t>
            </a:r>
            <a:endParaRPr>
              <a:latin typeface="Arial"/>
              <a:ea typeface="Arial"/>
              <a:cs typeface="Arial"/>
              <a:sym typeface="Arial"/>
            </a:endParaRPr>
          </a:p>
        </p:txBody>
      </p:sp>
      <p:sp>
        <p:nvSpPr>
          <p:cNvPr id="903" name="Google Shape;903;p35"/>
          <p:cNvSpPr txBox="1"/>
          <p:nvPr>
            <p:ph idx="1" type="body"/>
          </p:nvPr>
        </p:nvSpPr>
        <p:spPr>
          <a:xfrm>
            <a:off x="7631342" y="3534381"/>
            <a:ext cx="3064618" cy="1149379"/>
          </a:xfrm>
          <a:prstGeom prst="rect">
            <a:avLst/>
          </a:prstGeom>
          <a:noFill/>
          <a:ln>
            <a:noFill/>
          </a:ln>
        </p:spPr>
        <p:txBody>
          <a:bodyPr anchorCtr="0" anchor="t" bIns="45700" lIns="91425" spcFirstLastPara="1" rIns="91425" wrap="square" tIns="45700">
            <a:noAutofit/>
          </a:bodyPr>
          <a:lstStyle/>
          <a:p>
            <a:pPr indent="0" lvl="0" marL="0" rtl="0" algn="ctr">
              <a:lnSpc>
                <a:spcPct val="114000"/>
              </a:lnSpc>
              <a:spcBef>
                <a:spcPts val="1000"/>
              </a:spcBef>
              <a:spcAft>
                <a:spcPts val="0"/>
              </a:spcAft>
              <a:buSzPts val="1400"/>
              <a:buNone/>
            </a:pPr>
            <a:r>
              <a:rPr lang="lt-LT" sz="1800">
                <a:latin typeface="Arial"/>
                <a:ea typeface="Arial"/>
                <a:cs typeface="Arial"/>
                <a:sym typeface="Arial"/>
              </a:rPr>
              <a:t>El impacto y el potencial del PC en los adultos poco cualificados</a:t>
            </a:r>
            <a:endParaRPr sz="1800">
              <a:latin typeface="Arial"/>
              <a:ea typeface="Arial"/>
              <a:cs typeface="Arial"/>
              <a:sym typeface="Arial"/>
            </a:endParaRPr>
          </a:p>
        </p:txBody>
      </p:sp>
      <p:sp>
        <p:nvSpPr>
          <p:cNvPr id="904" name="Google Shape;904;p35"/>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lt-LT" sz="9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0" name="Shape 910"/>
        <p:cNvGrpSpPr/>
        <p:nvPr/>
      </p:nvGrpSpPr>
      <p:grpSpPr>
        <a:xfrm>
          <a:off x="0" y="0"/>
          <a:ext cx="0" cy="0"/>
          <a:chOff x="0" y="0"/>
          <a:chExt cx="0" cy="0"/>
        </a:xfrm>
      </p:grpSpPr>
      <p:pic>
        <p:nvPicPr>
          <p:cNvPr descr="Close-up of circuit board" id="911" name="Google Shape;911;p36"/>
          <p:cNvPicPr preferRelativeResize="0"/>
          <p:nvPr>
            <p:ph idx="2" type="pic"/>
          </p:nvPr>
        </p:nvPicPr>
        <p:blipFill rotWithShape="1">
          <a:blip r:embed="rId3">
            <a:alphaModFix/>
          </a:blip>
          <a:srcRect b="0" l="1453" r="1452" t="0"/>
          <a:stretch/>
        </p:blipFill>
        <p:spPr>
          <a:xfrm>
            <a:off x="0" y="0"/>
            <a:ext cx="12192000" cy="6858000"/>
          </a:xfrm>
          <a:prstGeom prst="rect">
            <a:avLst/>
          </a:prstGeom>
          <a:noFill/>
          <a:ln>
            <a:noFill/>
          </a:ln>
        </p:spPr>
      </p:pic>
      <p:sp>
        <p:nvSpPr>
          <p:cNvPr id="912" name="Google Shape;912;p36"/>
          <p:cNvSpPr/>
          <p:nvPr/>
        </p:nvSpPr>
        <p:spPr>
          <a:xfrm>
            <a:off x="798576" y="697992"/>
            <a:ext cx="10594848" cy="5462016"/>
          </a:xfrm>
          <a:prstGeom prst="rect">
            <a:avLst/>
          </a:prstGeom>
          <a:solidFill>
            <a:srgbClr val="7F7F7F">
              <a:alpha val="7215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13" name="Google Shape;913;p36"/>
          <p:cNvSpPr txBox="1"/>
          <p:nvPr/>
        </p:nvSpPr>
        <p:spPr>
          <a:xfrm>
            <a:off x="1249680" y="1797784"/>
            <a:ext cx="9866660" cy="230828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En esta unidad abordamos la relevancia de conocer el Pensamiento Computacional.</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La integración de las competencias en Pensamiento Computacional entre personas adultas de baja cualificación tiene el potencial de mejorar sus perspectivas de empleabilidad y facilitar el acceso a oportunidades de aprendizaje permanente. Entre las diez competencias clave identificadas para la fuerza laboral actual se encuentran la resolución de problemas, la creatividad y el pensamiento crítico, ámbitos en los que el Pensamiento Computacional se vincula estrechamente.</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También se presenta la estrecha relación entre el pensamiento computacional y la IA.</a:t>
            </a:r>
            <a:endParaRPr/>
          </a:p>
        </p:txBody>
      </p:sp>
      <p:sp>
        <p:nvSpPr>
          <p:cNvPr id="914" name="Google Shape;914;p36"/>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chemeClr val="lt1"/>
                </a:solidFill>
                <a:latin typeface="Gill Sans"/>
                <a:ea typeface="Gill Sans"/>
                <a:cs typeface="Gill Sans"/>
                <a:sym typeface="Gill Sans"/>
              </a:rPr>
              <a:t>‹#›</a:t>
            </a:fld>
            <a:endParaRPr b="0" i="0" sz="900" u="none" cap="none" strike="noStrike">
              <a:solidFill>
                <a:schemeClr val="lt1"/>
              </a:solidFill>
              <a:latin typeface="Gill Sans"/>
              <a:ea typeface="Gill Sans"/>
              <a:cs typeface="Gill Sans"/>
              <a:sym typeface="Gill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18" name="Shape 918"/>
        <p:cNvGrpSpPr/>
        <p:nvPr/>
      </p:nvGrpSpPr>
      <p:grpSpPr>
        <a:xfrm>
          <a:off x="0" y="0"/>
          <a:ext cx="0" cy="0"/>
          <a:chOff x="0" y="0"/>
          <a:chExt cx="0" cy="0"/>
        </a:xfrm>
      </p:grpSpPr>
      <p:pic>
        <p:nvPicPr>
          <p:cNvPr id="919" name="Google Shape;919;p37"/>
          <p:cNvPicPr preferRelativeResize="0"/>
          <p:nvPr/>
        </p:nvPicPr>
        <p:blipFill rotWithShape="1">
          <a:blip r:embed="rId3">
            <a:alphaModFix/>
          </a:blip>
          <a:srcRect b="2847" l="0" r="0" t="0"/>
          <a:stretch/>
        </p:blipFill>
        <p:spPr>
          <a:xfrm>
            <a:off x="7489477" y="1598709"/>
            <a:ext cx="4393239" cy="4550379"/>
          </a:xfrm>
          <a:prstGeom prst="rect">
            <a:avLst/>
          </a:prstGeom>
          <a:noFill/>
          <a:ln>
            <a:noFill/>
          </a:ln>
        </p:spPr>
      </p:pic>
      <p:sp>
        <p:nvSpPr>
          <p:cNvPr id="920" name="Google Shape;920;p37"/>
          <p:cNvSpPr/>
          <p:nvPr/>
        </p:nvSpPr>
        <p:spPr>
          <a:xfrm>
            <a:off x="319997" y="1532965"/>
            <a:ext cx="7129406" cy="5005947"/>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1" name="Google Shape;921;p3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latin typeface="Arial"/>
                <a:ea typeface="Arial"/>
                <a:cs typeface="Arial"/>
                <a:sym typeface="Arial"/>
              </a:rPr>
              <a:t>‹#›</a:t>
            </a:fld>
            <a:endParaRPr>
              <a:latin typeface="Arial"/>
              <a:ea typeface="Arial"/>
              <a:cs typeface="Arial"/>
              <a:sym typeface="Arial"/>
            </a:endParaRPr>
          </a:p>
        </p:txBody>
      </p:sp>
      <p:sp>
        <p:nvSpPr>
          <p:cNvPr id="922" name="Google Shape;922;p37"/>
          <p:cNvSpPr txBox="1"/>
          <p:nvPr>
            <p:ph idx="1" type="body"/>
          </p:nvPr>
        </p:nvSpPr>
        <p:spPr>
          <a:xfrm>
            <a:off x="445232" y="1418960"/>
            <a:ext cx="6831105" cy="4441451"/>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600"/>
              </a:spcBef>
              <a:spcAft>
                <a:spcPts val="0"/>
              </a:spcAft>
              <a:buSzPts val="1260"/>
              <a:buNone/>
            </a:pPr>
            <a:r>
              <a:rPr lang="lt-LT" sz="1600">
                <a:latin typeface="Arial"/>
                <a:ea typeface="Arial"/>
                <a:cs typeface="Arial"/>
                <a:sym typeface="Arial"/>
              </a:rPr>
              <a:t>En 2021, el Foro Económico Mundial identificó las 10 competencias que se prevé serán esenciales en 2025:</a:t>
            </a:r>
            <a:endParaRPr sz="1600">
              <a:latin typeface="Arial"/>
              <a:ea typeface="Arial"/>
              <a:cs typeface="Arial"/>
              <a:sym typeface="Arial"/>
            </a:endParaRPr>
          </a:p>
          <a:p>
            <a:pPr indent="-285750" lvl="0" marL="285750" rtl="0" algn="just">
              <a:lnSpc>
                <a:spcPct val="100000"/>
              </a:lnSpc>
              <a:spcBef>
                <a:spcPts val="600"/>
              </a:spcBef>
              <a:spcAft>
                <a:spcPts val="0"/>
              </a:spcAft>
              <a:buSzPts val="1260"/>
              <a:buFont typeface="Arial"/>
              <a:buChar char="•"/>
            </a:pPr>
            <a:r>
              <a:rPr b="1" lang="lt-LT" sz="1600">
                <a:latin typeface="Arial"/>
                <a:ea typeface="Arial"/>
                <a:cs typeface="Arial"/>
                <a:sym typeface="Arial"/>
              </a:rPr>
              <a:t>Resolución de problemas</a:t>
            </a:r>
            <a:endParaRPr sz="1600">
              <a:latin typeface="Arial"/>
              <a:ea typeface="Arial"/>
              <a:cs typeface="Arial"/>
              <a:sym typeface="Arial"/>
            </a:endParaRPr>
          </a:p>
          <a:p>
            <a:pPr indent="-285750" lvl="0" marL="285750" rtl="0" algn="just">
              <a:lnSpc>
                <a:spcPct val="100000"/>
              </a:lnSpc>
              <a:spcBef>
                <a:spcPts val="600"/>
              </a:spcBef>
              <a:spcAft>
                <a:spcPts val="0"/>
              </a:spcAft>
              <a:buSzPts val="1260"/>
              <a:buFont typeface="Arial"/>
              <a:buChar char="•"/>
            </a:pPr>
            <a:r>
              <a:rPr b="1" lang="lt-LT" sz="1600">
                <a:latin typeface="Arial"/>
                <a:ea typeface="Arial"/>
                <a:cs typeface="Arial"/>
                <a:sym typeface="Arial"/>
              </a:rPr>
              <a:t>Creatividad</a:t>
            </a:r>
            <a:endParaRPr sz="1600">
              <a:latin typeface="Arial"/>
              <a:ea typeface="Arial"/>
              <a:cs typeface="Arial"/>
              <a:sym typeface="Arial"/>
            </a:endParaRPr>
          </a:p>
          <a:p>
            <a:pPr indent="-285750" lvl="0" marL="285750" rtl="0" algn="just">
              <a:lnSpc>
                <a:spcPct val="100000"/>
              </a:lnSpc>
              <a:spcBef>
                <a:spcPts val="600"/>
              </a:spcBef>
              <a:spcAft>
                <a:spcPts val="0"/>
              </a:spcAft>
              <a:buSzPts val="1260"/>
              <a:buFont typeface="Arial"/>
              <a:buChar char="•"/>
            </a:pPr>
            <a:r>
              <a:rPr b="1" lang="lt-LT" sz="1600">
                <a:latin typeface="Arial"/>
                <a:ea typeface="Arial"/>
                <a:cs typeface="Arial"/>
                <a:sym typeface="Arial"/>
              </a:rPr>
              <a:t>Pensamiento crítico </a:t>
            </a:r>
            <a:endParaRPr sz="1600">
              <a:latin typeface="Arial"/>
              <a:ea typeface="Arial"/>
              <a:cs typeface="Arial"/>
              <a:sym typeface="Arial"/>
            </a:endParaRPr>
          </a:p>
          <a:p>
            <a:pPr indent="0" lvl="0" marL="0" rtl="0" algn="just">
              <a:lnSpc>
                <a:spcPct val="100000"/>
              </a:lnSpc>
              <a:spcBef>
                <a:spcPts val="600"/>
              </a:spcBef>
              <a:spcAft>
                <a:spcPts val="0"/>
              </a:spcAft>
              <a:buSzPts val="1260"/>
              <a:buNone/>
            </a:pPr>
            <a:r>
              <a:rPr lang="lt-LT" sz="1600">
                <a:latin typeface="Arial"/>
                <a:ea typeface="Arial"/>
                <a:cs typeface="Arial"/>
                <a:sym typeface="Arial"/>
              </a:rPr>
              <a:t>Estas competencias están relacionadas con la </a:t>
            </a:r>
            <a:r>
              <a:rPr b="1" lang="lt-LT" sz="1600">
                <a:latin typeface="Arial"/>
                <a:ea typeface="Arial"/>
                <a:cs typeface="Arial"/>
                <a:sym typeface="Arial"/>
              </a:rPr>
              <a:t>alfabetización digital y la competencia tecnológica</a:t>
            </a:r>
            <a:r>
              <a:rPr lang="lt-LT" sz="1600">
                <a:latin typeface="Arial"/>
                <a:ea typeface="Arial"/>
                <a:cs typeface="Arial"/>
                <a:sym typeface="Arial"/>
              </a:rPr>
              <a:t>. El PC puede mejorar varias de estas competencias clave.</a:t>
            </a:r>
            <a:endParaRPr sz="1600">
              <a:latin typeface="Arial"/>
              <a:ea typeface="Arial"/>
              <a:cs typeface="Arial"/>
              <a:sym typeface="Arial"/>
            </a:endParaRPr>
          </a:p>
          <a:p>
            <a:pPr indent="0" lvl="0" marL="0" rtl="0" algn="just">
              <a:lnSpc>
                <a:spcPct val="100000"/>
              </a:lnSpc>
              <a:spcBef>
                <a:spcPts val="600"/>
              </a:spcBef>
              <a:spcAft>
                <a:spcPts val="0"/>
              </a:spcAft>
              <a:buSzPts val="1260"/>
              <a:buNone/>
            </a:pPr>
            <a:r>
              <a:rPr lang="lt-LT" sz="1600">
                <a:latin typeface="Arial"/>
                <a:ea typeface="Arial"/>
                <a:cs typeface="Arial"/>
                <a:sym typeface="Arial"/>
              </a:rPr>
              <a:t>Dentro del proceso educativo del PC, es crucial fomentar un entorno de aprendizaje inclusivo y democrático en el que todos los alumnos puedan participar en igualdad de condiciones. Este entorno puede mejorar la capacidad de los alumnos para </a:t>
            </a:r>
            <a:r>
              <a:rPr b="1" lang="lt-LT" sz="1600">
                <a:latin typeface="Arial"/>
                <a:ea typeface="Arial"/>
                <a:cs typeface="Arial"/>
                <a:sym typeface="Arial"/>
              </a:rPr>
              <a:t>trabajar con otras personas.</a:t>
            </a:r>
            <a:endParaRPr sz="1600">
              <a:latin typeface="Arial"/>
              <a:ea typeface="Arial"/>
              <a:cs typeface="Arial"/>
              <a:sym typeface="Arial"/>
            </a:endParaRPr>
          </a:p>
          <a:p>
            <a:pPr indent="0" lvl="0" marL="0" rtl="0" algn="just">
              <a:lnSpc>
                <a:spcPct val="100000"/>
              </a:lnSpc>
              <a:spcBef>
                <a:spcPts val="600"/>
              </a:spcBef>
              <a:spcAft>
                <a:spcPts val="0"/>
              </a:spcAft>
              <a:buSzPts val="1260"/>
              <a:buNone/>
            </a:pPr>
            <a:r>
              <a:rPr lang="lt-LT" sz="1600">
                <a:latin typeface="Arial"/>
                <a:ea typeface="Arial"/>
                <a:cs typeface="Arial"/>
                <a:sym typeface="Arial"/>
              </a:rPr>
              <a:t>La </a:t>
            </a:r>
            <a:r>
              <a:rPr b="1" lang="lt-LT" sz="1600">
                <a:latin typeface="Arial"/>
                <a:ea typeface="Arial"/>
                <a:cs typeface="Arial"/>
                <a:sym typeface="Arial"/>
              </a:rPr>
              <a:t>autogestión</a:t>
            </a:r>
            <a:r>
              <a:rPr lang="lt-LT" sz="1600">
                <a:latin typeface="Arial"/>
                <a:ea typeface="Arial"/>
                <a:cs typeface="Arial"/>
                <a:sym typeface="Arial"/>
              </a:rPr>
              <a:t> es una competencia fundamental para los adultos, que les permite conciliar eficazmente el trabajo y el desarrollo profesional continuo.</a:t>
            </a:r>
            <a:endParaRPr/>
          </a:p>
          <a:p>
            <a:pPr indent="0" lvl="0" marL="0" rtl="0" algn="just">
              <a:lnSpc>
                <a:spcPct val="100000"/>
              </a:lnSpc>
              <a:spcBef>
                <a:spcPts val="600"/>
              </a:spcBef>
              <a:spcAft>
                <a:spcPts val="0"/>
              </a:spcAft>
              <a:buSzPts val="1260"/>
              <a:buNone/>
            </a:pPr>
            <a:r>
              <a:rPr lang="lt-LT" sz="1600">
                <a:latin typeface="Arial"/>
                <a:ea typeface="Arial"/>
                <a:cs typeface="Arial"/>
                <a:sym typeface="Arial"/>
              </a:rPr>
              <a:t>Además, el desarrollo de competencias interpersonales puede ser especialmente beneficioso para los adultos poco cualificados, </a:t>
            </a:r>
            <a:r>
              <a:rPr b="1" lang="lt-LT" sz="1600">
                <a:latin typeface="Arial"/>
                <a:ea typeface="Arial"/>
                <a:cs typeface="Arial"/>
                <a:sym typeface="Arial"/>
              </a:rPr>
              <a:t>ya que mejora su empleabilidad en el mercado laboral</a:t>
            </a:r>
            <a:r>
              <a:rPr lang="lt-LT" sz="1600">
                <a:latin typeface="Arial"/>
                <a:ea typeface="Arial"/>
                <a:cs typeface="Arial"/>
                <a:sym typeface="Arial"/>
              </a:rPr>
              <a:t>.</a:t>
            </a:r>
            <a:endParaRPr/>
          </a:p>
        </p:txBody>
      </p:sp>
      <p:sp>
        <p:nvSpPr>
          <p:cNvPr id="923" name="Google Shape;923;p37"/>
          <p:cNvSpPr txBox="1"/>
          <p:nvPr/>
        </p:nvSpPr>
        <p:spPr>
          <a:xfrm>
            <a:off x="2088777" y="430214"/>
            <a:ext cx="8014447" cy="914400"/>
          </a:xfrm>
          <a:prstGeom prst="rect">
            <a:avLst/>
          </a:prstGeom>
          <a:noFill/>
          <a:ln>
            <a:noFill/>
          </a:ln>
        </p:spPr>
        <p:txBody>
          <a:bodyPr anchorCtr="0" anchor="b" bIns="45700" lIns="91425" spcFirstLastPara="1" rIns="91425" wrap="square" tIns="45700">
            <a:noAutofit/>
          </a:bodyPr>
          <a:lstStyle/>
          <a:p>
            <a:pPr indent="-228600" lvl="0" marL="228600" marR="0" rtl="0" algn="ctr">
              <a:lnSpc>
                <a:spcPct val="100000"/>
              </a:lnSpc>
              <a:spcBef>
                <a:spcPts val="0"/>
              </a:spcBef>
              <a:spcAft>
                <a:spcPts val="0"/>
              </a:spcAft>
              <a:buClr>
                <a:schemeClr val="dk2"/>
              </a:buClr>
              <a:buSzPts val="2400"/>
              <a:buFont typeface="Sorts Mill Goudy"/>
              <a:buNone/>
            </a:pPr>
            <a:r>
              <a:rPr b="1" i="0" lang="lt-LT" sz="2800" u="none" cap="none" strike="noStrike">
                <a:solidFill>
                  <a:schemeClr val="dk2"/>
                </a:solidFill>
                <a:latin typeface="Arial"/>
                <a:ea typeface="Arial"/>
                <a:cs typeface="Arial"/>
                <a:sym typeface="Arial"/>
              </a:rPr>
              <a:t>¿Cómo puede el PC apoyar a los adultos poco cualificados en el mercado laboral?</a:t>
            </a:r>
            <a:endParaRPr b="1" i="0" sz="2800" u="none" cap="none" strike="noStrike">
              <a:solidFill>
                <a:schemeClr val="dk2"/>
              </a:solidFill>
              <a:latin typeface="Arial"/>
              <a:ea typeface="Arial"/>
              <a:cs typeface="Arial"/>
              <a:sym typeface="Arial"/>
            </a:endParaRPr>
          </a:p>
        </p:txBody>
      </p:sp>
      <p:sp>
        <p:nvSpPr>
          <p:cNvPr id="924" name="Google Shape;924;p37"/>
          <p:cNvSpPr txBox="1"/>
          <p:nvPr/>
        </p:nvSpPr>
        <p:spPr>
          <a:xfrm>
            <a:off x="9783011" y="2398828"/>
            <a:ext cx="1611623" cy="24622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Pensamiento analítico e innovación</a:t>
            </a:r>
            <a:endParaRPr b="1" i="0" sz="800" u="none" cap="none" strike="noStrike">
              <a:solidFill>
                <a:srgbClr val="000000"/>
              </a:solidFill>
              <a:latin typeface="Arial"/>
              <a:ea typeface="Arial"/>
              <a:cs typeface="Arial"/>
              <a:sym typeface="Arial"/>
            </a:endParaRPr>
          </a:p>
        </p:txBody>
      </p:sp>
      <p:sp>
        <p:nvSpPr>
          <p:cNvPr id="925" name="Google Shape;925;p37"/>
          <p:cNvSpPr txBox="1"/>
          <p:nvPr/>
        </p:nvSpPr>
        <p:spPr>
          <a:xfrm>
            <a:off x="9783011" y="2746282"/>
            <a:ext cx="1833845" cy="24622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Aprendizaje activo y estrategias de aprendizaje</a:t>
            </a:r>
            <a:endParaRPr b="1" i="0" sz="800" u="none" cap="none" strike="noStrike">
              <a:solidFill>
                <a:srgbClr val="000000"/>
              </a:solidFill>
              <a:latin typeface="Arial"/>
              <a:ea typeface="Arial"/>
              <a:cs typeface="Arial"/>
              <a:sym typeface="Arial"/>
            </a:endParaRPr>
          </a:p>
        </p:txBody>
      </p:sp>
      <p:sp>
        <p:nvSpPr>
          <p:cNvPr id="926" name="Google Shape;926;p37"/>
          <p:cNvSpPr txBox="1"/>
          <p:nvPr/>
        </p:nvSpPr>
        <p:spPr>
          <a:xfrm>
            <a:off x="9783011" y="3093736"/>
            <a:ext cx="1833845"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Resolución de problemas complejos</a:t>
            </a:r>
            <a:endParaRPr b="1" i="0" sz="800" u="none" cap="none" strike="noStrike">
              <a:solidFill>
                <a:srgbClr val="000000"/>
              </a:solidFill>
              <a:latin typeface="Arial"/>
              <a:ea typeface="Arial"/>
              <a:cs typeface="Arial"/>
              <a:sym typeface="Arial"/>
            </a:endParaRPr>
          </a:p>
        </p:txBody>
      </p:sp>
      <p:sp>
        <p:nvSpPr>
          <p:cNvPr id="927" name="Google Shape;927;p37"/>
          <p:cNvSpPr txBox="1"/>
          <p:nvPr/>
        </p:nvSpPr>
        <p:spPr>
          <a:xfrm>
            <a:off x="9783011" y="3462991"/>
            <a:ext cx="1833845"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Pensamiento crítico y análisis</a:t>
            </a:r>
            <a:endParaRPr b="1" i="0" sz="800" u="none" cap="none" strike="noStrike">
              <a:solidFill>
                <a:srgbClr val="000000"/>
              </a:solidFill>
              <a:latin typeface="Arial"/>
              <a:ea typeface="Arial"/>
              <a:cs typeface="Arial"/>
              <a:sym typeface="Arial"/>
            </a:endParaRPr>
          </a:p>
        </p:txBody>
      </p:sp>
      <p:sp>
        <p:nvSpPr>
          <p:cNvPr id="928" name="Google Shape;928;p37"/>
          <p:cNvSpPr txBox="1"/>
          <p:nvPr/>
        </p:nvSpPr>
        <p:spPr>
          <a:xfrm>
            <a:off x="9783010" y="3817478"/>
            <a:ext cx="1833845"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Creatividad, originalidad e iniciativa</a:t>
            </a:r>
            <a:endParaRPr b="1" i="0" sz="800" u="none" cap="none" strike="noStrike">
              <a:solidFill>
                <a:srgbClr val="000000"/>
              </a:solidFill>
              <a:latin typeface="Arial"/>
              <a:ea typeface="Arial"/>
              <a:cs typeface="Arial"/>
              <a:sym typeface="Arial"/>
            </a:endParaRPr>
          </a:p>
        </p:txBody>
      </p:sp>
      <p:sp>
        <p:nvSpPr>
          <p:cNvPr id="929" name="Google Shape;929;p37"/>
          <p:cNvSpPr txBox="1"/>
          <p:nvPr/>
        </p:nvSpPr>
        <p:spPr>
          <a:xfrm>
            <a:off x="9783010" y="4171924"/>
            <a:ext cx="1833845"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Liderazgo e influencia social</a:t>
            </a:r>
            <a:endParaRPr/>
          </a:p>
        </p:txBody>
      </p:sp>
      <p:sp>
        <p:nvSpPr>
          <p:cNvPr id="930" name="Google Shape;930;p37"/>
          <p:cNvSpPr txBox="1"/>
          <p:nvPr/>
        </p:nvSpPr>
        <p:spPr>
          <a:xfrm>
            <a:off x="9783010" y="4510629"/>
            <a:ext cx="1833845" cy="24622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Uso, supervisión y control de la tecnología</a:t>
            </a:r>
            <a:endParaRPr b="1" i="0" sz="800" u="none" cap="none" strike="noStrike">
              <a:solidFill>
                <a:srgbClr val="000000"/>
              </a:solidFill>
              <a:latin typeface="Arial"/>
              <a:ea typeface="Arial"/>
              <a:cs typeface="Arial"/>
              <a:sym typeface="Arial"/>
            </a:endParaRPr>
          </a:p>
        </p:txBody>
      </p:sp>
      <p:sp>
        <p:nvSpPr>
          <p:cNvPr id="931" name="Google Shape;931;p37"/>
          <p:cNvSpPr txBox="1"/>
          <p:nvPr/>
        </p:nvSpPr>
        <p:spPr>
          <a:xfrm>
            <a:off x="9783010" y="4867581"/>
            <a:ext cx="1833845"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Diseño y programación de tecnologías</a:t>
            </a:r>
            <a:endParaRPr b="1" i="0" sz="800" u="none" cap="none" strike="noStrike">
              <a:solidFill>
                <a:srgbClr val="000000"/>
              </a:solidFill>
              <a:latin typeface="Arial"/>
              <a:ea typeface="Arial"/>
              <a:cs typeface="Arial"/>
              <a:sym typeface="Arial"/>
            </a:endParaRPr>
          </a:p>
        </p:txBody>
      </p:sp>
      <p:sp>
        <p:nvSpPr>
          <p:cNvPr id="932" name="Google Shape;932;p37"/>
          <p:cNvSpPr txBox="1"/>
          <p:nvPr/>
        </p:nvSpPr>
        <p:spPr>
          <a:xfrm>
            <a:off x="9783010" y="5224368"/>
            <a:ext cx="2088993"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Resiliencia, tolerancia al estrés y flexibilidad</a:t>
            </a:r>
            <a:endParaRPr b="1" i="0" sz="800" u="none" cap="none" strike="noStrike">
              <a:solidFill>
                <a:srgbClr val="000000"/>
              </a:solidFill>
              <a:latin typeface="Arial"/>
              <a:ea typeface="Arial"/>
              <a:cs typeface="Arial"/>
              <a:sym typeface="Arial"/>
            </a:endParaRPr>
          </a:p>
        </p:txBody>
      </p:sp>
      <p:sp>
        <p:nvSpPr>
          <p:cNvPr id="933" name="Google Shape;933;p37"/>
          <p:cNvSpPr txBox="1"/>
          <p:nvPr/>
        </p:nvSpPr>
        <p:spPr>
          <a:xfrm>
            <a:off x="9783010" y="5570901"/>
            <a:ext cx="2088993" cy="24622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Razonamiento, resolución de problemas e ideación</a:t>
            </a:r>
            <a:endParaRPr b="1" i="0" sz="800" u="none" cap="none" strike="noStrike">
              <a:solidFill>
                <a:srgbClr val="000000"/>
              </a:solidFill>
              <a:latin typeface="Arial"/>
              <a:ea typeface="Arial"/>
              <a:cs typeface="Arial"/>
              <a:sym typeface="Arial"/>
            </a:endParaRPr>
          </a:p>
        </p:txBody>
      </p:sp>
      <p:sp>
        <p:nvSpPr>
          <p:cNvPr id="934" name="Google Shape;934;p37"/>
          <p:cNvSpPr txBox="1"/>
          <p:nvPr/>
        </p:nvSpPr>
        <p:spPr>
          <a:xfrm>
            <a:off x="9899215" y="5873858"/>
            <a:ext cx="2088993" cy="92333"/>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600" u="none" cap="none" strike="noStrike">
                <a:solidFill>
                  <a:srgbClr val="000000"/>
                </a:solidFill>
                <a:latin typeface="Arial"/>
                <a:ea typeface="Arial"/>
                <a:cs typeface="Arial"/>
                <a:sym typeface="Arial"/>
              </a:rPr>
              <a:t>Fuente: </a:t>
            </a:r>
            <a:r>
              <a:rPr b="0" i="1" lang="lt-LT" sz="600" u="none" cap="none" strike="noStrike">
                <a:solidFill>
                  <a:srgbClr val="000000"/>
                </a:solidFill>
                <a:latin typeface="Arial"/>
                <a:ea typeface="Arial"/>
                <a:cs typeface="Arial"/>
                <a:sym typeface="Arial"/>
              </a:rPr>
              <a:t>Future of Jobs Report 2020. World Economic Forum</a:t>
            </a:r>
            <a:endParaRPr/>
          </a:p>
        </p:txBody>
      </p:sp>
      <p:sp>
        <p:nvSpPr>
          <p:cNvPr id="935" name="Google Shape;935;p37"/>
          <p:cNvSpPr txBox="1"/>
          <p:nvPr/>
        </p:nvSpPr>
        <p:spPr>
          <a:xfrm>
            <a:off x="7795162" y="4937087"/>
            <a:ext cx="1197014"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Tipo de competencia</a:t>
            </a:r>
            <a:endParaRPr b="1" i="0" sz="800" u="none" cap="none" strike="noStrike">
              <a:solidFill>
                <a:srgbClr val="000000"/>
              </a:solidFill>
              <a:latin typeface="Arial"/>
              <a:ea typeface="Arial"/>
              <a:cs typeface="Arial"/>
              <a:sym typeface="Arial"/>
            </a:endParaRPr>
          </a:p>
        </p:txBody>
      </p:sp>
      <p:sp>
        <p:nvSpPr>
          <p:cNvPr id="936" name="Google Shape;936;p37"/>
          <p:cNvSpPr txBox="1"/>
          <p:nvPr/>
        </p:nvSpPr>
        <p:spPr>
          <a:xfrm>
            <a:off x="7915757" y="5101257"/>
            <a:ext cx="1197014"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Resolución de problemas</a:t>
            </a:r>
            <a:endParaRPr b="0" i="0" sz="800" u="none" cap="none" strike="noStrike">
              <a:solidFill>
                <a:srgbClr val="000000"/>
              </a:solidFill>
              <a:latin typeface="Arial"/>
              <a:ea typeface="Arial"/>
              <a:cs typeface="Arial"/>
              <a:sym typeface="Arial"/>
            </a:endParaRPr>
          </a:p>
        </p:txBody>
      </p:sp>
      <p:sp>
        <p:nvSpPr>
          <p:cNvPr id="937" name="Google Shape;937;p37"/>
          <p:cNvSpPr txBox="1"/>
          <p:nvPr/>
        </p:nvSpPr>
        <p:spPr>
          <a:xfrm>
            <a:off x="7915757" y="5412329"/>
            <a:ext cx="1197014"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Trabajar con gente</a:t>
            </a:r>
            <a:endParaRPr b="0" i="0" sz="800" u="none" cap="none" strike="noStrike">
              <a:solidFill>
                <a:srgbClr val="000000"/>
              </a:solidFill>
              <a:latin typeface="Arial"/>
              <a:ea typeface="Arial"/>
              <a:cs typeface="Arial"/>
              <a:sym typeface="Arial"/>
            </a:endParaRPr>
          </a:p>
        </p:txBody>
      </p:sp>
      <p:sp>
        <p:nvSpPr>
          <p:cNvPr id="938" name="Google Shape;938;p37"/>
          <p:cNvSpPr txBox="1"/>
          <p:nvPr/>
        </p:nvSpPr>
        <p:spPr>
          <a:xfrm>
            <a:off x="7915757" y="5256793"/>
            <a:ext cx="1197014"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Autogestión</a:t>
            </a:r>
            <a:endParaRPr b="0" i="0" sz="800" u="none" cap="none" strike="noStrike">
              <a:solidFill>
                <a:srgbClr val="000000"/>
              </a:solidFill>
              <a:latin typeface="Arial"/>
              <a:ea typeface="Arial"/>
              <a:cs typeface="Arial"/>
              <a:sym typeface="Arial"/>
            </a:endParaRPr>
          </a:p>
        </p:txBody>
      </p:sp>
      <p:sp>
        <p:nvSpPr>
          <p:cNvPr id="939" name="Google Shape;939;p37"/>
          <p:cNvSpPr txBox="1"/>
          <p:nvPr/>
        </p:nvSpPr>
        <p:spPr>
          <a:xfrm>
            <a:off x="7915756" y="5567865"/>
            <a:ext cx="1498587"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Uso y desarrollo de la tecnología</a:t>
            </a:r>
            <a:endParaRPr b="0" i="0" sz="800" u="none" cap="none" strike="noStrike">
              <a:solidFill>
                <a:srgbClr val="000000"/>
              </a:solidFill>
              <a:latin typeface="Arial"/>
              <a:ea typeface="Arial"/>
              <a:cs typeface="Arial"/>
              <a:sym typeface="Arial"/>
            </a:endParaRPr>
          </a:p>
        </p:txBody>
      </p:sp>
      <p:sp>
        <p:nvSpPr>
          <p:cNvPr id="940" name="Google Shape;940;p37"/>
          <p:cNvSpPr txBox="1"/>
          <p:nvPr/>
        </p:nvSpPr>
        <p:spPr>
          <a:xfrm>
            <a:off x="7589686" y="1892749"/>
            <a:ext cx="1774080" cy="1538883"/>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2000" u="none" cap="none" strike="noStrike">
                <a:solidFill>
                  <a:srgbClr val="000000"/>
                </a:solidFill>
                <a:latin typeface="Arial"/>
                <a:ea typeface="Arial"/>
                <a:cs typeface="Arial"/>
                <a:sym typeface="Arial"/>
              </a:rPr>
              <a:t>Las 10 competencias más importantes de 2025</a:t>
            </a:r>
            <a:endParaRPr b="1" i="0" sz="2000" u="none" cap="none" strike="noStrik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sp>
        <p:nvSpPr>
          <p:cNvPr id="947" name="Google Shape;947;p39"/>
          <p:cNvSpPr txBox="1"/>
          <p:nvPr>
            <p:ph type="title"/>
          </p:nvPr>
        </p:nvSpPr>
        <p:spPr>
          <a:xfrm>
            <a:off x="1274064" y="845621"/>
            <a:ext cx="5964936" cy="914400"/>
          </a:xfrm>
          <a:prstGeom prst="rect">
            <a:avLst/>
          </a:prstGeom>
          <a:noFill/>
          <a:ln>
            <a:noFill/>
          </a:ln>
        </p:spPr>
        <p:txBody>
          <a:bodyPr anchorCtr="0" anchor="b" bIns="45700" lIns="91425" spcFirstLastPara="1" rIns="91425" wrap="square" tIns="45700">
            <a:noAutofit/>
          </a:bodyPr>
          <a:lstStyle/>
          <a:p>
            <a:pPr indent="0" lvl="0" marL="0" rtl="0" algn="l">
              <a:lnSpc>
                <a:spcPct val="114000"/>
              </a:lnSpc>
              <a:spcBef>
                <a:spcPts val="1000"/>
              </a:spcBef>
              <a:spcAft>
                <a:spcPts val="0"/>
              </a:spcAft>
              <a:buSzPts val="2400"/>
              <a:buNone/>
            </a:pPr>
            <a:r>
              <a:rPr b="1" lang="lt-LT">
                <a:latin typeface="Arial"/>
                <a:ea typeface="Arial"/>
                <a:cs typeface="Arial"/>
                <a:sym typeface="Arial"/>
              </a:rPr>
              <a:t>Desbloqueando el potencial con Pensamiento Computacional</a:t>
            </a:r>
            <a:endParaRPr b="1">
              <a:latin typeface="Arial"/>
              <a:ea typeface="Arial"/>
              <a:cs typeface="Arial"/>
              <a:sym typeface="Arial"/>
            </a:endParaRPr>
          </a:p>
        </p:txBody>
      </p:sp>
      <p:sp>
        <p:nvSpPr>
          <p:cNvPr id="948" name="Google Shape;948;p39"/>
          <p:cNvSpPr txBox="1"/>
          <p:nvPr>
            <p:ph idx="1" type="body"/>
          </p:nvPr>
        </p:nvSpPr>
        <p:spPr>
          <a:xfrm>
            <a:off x="891430" y="1691242"/>
            <a:ext cx="6162040" cy="3642347"/>
          </a:xfrm>
          <a:prstGeom prst="rect">
            <a:avLst/>
          </a:prstGeom>
          <a:noFill/>
          <a:ln>
            <a:noFill/>
          </a:ln>
        </p:spPr>
        <p:txBody>
          <a:bodyPr anchorCtr="0" anchor="t" bIns="45700" lIns="91425" spcFirstLastPara="1" rIns="91425" wrap="square" tIns="45700">
            <a:noAutofit/>
          </a:bodyPr>
          <a:lstStyle/>
          <a:p>
            <a:pPr indent="-285750" lvl="0" marL="514350" rtl="0" algn="just">
              <a:lnSpc>
                <a:spcPct val="100000"/>
              </a:lnSpc>
              <a:spcBef>
                <a:spcPts val="600"/>
              </a:spcBef>
              <a:spcAft>
                <a:spcPts val="0"/>
              </a:spcAft>
              <a:buSzPts val="1260"/>
              <a:buFont typeface="Arial"/>
              <a:buChar char="•"/>
            </a:pPr>
            <a:r>
              <a:rPr lang="lt-LT" sz="1600">
                <a:latin typeface="Arial"/>
                <a:ea typeface="Arial"/>
                <a:cs typeface="Arial"/>
                <a:sym typeface="Arial"/>
              </a:rPr>
              <a:t>El PC puede tener un impacto significativo al reforzar las capacidades de resolución de problemas, razonamiento lógico y toma de decisiones entre los estudiantes adultos poco cualificados en contextos profesionales, educativos y cotidianos. La adquisición de estas competencias puede contribuir a mejorar la empleabilidad y a ampliar las oportunidades de aprendizaje permanente.</a:t>
            </a:r>
            <a:endParaRPr/>
          </a:p>
          <a:p>
            <a:pPr indent="-285750" lvl="0" marL="514350" rtl="0" algn="just">
              <a:lnSpc>
                <a:spcPct val="100000"/>
              </a:lnSpc>
              <a:spcBef>
                <a:spcPts val="600"/>
              </a:spcBef>
              <a:spcAft>
                <a:spcPts val="0"/>
              </a:spcAft>
              <a:buSzPts val="1260"/>
              <a:buFont typeface="Arial"/>
              <a:buChar char="•"/>
            </a:pPr>
            <a:r>
              <a:rPr lang="lt-LT" sz="1600">
                <a:latin typeface="Arial"/>
                <a:ea typeface="Arial"/>
                <a:cs typeface="Arial"/>
                <a:sym typeface="Arial"/>
              </a:rPr>
              <a:t>El PC desempeña un papel crucial en la promoción de la inclusión digital entre los adultos poco cualificados, dotándoles de habilidades esenciales para navegar por el panorama digital. </a:t>
            </a:r>
            <a:endParaRPr/>
          </a:p>
          <a:p>
            <a:pPr indent="-285750" lvl="0" marL="514350" rtl="0" algn="just">
              <a:lnSpc>
                <a:spcPct val="100000"/>
              </a:lnSpc>
              <a:spcBef>
                <a:spcPts val="600"/>
              </a:spcBef>
              <a:spcAft>
                <a:spcPts val="0"/>
              </a:spcAft>
              <a:buSzPts val="1260"/>
              <a:buFont typeface="Arial"/>
              <a:buChar char="•"/>
            </a:pPr>
            <a:r>
              <a:rPr lang="lt-LT" sz="1600">
                <a:latin typeface="Arial"/>
                <a:ea typeface="Arial"/>
                <a:cs typeface="Arial"/>
                <a:sym typeface="Arial"/>
              </a:rPr>
              <a:t>Las personas con una sólida comprensión de los principios del PC demuestran una mayor competencia en el uso de la tecnología y exhiben niveles más altos de alfabetización digital y de conocimiento de inteligencia artificial (IA).</a:t>
            </a:r>
            <a:endParaRPr>
              <a:latin typeface="Arial"/>
              <a:ea typeface="Arial"/>
              <a:cs typeface="Arial"/>
              <a:sym typeface="Arial"/>
            </a:endParaRPr>
          </a:p>
        </p:txBody>
      </p:sp>
      <p:pic>
        <p:nvPicPr>
          <p:cNvPr descr="Adult listening in class" id="949" name="Google Shape;949;p39"/>
          <p:cNvPicPr preferRelativeResize="0"/>
          <p:nvPr/>
        </p:nvPicPr>
        <p:blipFill rotWithShape="1">
          <a:blip r:embed="rId3">
            <a:alphaModFix/>
          </a:blip>
          <a:srcRect b="0" l="30085" r="29010" t="1517"/>
          <a:stretch/>
        </p:blipFill>
        <p:spPr>
          <a:xfrm>
            <a:off x="8082840" y="0"/>
            <a:ext cx="4109160" cy="6858000"/>
          </a:xfrm>
          <a:prstGeom prst="rect">
            <a:avLst/>
          </a:prstGeom>
          <a:noFill/>
          <a:ln>
            <a:noFill/>
          </a:ln>
        </p:spPr>
      </p:pic>
      <p:sp>
        <p:nvSpPr>
          <p:cNvPr id="950" name="Google Shape;950;p3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5" name="Shape 955"/>
        <p:cNvGrpSpPr/>
        <p:nvPr/>
      </p:nvGrpSpPr>
      <p:grpSpPr>
        <a:xfrm>
          <a:off x="0" y="0"/>
          <a:ext cx="0" cy="0"/>
          <a:chOff x="0" y="0"/>
          <a:chExt cx="0" cy="0"/>
        </a:xfrm>
      </p:grpSpPr>
      <p:sp>
        <p:nvSpPr>
          <p:cNvPr id="956" name="Google Shape;956;p40"/>
          <p:cNvSpPr/>
          <p:nvPr/>
        </p:nvSpPr>
        <p:spPr>
          <a:xfrm>
            <a:off x="893241" y="1788117"/>
            <a:ext cx="5918200" cy="1650120"/>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57" name="Google Shape;957;p40"/>
          <p:cNvSpPr txBox="1"/>
          <p:nvPr>
            <p:ph type="title"/>
          </p:nvPr>
        </p:nvSpPr>
        <p:spPr>
          <a:xfrm>
            <a:off x="1117600" y="850050"/>
            <a:ext cx="9956800"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111"/>
              <a:buFont typeface="Sorts Mill Goudy"/>
              <a:buNone/>
            </a:pPr>
            <a:r>
              <a:rPr b="1" lang="lt-LT" sz="2800">
                <a:latin typeface="Arial"/>
                <a:ea typeface="Arial"/>
                <a:cs typeface="Arial"/>
                <a:sym typeface="Arial"/>
              </a:rPr>
              <a:t>El PC en la era de la IA</a:t>
            </a:r>
            <a:endParaRPr sz="2800">
              <a:latin typeface="Arial"/>
              <a:ea typeface="Arial"/>
              <a:cs typeface="Arial"/>
              <a:sym typeface="Arial"/>
            </a:endParaRPr>
          </a:p>
        </p:txBody>
      </p:sp>
      <p:sp>
        <p:nvSpPr>
          <p:cNvPr id="958" name="Google Shape;958;p40"/>
          <p:cNvSpPr txBox="1"/>
          <p:nvPr>
            <p:ph idx="1" type="body"/>
          </p:nvPr>
        </p:nvSpPr>
        <p:spPr>
          <a:xfrm>
            <a:off x="839493" y="1702163"/>
            <a:ext cx="5894478" cy="1605622"/>
          </a:xfrm>
          <a:prstGeom prst="rect">
            <a:avLst/>
          </a:prstGeom>
          <a:noFill/>
          <a:ln>
            <a:noFill/>
          </a:ln>
        </p:spPr>
        <p:txBody>
          <a:bodyPr anchorCtr="0" anchor="t" bIns="45700" lIns="91425" spcFirstLastPara="1" rIns="91425" wrap="square" tIns="45700">
            <a:normAutofit fontScale="92500" lnSpcReduction="10000"/>
          </a:bodyPr>
          <a:lstStyle/>
          <a:p>
            <a:pPr indent="0" lvl="0" marL="148590" rtl="0" algn="just">
              <a:lnSpc>
                <a:spcPct val="100000"/>
              </a:lnSpc>
              <a:spcBef>
                <a:spcPts val="1000"/>
              </a:spcBef>
              <a:spcAft>
                <a:spcPts val="0"/>
              </a:spcAft>
              <a:buSzPct val="85135"/>
              <a:buNone/>
            </a:pPr>
            <a:r>
              <a:rPr lang="lt-LT" sz="1600">
                <a:latin typeface="Arial"/>
                <a:ea typeface="Arial"/>
                <a:cs typeface="Arial"/>
                <a:sym typeface="Arial"/>
              </a:rPr>
              <a:t>Elementos del PC como la descomposición, la abstracción, el reconocimiento de patrones y los algoritmos están directamente relacionados con el pensamiento de la Inteligencia Artificial (IA).</a:t>
            </a:r>
            <a:endParaRPr/>
          </a:p>
          <a:p>
            <a:pPr indent="0" lvl="0" marL="148590" rtl="0" algn="just">
              <a:lnSpc>
                <a:spcPct val="100000"/>
              </a:lnSpc>
              <a:spcBef>
                <a:spcPts val="1000"/>
              </a:spcBef>
              <a:spcAft>
                <a:spcPts val="0"/>
              </a:spcAft>
              <a:buSzPct val="85135"/>
              <a:buNone/>
            </a:pPr>
            <a:r>
              <a:rPr lang="lt-LT" sz="1600">
                <a:latin typeface="Arial"/>
                <a:ea typeface="Arial"/>
                <a:cs typeface="Arial"/>
                <a:sym typeface="Arial"/>
              </a:rPr>
              <a:t>Los adultos que comprenden los principios fundamentales del PC pueden adoptar más fácilmente las tecnologías y aplicar mejor los principios del pensamiento de la IA.</a:t>
            </a:r>
            <a:endParaRPr sz="1600">
              <a:latin typeface="Arial"/>
              <a:ea typeface="Arial"/>
              <a:cs typeface="Arial"/>
              <a:sym typeface="Arial"/>
            </a:endParaRPr>
          </a:p>
        </p:txBody>
      </p:sp>
      <p:sp>
        <p:nvSpPr>
          <p:cNvPr id="959" name="Google Shape;959;p4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960" name="Google Shape;960;p40"/>
          <p:cNvSpPr/>
          <p:nvPr/>
        </p:nvSpPr>
        <p:spPr>
          <a:xfrm>
            <a:off x="5323840" y="3547889"/>
            <a:ext cx="6096000" cy="252160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961" name="Google Shape;961;p40"/>
          <p:cNvSpPr txBox="1"/>
          <p:nvPr/>
        </p:nvSpPr>
        <p:spPr>
          <a:xfrm>
            <a:off x="5258016" y="3576150"/>
            <a:ext cx="6161824" cy="2466843"/>
          </a:xfrm>
          <a:prstGeom prst="rect">
            <a:avLst/>
          </a:prstGeom>
          <a:noFill/>
          <a:ln>
            <a:noFill/>
          </a:ln>
        </p:spPr>
        <p:txBody>
          <a:bodyPr anchorCtr="0" anchor="t" bIns="45700" lIns="91425" spcFirstLastPara="1" rIns="91425" wrap="square" tIns="45700">
            <a:noAutofit/>
          </a:bodyPr>
          <a:lstStyle/>
          <a:p>
            <a:pPr indent="0" lvl="0" marL="148590" marR="0" rtl="0" algn="just">
              <a:lnSpc>
                <a:spcPct val="100000"/>
              </a:lnSpc>
              <a:spcBef>
                <a:spcPts val="0"/>
              </a:spcBef>
              <a:spcAft>
                <a:spcPts val="0"/>
              </a:spcAft>
              <a:buClr>
                <a:schemeClr val="dk2"/>
              </a:buClr>
              <a:buSzPts val="1260"/>
              <a:buFont typeface="Arial"/>
              <a:buNone/>
            </a:pPr>
            <a:r>
              <a:rPr b="0" i="0" lang="lt-LT" sz="1500" u="none" cap="none" strike="noStrike">
                <a:solidFill>
                  <a:schemeClr val="dk2"/>
                </a:solidFill>
                <a:latin typeface="Arial"/>
                <a:ea typeface="Arial"/>
                <a:cs typeface="Arial"/>
                <a:sym typeface="Arial"/>
              </a:rPr>
              <a:t>El pensamiento de la IA va más allá de los fundamentos del PC e incorpora procesos cognitivos y computacionales más avanzados como: Aprovechar las bases de conocimiento y el razonamiento basado en casos para la resolución de problemas; Capturar y razonar sobre el conocimiento de sentido común; Permitir el procesamiento de la semántica y la información contextual; Manejar eficazmente los datos no estructurados, entre otras tareas complejas.</a:t>
            </a:r>
            <a:endParaRPr/>
          </a:p>
          <a:p>
            <a:pPr indent="0" lvl="0" marL="148590" marR="0" rtl="0" algn="just">
              <a:lnSpc>
                <a:spcPct val="100000"/>
              </a:lnSpc>
              <a:spcBef>
                <a:spcPts val="0"/>
              </a:spcBef>
              <a:spcAft>
                <a:spcPts val="0"/>
              </a:spcAft>
              <a:buClr>
                <a:schemeClr val="dk2"/>
              </a:buClr>
              <a:buSzPts val="1260"/>
              <a:buFont typeface="Arial"/>
              <a:buNone/>
            </a:pPr>
            <a:r>
              <a:rPr b="0" i="0" lang="lt-LT" sz="1500" u="none" cap="none" strike="noStrike">
                <a:solidFill>
                  <a:schemeClr val="dk2"/>
                </a:solidFill>
                <a:latin typeface="Arial"/>
                <a:ea typeface="Arial"/>
                <a:cs typeface="Arial"/>
                <a:sym typeface="Arial"/>
              </a:rPr>
              <a:t>Estas capacidades posicionan al pensamiento de IA como un marco más holístico y adaptable para abordar complejos retos del mundo real.</a:t>
            </a:r>
            <a:endParaRPr b="0" i="0" sz="1500" u="none" cap="none" strike="noStrike">
              <a:solidFill>
                <a:schemeClr val="dk2"/>
              </a:solidFill>
              <a:latin typeface="Arial"/>
              <a:ea typeface="Arial"/>
              <a:cs typeface="Arial"/>
              <a:sym typeface="Arial"/>
            </a:endParaRPr>
          </a:p>
        </p:txBody>
      </p:sp>
      <p:sp>
        <p:nvSpPr>
          <p:cNvPr id="962" name="Google Shape;962;p40"/>
          <p:cNvSpPr/>
          <p:nvPr/>
        </p:nvSpPr>
        <p:spPr>
          <a:xfrm>
            <a:off x="7772400" y="2042962"/>
            <a:ext cx="1280160" cy="1188720"/>
          </a:xfrm>
          <a:prstGeom prst="ellipse">
            <a:avLst/>
          </a:prstGeom>
          <a:solidFill>
            <a:schemeClr val="accent3">
              <a:alpha val="4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63" name="Google Shape;963;p40"/>
          <p:cNvSpPr/>
          <p:nvPr/>
        </p:nvSpPr>
        <p:spPr>
          <a:xfrm>
            <a:off x="8773160" y="2042962"/>
            <a:ext cx="1280160" cy="1188720"/>
          </a:xfrm>
          <a:prstGeom prst="ellipse">
            <a:avLst/>
          </a:prstGeom>
          <a:solidFill>
            <a:schemeClr val="accent5">
              <a:alpha val="4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64" name="Google Shape;964;p40"/>
          <p:cNvSpPr txBox="1"/>
          <p:nvPr/>
        </p:nvSpPr>
        <p:spPr>
          <a:xfrm>
            <a:off x="8884700" y="2461414"/>
            <a:ext cx="1280160" cy="52318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Pensamiento de IA</a:t>
            </a:r>
            <a:endParaRPr b="0" i="0" sz="1400" u="none" cap="none" strike="noStrike">
              <a:solidFill>
                <a:srgbClr val="000000"/>
              </a:solidFill>
              <a:latin typeface="Arial"/>
              <a:ea typeface="Arial"/>
              <a:cs typeface="Arial"/>
              <a:sym typeface="Arial"/>
            </a:endParaRPr>
          </a:p>
        </p:txBody>
      </p:sp>
      <p:sp>
        <p:nvSpPr>
          <p:cNvPr id="965" name="Google Shape;965;p40"/>
          <p:cNvSpPr txBox="1"/>
          <p:nvPr/>
        </p:nvSpPr>
        <p:spPr>
          <a:xfrm>
            <a:off x="8051800" y="2489397"/>
            <a:ext cx="72136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PC</a:t>
            </a:r>
            <a:endParaRPr b="0" i="0" sz="1400" u="none" cap="none" strike="noStrike">
              <a:solidFill>
                <a:srgbClr val="000000"/>
              </a:solidFill>
              <a:latin typeface="Arial"/>
              <a:ea typeface="Arial"/>
              <a:cs typeface="Arial"/>
              <a:sym typeface="Arial"/>
            </a:endParaRPr>
          </a:p>
        </p:txBody>
      </p:sp>
      <p:sp>
        <p:nvSpPr>
          <p:cNvPr id="966" name="Google Shape;966;p40"/>
          <p:cNvSpPr txBox="1"/>
          <p:nvPr/>
        </p:nvSpPr>
        <p:spPr>
          <a:xfrm>
            <a:off x="8536940" y="3176205"/>
            <a:ext cx="1275080" cy="30773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Solapamiento </a:t>
            </a:r>
            <a:endParaRPr b="0" i="0" sz="1400" u="none" cap="none" strike="noStrike">
              <a:solidFill>
                <a:srgbClr val="000000"/>
              </a:solidFill>
              <a:latin typeface="Arial"/>
              <a:ea typeface="Arial"/>
              <a:cs typeface="Arial"/>
              <a:sym typeface="Arial"/>
            </a:endParaRPr>
          </a:p>
        </p:txBody>
      </p:sp>
      <p:cxnSp>
        <p:nvCxnSpPr>
          <p:cNvPr id="967" name="Google Shape;967;p40"/>
          <p:cNvCxnSpPr/>
          <p:nvPr/>
        </p:nvCxnSpPr>
        <p:spPr>
          <a:xfrm rot="10800000">
            <a:off x="8933180" y="2749301"/>
            <a:ext cx="5080" cy="411495"/>
          </a:xfrm>
          <a:prstGeom prst="straightConnector1">
            <a:avLst/>
          </a:prstGeom>
          <a:noFill/>
          <a:ln cap="flat" cmpd="sng" w="38100">
            <a:solidFill>
              <a:schemeClr val="dk1"/>
            </a:solidFill>
            <a:prstDash val="solid"/>
            <a:round/>
            <a:headEnd len="sm" w="sm" type="none"/>
            <a:tailEnd len="med" w="med" type="triangle"/>
          </a:ln>
        </p:spPr>
      </p:cxnSp>
      <p:cxnSp>
        <p:nvCxnSpPr>
          <p:cNvPr id="968" name="Google Shape;968;p40"/>
          <p:cNvCxnSpPr/>
          <p:nvPr/>
        </p:nvCxnSpPr>
        <p:spPr>
          <a:xfrm>
            <a:off x="8133078" y="2013467"/>
            <a:ext cx="1508762" cy="0"/>
          </a:xfrm>
          <a:prstGeom prst="straightConnector1">
            <a:avLst/>
          </a:prstGeom>
          <a:noFill/>
          <a:ln cap="flat" cmpd="sng" w="38100">
            <a:solidFill>
              <a:srgbClr val="2E86C7"/>
            </a:solidFill>
            <a:prstDash val="solid"/>
            <a:round/>
            <a:headEnd len="sm" w="sm" type="none"/>
            <a:tailEnd len="med" w="med" type="triangle"/>
          </a:ln>
        </p:spPr>
      </p:cxnSp>
      <p:sp>
        <p:nvSpPr>
          <p:cNvPr id="969" name="Google Shape;969;p40"/>
          <p:cNvSpPr txBox="1"/>
          <p:nvPr/>
        </p:nvSpPr>
        <p:spPr>
          <a:xfrm>
            <a:off x="8445500" y="1728035"/>
            <a:ext cx="117856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Movimiento </a:t>
            </a:r>
            <a:endParaRPr b="0" i="0" sz="1400" u="none" cap="none" strike="noStrike">
              <a:solidFill>
                <a:srgbClr val="000000"/>
              </a:solidFill>
              <a:latin typeface="Arial"/>
              <a:ea typeface="Arial"/>
              <a:cs typeface="Arial"/>
              <a:sym typeface="Arial"/>
            </a:endParaRPr>
          </a:p>
        </p:txBody>
      </p:sp>
      <p:pic>
        <p:nvPicPr>
          <p:cNvPr descr="https://ars.els-cdn.com/content/image/1-s2.0-S0736585323000904-gr1.jpg" id="970" name="Google Shape;970;p40"/>
          <p:cNvPicPr preferRelativeResize="0"/>
          <p:nvPr/>
        </p:nvPicPr>
        <p:blipFill rotWithShape="1">
          <a:blip r:embed="rId3">
            <a:alphaModFix/>
          </a:blip>
          <a:srcRect b="0" l="0" r="0" t="0"/>
          <a:stretch/>
        </p:blipFill>
        <p:spPr>
          <a:xfrm>
            <a:off x="839493" y="3737661"/>
            <a:ext cx="4398418" cy="1873401"/>
          </a:xfrm>
          <a:prstGeom prst="rect">
            <a:avLst/>
          </a:prstGeom>
          <a:noFill/>
          <a:ln>
            <a:noFill/>
          </a:ln>
        </p:spPr>
      </p:pic>
      <p:sp>
        <p:nvSpPr>
          <p:cNvPr id="971" name="Google Shape;971;p40"/>
          <p:cNvSpPr/>
          <p:nvPr/>
        </p:nvSpPr>
        <p:spPr>
          <a:xfrm>
            <a:off x="3786732" y="5551878"/>
            <a:ext cx="1719505" cy="246181"/>
          </a:xfrm>
          <a:prstGeom prst="rect">
            <a:avLst/>
          </a:prstGeom>
          <a:noFill/>
          <a:ln>
            <a:noFill/>
          </a:ln>
        </p:spPr>
        <p:txBody>
          <a:bodyPr anchorCtr="0" anchor="t" bIns="45700" lIns="91425" spcFirstLastPara="1" rIns="91425" wrap="square" tIns="45700">
            <a:spAutoFit/>
          </a:bodyPr>
          <a:lstStyle/>
          <a:p>
            <a:pPr indent="0" lvl="0" marL="228600" marR="0" rtl="0" algn="l">
              <a:lnSpc>
                <a:spcPct val="100000"/>
              </a:lnSpc>
              <a:spcBef>
                <a:spcPts val="0"/>
              </a:spcBef>
              <a:spcAft>
                <a:spcPts val="0"/>
              </a:spcAft>
              <a:buClr>
                <a:srgbClr val="000000"/>
              </a:buClr>
              <a:buSzPts val="1000"/>
              <a:buFont typeface="Arial"/>
              <a:buNone/>
            </a:pPr>
            <a:r>
              <a:rPr b="1" i="1" lang="lt-LT" sz="1000" u="none" cap="none" strike="noStrike">
                <a:solidFill>
                  <a:srgbClr val="000000"/>
                </a:solidFill>
                <a:latin typeface="Arial"/>
                <a:ea typeface="Arial"/>
                <a:cs typeface="Arial"/>
                <a:sym typeface="Arial"/>
              </a:rPr>
              <a:t>Fuente: Celik, 2023</a:t>
            </a:r>
            <a:endParaRPr b="1" i="1" sz="1050" u="none" cap="none" strike="noStrike">
              <a:solidFill>
                <a:srgbClr val="000000"/>
              </a:solidFill>
              <a:latin typeface="Arial"/>
              <a:ea typeface="Arial"/>
              <a:cs typeface="Arial"/>
              <a:sym typeface="Arial"/>
            </a:endParaRPr>
          </a:p>
        </p:txBody>
      </p:sp>
      <p:sp>
        <p:nvSpPr>
          <p:cNvPr id="972" name="Google Shape;972;p40"/>
          <p:cNvSpPr txBox="1"/>
          <p:nvPr/>
        </p:nvSpPr>
        <p:spPr>
          <a:xfrm>
            <a:off x="1042279" y="4006710"/>
            <a:ext cx="432000"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Curiosity</a:t>
            </a:r>
            <a:endParaRPr b="1" i="0" sz="700" u="none" cap="none" strike="noStrike">
              <a:solidFill>
                <a:srgbClr val="000000"/>
              </a:solidFill>
              <a:latin typeface="Arial"/>
              <a:ea typeface="Arial"/>
              <a:cs typeface="Arial"/>
              <a:sym typeface="Arial"/>
            </a:endParaRPr>
          </a:p>
        </p:txBody>
      </p:sp>
      <p:sp>
        <p:nvSpPr>
          <p:cNvPr id="973" name="Google Shape;973;p40"/>
          <p:cNvSpPr txBox="1"/>
          <p:nvPr/>
        </p:nvSpPr>
        <p:spPr>
          <a:xfrm>
            <a:off x="918641" y="4183392"/>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Focusing of attention</a:t>
            </a:r>
            <a:endParaRPr b="1" i="0" sz="600" u="none" cap="none" strike="noStrike">
              <a:solidFill>
                <a:srgbClr val="000000"/>
              </a:solidFill>
              <a:latin typeface="Arial"/>
              <a:ea typeface="Arial"/>
              <a:cs typeface="Arial"/>
              <a:sym typeface="Arial"/>
            </a:endParaRPr>
          </a:p>
        </p:txBody>
      </p:sp>
      <p:sp>
        <p:nvSpPr>
          <p:cNvPr id="974" name="Google Shape;974;p40"/>
          <p:cNvSpPr txBox="1"/>
          <p:nvPr/>
        </p:nvSpPr>
        <p:spPr>
          <a:xfrm>
            <a:off x="926070" y="4363735"/>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Pleasure</a:t>
            </a:r>
            <a:endParaRPr b="1" i="0" sz="600" u="none" cap="none" strike="noStrike">
              <a:solidFill>
                <a:srgbClr val="000000"/>
              </a:solidFill>
              <a:latin typeface="Arial"/>
              <a:ea typeface="Arial"/>
              <a:cs typeface="Arial"/>
              <a:sym typeface="Arial"/>
            </a:endParaRPr>
          </a:p>
        </p:txBody>
      </p:sp>
      <p:sp>
        <p:nvSpPr>
          <p:cNvPr id="975" name="Google Shape;975;p40"/>
          <p:cNvSpPr txBox="1"/>
          <p:nvPr/>
        </p:nvSpPr>
        <p:spPr>
          <a:xfrm>
            <a:off x="926070" y="4540595"/>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Measure time</a:t>
            </a:r>
            <a:endParaRPr b="1" i="0" sz="600" u="none" cap="none" strike="noStrike">
              <a:solidFill>
                <a:srgbClr val="000000"/>
              </a:solidFill>
              <a:latin typeface="Arial"/>
              <a:ea typeface="Arial"/>
              <a:cs typeface="Arial"/>
              <a:sym typeface="Arial"/>
            </a:endParaRPr>
          </a:p>
        </p:txBody>
      </p:sp>
      <p:sp>
        <p:nvSpPr>
          <p:cNvPr id="976" name="Google Shape;976;p40"/>
          <p:cNvSpPr txBox="1"/>
          <p:nvPr/>
        </p:nvSpPr>
        <p:spPr>
          <a:xfrm>
            <a:off x="913370" y="4948853"/>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Skills access</a:t>
            </a:r>
            <a:endParaRPr b="1" i="0" sz="600" u="none" cap="none" strike="noStrike">
              <a:solidFill>
                <a:srgbClr val="000000"/>
              </a:solidFill>
              <a:latin typeface="Arial"/>
              <a:ea typeface="Arial"/>
              <a:cs typeface="Arial"/>
              <a:sym typeface="Arial"/>
            </a:endParaRPr>
          </a:p>
        </p:txBody>
      </p:sp>
      <p:sp>
        <p:nvSpPr>
          <p:cNvPr id="977" name="Google Shape;977;p40"/>
          <p:cNvSpPr txBox="1"/>
          <p:nvPr/>
        </p:nvSpPr>
        <p:spPr>
          <a:xfrm>
            <a:off x="913370" y="5127916"/>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Usage access</a:t>
            </a:r>
            <a:endParaRPr b="1" i="0" sz="600" u="none" cap="none" strike="noStrike">
              <a:solidFill>
                <a:srgbClr val="000000"/>
              </a:solidFill>
              <a:latin typeface="Arial"/>
              <a:ea typeface="Arial"/>
              <a:cs typeface="Arial"/>
              <a:sym typeface="Arial"/>
            </a:endParaRPr>
          </a:p>
        </p:txBody>
      </p:sp>
      <p:sp>
        <p:nvSpPr>
          <p:cNvPr id="978" name="Google Shape;978;p40"/>
          <p:cNvSpPr txBox="1"/>
          <p:nvPr/>
        </p:nvSpPr>
        <p:spPr>
          <a:xfrm>
            <a:off x="913370" y="5306056"/>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Physical access</a:t>
            </a:r>
            <a:endParaRPr b="1" i="0" sz="600" u="none" cap="none" strike="noStrike">
              <a:solidFill>
                <a:srgbClr val="000000"/>
              </a:solidFill>
              <a:latin typeface="Arial"/>
              <a:ea typeface="Arial"/>
              <a:cs typeface="Arial"/>
              <a:sym typeface="Arial"/>
            </a:endParaRPr>
          </a:p>
        </p:txBody>
      </p:sp>
      <p:sp>
        <p:nvSpPr>
          <p:cNvPr id="979" name="Google Shape;979;p40"/>
          <p:cNvSpPr txBox="1"/>
          <p:nvPr/>
        </p:nvSpPr>
        <p:spPr>
          <a:xfrm>
            <a:off x="913370" y="5481652"/>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Motivational access</a:t>
            </a:r>
            <a:endParaRPr b="1" i="0" sz="600" u="none" cap="none" strike="noStrike">
              <a:solidFill>
                <a:srgbClr val="000000"/>
              </a:solidFill>
              <a:latin typeface="Arial"/>
              <a:ea typeface="Arial"/>
              <a:cs typeface="Arial"/>
              <a:sym typeface="Arial"/>
            </a:endParaRPr>
          </a:p>
        </p:txBody>
      </p:sp>
      <p:sp>
        <p:nvSpPr>
          <p:cNvPr id="980" name="Google Shape;980;p40"/>
          <p:cNvSpPr txBox="1"/>
          <p:nvPr/>
        </p:nvSpPr>
        <p:spPr>
          <a:xfrm>
            <a:off x="2039229" y="4179069"/>
            <a:ext cx="432000" cy="184666"/>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600" u="none" cap="none" strike="noStrike">
                <a:solidFill>
                  <a:srgbClr val="000000"/>
                </a:solidFill>
                <a:latin typeface="Arial"/>
                <a:ea typeface="Arial"/>
                <a:cs typeface="Arial"/>
                <a:sym typeface="Arial"/>
              </a:rPr>
              <a:t>Cognitive </a:t>
            </a:r>
            <a:endParaRPr/>
          </a:p>
          <a:p>
            <a:pPr indent="0" lvl="0" marL="0" marR="0" rtl="0" algn="ctr">
              <a:lnSpc>
                <a:spcPct val="100000"/>
              </a:lnSpc>
              <a:spcBef>
                <a:spcPts val="0"/>
              </a:spcBef>
              <a:spcAft>
                <a:spcPts val="0"/>
              </a:spcAft>
              <a:buNone/>
            </a:pPr>
            <a:r>
              <a:rPr b="1" i="0" lang="lt-LT" sz="600" u="none" cap="none" strike="noStrike">
                <a:solidFill>
                  <a:srgbClr val="000000"/>
                </a:solidFill>
                <a:latin typeface="Arial"/>
                <a:ea typeface="Arial"/>
                <a:cs typeface="Arial"/>
                <a:sym typeface="Arial"/>
              </a:rPr>
              <a:t>Absorption</a:t>
            </a:r>
            <a:endParaRPr b="1" i="0" sz="800" u="none" cap="none" strike="noStrike">
              <a:solidFill>
                <a:srgbClr val="000000"/>
              </a:solidFill>
              <a:latin typeface="Arial"/>
              <a:ea typeface="Arial"/>
              <a:cs typeface="Arial"/>
              <a:sym typeface="Arial"/>
            </a:endParaRPr>
          </a:p>
        </p:txBody>
      </p:sp>
      <p:sp>
        <p:nvSpPr>
          <p:cNvPr id="981" name="Google Shape;981;p40"/>
          <p:cNvSpPr txBox="1"/>
          <p:nvPr/>
        </p:nvSpPr>
        <p:spPr>
          <a:xfrm>
            <a:off x="2008018" y="5171393"/>
            <a:ext cx="494421"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600" u="none" cap="none" strike="noStrike">
                <a:solidFill>
                  <a:srgbClr val="000000"/>
                </a:solidFill>
                <a:latin typeface="Arial"/>
                <a:ea typeface="Arial"/>
                <a:cs typeface="Arial"/>
                <a:sym typeface="Arial"/>
              </a:rPr>
              <a:t>Digital Divide</a:t>
            </a:r>
            <a:endParaRPr/>
          </a:p>
        </p:txBody>
      </p:sp>
      <p:sp>
        <p:nvSpPr>
          <p:cNvPr id="982" name="Google Shape;982;p40"/>
          <p:cNvSpPr txBox="1"/>
          <p:nvPr/>
        </p:nvSpPr>
        <p:spPr>
          <a:xfrm>
            <a:off x="3616614" y="5190443"/>
            <a:ext cx="494421"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600" u="none" cap="none" strike="noStrike">
                <a:solidFill>
                  <a:srgbClr val="000000"/>
                </a:solidFill>
                <a:latin typeface="Arial"/>
                <a:ea typeface="Arial"/>
                <a:cs typeface="Arial"/>
                <a:sym typeface="Arial"/>
              </a:rPr>
              <a:t>AI Literacy</a:t>
            </a:r>
            <a:endParaRPr/>
          </a:p>
        </p:txBody>
      </p:sp>
      <p:sp>
        <p:nvSpPr>
          <p:cNvPr id="983" name="Google Shape;983;p40"/>
          <p:cNvSpPr txBox="1"/>
          <p:nvPr/>
        </p:nvSpPr>
        <p:spPr>
          <a:xfrm>
            <a:off x="3600308" y="4198161"/>
            <a:ext cx="186424" cy="124350"/>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t/>
            </a:r>
            <a:endParaRPr b="1" i="0" sz="800" u="none" cap="none" strike="noStrike">
              <a:solidFill>
                <a:srgbClr val="000000"/>
              </a:solidFill>
              <a:latin typeface="Arial"/>
              <a:ea typeface="Arial"/>
              <a:cs typeface="Arial"/>
              <a:sym typeface="Arial"/>
            </a:endParaRPr>
          </a:p>
        </p:txBody>
      </p:sp>
      <p:sp>
        <p:nvSpPr>
          <p:cNvPr id="984" name="Google Shape;984;p40"/>
          <p:cNvSpPr txBox="1"/>
          <p:nvPr/>
        </p:nvSpPr>
        <p:spPr>
          <a:xfrm>
            <a:off x="3764194" y="4178662"/>
            <a:ext cx="328009" cy="92740"/>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t/>
            </a:r>
            <a:endParaRPr b="1" i="0" sz="800" u="none" cap="none" strike="noStrike">
              <a:solidFill>
                <a:srgbClr val="000000"/>
              </a:solidFill>
              <a:latin typeface="Arial"/>
              <a:ea typeface="Arial"/>
              <a:cs typeface="Arial"/>
              <a:sym typeface="Arial"/>
            </a:endParaRPr>
          </a:p>
        </p:txBody>
      </p:sp>
      <p:sp>
        <p:nvSpPr>
          <p:cNvPr id="985" name="Google Shape;985;p40"/>
          <p:cNvSpPr txBox="1"/>
          <p:nvPr/>
        </p:nvSpPr>
        <p:spPr>
          <a:xfrm>
            <a:off x="3872624" y="4186394"/>
            <a:ext cx="219580"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t/>
            </a:r>
            <a:endParaRPr b="1" i="0" sz="800" u="none" cap="none" strike="noStrike">
              <a:solidFill>
                <a:srgbClr val="000000"/>
              </a:solidFill>
              <a:latin typeface="Arial"/>
              <a:ea typeface="Arial"/>
              <a:cs typeface="Arial"/>
              <a:sym typeface="Arial"/>
            </a:endParaRPr>
          </a:p>
        </p:txBody>
      </p:sp>
      <p:sp>
        <p:nvSpPr>
          <p:cNvPr id="986" name="Google Shape;986;p40"/>
          <p:cNvSpPr txBox="1"/>
          <p:nvPr/>
        </p:nvSpPr>
        <p:spPr>
          <a:xfrm>
            <a:off x="4065316" y="4199419"/>
            <a:ext cx="45719"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t/>
            </a:r>
            <a:endParaRPr b="1" i="0" sz="800" u="none" cap="none" strike="noStrike">
              <a:solidFill>
                <a:srgbClr val="000000"/>
              </a:solidFill>
              <a:latin typeface="Arial"/>
              <a:ea typeface="Arial"/>
              <a:cs typeface="Arial"/>
              <a:sym typeface="Arial"/>
            </a:endParaRPr>
          </a:p>
        </p:txBody>
      </p:sp>
      <p:sp>
        <p:nvSpPr>
          <p:cNvPr id="987" name="Google Shape;987;p40"/>
          <p:cNvSpPr txBox="1"/>
          <p:nvPr/>
        </p:nvSpPr>
        <p:spPr>
          <a:xfrm>
            <a:off x="3613673" y="4183392"/>
            <a:ext cx="45719"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t/>
            </a:r>
            <a:endParaRPr b="1" i="0" sz="800" u="none" cap="none" strike="noStrike">
              <a:solidFill>
                <a:srgbClr val="000000"/>
              </a:solidFill>
              <a:latin typeface="Arial"/>
              <a:ea typeface="Arial"/>
              <a:cs typeface="Arial"/>
              <a:sym typeface="Arial"/>
            </a:endParaRPr>
          </a:p>
        </p:txBody>
      </p:sp>
      <p:sp>
        <p:nvSpPr>
          <p:cNvPr id="988" name="Google Shape;988;p40"/>
          <p:cNvSpPr txBox="1"/>
          <p:nvPr/>
        </p:nvSpPr>
        <p:spPr>
          <a:xfrm>
            <a:off x="4078759" y="4207174"/>
            <a:ext cx="45719"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t/>
            </a:r>
            <a:endParaRPr b="1" i="0" sz="800" u="none" cap="none" strike="noStrike">
              <a:solidFill>
                <a:srgbClr val="000000"/>
              </a:solidFill>
              <a:latin typeface="Arial"/>
              <a:ea typeface="Arial"/>
              <a:cs typeface="Arial"/>
              <a:sym typeface="Arial"/>
            </a:endParaRPr>
          </a:p>
        </p:txBody>
      </p:sp>
      <p:sp>
        <p:nvSpPr>
          <p:cNvPr id="989" name="Google Shape;989;p40"/>
          <p:cNvSpPr txBox="1"/>
          <p:nvPr/>
        </p:nvSpPr>
        <p:spPr>
          <a:xfrm>
            <a:off x="3717766" y="4282990"/>
            <a:ext cx="309715"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t/>
            </a:r>
            <a:endParaRPr b="1" i="0" sz="800" u="none" cap="none" strike="noStrike">
              <a:solidFill>
                <a:srgbClr val="000000"/>
              </a:solidFill>
              <a:latin typeface="Arial"/>
              <a:ea typeface="Arial"/>
              <a:cs typeface="Arial"/>
              <a:sym typeface="Arial"/>
            </a:endParaRPr>
          </a:p>
        </p:txBody>
      </p:sp>
      <p:sp>
        <p:nvSpPr>
          <p:cNvPr id="990" name="Google Shape;990;p40"/>
          <p:cNvSpPr txBox="1"/>
          <p:nvPr/>
        </p:nvSpPr>
        <p:spPr>
          <a:xfrm>
            <a:off x="3612985" y="4227367"/>
            <a:ext cx="468000"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600" u="none" cap="none" strike="noStrike">
                <a:solidFill>
                  <a:srgbClr val="000000"/>
                </a:solidFill>
                <a:latin typeface="Arial"/>
                <a:ea typeface="Arial"/>
                <a:cs typeface="Arial"/>
                <a:sym typeface="Arial"/>
              </a:rPr>
              <a:t>CT</a:t>
            </a:r>
            <a:endParaRPr b="1" i="0" sz="800" u="none" cap="none" strike="noStrike">
              <a:solidFill>
                <a:srgbClr val="000000"/>
              </a:solidFill>
              <a:latin typeface="Arial"/>
              <a:ea typeface="Arial"/>
              <a:cs typeface="Arial"/>
              <a:sym typeface="Arial"/>
            </a:endParaRPr>
          </a:p>
        </p:txBody>
      </p:sp>
      <p:sp>
        <p:nvSpPr>
          <p:cNvPr id="991" name="Google Shape;991;p40"/>
          <p:cNvSpPr txBox="1"/>
          <p:nvPr/>
        </p:nvSpPr>
        <p:spPr>
          <a:xfrm>
            <a:off x="4636104" y="3839790"/>
            <a:ext cx="432000"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Creativity</a:t>
            </a:r>
            <a:endParaRPr b="1" i="0" sz="700" u="none" cap="none" strike="noStrike">
              <a:solidFill>
                <a:srgbClr val="000000"/>
              </a:solidFill>
              <a:latin typeface="Arial"/>
              <a:ea typeface="Arial"/>
              <a:cs typeface="Arial"/>
              <a:sym typeface="Arial"/>
            </a:endParaRPr>
          </a:p>
        </p:txBody>
      </p:sp>
      <p:sp>
        <p:nvSpPr>
          <p:cNvPr id="992" name="Google Shape;992;p40"/>
          <p:cNvSpPr txBox="1"/>
          <p:nvPr/>
        </p:nvSpPr>
        <p:spPr>
          <a:xfrm>
            <a:off x="4531057" y="4016521"/>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 Algorithmic Thinking </a:t>
            </a:r>
            <a:endParaRPr b="1" i="0" sz="700" u="none" cap="none" strike="noStrike">
              <a:solidFill>
                <a:srgbClr val="000000"/>
              </a:solidFill>
              <a:latin typeface="Arial"/>
              <a:ea typeface="Arial"/>
              <a:cs typeface="Arial"/>
              <a:sym typeface="Arial"/>
            </a:endParaRPr>
          </a:p>
        </p:txBody>
      </p:sp>
      <p:sp>
        <p:nvSpPr>
          <p:cNvPr id="993" name="Google Shape;993;p40"/>
          <p:cNvSpPr txBox="1"/>
          <p:nvPr/>
        </p:nvSpPr>
        <p:spPr>
          <a:xfrm>
            <a:off x="4531057" y="4198274"/>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Cooperativity</a:t>
            </a:r>
            <a:endParaRPr b="1" i="0" sz="700" u="none" cap="none" strike="noStrike">
              <a:solidFill>
                <a:srgbClr val="000000"/>
              </a:solidFill>
              <a:latin typeface="Arial"/>
              <a:ea typeface="Arial"/>
              <a:cs typeface="Arial"/>
              <a:sym typeface="Arial"/>
            </a:endParaRPr>
          </a:p>
        </p:txBody>
      </p:sp>
      <p:sp>
        <p:nvSpPr>
          <p:cNvPr id="994" name="Google Shape;994;p40"/>
          <p:cNvSpPr txBox="1"/>
          <p:nvPr/>
        </p:nvSpPr>
        <p:spPr>
          <a:xfrm>
            <a:off x="4531057" y="4376481"/>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Critical thinking</a:t>
            </a:r>
            <a:endParaRPr b="1" i="0" sz="700" u="none" cap="none" strike="noStrike">
              <a:solidFill>
                <a:srgbClr val="000000"/>
              </a:solidFill>
              <a:latin typeface="Arial"/>
              <a:ea typeface="Arial"/>
              <a:cs typeface="Arial"/>
              <a:sym typeface="Arial"/>
            </a:endParaRPr>
          </a:p>
        </p:txBody>
      </p:sp>
      <p:sp>
        <p:nvSpPr>
          <p:cNvPr id="995" name="Google Shape;995;p40"/>
          <p:cNvSpPr txBox="1"/>
          <p:nvPr/>
        </p:nvSpPr>
        <p:spPr>
          <a:xfrm>
            <a:off x="4531057" y="4551674"/>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Problem solving</a:t>
            </a:r>
            <a:endParaRPr b="1" i="0" sz="700" u="none" cap="none" strike="noStrike">
              <a:solidFill>
                <a:srgbClr val="000000"/>
              </a:solidFill>
              <a:latin typeface="Arial"/>
              <a:ea typeface="Arial"/>
              <a:cs typeface="Arial"/>
              <a:sym typeface="Arial"/>
            </a:endParaRPr>
          </a:p>
        </p:txBody>
      </p:sp>
      <p:sp>
        <p:nvSpPr>
          <p:cNvPr id="996" name="Google Shape;996;p40"/>
          <p:cNvSpPr txBox="1"/>
          <p:nvPr/>
        </p:nvSpPr>
        <p:spPr>
          <a:xfrm>
            <a:off x="4531056" y="4878035"/>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Awareness</a:t>
            </a:r>
            <a:endParaRPr b="1" i="0" sz="700" u="none" cap="none" strike="noStrike">
              <a:solidFill>
                <a:srgbClr val="000000"/>
              </a:solidFill>
              <a:latin typeface="Arial"/>
              <a:ea typeface="Arial"/>
              <a:cs typeface="Arial"/>
              <a:sym typeface="Arial"/>
            </a:endParaRPr>
          </a:p>
        </p:txBody>
      </p:sp>
      <p:sp>
        <p:nvSpPr>
          <p:cNvPr id="997" name="Google Shape;997;p40"/>
          <p:cNvSpPr txBox="1"/>
          <p:nvPr/>
        </p:nvSpPr>
        <p:spPr>
          <a:xfrm>
            <a:off x="4531056" y="5060838"/>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Use</a:t>
            </a:r>
            <a:endParaRPr b="1" i="0" sz="700" u="none" cap="none" strike="noStrike">
              <a:solidFill>
                <a:srgbClr val="000000"/>
              </a:solidFill>
              <a:latin typeface="Arial"/>
              <a:ea typeface="Arial"/>
              <a:cs typeface="Arial"/>
              <a:sym typeface="Arial"/>
            </a:endParaRPr>
          </a:p>
        </p:txBody>
      </p:sp>
      <p:sp>
        <p:nvSpPr>
          <p:cNvPr id="998" name="Google Shape;998;p40"/>
          <p:cNvSpPr txBox="1"/>
          <p:nvPr/>
        </p:nvSpPr>
        <p:spPr>
          <a:xfrm>
            <a:off x="4535212" y="5244304"/>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Evaluation</a:t>
            </a:r>
            <a:endParaRPr b="1" i="0" sz="700" u="none" cap="none" strike="noStrike">
              <a:solidFill>
                <a:srgbClr val="000000"/>
              </a:solidFill>
              <a:latin typeface="Arial"/>
              <a:ea typeface="Arial"/>
              <a:cs typeface="Arial"/>
              <a:sym typeface="Arial"/>
            </a:endParaRPr>
          </a:p>
        </p:txBody>
      </p:sp>
      <p:sp>
        <p:nvSpPr>
          <p:cNvPr id="999" name="Google Shape;999;p40"/>
          <p:cNvSpPr txBox="1"/>
          <p:nvPr/>
        </p:nvSpPr>
        <p:spPr>
          <a:xfrm>
            <a:off x="4535212" y="5421426"/>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Ethics</a:t>
            </a:r>
            <a:endParaRPr b="1" i="0" sz="700" u="none" cap="none" strike="noStrik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3" name="Shape 1003"/>
        <p:cNvGrpSpPr/>
        <p:nvPr/>
      </p:nvGrpSpPr>
      <p:grpSpPr>
        <a:xfrm>
          <a:off x="0" y="0"/>
          <a:ext cx="0" cy="0"/>
          <a:chOff x="0" y="0"/>
          <a:chExt cx="0" cy="0"/>
        </a:xfrm>
      </p:grpSpPr>
      <p:sp>
        <p:nvSpPr>
          <p:cNvPr id="1004" name="Google Shape;1004;p43"/>
          <p:cNvSpPr/>
          <p:nvPr/>
        </p:nvSpPr>
        <p:spPr>
          <a:xfrm>
            <a:off x="7070050" y="4338321"/>
            <a:ext cx="4644429" cy="222160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05" name="Google Shape;1005;p43"/>
          <p:cNvSpPr/>
          <p:nvPr/>
        </p:nvSpPr>
        <p:spPr>
          <a:xfrm>
            <a:off x="512271" y="1377823"/>
            <a:ext cx="6465035" cy="2844153"/>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06" name="Google Shape;1006;p43"/>
          <p:cNvSpPr txBox="1"/>
          <p:nvPr/>
        </p:nvSpPr>
        <p:spPr>
          <a:xfrm>
            <a:off x="631234" y="593053"/>
            <a:ext cx="10929532" cy="5231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lt-LT" sz="2800" u="none" cap="none" strike="noStrike">
                <a:solidFill>
                  <a:schemeClr val="dk2"/>
                </a:solidFill>
                <a:latin typeface="Arial"/>
                <a:ea typeface="Arial"/>
                <a:cs typeface="Arial"/>
                <a:sym typeface="Arial"/>
              </a:rPr>
              <a:t>Aplicación del PC en situaciones cotidianas</a:t>
            </a:r>
            <a:endParaRPr b="1" i="0" sz="2800" u="none" cap="none" strike="noStrike">
              <a:solidFill>
                <a:schemeClr val="dk2"/>
              </a:solidFill>
              <a:latin typeface="Arial"/>
              <a:ea typeface="Arial"/>
              <a:cs typeface="Arial"/>
              <a:sym typeface="Arial"/>
            </a:endParaRPr>
          </a:p>
        </p:txBody>
      </p:sp>
      <p:sp>
        <p:nvSpPr>
          <p:cNvPr id="1007" name="Google Shape;1007;p43"/>
          <p:cNvSpPr txBox="1"/>
          <p:nvPr/>
        </p:nvSpPr>
        <p:spPr>
          <a:xfrm>
            <a:off x="114113" y="1377824"/>
            <a:ext cx="6295773" cy="4978526"/>
          </a:xfrm>
          <a:prstGeom prst="rect">
            <a:avLst/>
          </a:prstGeom>
          <a:noFill/>
          <a:ln>
            <a:noFill/>
          </a:ln>
        </p:spPr>
        <p:txBody>
          <a:bodyPr anchorCtr="0" anchor="t" bIns="45700" lIns="91425" spcFirstLastPara="1" rIns="91425" wrap="square" tIns="45700">
            <a:normAutofit/>
          </a:bodyPr>
          <a:lstStyle/>
          <a:p>
            <a:pPr indent="-285750" lvl="1" marL="742950" marR="0" rtl="0" algn="l">
              <a:lnSpc>
                <a:spcPct val="114000"/>
              </a:lnSpc>
              <a:spcBef>
                <a:spcPts val="500"/>
              </a:spcBef>
              <a:spcAft>
                <a:spcPts val="0"/>
              </a:spcAft>
              <a:buClr>
                <a:schemeClr val="dk2"/>
              </a:buClr>
              <a:buSzPts val="1120"/>
              <a:buFont typeface="Arial"/>
              <a:buChar char="•"/>
            </a:pPr>
            <a:r>
              <a:rPr b="1" i="0" lang="lt-LT" sz="1600" u="none" cap="none" strike="noStrike">
                <a:solidFill>
                  <a:schemeClr val="dk2"/>
                </a:solidFill>
                <a:latin typeface="Arial"/>
                <a:ea typeface="Arial"/>
                <a:cs typeface="Arial"/>
                <a:sym typeface="Arial"/>
              </a:rPr>
              <a:t>Gestión presupuestaria (descomposición)</a:t>
            </a:r>
            <a:r>
              <a:rPr b="0" i="0" lang="lt-LT" sz="1600" u="none" cap="none" strike="noStrike">
                <a:solidFill>
                  <a:schemeClr val="dk2"/>
                </a:solidFill>
                <a:latin typeface="Arial"/>
                <a:ea typeface="Arial"/>
                <a:cs typeface="Arial"/>
                <a:sym typeface="Arial"/>
              </a:rPr>
              <a:t>: Desglosar los gastos en categorías, identificar los patrones de gasto y crear un algoritmo de ahorro.</a:t>
            </a:r>
            <a:endParaRPr b="0" i="0" sz="1400" u="none" cap="none" strike="noStrike">
              <a:solidFill>
                <a:srgbClr val="000000"/>
              </a:solidFill>
              <a:latin typeface="Arial"/>
              <a:ea typeface="Arial"/>
              <a:cs typeface="Arial"/>
              <a:sym typeface="Arial"/>
            </a:endParaRPr>
          </a:p>
          <a:p>
            <a:pPr indent="-285750" lvl="1" marL="742950" marR="0" rtl="0" algn="l">
              <a:lnSpc>
                <a:spcPct val="114000"/>
              </a:lnSpc>
              <a:spcBef>
                <a:spcPts val="500"/>
              </a:spcBef>
              <a:spcAft>
                <a:spcPts val="0"/>
              </a:spcAft>
              <a:buClr>
                <a:schemeClr val="dk2"/>
              </a:buClr>
              <a:buSzPts val="1120"/>
              <a:buFont typeface="Arial"/>
              <a:buChar char="•"/>
            </a:pPr>
            <a:r>
              <a:rPr b="1" i="0" lang="lt-LT" sz="1600" u="none" cap="none" strike="noStrike">
                <a:solidFill>
                  <a:schemeClr val="dk2"/>
                </a:solidFill>
                <a:latin typeface="Arial"/>
                <a:ea typeface="Arial"/>
                <a:cs typeface="Arial"/>
                <a:sym typeface="Arial"/>
              </a:rPr>
              <a:t>Proyectos domésticos (descomposición)</a:t>
            </a:r>
            <a:r>
              <a:rPr b="0" i="0" lang="lt-LT" sz="1600" u="none" cap="none" strike="noStrike">
                <a:solidFill>
                  <a:schemeClr val="dk2"/>
                </a:solidFill>
                <a:latin typeface="Arial"/>
                <a:ea typeface="Arial"/>
                <a:cs typeface="Arial"/>
                <a:sym typeface="Arial"/>
              </a:rPr>
              <a:t>: Dividir los grandes proyectos domésticos, como mudanzas o reformas, en tareas manejables.</a:t>
            </a:r>
            <a:endParaRPr b="0" i="0" sz="1400" u="none" cap="none" strike="noStrike">
              <a:solidFill>
                <a:srgbClr val="000000"/>
              </a:solidFill>
              <a:latin typeface="Arial"/>
              <a:ea typeface="Arial"/>
              <a:cs typeface="Arial"/>
              <a:sym typeface="Arial"/>
            </a:endParaRPr>
          </a:p>
          <a:p>
            <a:pPr indent="-285750" lvl="1" marL="742950" marR="0" rtl="0" algn="l">
              <a:lnSpc>
                <a:spcPct val="114000"/>
              </a:lnSpc>
              <a:spcBef>
                <a:spcPts val="500"/>
              </a:spcBef>
              <a:spcAft>
                <a:spcPts val="0"/>
              </a:spcAft>
              <a:buClr>
                <a:schemeClr val="dk2"/>
              </a:buClr>
              <a:buSzPts val="1120"/>
              <a:buFont typeface="Arial"/>
              <a:buChar char="•"/>
            </a:pPr>
            <a:r>
              <a:rPr b="1" i="0" lang="lt-LT" sz="1600" u="none" cap="none" strike="noStrike">
                <a:solidFill>
                  <a:schemeClr val="dk2"/>
                </a:solidFill>
                <a:latin typeface="Arial"/>
                <a:ea typeface="Arial"/>
                <a:cs typeface="Arial"/>
                <a:sym typeface="Arial"/>
              </a:rPr>
              <a:t>Uso de YouTube (algoritmos)</a:t>
            </a:r>
            <a:r>
              <a:rPr b="0" i="0" lang="lt-LT" sz="1600" u="none" cap="none" strike="noStrike">
                <a:solidFill>
                  <a:schemeClr val="dk2"/>
                </a:solidFill>
                <a:latin typeface="Arial"/>
                <a:ea typeface="Arial"/>
                <a:cs typeface="Arial"/>
                <a:sym typeface="Arial"/>
              </a:rPr>
              <a:t>: Dividir los proyectos domésticos grandes, como mudanzas o reformas, en tareas más pequeñas manejables.</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p:txBody>
      </p:sp>
      <p:sp>
        <p:nvSpPr>
          <p:cNvPr id="1008" name="Google Shape;1008;p43"/>
          <p:cNvSpPr txBox="1"/>
          <p:nvPr/>
        </p:nvSpPr>
        <p:spPr>
          <a:xfrm>
            <a:off x="7070051" y="4425555"/>
            <a:ext cx="5000029" cy="5194952"/>
          </a:xfrm>
          <a:prstGeom prst="rect">
            <a:avLst/>
          </a:prstGeom>
          <a:noFill/>
          <a:ln>
            <a:noFill/>
          </a:ln>
        </p:spPr>
        <p:txBody>
          <a:bodyPr anchorCtr="0" anchor="t" bIns="45700" lIns="91425" spcFirstLastPara="1" rIns="91425" wrap="square" tIns="45700">
            <a:normAutofit/>
          </a:bodyPr>
          <a:lstStyle/>
          <a:p>
            <a:pPr indent="0" lvl="0" marL="157480" marR="0" rtl="0" algn="l">
              <a:lnSpc>
                <a:spcPct val="114000"/>
              </a:lnSpc>
              <a:spcBef>
                <a:spcPts val="1000"/>
              </a:spcBef>
              <a:spcAft>
                <a:spcPts val="0"/>
              </a:spcAft>
              <a:buClr>
                <a:schemeClr val="dk2"/>
              </a:buClr>
              <a:buSzPts val="1120"/>
              <a:buFont typeface="Arial"/>
              <a:buNone/>
            </a:pPr>
            <a:r>
              <a:rPr b="0" i="0" lang="lt-LT" sz="1600" u="none" cap="none" strike="noStrike">
                <a:solidFill>
                  <a:schemeClr val="dk2"/>
                </a:solidFill>
                <a:latin typeface="Arial"/>
                <a:ea typeface="Arial"/>
                <a:cs typeface="Arial"/>
                <a:sym typeface="Arial"/>
              </a:rPr>
              <a:t>Identifica dónde aplicas el PC en tu vida diaria:</a:t>
            </a:r>
            <a:endParaRPr b="0" i="0" sz="1400" u="none" cap="none" strike="noStrike">
              <a:solidFill>
                <a:srgbClr val="000000"/>
              </a:solidFill>
              <a:latin typeface="Arial"/>
              <a:ea typeface="Arial"/>
              <a:cs typeface="Arial"/>
              <a:sym typeface="Arial"/>
            </a:endParaRPr>
          </a:p>
          <a:p>
            <a:pPr indent="-299720" lvl="0" marL="457200" marR="0" rtl="0" algn="l">
              <a:lnSpc>
                <a:spcPct val="114000"/>
              </a:lnSpc>
              <a:spcBef>
                <a:spcPts val="0"/>
              </a:spcBef>
              <a:spcAft>
                <a:spcPts val="0"/>
              </a:spcAft>
              <a:buClr>
                <a:schemeClr val="dk2"/>
              </a:buClr>
              <a:buSzPts val="1120"/>
              <a:buFont typeface="Arial"/>
              <a:buChar char="•"/>
            </a:pPr>
            <a:r>
              <a:rPr b="0" i="0" lang="lt-LT" sz="1600" u="none" cap="none" strike="noStrike">
                <a:solidFill>
                  <a:schemeClr val="dk2"/>
                </a:solidFill>
                <a:latin typeface="Arial"/>
                <a:ea typeface="Arial"/>
                <a:cs typeface="Arial"/>
                <a:sym typeface="Arial"/>
              </a:rPr>
              <a:t>descomposición</a:t>
            </a:r>
            <a:endParaRPr b="0" i="0" sz="1400" u="none" cap="none" strike="noStrike">
              <a:solidFill>
                <a:srgbClr val="000000"/>
              </a:solidFill>
              <a:latin typeface="Arial"/>
              <a:ea typeface="Arial"/>
              <a:cs typeface="Arial"/>
              <a:sym typeface="Arial"/>
            </a:endParaRPr>
          </a:p>
          <a:p>
            <a:pPr indent="-299720" lvl="0" marL="457200" marR="0" rtl="0" algn="l">
              <a:lnSpc>
                <a:spcPct val="114000"/>
              </a:lnSpc>
              <a:spcBef>
                <a:spcPts val="0"/>
              </a:spcBef>
              <a:spcAft>
                <a:spcPts val="0"/>
              </a:spcAft>
              <a:buClr>
                <a:schemeClr val="dk2"/>
              </a:buClr>
              <a:buSzPts val="1120"/>
              <a:buFont typeface="Arial"/>
              <a:buChar char="•"/>
            </a:pPr>
            <a:r>
              <a:rPr b="0" i="0" lang="lt-LT" sz="1600" u="none" cap="none" strike="noStrike">
                <a:solidFill>
                  <a:schemeClr val="dk2"/>
                </a:solidFill>
                <a:latin typeface="Arial"/>
                <a:ea typeface="Arial"/>
                <a:cs typeface="Arial"/>
                <a:sym typeface="Arial"/>
              </a:rPr>
              <a:t>abstracción</a:t>
            </a:r>
            <a:endParaRPr b="0" i="0" sz="1400" u="none" cap="none" strike="noStrike">
              <a:solidFill>
                <a:srgbClr val="000000"/>
              </a:solidFill>
              <a:latin typeface="Arial"/>
              <a:ea typeface="Arial"/>
              <a:cs typeface="Arial"/>
              <a:sym typeface="Arial"/>
            </a:endParaRPr>
          </a:p>
          <a:p>
            <a:pPr indent="-299720" lvl="0" marL="457200" marR="0" rtl="0" algn="l">
              <a:lnSpc>
                <a:spcPct val="114000"/>
              </a:lnSpc>
              <a:spcBef>
                <a:spcPts val="0"/>
              </a:spcBef>
              <a:spcAft>
                <a:spcPts val="0"/>
              </a:spcAft>
              <a:buClr>
                <a:schemeClr val="dk2"/>
              </a:buClr>
              <a:buSzPts val="1120"/>
              <a:buFont typeface="Arial"/>
              <a:buChar char="•"/>
            </a:pPr>
            <a:r>
              <a:rPr b="0" i="0" lang="lt-LT" sz="1600" u="none" cap="none" strike="noStrike">
                <a:solidFill>
                  <a:schemeClr val="dk2"/>
                </a:solidFill>
                <a:latin typeface="Arial"/>
                <a:ea typeface="Arial"/>
                <a:cs typeface="Arial"/>
                <a:sym typeface="Arial"/>
              </a:rPr>
              <a:t>reconocimiento de patrones</a:t>
            </a:r>
            <a:endParaRPr b="0" i="0" sz="1400" u="none" cap="none" strike="noStrike">
              <a:solidFill>
                <a:srgbClr val="000000"/>
              </a:solidFill>
              <a:latin typeface="Arial"/>
              <a:ea typeface="Arial"/>
              <a:cs typeface="Arial"/>
              <a:sym typeface="Arial"/>
            </a:endParaRPr>
          </a:p>
          <a:p>
            <a:pPr indent="-299720" lvl="0" marL="457200" marR="0" rtl="0" algn="l">
              <a:lnSpc>
                <a:spcPct val="114000"/>
              </a:lnSpc>
              <a:spcBef>
                <a:spcPts val="0"/>
              </a:spcBef>
              <a:spcAft>
                <a:spcPts val="0"/>
              </a:spcAft>
              <a:buClr>
                <a:schemeClr val="dk2"/>
              </a:buClr>
              <a:buSzPts val="1120"/>
              <a:buFont typeface="Arial"/>
              <a:buChar char="•"/>
            </a:pPr>
            <a:r>
              <a:rPr b="0" i="0" lang="lt-LT" sz="1600" u="none" cap="none" strike="noStrike">
                <a:solidFill>
                  <a:schemeClr val="dk2"/>
                </a:solidFill>
                <a:latin typeface="Arial"/>
                <a:ea typeface="Arial"/>
                <a:cs typeface="Arial"/>
                <a:sym typeface="Arial"/>
              </a:rPr>
              <a:t>algoritmos</a:t>
            </a:r>
            <a:endParaRPr b="0" i="0" sz="1400" u="none" cap="none" strike="noStrike">
              <a:solidFill>
                <a:srgbClr val="000000"/>
              </a:solidFill>
              <a:latin typeface="Arial"/>
              <a:ea typeface="Arial"/>
              <a:cs typeface="Arial"/>
              <a:sym typeface="Arial"/>
            </a:endParaRPr>
          </a:p>
          <a:p>
            <a:pPr indent="0" lvl="0" marL="157480" marR="0" rtl="0" algn="l">
              <a:lnSpc>
                <a:spcPct val="114000"/>
              </a:lnSpc>
              <a:spcBef>
                <a:spcPts val="0"/>
              </a:spcBef>
              <a:spcAft>
                <a:spcPts val="0"/>
              </a:spcAft>
              <a:buClr>
                <a:schemeClr val="dk2"/>
              </a:buClr>
              <a:buSzPts val="1120"/>
              <a:buFont typeface="Arial"/>
              <a:buNone/>
            </a:pPr>
            <a:r>
              <a:rPr b="0" i="0" lang="lt-LT" sz="1600" u="none" cap="none" strike="noStrike">
                <a:solidFill>
                  <a:schemeClr val="dk2"/>
                </a:solidFill>
                <a:latin typeface="Arial"/>
                <a:ea typeface="Arial"/>
                <a:cs typeface="Arial"/>
                <a:sym typeface="Arial"/>
              </a:rPr>
              <a:t>Presenta estos ejemplos a tus colegas.</a:t>
            </a:r>
            <a:endParaRPr b="0" i="0" sz="1600" u="none" cap="none" strike="noStrike">
              <a:solidFill>
                <a:schemeClr val="dk2"/>
              </a:solidFill>
              <a:latin typeface="Arial"/>
              <a:ea typeface="Arial"/>
              <a:cs typeface="Arial"/>
              <a:sym typeface="Arial"/>
            </a:endParaRPr>
          </a:p>
          <a:p>
            <a:pPr indent="0" lvl="0" marL="157480" marR="0" rtl="0" algn="l">
              <a:lnSpc>
                <a:spcPct val="114000"/>
              </a:lnSpc>
              <a:spcBef>
                <a:spcPts val="10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p:txBody>
      </p:sp>
      <p:pic>
        <p:nvPicPr>
          <p:cNvPr id="1009" name="Google Shape;1009;p43"/>
          <p:cNvPicPr preferRelativeResize="0"/>
          <p:nvPr/>
        </p:nvPicPr>
        <p:blipFill rotWithShape="1">
          <a:blip r:embed="rId3">
            <a:alphaModFix/>
          </a:blip>
          <a:srcRect b="0" l="0" r="0" t="0"/>
          <a:stretch/>
        </p:blipFill>
        <p:spPr>
          <a:xfrm>
            <a:off x="7070050" y="1377823"/>
            <a:ext cx="2845749" cy="2844153"/>
          </a:xfrm>
          <a:prstGeom prst="rect">
            <a:avLst/>
          </a:prstGeom>
          <a:noFill/>
          <a:ln>
            <a:noFill/>
          </a:ln>
        </p:spPr>
      </p:pic>
      <p:pic>
        <p:nvPicPr>
          <p:cNvPr id="1010" name="Google Shape;1010;p43"/>
          <p:cNvPicPr preferRelativeResize="0"/>
          <p:nvPr/>
        </p:nvPicPr>
        <p:blipFill rotWithShape="1">
          <a:blip r:embed="rId4">
            <a:alphaModFix/>
          </a:blip>
          <a:srcRect b="0" l="0" r="0" t="0"/>
          <a:stretch/>
        </p:blipFill>
        <p:spPr>
          <a:xfrm>
            <a:off x="3116506" y="4333438"/>
            <a:ext cx="3860800" cy="2206171"/>
          </a:xfrm>
          <a:prstGeom prst="rect">
            <a:avLst/>
          </a:prstGeom>
          <a:noFill/>
          <a:ln>
            <a:noFill/>
          </a:ln>
        </p:spPr>
      </p:pic>
      <p:sp>
        <p:nvSpPr>
          <p:cNvPr id="1011" name="Google Shape;1011;p4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solidFill>
                  <a:schemeClr val="dk1"/>
                </a:solidFill>
              </a:rPr>
              <a:t>‹#›</a:t>
            </a:fld>
            <a:endParaRPr>
              <a:solidFill>
                <a:schemeClr val="dk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5" name="Shape 1015"/>
        <p:cNvGrpSpPr/>
        <p:nvPr/>
      </p:nvGrpSpPr>
      <p:grpSpPr>
        <a:xfrm>
          <a:off x="0" y="0"/>
          <a:ext cx="0" cy="0"/>
          <a:chOff x="0" y="0"/>
          <a:chExt cx="0" cy="0"/>
        </a:xfrm>
      </p:grpSpPr>
      <p:sp>
        <p:nvSpPr>
          <p:cNvPr id="1016" name="Google Shape;1016;p44"/>
          <p:cNvSpPr txBox="1"/>
          <p:nvPr/>
        </p:nvSpPr>
        <p:spPr>
          <a:xfrm>
            <a:off x="410739" y="673419"/>
            <a:ext cx="5814769"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lt-LT" sz="2400" u="none" cap="none" strike="noStrike">
                <a:solidFill>
                  <a:schemeClr val="dk2"/>
                </a:solidFill>
                <a:latin typeface="Arial"/>
                <a:ea typeface="Arial"/>
                <a:cs typeface="Arial"/>
                <a:sym typeface="Arial"/>
              </a:rPr>
              <a:t>Aplicación del PC en el trabajo</a:t>
            </a:r>
            <a:endParaRPr b="1" i="0" sz="2400" u="none" cap="none" strike="noStrike">
              <a:solidFill>
                <a:schemeClr val="dk2"/>
              </a:solidFill>
              <a:latin typeface="Arial"/>
              <a:ea typeface="Arial"/>
              <a:cs typeface="Arial"/>
              <a:sym typeface="Arial"/>
            </a:endParaRPr>
          </a:p>
        </p:txBody>
      </p:sp>
      <p:sp>
        <p:nvSpPr>
          <p:cNvPr id="1017" name="Google Shape;1017;p44"/>
          <p:cNvSpPr txBox="1"/>
          <p:nvPr/>
        </p:nvSpPr>
        <p:spPr>
          <a:xfrm>
            <a:off x="101016" y="1275721"/>
            <a:ext cx="8426039" cy="1280066"/>
          </a:xfrm>
          <a:prstGeom prst="rect">
            <a:avLst/>
          </a:prstGeom>
          <a:noFill/>
          <a:ln>
            <a:noFill/>
          </a:ln>
        </p:spPr>
        <p:txBody>
          <a:bodyPr anchorCtr="0" anchor="t" bIns="45700" lIns="91425" spcFirstLastPara="1" rIns="91425" wrap="square" tIns="45700">
            <a:normAutofit fontScale="92500"/>
          </a:bodyPr>
          <a:lstStyle/>
          <a:p>
            <a:pPr indent="-285750" lvl="1" marL="742950" marR="0" rtl="0" algn="l">
              <a:lnSpc>
                <a:spcPct val="114000"/>
              </a:lnSpc>
              <a:spcBef>
                <a:spcPts val="500"/>
              </a:spcBef>
              <a:spcAft>
                <a:spcPts val="0"/>
              </a:spcAft>
              <a:buClr>
                <a:schemeClr val="dk2"/>
              </a:buClr>
              <a:buSzPct val="75675"/>
              <a:buFont typeface="Arial"/>
              <a:buChar char="•"/>
            </a:pPr>
            <a:r>
              <a:rPr b="1" i="0" lang="lt-LT" sz="1600" u="none" cap="none" strike="noStrike">
                <a:solidFill>
                  <a:schemeClr val="dk2"/>
                </a:solidFill>
                <a:latin typeface="Arial"/>
                <a:ea typeface="Arial"/>
                <a:cs typeface="Arial"/>
                <a:sym typeface="Arial"/>
              </a:rPr>
              <a:t>Atención al cliente: </a:t>
            </a:r>
            <a:r>
              <a:rPr b="0" i="0" lang="lt-LT" sz="1600" u="none" cap="none" strike="noStrike">
                <a:solidFill>
                  <a:schemeClr val="dk2"/>
                </a:solidFill>
                <a:latin typeface="Arial"/>
                <a:ea typeface="Arial"/>
                <a:cs typeface="Arial"/>
                <a:sym typeface="Arial"/>
              </a:rPr>
              <a:t>El alumno puede aplicar el pensamiento lógico para desarrollar árboles de decisión que mejoren el servicio al cliente mediante la búsqueda de patrones. </a:t>
            </a:r>
            <a:endParaRPr b="0" i="0" sz="1600" u="none" cap="none" strike="noStrike">
              <a:solidFill>
                <a:schemeClr val="dk2"/>
              </a:solidFill>
              <a:latin typeface="Arial"/>
              <a:ea typeface="Arial"/>
              <a:cs typeface="Arial"/>
              <a:sym typeface="Arial"/>
            </a:endParaRPr>
          </a:p>
          <a:p>
            <a:pPr indent="-285750" lvl="1" marL="742950" marR="0" rtl="0" algn="l">
              <a:lnSpc>
                <a:spcPct val="114000"/>
              </a:lnSpc>
              <a:spcBef>
                <a:spcPts val="500"/>
              </a:spcBef>
              <a:spcAft>
                <a:spcPts val="0"/>
              </a:spcAft>
              <a:buClr>
                <a:schemeClr val="dk2"/>
              </a:buClr>
              <a:buSzPct val="75675"/>
              <a:buFont typeface="Arial"/>
              <a:buChar char="•"/>
            </a:pPr>
            <a:r>
              <a:rPr b="1" i="0" lang="lt-LT" sz="1600" u="none" cap="none" strike="noStrike">
                <a:solidFill>
                  <a:schemeClr val="dk2"/>
                </a:solidFill>
                <a:latin typeface="Arial"/>
                <a:ea typeface="Arial"/>
                <a:cs typeface="Arial"/>
                <a:sym typeface="Arial"/>
              </a:rPr>
              <a:t>Gestión: </a:t>
            </a:r>
            <a:r>
              <a:rPr b="0" i="0" lang="lt-LT" sz="1600" u="none" cap="none" strike="noStrike">
                <a:solidFill>
                  <a:schemeClr val="dk2"/>
                </a:solidFill>
                <a:latin typeface="Arial"/>
                <a:ea typeface="Arial"/>
                <a:cs typeface="Arial"/>
                <a:sym typeface="Arial"/>
              </a:rPr>
              <a:t>Utilización de </a:t>
            </a:r>
            <a:r>
              <a:rPr b="1" i="0" lang="lt-LT" sz="1600" u="none" cap="none" strike="noStrike">
                <a:solidFill>
                  <a:schemeClr val="dk2"/>
                </a:solidFill>
                <a:latin typeface="Arial"/>
                <a:ea typeface="Arial"/>
                <a:cs typeface="Arial"/>
                <a:sym typeface="Arial"/>
              </a:rPr>
              <a:t>algoritmos</a:t>
            </a:r>
            <a:r>
              <a:rPr b="0" i="0" lang="lt-LT" sz="1600" u="none" cap="none" strike="noStrike">
                <a:solidFill>
                  <a:schemeClr val="dk2"/>
                </a:solidFill>
                <a:latin typeface="Arial"/>
                <a:ea typeface="Arial"/>
                <a:cs typeface="Arial"/>
                <a:sym typeface="Arial"/>
              </a:rPr>
              <a:t> para prever las necesidades de suministro y minimizar los residuos.</a:t>
            </a:r>
            <a:endParaRPr b="0" i="0" sz="1600" u="none" cap="none" strike="noStrike">
              <a:solidFill>
                <a:schemeClr val="dk2"/>
              </a:solidFill>
              <a:latin typeface="Arial"/>
              <a:ea typeface="Arial"/>
              <a:cs typeface="Arial"/>
              <a:sym typeface="Arial"/>
            </a:endParaRPr>
          </a:p>
        </p:txBody>
      </p:sp>
      <p:pic>
        <p:nvPicPr>
          <p:cNvPr id="1018" name="Google Shape;1018;p44"/>
          <p:cNvPicPr preferRelativeResize="0"/>
          <p:nvPr/>
        </p:nvPicPr>
        <p:blipFill rotWithShape="1">
          <a:blip r:embed="rId3">
            <a:alphaModFix/>
          </a:blip>
          <a:srcRect b="0" l="0" r="0" t="0"/>
          <a:stretch/>
        </p:blipFill>
        <p:spPr>
          <a:xfrm>
            <a:off x="8825752" y="306783"/>
            <a:ext cx="2709526" cy="2709526"/>
          </a:xfrm>
          <a:prstGeom prst="rect">
            <a:avLst/>
          </a:prstGeom>
          <a:noFill/>
          <a:ln>
            <a:noFill/>
          </a:ln>
        </p:spPr>
      </p:pic>
      <p:sp>
        <p:nvSpPr>
          <p:cNvPr id="1019" name="Google Shape;1019;p44"/>
          <p:cNvSpPr txBox="1"/>
          <p:nvPr/>
        </p:nvSpPr>
        <p:spPr>
          <a:xfrm>
            <a:off x="410739" y="3053048"/>
            <a:ext cx="11258097" cy="3366097"/>
          </a:xfrm>
          <a:prstGeom prst="rect">
            <a:avLst/>
          </a:prstGeom>
          <a:noFill/>
          <a:ln>
            <a:noFill/>
          </a:ln>
        </p:spPr>
        <p:txBody>
          <a:bodyPr anchorCtr="0" anchor="t" bIns="45700" lIns="91425" spcFirstLastPara="1" rIns="91425" wrap="square" tIns="45700">
            <a:normAutofit lnSpcReduction="10000"/>
          </a:bodyPr>
          <a:lstStyle/>
          <a:p>
            <a:pPr indent="-299720" lvl="0" marL="457200" marR="0" rtl="0" algn="just">
              <a:lnSpc>
                <a:spcPct val="114000"/>
              </a:lnSpc>
              <a:spcBef>
                <a:spcPts val="1000"/>
              </a:spcBef>
              <a:spcAft>
                <a:spcPts val="0"/>
              </a:spcAft>
              <a:buClr>
                <a:schemeClr val="dk2"/>
              </a:buClr>
              <a:buSzPts val="1120"/>
              <a:buFont typeface="Arial"/>
              <a:buChar char="•"/>
            </a:pPr>
            <a:r>
              <a:rPr b="1" i="0" lang="lt-LT" sz="1600" u="none" cap="none" strike="noStrike">
                <a:solidFill>
                  <a:schemeClr val="dk2"/>
                </a:solidFill>
                <a:latin typeface="Arial"/>
                <a:ea typeface="Arial"/>
                <a:cs typeface="Arial"/>
                <a:sym typeface="Arial"/>
              </a:rPr>
              <a:t>Matemáticas:</a:t>
            </a:r>
            <a:r>
              <a:rPr b="0" i="0" lang="lt-LT" sz="1600" u="none" cap="none" strike="noStrike">
                <a:solidFill>
                  <a:schemeClr val="dk2"/>
                </a:solidFill>
                <a:latin typeface="Arial"/>
                <a:ea typeface="Arial"/>
                <a:cs typeface="Arial"/>
                <a:sym typeface="Arial"/>
              </a:rPr>
              <a:t> Para resolver cálculos porcentuales (por ejemplo, calcular descuentos) se puede utilizar la </a:t>
            </a:r>
            <a:r>
              <a:rPr b="1" i="0" lang="lt-LT" sz="1600" u="none" cap="none" strike="noStrike">
                <a:solidFill>
                  <a:schemeClr val="dk2"/>
                </a:solidFill>
                <a:latin typeface="Arial"/>
                <a:ea typeface="Arial"/>
                <a:cs typeface="Arial"/>
                <a:sym typeface="Arial"/>
              </a:rPr>
              <a:t>descomposición</a:t>
            </a:r>
            <a:r>
              <a:rPr b="0" i="0" lang="lt-LT" sz="1600" u="none" cap="none" strike="noStrike">
                <a:solidFill>
                  <a:schemeClr val="dk2"/>
                </a:solidFill>
                <a:latin typeface="Arial"/>
                <a:ea typeface="Arial"/>
                <a:cs typeface="Arial"/>
                <a:sym typeface="Arial"/>
              </a:rPr>
              <a:t> para separar el problema en pasos: identificar el precio original, determinar el porcentaje y restar el descuento.</a:t>
            </a:r>
            <a:endParaRPr/>
          </a:p>
          <a:p>
            <a:pPr indent="-299720" lvl="0" marL="457200" marR="0" rtl="0" algn="just">
              <a:lnSpc>
                <a:spcPct val="114000"/>
              </a:lnSpc>
              <a:spcBef>
                <a:spcPts val="1000"/>
              </a:spcBef>
              <a:spcAft>
                <a:spcPts val="0"/>
              </a:spcAft>
              <a:buClr>
                <a:schemeClr val="dk2"/>
              </a:buClr>
              <a:buSzPts val="1120"/>
              <a:buFont typeface="Arial"/>
              <a:buChar char="•"/>
            </a:pPr>
            <a:r>
              <a:rPr b="1" i="0" lang="lt-LT" sz="1600" u="none" cap="none" strike="noStrike">
                <a:solidFill>
                  <a:schemeClr val="dk2"/>
                </a:solidFill>
                <a:latin typeface="Arial"/>
                <a:ea typeface="Arial"/>
                <a:cs typeface="Arial"/>
                <a:sym typeface="Arial"/>
              </a:rPr>
              <a:t>Escritura</a:t>
            </a:r>
            <a:r>
              <a:rPr b="0" i="0" lang="lt-LT" sz="1600" u="none" cap="none" strike="noStrike">
                <a:solidFill>
                  <a:schemeClr val="dk2"/>
                </a:solidFill>
                <a:latin typeface="Arial"/>
                <a:ea typeface="Arial"/>
                <a:cs typeface="Arial"/>
                <a:sym typeface="Arial"/>
              </a:rPr>
              <a:t>: Escribir un ensayo puede ayudar a comprender estructuras comunes (por ejemplo, introducción, enunciado de la tesis, argumentos de apoyo y conclusión). La </a:t>
            </a:r>
            <a:r>
              <a:rPr b="1" i="0" lang="lt-LT" sz="1600" u="none" cap="none" strike="noStrike">
                <a:solidFill>
                  <a:schemeClr val="dk2"/>
                </a:solidFill>
                <a:latin typeface="Arial"/>
                <a:ea typeface="Arial"/>
                <a:cs typeface="Arial"/>
                <a:sym typeface="Arial"/>
              </a:rPr>
              <a:t>abstracción</a:t>
            </a:r>
            <a:r>
              <a:rPr b="0" i="0" lang="lt-LT" sz="1600" u="none" cap="none" strike="noStrike">
                <a:solidFill>
                  <a:schemeClr val="dk2"/>
                </a:solidFill>
                <a:latin typeface="Arial"/>
                <a:ea typeface="Arial"/>
                <a:cs typeface="Arial"/>
                <a:sym typeface="Arial"/>
              </a:rPr>
              <a:t> puede ayudar a argumentar.</a:t>
            </a:r>
            <a:endParaRPr b="0" i="0" sz="1400" u="none" cap="none" strike="noStrike">
              <a:solidFill>
                <a:srgbClr val="000000"/>
              </a:solidFill>
              <a:latin typeface="Arial"/>
              <a:ea typeface="Arial"/>
              <a:cs typeface="Arial"/>
              <a:sym typeface="Arial"/>
            </a:endParaRPr>
          </a:p>
          <a:p>
            <a:pPr indent="-299720" lvl="0" marL="457200" marR="0" rtl="0" algn="just">
              <a:lnSpc>
                <a:spcPct val="114000"/>
              </a:lnSpc>
              <a:spcBef>
                <a:spcPts val="1000"/>
              </a:spcBef>
              <a:spcAft>
                <a:spcPts val="0"/>
              </a:spcAft>
              <a:buClr>
                <a:schemeClr val="dk2"/>
              </a:buClr>
              <a:buSzPts val="1120"/>
              <a:buFont typeface="Arial"/>
              <a:buChar char="•"/>
            </a:pPr>
            <a:r>
              <a:rPr b="1" i="0" lang="lt-LT" sz="1600" u="none" cap="none" strike="noStrike">
                <a:solidFill>
                  <a:schemeClr val="dk2"/>
                </a:solidFill>
                <a:latin typeface="Arial"/>
                <a:ea typeface="Arial"/>
                <a:cs typeface="Arial"/>
                <a:sym typeface="Arial"/>
              </a:rPr>
              <a:t>Fotografía</a:t>
            </a:r>
            <a:r>
              <a:rPr b="0" i="0" lang="lt-LT" sz="1600" u="none" cap="none" strike="noStrike">
                <a:solidFill>
                  <a:schemeClr val="dk2"/>
                </a:solidFill>
                <a:latin typeface="Arial"/>
                <a:ea typeface="Arial"/>
                <a:cs typeface="Arial"/>
                <a:sym typeface="Arial"/>
              </a:rPr>
              <a:t> (</a:t>
            </a:r>
            <a:r>
              <a:rPr b="1" i="0" lang="lt-LT" sz="1600" u="none" cap="none" strike="noStrike">
                <a:solidFill>
                  <a:schemeClr val="dk2"/>
                </a:solidFill>
                <a:latin typeface="Arial"/>
                <a:ea typeface="Arial"/>
                <a:cs typeface="Arial"/>
                <a:sym typeface="Arial"/>
              </a:rPr>
              <a:t>algoritmo</a:t>
            </a:r>
            <a:r>
              <a:rPr b="0" i="0" lang="lt-LT" sz="1600" u="none" cap="none" strike="noStrike">
                <a:solidFill>
                  <a:schemeClr val="dk2"/>
                </a:solidFill>
                <a:latin typeface="Arial"/>
                <a:ea typeface="Arial"/>
                <a:cs typeface="Arial"/>
                <a:sym typeface="Arial"/>
              </a:rPr>
              <a:t>): Crear y presentar una secuencia coherente para hacer fotos con el smartphone. </a:t>
            </a:r>
            <a:endParaRPr b="0" i="0" sz="1600" u="none" cap="none" strike="noStrike">
              <a:solidFill>
                <a:schemeClr val="dk2"/>
              </a:solidFill>
              <a:latin typeface="Arial"/>
              <a:ea typeface="Arial"/>
              <a:cs typeface="Arial"/>
              <a:sym typeface="Arial"/>
            </a:endParaRPr>
          </a:p>
          <a:p>
            <a:pPr indent="-228600" lvl="0" marL="457200" marR="0" rtl="0" algn="just">
              <a:lnSpc>
                <a:spcPct val="114000"/>
              </a:lnSpc>
              <a:spcBef>
                <a:spcPts val="10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lt-LT" sz="1600" u="none" cap="none" strike="noStrike">
                <a:solidFill>
                  <a:schemeClr val="dk2"/>
                </a:solidFill>
                <a:latin typeface="Arial"/>
                <a:ea typeface="Arial"/>
                <a:cs typeface="Arial"/>
                <a:sym typeface="Arial"/>
              </a:rPr>
              <a:t>¿Qué principio del PC puede ayudar en la argumentación de un ensayo?</a:t>
            </a:r>
            <a:endParaRPr b="1" i="0" sz="1600" u="none" cap="none" strike="noStrike">
              <a:solidFill>
                <a:schemeClr val="dk2"/>
              </a:solidFill>
              <a:latin typeface="Arial"/>
              <a:ea typeface="Arial"/>
              <a:cs typeface="Arial"/>
              <a:sym typeface="Arial"/>
            </a:endParaRPr>
          </a:p>
          <a:p>
            <a:pPr indent="-285750" lvl="1" marL="285750" marR="0" rtl="0" algn="just">
              <a:lnSpc>
                <a:spcPct val="100000"/>
              </a:lnSpc>
              <a:spcBef>
                <a:spcPts val="0"/>
              </a:spcBef>
              <a:spcAft>
                <a:spcPts val="0"/>
              </a:spcAft>
              <a:buClr>
                <a:srgbClr val="000000"/>
              </a:buClr>
              <a:buSzPts val="1600"/>
              <a:buFont typeface="Arial"/>
              <a:buChar char="•"/>
            </a:pPr>
            <a:r>
              <a:rPr b="0" i="0" lang="lt-LT" sz="1600" u="none" cap="none" strike="noStrike">
                <a:solidFill>
                  <a:schemeClr val="dk2"/>
                </a:solidFill>
                <a:latin typeface="Arial"/>
                <a:ea typeface="Arial"/>
                <a:cs typeface="Arial"/>
                <a:sym typeface="Arial"/>
              </a:rPr>
              <a:t>Descomposición</a:t>
            </a:r>
            <a:endParaRPr b="0" i="0" sz="1600" u="none" cap="none" strike="noStrike">
              <a:solidFill>
                <a:schemeClr val="dk2"/>
              </a:solidFill>
              <a:latin typeface="Arial"/>
              <a:ea typeface="Arial"/>
              <a:cs typeface="Arial"/>
              <a:sym typeface="Arial"/>
            </a:endParaRPr>
          </a:p>
          <a:p>
            <a:pPr indent="-285750" lvl="1" marL="285750" marR="0" rtl="0" algn="just">
              <a:lnSpc>
                <a:spcPct val="100000"/>
              </a:lnSpc>
              <a:spcBef>
                <a:spcPts val="0"/>
              </a:spcBef>
              <a:spcAft>
                <a:spcPts val="0"/>
              </a:spcAft>
              <a:buClr>
                <a:srgbClr val="000000"/>
              </a:buClr>
              <a:buSzPts val="1600"/>
              <a:buFont typeface="Arial"/>
              <a:buChar char="•"/>
            </a:pPr>
            <a:r>
              <a:rPr b="0" i="0" lang="lt-LT" sz="1600" u="none" cap="none" strike="noStrike">
                <a:solidFill>
                  <a:schemeClr val="dk2"/>
                </a:solidFill>
                <a:latin typeface="Arial"/>
                <a:ea typeface="Arial"/>
                <a:cs typeface="Arial"/>
                <a:sym typeface="Arial"/>
              </a:rPr>
              <a:t>Abstracción </a:t>
            </a:r>
            <a:endParaRPr b="0" i="0" sz="1600" u="none" cap="none" strike="noStrike">
              <a:solidFill>
                <a:schemeClr val="dk2"/>
              </a:solidFill>
              <a:latin typeface="Arial"/>
              <a:ea typeface="Arial"/>
              <a:cs typeface="Arial"/>
              <a:sym typeface="Arial"/>
            </a:endParaRPr>
          </a:p>
          <a:p>
            <a:pPr indent="-285750" lvl="1" marL="285750" marR="0" rtl="0" algn="just">
              <a:lnSpc>
                <a:spcPct val="100000"/>
              </a:lnSpc>
              <a:spcBef>
                <a:spcPts val="0"/>
              </a:spcBef>
              <a:spcAft>
                <a:spcPts val="0"/>
              </a:spcAft>
              <a:buClr>
                <a:srgbClr val="000000"/>
              </a:buClr>
              <a:buSzPts val="1600"/>
              <a:buFont typeface="Arial"/>
              <a:buChar char="•"/>
            </a:pPr>
            <a:r>
              <a:rPr b="0" i="0" lang="lt-LT" sz="1600" u="none" cap="none" strike="noStrike">
                <a:solidFill>
                  <a:schemeClr val="dk2"/>
                </a:solidFill>
                <a:latin typeface="Arial"/>
                <a:ea typeface="Arial"/>
                <a:cs typeface="Arial"/>
                <a:sym typeface="Arial"/>
              </a:rPr>
              <a:t>Diseño algorítmico</a:t>
            </a:r>
            <a:endParaRPr b="0" i="0" sz="1600" u="none" cap="none" strike="noStrike">
              <a:solidFill>
                <a:schemeClr val="dk2"/>
              </a:solidFill>
              <a:latin typeface="Arial"/>
              <a:ea typeface="Arial"/>
              <a:cs typeface="Arial"/>
              <a:sym typeface="Arial"/>
            </a:endParaRPr>
          </a:p>
        </p:txBody>
      </p:sp>
      <p:sp>
        <p:nvSpPr>
          <p:cNvPr id="1020" name="Google Shape;1020;p44"/>
          <p:cNvSpPr txBox="1"/>
          <p:nvPr/>
        </p:nvSpPr>
        <p:spPr>
          <a:xfrm>
            <a:off x="410739" y="2514959"/>
            <a:ext cx="5814769"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lt-LT" sz="2400" u="none" cap="none" strike="noStrike">
                <a:solidFill>
                  <a:schemeClr val="dk2"/>
                </a:solidFill>
                <a:latin typeface="Arial"/>
                <a:ea typeface="Arial"/>
                <a:cs typeface="Arial"/>
                <a:sym typeface="Arial"/>
              </a:rPr>
              <a:t>Aplicación del PC en la educación</a:t>
            </a:r>
            <a:endParaRPr b="1" i="0" sz="2400" u="none" cap="none" strike="noStrike">
              <a:solidFill>
                <a:schemeClr val="dk2"/>
              </a:solidFill>
              <a:latin typeface="Arial"/>
              <a:ea typeface="Arial"/>
              <a:cs typeface="Arial"/>
              <a:sym typeface="Arial"/>
            </a:endParaRPr>
          </a:p>
        </p:txBody>
      </p:sp>
      <p:sp>
        <p:nvSpPr>
          <p:cNvPr id="1021" name="Google Shape;1021;p4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solidFill>
                  <a:schemeClr val="dk1"/>
                </a:solidFill>
              </a:rPr>
              <a:t>‹#›</a:t>
            </a:fld>
            <a:endParaRPr>
              <a:solidFill>
                <a:schemeClr val="dk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7" name="Shape 1027"/>
        <p:cNvGrpSpPr/>
        <p:nvPr/>
      </p:nvGrpSpPr>
      <p:grpSpPr>
        <a:xfrm>
          <a:off x="0" y="0"/>
          <a:ext cx="0" cy="0"/>
          <a:chOff x="0" y="0"/>
          <a:chExt cx="0" cy="0"/>
        </a:xfrm>
      </p:grpSpPr>
      <p:pic>
        <p:nvPicPr>
          <p:cNvPr id="1028" name="Google Shape;1028;p72"/>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1029" name="Google Shape;1029;p72"/>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lt-LT" sz="2700">
                <a:latin typeface="Arial"/>
                <a:ea typeface="Arial"/>
                <a:cs typeface="Arial"/>
                <a:sym typeface="Arial"/>
              </a:rPr>
              <a:t>UNIDAD 5</a:t>
            </a:r>
            <a:endParaRPr>
              <a:latin typeface="Arial"/>
              <a:ea typeface="Arial"/>
              <a:cs typeface="Arial"/>
              <a:sym typeface="Arial"/>
            </a:endParaRPr>
          </a:p>
        </p:txBody>
      </p:sp>
      <p:sp>
        <p:nvSpPr>
          <p:cNvPr id="1030" name="Google Shape;1030;p72"/>
          <p:cNvSpPr txBox="1"/>
          <p:nvPr>
            <p:ph idx="1" type="body"/>
          </p:nvPr>
        </p:nvSpPr>
        <p:spPr>
          <a:xfrm>
            <a:off x="7827264" y="3615661"/>
            <a:ext cx="2657856"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lt-LT">
                <a:latin typeface="Arial"/>
                <a:ea typeface="Arial"/>
                <a:cs typeface="Arial"/>
                <a:sym typeface="Arial"/>
              </a:rPr>
              <a:t>Casos prácticos y actividades</a:t>
            </a:r>
            <a:endParaRPr>
              <a:latin typeface="Arial"/>
              <a:ea typeface="Arial"/>
              <a:cs typeface="Arial"/>
              <a:sym typeface="Arial"/>
            </a:endParaRPr>
          </a:p>
        </p:txBody>
      </p:sp>
      <p:sp>
        <p:nvSpPr>
          <p:cNvPr id="1031" name="Google Shape;1031;p72"/>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lt-LT"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sp>
        <p:nvSpPr>
          <p:cNvPr id="1036" name="Google Shape;1036;p54"/>
          <p:cNvSpPr txBox="1"/>
          <p:nvPr>
            <p:ph type="title"/>
          </p:nvPr>
        </p:nvSpPr>
        <p:spPr>
          <a:xfrm>
            <a:off x="1075660" y="1086216"/>
            <a:ext cx="9486900" cy="72511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3200"/>
              <a:buNone/>
            </a:pPr>
            <a:r>
              <a:rPr b="1" lang="lt-LT">
                <a:latin typeface="Arial"/>
                <a:ea typeface="Arial"/>
                <a:cs typeface="Arial"/>
                <a:sym typeface="Arial"/>
              </a:rPr>
              <a:t>Estudio de caso</a:t>
            </a:r>
            <a:endParaRPr b="1">
              <a:latin typeface="Arial"/>
              <a:ea typeface="Arial"/>
              <a:cs typeface="Arial"/>
              <a:sym typeface="Arial"/>
            </a:endParaRPr>
          </a:p>
        </p:txBody>
      </p:sp>
      <p:sp>
        <p:nvSpPr>
          <p:cNvPr id="1037" name="Google Shape;1037;p54"/>
          <p:cNvSpPr txBox="1"/>
          <p:nvPr>
            <p:ph idx="1" type="body"/>
          </p:nvPr>
        </p:nvSpPr>
        <p:spPr>
          <a:xfrm>
            <a:off x="971600" y="1689261"/>
            <a:ext cx="7322751" cy="2179676"/>
          </a:xfrm>
          <a:prstGeom prst="rect">
            <a:avLst/>
          </a:prstGeom>
          <a:noFill/>
          <a:ln>
            <a:noFill/>
          </a:ln>
        </p:spPr>
        <p:txBody>
          <a:bodyPr anchorCtr="0" anchor="t" bIns="45700" lIns="91425" spcFirstLastPara="1" rIns="91425" wrap="square" tIns="45700">
            <a:noAutofit/>
          </a:bodyPr>
          <a:lstStyle/>
          <a:p>
            <a:pPr indent="0" lvl="0" marL="148590" rtl="0" algn="just">
              <a:lnSpc>
                <a:spcPct val="110000"/>
              </a:lnSpc>
              <a:spcBef>
                <a:spcPts val="600"/>
              </a:spcBef>
              <a:spcAft>
                <a:spcPts val="0"/>
              </a:spcAft>
              <a:buSzPts val="1260"/>
              <a:buNone/>
            </a:pPr>
            <a:r>
              <a:rPr lang="lt-LT" sz="1400">
                <a:solidFill>
                  <a:schemeClr val="dk1"/>
                </a:solidFill>
                <a:latin typeface="Arial"/>
                <a:ea typeface="Arial"/>
                <a:cs typeface="Arial"/>
                <a:sym typeface="Arial"/>
              </a:rPr>
              <a:t>Investigadores del Departamento de Informática de la Universidad Federal de Paraná (Brasil) llevaron a cabo un estudio de caso aplicando habilidades fundamentales de Pensamiento Computacional para ayudar a los participantes a desarrollar modelos mentales esenciales para la comprensión de la tecnología y el fomento de la cultura digital.</a:t>
            </a:r>
            <a:endParaRPr/>
          </a:p>
          <a:p>
            <a:pPr indent="0" lvl="0" marL="148590" rtl="0" algn="just">
              <a:lnSpc>
                <a:spcPct val="110000"/>
              </a:lnSpc>
              <a:spcBef>
                <a:spcPts val="600"/>
              </a:spcBef>
              <a:spcAft>
                <a:spcPts val="0"/>
              </a:spcAft>
              <a:buSzPts val="1260"/>
              <a:buNone/>
            </a:pPr>
            <a:r>
              <a:rPr lang="lt-LT" sz="1400">
                <a:solidFill>
                  <a:schemeClr val="dk1"/>
                </a:solidFill>
                <a:latin typeface="Arial"/>
                <a:ea typeface="Arial"/>
                <a:cs typeface="Arial"/>
                <a:sym typeface="Arial"/>
              </a:rPr>
              <a:t>En el estudio participaron adultos en las primeras etapas de alfabetización, progresando a través de actividades que iban desde simples ejercicios de prototipos de cajeros automáticos de baja fidelidad hasta tareas más complejas utilizando un prototipo funcional de cajero automático.</a:t>
            </a:r>
            <a:endParaRPr/>
          </a:p>
          <a:p>
            <a:pPr indent="0" lvl="0" marL="148590" rtl="0" algn="just">
              <a:lnSpc>
                <a:spcPct val="110000"/>
              </a:lnSpc>
              <a:spcBef>
                <a:spcPts val="600"/>
              </a:spcBef>
              <a:spcAft>
                <a:spcPts val="0"/>
              </a:spcAft>
              <a:buSzPts val="1260"/>
              <a:buNone/>
            </a:pPr>
            <a:r>
              <a:t/>
            </a:r>
            <a:endParaRPr sz="1400">
              <a:solidFill>
                <a:schemeClr val="dk1"/>
              </a:solidFill>
              <a:latin typeface="Arial"/>
              <a:ea typeface="Arial"/>
              <a:cs typeface="Arial"/>
              <a:sym typeface="Arial"/>
            </a:endParaRPr>
          </a:p>
          <a:p>
            <a:pPr indent="0" lvl="0" marL="148590" rtl="0" algn="just">
              <a:lnSpc>
                <a:spcPct val="110000"/>
              </a:lnSpc>
              <a:spcBef>
                <a:spcPts val="600"/>
              </a:spcBef>
              <a:spcAft>
                <a:spcPts val="0"/>
              </a:spcAft>
              <a:buSzPts val="1260"/>
              <a:buNone/>
            </a:pPr>
            <a:r>
              <a:t/>
            </a:r>
            <a:endParaRPr sz="1400">
              <a:solidFill>
                <a:schemeClr val="dk1"/>
              </a:solidFill>
              <a:latin typeface="Arial"/>
              <a:ea typeface="Arial"/>
              <a:cs typeface="Arial"/>
              <a:sym typeface="Arial"/>
            </a:endParaRPr>
          </a:p>
          <a:p>
            <a:pPr indent="0" lvl="0" marL="148590" rtl="0" algn="just">
              <a:lnSpc>
                <a:spcPct val="110000"/>
              </a:lnSpc>
              <a:spcBef>
                <a:spcPts val="600"/>
              </a:spcBef>
              <a:spcAft>
                <a:spcPts val="0"/>
              </a:spcAft>
              <a:buSzPts val="1260"/>
              <a:buNone/>
            </a:pPr>
            <a:r>
              <a:t/>
            </a:r>
            <a:endParaRPr sz="1400">
              <a:solidFill>
                <a:schemeClr val="dk1"/>
              </a:solidFill>
              <a:latin typeface="Arial"/>
              <a:ea typeface="Arial"/>
              <a:cs typeface="Arial"/>
              <a:sym typeface="Arial"/>
            </a:endParaRPr>
          </a:p>
        </p:txBody>
      </p:sp>
      <p:sp>
        <p:nvSpPr>
          <p:cNvPr id="1038" name="Google Shape;1038;p5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pic>
        <p:nvPicPr>
          <p:cNvPr id="1039" name="Google Shape;1039;p54"/>
          <p:cNvPicPr preferRelativeResize="0"/>
          <p:nvPr/>
        </p:nvPicPr>
        <p:blipFill rotWithShape="1">
          <a:blip r:embed="rId3">
            <a:alphaModFix/>
          </a:blip>
          <a:srcRect b="0" l="0" r="0" t="0"/>
          <a:stretch/>
        </p:blipFill>
        <p:spPr>
          <a:xfrm>
            <a:off x="8555605" y="1023506"/>
            <a:ext cx="2560735" cy="2626271"/>
          </a:xfrm>
          <a:prstGeom prst="rect">
            <a:avLst/>
          </a:prstGeom>
          <a:noFill/>
          <a:ln>
            <a:noFill/>
          </a:ln>
        </p:spPr>
      </p:pic>
      <p:sp>
        <p:nvSpPr>
          <p:cNvPr id="1040" name="Google Shape;1040;p54"/>
          <p:cNvSpPr txBox="1"/>
          <p:nvPr/>
        </p:nvSpPr>
        <p:spPr>
          <a:xfrm>
            <a:off x="8499444" y="3663637"/>
            <a:ext cx="2841978"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Generado con Firefly</a:t>
            </a:r>
            <a:endParaRPr b="0" i="0" sz="1200" u="none" cap="none" strike="noStrike">
              <a:solidFill>
                <a:srgbClr val="000000"/>
              </a:solidFill>
              <a:latin typeface="Arial"/>
              <a:ea typeface="Arial"/>
              <a:cs typeface="Arial"/>
              <a:sym typeface="Arial"/>
            </a:endParaRPr>
          </a:p>
        </p:txBody>
      </p:sp>
      <p:sp>
        <p:nvSpPr>
          <p:cNvPr id="1041" name="Google Shape;1041;p54"/>
          <p:cNvSpPr txBox="1"/>
          <p:nvPr/>
        </p:nvSpPr>
        <p:spPr>
          <a:xfrm>
            <a:off x="869629" y="4078901"/>
            <a:ext cx="10246711" cy="2132635"/>
          </a:xfrm>
          <a:prstGeom prst="rect">
            <a:avLst/>
          </a:prstGeom>
          <a:noFill/>
          <a:ln>
            <a:noFill/>
          </a:ln>
        </p:spPr>
        <p:txBody>
          <a:bodyPr anchorCtr="0" anchor="t" bIns="45700" lIns="91425" spcFirstLastPara="1" rIns="91425" wrap="square" tIns="45700">
            <a:spAutoFit/>
          </a:bodyPr>
          <a:lstStyle/>
          <a:p>
            <a:pPr indent="0" lvl="0" marL="148590" marR="0" rtl="0" algn="just">
              <a:lnSpc>
                <a:spcPct val="110000"/>
              </a:lnSpc>
              <a:spcBef>
                <a:spcPts val="0"/>
              </a:spcBef>
              <a:spcAft>
                <a:spcPts val="0"/>
              </a:spcAft>
              <a:buClr>
                <a:srgbClr val="000000"/>
              </a:buClr>
              <a:buSzPts val="1260"/>
              <a:buFont typeface="Arial"/>
              <a:buNone/>
            </a:pPr>
            <a:r>
              <a:rPr b="1" i="0" lang="lt-LT" sz="1400" u="none" cap="none" strike="noStrike">
                <a:solidFill>
                  <a:schemeClr val="dk1"/>
                </a:solidFill>
                <a:latin typeface="Arial"/>
                <a:ea typeface="Arial"/>
                <a:cs typeface="Arial"/>
                <a:sym typeface="Arial"/>
              </a:rPr>
              <a:t>Un total de ocho talleres </a:t>
            </a:r>
            <a:r>
              <a:rPr b="0" i="0" lang="lt-LT" sz="1400" u="none" cap="none" strike="noStrike">
                <a:solidFill>
                  <a:schemeClr val="dk1"/>
                </a:solidFill>
                <a:latin typeface="Arial"/>
                <a:ea typeface="Arial"/>
                <a:cs typeface="Arial"/>
                <a:sym typeface="Arial"/>
              </a:rPr>
              <a:t>centrados en la educación financiera y el uso de cajeros automáticos. Inicialmente, se presentaron los objetivos, las actividades y los requisitos de asistencia de los talleres. A continuación, se identificaron las habilidades de PC que debían adquirirse en cada sesión y se analizaron los resultados de cada taller.</a:t>
            </a:r>
            <a:endParaRPr b="0" i="0" sz="1400" u="none" cap="none" strike="noStrike">
              <a:solidFill>
                <a:schemeClr val="dk1"/>
              </a:solidFill>
              <a:latin typeface="Arial"/>
              <a:ea typeface="Arial"/>
              <a:cs typeface="Arial"/>
              <a:sym typeface="Arial"/>
            </a:endParaRPr>
          </a:p>
          <a:p>
            <a:pPr indent="0" lvl="0" marL="148590" marR="0" rtl="0" algn="just">
              <a:lnSpc>
                <a:spcPct val="110000"/>
              </a:lnSpc>
              <a:spcBef>
                <a:spcPts val="600"/>
              </a:spcBef>
              <a:spcAft>
                <a:spcPts val="0"/>
              </a:spcAft>
              <a:buClr>
                <a:srgbClr val="000000"/>
              </a:buClr>
              <a:buSzPts val="1260"/>
              <a:buFont typeface="Arial"/>
              <a:buNone/>
            </a:pPr>
            <a:r>
              <a:rPr b="1" i="0" lang="lt-LT" sz="1400" u="none" cap="none" strike="noStrike">
                <a:solidFill>
                  <a:schemeClr val="dk1"/>
                </a:solidFill>
                <a:latin typeface="Arial"/>
                <a:ea typeface="Arial"/>
                <a:cs typeface="Arial"/>
                <a:sym typeface="Arial"/>
              </a:rPr>
              <a:t>Los métodos de evaluación </a:t>
            </a:r>
            <a:r>
              <a:rPr b="0" i="0" lang="lt-LT" sz="1400" u="none" cap="none" strike="noStrike">
                <a:solidFill>
                  <a:schemeClr val="dk1"/>
                </a:solidFill>
                <a:latin typeface="Arial"/>
                <a:ea typeface="Arial"/>
                <a:cs typeface="Arial"/>
                <a:sym typeface="Arial"/>
              </a:rPr>
              <a:t>incluyeron votaciones, comentarios de los participantes, observaciones estructuradas y entrevistas no estructuradas.</a:t>
            </a:r>
            <a:endParaRPr/>
          </a:p>
          <a:p>
            <a:pPr indent="0" lvl="0" marL="148590" marR="0" rtl="0" algn="just">
              <a:lnSpc>
                <a:spcPct val="110000"/>
              </a:lnSpc>
              <a:spcBef>
                <a:spcPts val="600"/>
              </a:spcBef>
              <a:spcAft>
                <a:spcPts val="0"/>
              </a:spcAft>
              <a:buClr>
                <a:srgbClr val="000000"/>
              </a:buClr>
              <a:buSzPts val="1260"/>
              <a:buFont typeface="Arial"/>
              <a:buNone/>
            </a:pPr>
            <a:r>
              <a:rPr b="1" i="0" lang="lt-LT" sz="1400" u="none" cap="none" strike="noStrike">
                <a:solidFill>
                  <a:schemeClr val="dk1"/>
                </a:solidFill>
                <a:latin typeface="Arial"/>
                <a:ea typeface="Arial"/>
                <a:cs typeface="Arial"/>
                <a:sym typeface="Arial"/>
              </a:rPr>
              <a:t>Los resultados </a:t>
            </a:r>
            <a:r>
              <a:rPr b="0" i="0" lang="lt-LT" sz="1400" u="none" cap="none" strike="noStrike">
                <a:solidFill>
                  <a:schemeClr val="dk1"/>
                </a:solidFill>
                <a:latin typeface="Arial"/>
                <a:ea typeface="Arial"/>
                <a:cs typeface="Arial"/>
                <a:sym typeface="Arial"/>
              </a:rPr>
              <a:t>mostraron que estos métodos eran eficaces, ya que los participantes se mostraban cada vez más seguros de sí mismos e independientes. A medida que avanzaban las actividades, aplicaban con éxito las destrezas y conocimientos adquiridos en ejercicios anteriores para completar tareas posteriores.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sp>
        <p:nvSpPr>
          <p:cNvPr id="1046" name="Google Shape;1046;p56"/>
          <p:cNvSpPr txBox="1"/>
          <p:nvPr>
            <p:ph type="title"/>
          </p:nvPr>
        </p:nvSpPr>
        <p:spPr>
          <a:xfrm>
            <a:off x="714924" y="141025"/>
            <a:ext cx="9486900" cy="72511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3200"/>
              <a:buNone/>
            </a:pPr>
            <a:r>
              <a:rPr b="1" lang="lt-LT">
                <a:latin typeface="Arial"/>
                <a:ea typeface="Arial"/>
                <a:cs typeface="Arial"/>
                <a:sym typeface="Arial"/>
              </a:rPr>
              <a:t>Estudio de caso</a:t>
            </a:r>
            <a:endParaRPr b="1">
              <a:latin typeface="Arial"/>
              <a:ea typeface="Arial"/>
              <a:cs typeface="Arial"/>
              <a:sym typeface="Arial"/>
            </a:endParaRPr>
          </a:p>
        </p:txBody>
      </p:sp>
      <p:sp>
        <p:nvSpPr>
          <p:cNvPr id="1047" name="Google Shape;1047;p56"/>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p>
            <a:pPr indent="0" lvl="0" marL="148590" rtl="0" algn="just">
              <a:lnSpc>
                <a:spcPct val="110000"/>
              </a:lnSpc>
              <a:spcBef>
                <a:spcPts val="600"/>
              </a:spcBef>
              <a:spcAft>
                <a:spcPts val="0"/>
              </a:spcAft>
              <a:buSzPts val="1260"/>
              <a:buNone/>
            </a:pPr>
            <a:r>
              <a:t/>
            </a:r>
            <a:endParaRPr sz="1600">
              <a:latin typeface="Arial"/>
              <a:ea typeface="Arial"/>
              <a:cs typeface="Arial"/>
              <a:sym typeface="Arial"/>
            </a:endParaRPr>
          </a:p>
          <a:p>
            <a:pPr indent="0" lvl="0" marL="148590" rtl="0" algn="just">
              <a:lnSpc>
                <a:spcPct val="110000"/>
              </a:lnSpc>
              <a:spcBef>
                <a:spcPts val="600"/>
              </a:spcBef>
              <a:spcAft>
                <a:spcPts val="0"/>
              </a:spcAft>
              <a:buSzPts val="1260"/>
              <a:buNone/>
            </a:pPr>
            <a:r>
              <a:t/>
            </a:r>
            <a:endParaRPr sz="1600">
              <a:latin typeface="Arial"/>
              <a:ea typeface="Arial"/>
              <a:cs typeface="Arial"/>
              <a:sym typeface="Arial"/>
            </a:endParaRPr>
          </a:p>
          <a:p>
            <a:pPr indent="0" lvl="0" marL="148590" rtl="0" algn="just">
              <a:lnSpc>
                <a:spcPct val="110000"/>
              </a:lnSpc>
              <a:spcBef>
                <a:spcPts val="600"/>
              </a:spcBef>
              <a:spcAft>
                <a:spcPts val="0"/>
              </a:spcAft>
              <a:buSzPts val="1260"/>
              <a:buNone/>
            </a:pPr>
            <a:r>
              <a:t/>
            </a:r>
            <a:endParaRPr sz="1600">
              <a:latin typeface="Arial"/>
              <a:ea typeface="Arial"/>
              <a:cs typeface="Arial"/>
              <a:sym typeface="Arial"/>
            </a:endParaRPr>
          </a:p>
          <a:p>
            <a:pPr indent="0" lvl="0" marL="148590" rtl="0" algn="just">
              <a:lnSpc>
                <a:spcPct val="110000"/>
              </a:lnSpc>
              <a:spcBef>
                <a:spcPts val="600"/>
              </a:spcBef>
              <a:spcAft>
                <a:spcPts val="0"/>
              </a:spcAft>
              <a:buSzPts val="1260"/>
              <a:buNone/>
            </a:pPr>
            <a:r>
              <a:t/>
            </a:r>
            <a:endParaRPr sz="1600">
              <a:latin typeface="Arial"/>
              <a:ea typeface="Arial"/>
              <a:cs typeface="Arial"/>
              <a:sym typeface="Arial"/>
            </a:endParaRPr>
          </a:p>
          <a:p>
            <a:pPr indent="0" lvl="0" marL="148590" rtl="0" algn="just">
              <a:lnSpc>
                <a:spcPct val="110000"/>
              </a:lnSpc>
              <a:spcBef>
                <a:spcPts val="600"/>
              </a:spcBef>
              <a:spcAft>
                <a:spcPts val="0"/>
              </a:spcAft>
              <a:buSzPts val="1260"/>
              <a:buNone/>
            </a:pPr>
            <a:r>
              <a:t/>
            </a:r>
            <a:endParaRPr sz="1600">
              <a:latin typeface="Arial"/>
              <a:ea typeface="Arial"/>
              <a:cs typeface="Arial"/>
              <a:sym typeface="Arial"/>
            </a:endParaRPr>
          </a:p>
        </p:txBody>
      </p:sp>
      <p:sp>
        <p:nvSpPr>
          <p:cNvPr id="1048" name="Google Shape;1048;p5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latin typeface="Arial"/>
                <a:ea typeface="Arial"/>
                <a:cs typeface="Arial"/>
                <a:sym typeface="Arial"/>
              </a:rPr>
              <a:t>‹#›</a:t>
            </a:fld>
            <a:endParaRPr>
              <a:latin typeface="Arial"/>
              <a:ea typeface="Arial"/>
              <a:cs typeface="Arial"/>
              <a:sym typeface="Arial"/>
            </a:endParaRPr>
          </a:p>
        </p:txBody>
      </p:sp>
      <p:graphicFrame>
        <p:nvGraphicFramePr>
          <p:cNvPr id="1049" name="Google Shape;1049;p56"/>
          <p:cNvGraphicFramePr/>
          <p:nvPr/>
        </p:nvGraphicFramePr>
        <p:xfrm>
          <a:off x="677325" y="866143"/>
          <a:ext cx="3000000" cy="3000000"/>
        </p:xfrm>
        <a:graphic>
          <a:graphicData uri="http://schemas.openxmlformats.org/drawingml/2006/table">
            <a:tbl>
              <a:tblPr bandRow="1" firstRow="1">
                <a:noFill/>
                <a:tableStyleId>{062566C9-23B4-4EF6-8AE4-4B0FFBBF4273}</a:tableStyleId>
              </a:tblPr>
              <a:tblGrid>
                <a:gridCol w="3376125"/>
                <a:gridCol w="4111425"/>
                <a:gridCol w="3349800"/>
              </a:tblGrid>
              <a:tr h="177800">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Objetivo y actividad</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678877"/>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Habilidades de PC</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678877"/>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Resultado principal</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678877"/>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1. Identificar los intereses de los alumnos; narración de historias</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Algoritmo</a:t>
                      </a:r>
                      <a:endParaRPr b="0"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Se identificaron los intereses principales</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463025">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2. Presentar conceptos ATM; juego del ahorcado</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Descomposición, análisis de datos, reconocimiento de patrones</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Los alumnos se dedicaron a leer</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474125">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3. Retirar dinero en un prototipo de ATM de baja fidelidad; juego tipo bingo</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Descomposición, análisis de datos, reconocimiento de patrones, simulación y abstracción</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Las experiencias de retirada ayudaron a comprender mejor los procesos</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4. Describir los pasos necesarios para retirar dinero de un cajero automático; un prototipo de cajero automático de baja fidelidad.</a:t>
                      </a:r>
                      <a:endParaRPr b="0" i="0" sz="14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Descomposición, análisis de datos, reconocimiento de patrones, simulación y abstracción, algoritmos</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La comprensión de cómo describir el proceso paso a paso de retirar dinero de un cajero automático en los siguientes pasos</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5. Interpretar, ordenar, ejecutar un algoritmo de retirada de efectivo; un algoritmo pictórico, un prototipo de cajero automático de alta fidelidad.</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Descomposición, análisis de datos, reconocimiento de patrones, simulación y abstracción, algoritmos</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Ejecución del proceso de retirada en el terminal funcional</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467300">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6. Práctica para pagar las facturas, comprobación de efectivo; Algoritmo para comprobar el cambio de efectivo.</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Descomposición, análisis de datos, reconocimiento de patrones, simulación y abstracción, algoritmos</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Practicar la tarea con la que suelan tener dificultades</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7. Practicar el uso de la calculadora</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Descomposición, análisis de datos, reconocimiento de patrones, simulación y abstracción, algoritmos</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La identificación de las funciones de los smartphones</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8. Recordar debates anteriores</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Abstracción</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latin typeface="Arial"/>
                          <a:ea typeface="Arial"/>
                          <a:cs typeface="Arial"/>
                          <a:sym typeface="Arial"/>
                        </a:rPr>
                        <a:t>Retroalimentación cualitativa</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1053" name="Shape 1053"/>
        <p:cNvGrpSpPr/>
        <p:nvPr/>
      </p:nvGrpSpPr>
      <p:grpSpPr>
        <a:xfrm>
          <a:off x="0" y="0"/>
          <a:ext cx="0" cy="0"/>
          <a:chOff x="0" y="0"/>
          <a:chExt cx="0" cy="0"/>
        </a:xfrm>
      </p:grpSpPr>
      <p:sp>
        <p:nvSpPr>
          <p:cNvPr id="1054" name="Google Shape;1054;p73"/>
          <p:cNvSpPr txBox="1"/>
          <p:nvPr>
            <p:ph idx="1" type="body"/>
          </p:nvPr>
        </p:nvSpPr>
        <p:spPr>
          <a:xfrm>
            <a:off x="696347" y="586474"/>
            <a:ext cx="4221881"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accent3"/>
              </a:buClr>
              <a:buSzPts val="1680"/>
              <a:buNone/>
            </a:pPr>
            <a:r>
              <a:rPr lang="lt-LT" sz="2200">
                <a:solidFill>
                  <a:srgbClr val="678877"/>
                </a:solidFill>
                <a:latin typeface="Arial"/>
                <a:ea typeface="Arial"/>
                <a:cs typeface="Arial"/>
                <a:sym typeface="Arial"/>
              </a:rPr>
              <a:t>Actividad 1: </a:t>
            </a:r>
            <a:r>
              <a:rPr lang="lt-LT" sz="2200">
                <a:solidFill>
                  <a:schemeClr val="dk1"/>
                </a:solidFill>
                <a:latin typeface="Arial"/>
                <a:ea typeface="Arial"/>
                <a:cs typeface="Arial"/>
                <a:sym typeface="Arial"/>
              </a:rPr>
              <a:t>Quiz</a:t>
            </a:r>
            <a:endParaRPr/>
          </a:p>
        </p:txBody>
      </p:sp>
      <p:sp>
        <p:nvSpPr>
          <p:cNvPr id="1055" name="Google Shape;1055;p73"/>
          <p:cNvSpPr txBox="1"/>
          <p:nvPr/>
        </p:nvSpPr>
        <p:spPr>
          <a:xfrm>
            <a:off x="491647" y="1963020"/>
            <a:ext cx="5909153" cy="449353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678877"/>
                </a:solidFill>
                <a:latin typeface="Arial"/>
                <a:ea typeface="Arial"/>
                <a:cs typeface="Arial"/>
                <a:sym typeface="Arial"/>
              </a:rPr>
              <a:t>1. ¿Por qué el pensamiento computacional se considera una competencia transversal?</a:t>
            </a:r>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Porque sólo es útil en ciencia y tecnología</a:t>
            </a:r>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Porque puede aplicarse en diferentes contextos vitales, profesiones y áreas de aprendizaje</a:t>
            </a:r>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Porque se utiliza principalmente en clases de programación</a:t>
            </a:r>
            <a:endParaRPr/>
          </a:p>
          <a:p>
            <a:pPr indent="0" lvl="0" marL="0" marR="0" rtl="0" algn="l">
              <a:lnSpc>
                <a:spcPct val="100000"/>
              </a:lnSpc>
              <a:spcBef>
                <a:spcPts val="0"/>
              </a:spcBef>
              <a:spcAft>
                <a:spcPts val="0"/>
              </a:spcAft>
              <a:buNone/>
            </a:pPr>
            <a:r>
              <a:t/>
            </a:r>
            <a:endParaRPr b="1" i="0" sz="1400" u="none" cap="none" strike="noStrike">
              <a:solidFill>
                <a:srgbClr val="678877"/>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678877"/>
                </a:solidFill>
                <a:latin typeface="Arial"/>
                <a:ea typeface="Arial"/>
                <a:cs typeface="Arial"/>
                <a:sym typeface="Arial"/>
              </a:rPr>
              <a:t>2. ¿Cuál es el principal reto al que se enfrentan los formadores de adultos a la hora de promover el PC?</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Demasiadas herramientas de PC entre las que elegir</a:t>
            </a:r>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Demasiados conocimientos tecnológicos por parte de los alumnos</a:t>
            </a:r>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Falta de directrices pedagógicas y acceso limitado a materiales de PC</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678877"/>
                </a:solidFill>
                <a:latin typeface="Arial"/>
                <a:ea typeface="Arial"/>
                <a:cs typeface="Arial"/>
                <a:sym typeface="Arial"/>
              </a:rPr>
              <a:t>3. ¿Cuál de las siguientes opciones aumenta la participación del alumno en la formación basada en el PC?</a:t>
            </a:r>
            <a:endParaRPr b="1" i="0" sz="1400" u="none" cap="none" strike="noStrike">
              <a:solidFill>
                <a:srgbClr val="678877"/>
              </a:solidFill>
              <a:latin typeface="Arial"/>
              <a:ea typeface="Arial"/>
              <a:cs typeface="Arial"/>
              <a:sym typeface="Arial"/>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Animar a los alumnos a asumir papeles activos como mediador o miembro de un equipo</a:t>
            </a:r>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Utilizar únicamente métodos basados en clases magistrales</a:t>
            </a:r>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Evitar la colaboración para ahorrar tiempo</a:t>
            </a:r>
            <a:endParaRPr b="0" i="0" sz="1400" u="none" cap="none" strike="noStrike">
              <a:solidFill>
                <a:srgbClr val="000000"/>
              </a:solidFill>
              <a:latin typeface="Arial"/>
              <a:ea typeface="Arial"/>
              <a:cs typeface="Arial"/>
              <a:sym typeface="Arial"/>
            </a:endParaRPr>
          </a:p>
        </p:txBody>
      </p:sp>
      <p:sp>
        <p:nvSpPr>
          <p:cNvPr id="1056" name="Google Shape;1056;p73"/>
          <p:cNvSpPr txBox="1"/>
          <p:nvPr/>
        </p:nvSpPr>
        <p:spPr>
          <a:xfrm>
            <a:off x="6842342" y="1963020"/>
            <a:ext cx="4858011" cy="352917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lt-LT" sz="1400" u="none" cap="none" strike="noStrike">
                <a:solidFill>
                  <a:srgbClr val="678877"/>
                </a:solidFill>
                <a:latin typeface="Arial"/>
                <a:ea typeface="Arial"/>
                <a:cs typeface="Arial"/>
                <a:sym typeface="Arial"/>
              </a:rPr>
              <a:t>4. ¿Cuál es el primer paso del modelo de diseño con conciencia social para la integración del PC?</a:t>
            </a:r>
            <a:endParaRPr/>
          </a:p>
          <a:p>
            <a:pPr indent="-342900" lvl="0" marL="342900" marR="0" rtl="0" algn="just">
              <a:lnSpc>
                <a:spcPct val="100000"/>
              </a:lnSpc>
              <a:spcBef>
                <a:spcPts val="80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Poner a prueba a alumnos con problemas complejos de PC</a:t>
            </a:r>
            <a:endParaRPr/>
          </a:p>
          <a:p>
            <a:pPr indent="-342900" lvl="0" marL="342900" marR="0" rtl="0" algn="just">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Comprender el contexto, las necesidades y las tecnologías que utilizan los alumnos </a:t>
            </a:r>
            <a:endParaRPr/>
          </a:p>
          <a:p>
            <a:pPr indent="-342900" lvl="0" marL="342900" marR="0" rtl="0" algn="just">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Para empezar a enseñar procedimientos técnicos inmediatamente</a:t>
            </a:r>
            <a:endParaRPr/>
          </a:p>
          <a:p>
            <a:pPr indent="0" lvl="0" marL="0" marR="0" rtl="0" algn="just">
              <a:lnSpc>
                <a:spcPct val="100000"/>
              </a:lnSpc>
              <a:spcBef>
                <a:spcPts val="0"/>
              </a:spcBef>
              <a:spcAft>
                <a:spcPts val="0"/>
              </a:spcAft>
              <a:buNone/>
            </a:pPr>
            <a:r>
              <a:t/>
            </a:r>
            <a:endParaRPr b="1" i="0" sz="1400" u="none" cap="none" strike="noStrike">
              <a:solidFill>
                <a:srgbClr val="678877"/>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678877"/>
                </a:solidFill>
                <a:latin typeface="Arial"/>
                <a:ea typeface="Arial"/>
                <a:cs typeface="Arial"/>
                <a:sym typeface="Arial"/>
              </a:rPr>
              <a:t>5. ¿Qué competencias clave vinculadas al PC destacó el Foro Económico Mundial?</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80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Cocina</a:t>
            </a:r>
            <a:r>
              <a:rPr b="0" i="0" lang="lt-LT" sz="1400" u="none" cap="none" strike="noStrike">
                <a:solidFill>
                  <a:srgbClr val="000000"/>
                </a:solidFill>
                <a:latin typeface="Arial"/>
                <a:ea typeface="Arial"/>
                <a:cs typeface="Arial"/>
                <a:sym typeface="Arial"/>
              </a:rPr>
              <a:t>r</a:t>
            </a:r>
            <a:r>
              <a:rPr b="0" i="0" lang="lt-LT" sz="1400" u="none" cap="none" strike="noStrike">
                <a:solidFill>
                  <a:srgbClr val="000000"/>
                </a:solidFill>
                <a:latin typeface="Arial"/>
                <a:ea typeface="Arial"/>
                <a:cs typeface="Arial"/>
                <a:sym typeface="Arial"/>
              </a:rPr>
              <a:t>, memorización y gestión del tiempo</a:t>
            </a:r>
            <a:endParaRPr/>
          </a:p>
          <a:p>
            <a:pPr indent="-342900" lvl="0" marL="342900" marR="0" rtl="0" algn="just">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Resolución de problemas, creatividad y pensamiento crítico</a:t>
            </a:r>
            <a:endParaRPr/>
          </a:p>
          <a:p>
            <a:pPr indent="-342900" lvl="0" marL="342900" marR="0" rtl="0" algn="just">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Mecanografía, ortografía y toma de apuntes</a:t>
            </a:r>
            <a:endParaRPr b="0" i="0" sz="1400" u="none" cap="none" strike="noStrike">
              <a:solidFill>
                <a:srgbClr val="000000"/>
              </a:solidFill>
              <a:latin typeface="Arial"/>
              <a:ea typeface="Arial"/>
              <a:cs typeface="Arial"/>
              <a:sym typeface="Arial"/>
            </a:endParaRPr>
          </a:p>
        </p:txBody>
      </p:sp>
      <p:pic>
        <p:nvPicPr>
          <p:cNvPr descr="Un dibujo de un perro&#10;&#10;Descripción generada automáticamente con confianza media" id="1057" name="Google Shape;1057;p73"/>
          <p:cNvPicPr preferRelativeResize="0"/>
          <p:nvPr/>
        </p:nvPicPr>
        <p:blipFill rotWithShape="1">
          <a:blip r:embed="rId3">
            <a:alphaModFix/>
          </a:blip>
          <a:srcRect b="0" l="0" r="0" t="0"/>
          <a:stretch/>
        </p:blipFill>
        <p:spPr>
          <a:xfrm>
            <a:off x="10041536" y="207562"/>
            <a:ext cx="1658817" cy="1658817"/>
          </a:xfrm>
          <a:prstGeom prst="rect">
            <a:avLst/>
          </a:prstGeom>
          <a:noFill/>
          <a:ln>
            <a:noFill/>
          </a:ln>
        </p:spPr>
      </p:pic>
      <p:sp>
        <p:nvSpPr>
          <p:cNvPr id="1058" name="Google Shape;1058;p73"/>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sp>
        <p:nvSpPr>
          <p:cNvPr id="1063" name="Google Shape;1063;p51"/>
          <p:cNvSpPr/>
          <p:nvPr/>
        </p:nvSpPr>
        <p:spPr>
          <a:xfrm>
            <a:off x="1371600" y="1928796"/>
            <a:ext cx="6257835" cy="2063426"/>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64" name="Google Shape;1064;p51"/>
          <p:cNvSpPr txBox="1"/>
          <p:nvPr/>
        </p:nvSpPr>
        <p:spPr>
          <a:xfrm>
            <a:off x="1341581" y="1854204"/>
            <a:ext cx="6366169" cy="1728685"/>
          </a:xfrm>
          <a:prstGeom prst="rect">
            <a:avLst/>
          </a:prstGeom>
          <a:noFill/>
          <a:ln>
            <a:noFill/>
          </a:ln>
        </p:spPr>
        <p:txBody>
          <a:bodyPr anchorCtr="0" anchor="t" bIns="45700" lIns="91425" spcFirstLastPara="1" rIns="91425" wrap="square" tIns="45700">
            <a:noAutofit/>
          </a:bodyPr>
          <a:lstStyle/>
          <a:p>
            <a:pPr indent="0" lvl="0" marL="157480" marR="0" rtl="0" algn="l">
              <a:lnSpc>
                <a:spcPct val="114000"/>
              </a:lnSpc>
              <a:spcBef>
                <a:spcPts val="1000"/>
              </a:spcBef>
              <a:spcAft>
                <a:spcPts val="0"/>
              </a:spcAft>
              <a:buClr>
                <a:schemeClr val="dk2"/>
              </a:buClr>
              <a:buSzPts val="1120"/>
              <a:buFont typeface="Arial"/>
              <a:buNone/>
            </a:pPr>
            <a:r>
              <a:rPr b="1" i="0" lang="lt-LT" sz="1600" u="none" cap="none" strike="noStrike">
                <a:solidFill>
                  <a:schemeClr val="dk2"/>
                </a:solidFill>
                <a:latin typeface="Arial"/>
                <a:ea typeface="Arial"/>
                <a:cs typeface="Arial"/>
                <a:sym typeface="Arial"/>
              </a:rPr>
              <a:t>Vida Cotidiana</a:t>
            </a:r>
            <a:endParaRPr b="0" i="0" sz="1400" u="none" cap="none" strike="noStrike">
              <a:solidFill>
                <a:srgbClr val="000000"/>
              </a:solidFill>
              <a:latin typeface="Arial"/>
              <a:ea typeface="Arial"/>
              <a:cs typeface="Arial"/>
              <a:sym typeface="Arial"/>
            </a:endParaRPr>
          </a:p>
          <a:p>
            <a:pPr indent="0" lvl="0" marL="148590" marR="0" rtl="0" algn="l">
              <a:lnSpc>
                <a:spcPct val="100000"/>
              </a:lnSpc>
              <a:spcBef>
                <a:spcPts val="1000"/>
              </a:spcBef>
              <a:spcAft>
                <a:spcPts val="0"/>
              </a:spcAft>
              <a:buClr>
                <a:schemeClr val="dk2"/>
              </a:buClr>
              <a:buSzPts val="1120"/>
              <a:buFont typeface="Arial"/>
              <a:buNone/>
            </a:pPr>
            <a:r>
              <a:rPr b="1" i="0" lang="lt-LT" sz="1600" u="none" cap="none" strike="noStrike">
                <a:solidFill>
                  <a:schemeClr val="dk2"/>
                </a:solidFill>
                <a:latin typeface="Arial"/>
                <a:ea typeface="Arial"/>
                <a:cs typeface="Arial"/>
                <a:sym typeface="Arial"/>
              </a:rPr>
              <a:t>Tarea</a:t>
            </a:r>
            <a:r>
              <a:rPr b="0" i="0" lang="lt-LT" sz="1600" u="none" cap="none" strike="noStrike">
                <a:solidFill>
                  <a:schemeClr val="dk2"/>
                </a:solidFill>
                <a:latin typeface="Arial"/>
                <a:ea typeface="Arial"/>
                <a:cs typeface="Arial"/>
                <a:sym typeface="Arial"/>
              </a:rPr>
              <a:t>. Imagina que ha anochecido y nuestros amigos están atrapados en el bosque. Ayúdales a sobrevivir a la noche.</a:t>
            </a:r>
            <a:endParaRPr b="0" i="0" sz="1400" u="none" cap="none" strike="noStrike">
              <a:solidFill>
                <a:srgbClr val="000000"/>
              </a:solidFill>
              <a:latin typeface="Arial"/>
              <a:ea typeface="Arial"/>
              <a:cs typeface="Arial"/>
              <a:sym typeface="Arial"/>
            </a:endParaRPr>
          </a:p>
          <a:p>
            <a:pPr indent="0" lvl="0" marL="148590" marR="0" rtl="0" algn="l">
              <a:lnSpc>
                <a:spcPct val="100000"/>
              </a:lnSpc>
              <a:spcBef>
                <a:spcPts val="1000"/>
              </a:spcBef>
              <a:spcAft>
                <a:spcPts val="0"/>
              </a:spcAft>
              <a:buClr>
                <a:schemeClr val="dk2"/>
              </a:buClr>
              <a:buSzPts val="1120"/>
              <a:buFont typeface="Arial"/>
              <a:buNone/>
            </a:pPr>
            <a:r>
              <a:rPr b="1" i="0" lang="lt-LT" sz="1600" u="none" cap="none" strike="noStrike">
                <a:solidFill>
                  <a:schemeClr val="dk2"/>
                </a:solidFill>
                <a:latin typeface="Arial"/>
                <a:ea typeface="Arial"/>
                <a:cs typeface="Arial"/>
                <a:sym typeface="Arial"/>
              </a:rPr>
              <a:t>Resultado</a:t>
            </a:r>
            <a:r>
              <a:rPr b="0" i="0" lang="lt-LT" sz="1600" u="none" cap="none" strike="noStrike">
                <a:solidFill>
                  <a:schemeClr val="dk2"/>
                </a:solidFill>
                <a:latin typeface="Arial"/>
                <a:ea typeface="Arial"/>
                <a:cs typeface="Arial"/>
                <a:sym typeface="Arial"/>
              </a:rPr>
              <a:t>. El diagrama de flujo ayudará visualmente (1) a descomponer el problema (descomposición) y (2) el diseño del algoritmo ayudará a planificar los pasos para la resolución del problema.</a:t>
            </a:r>
            <a:endParaRPr b="0" i="0" sz="1600" u="none" cap="none" strike="noStrike">
              <a:solidFill>
                <a:schemeClr val="dk2"/>
              </a:solidFill>
              <a:latin typeface="Arial"/>
              <a:ea typeface="Arial"/>
              <a:cs typeface="Arial"/>
              <a:sym typeface="Arial"/>
            </a:endParaRPr>
          </a:p>
        </p:txBody>
      </p:sp>
      <p:sp>
        <p:nvSpPr>
          <p:cNvPr id="1065" name="Google Shape;1065;p5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1066" name="Google Shape;1066;p51"/>
          <p:cNvSpPr txBox="1"/>
          <p:nvPr/>
        </p:nvSpPr>
        <p:spPr>
          <a:xfrm>
            <a:off x="1371600" y="3874178"/>
            <a:ext cx="5848914" cy="1977036"/>
          </a:xfrm>
          <a:prstGeom prst="rect">
            <a:avLst/>
          </a:prstGeom>
          <a:noFill/>
          <a:ln>
            <a:noFill/>
          </a:ln>
        </p:spPr>
        <p:txBody>
          <a:bodyPr anchorCtr="0" anchor="t" bIns="45700" lIns="91425" spcFirstLastPara="1" rIns="91425" wrap="square" tIns="45700">
            <a:noAutofit/>
          </a:bodyPr>
          <a:lstStyle/>
          <a:p>
            <a:pPr indent="0" lvl="0" marL="157480" marR="0" rtl="0" algn="l">
              <a:lnSpc>
                <a:spcPct val="114000"/>
              </a:lnSpc>
              <a:spcBef>
                <a:spcPts val="10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p:txBody>
      </p:sp>
      <p:grpSp>
        <p:nvGrpSpPr>
          <p:cNvPr id="1067" name="Google Shape;1067;p51"/>
          <p:cNvGrpSpPr/>
          <p:nvPr/>
        </p:nvGrpSpPr>
        <p:grpSpPr>
          <a:xfrm>
            <a:off x="8098875" y="903737"/>
            <a:ext cx="2568688" cy="3088485"/>
            <a:chOff x="1006604" y="1481674"/>
            <a:chExt cx="3106250" cy="3894651"/>
          </a:xfrm>
        </p:grpSpPr>
        <p:sp>
          <p:nvSpPr>
            <p:cNvPr id="1068" name="Google Shape;1068;p51"/>
            <p:cNvSpPr/>
            <p:nvPr/>
          </p:nvSpPr>
          <p:spPr>
            <a:xfrm>
              <a:off x="1006604"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837F6D"/>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69" name="Google Shape;1069;p51"/>
            <p:cNvSpPr/>
            <p:nvPr/>
          </p:nvSpPr>
          <p:spPr>
            <a:xfrm>
              <a:off x="1101307"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CAC8C0"/>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0" name="Google Shape;1070;p51"/>
            <p:cNvSpPr/>
            <p:nvPr/>
          </p:nvSpPr>
          <p:spPr>
            <a:xfrm>
              <a:off x="1243361" y="2221539"/>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rgbClr val="837F6D"/>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1" name="Google Shape;1071;p51"/>
            <p:cNvSpPr/>
            <p:nvPr/>
          </p:nvSpPr>
          <p:spPr>
            <a:xfrm>
              <a:off x="1367658" y="2144593"/>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2" name="Google Shape;1072;p51"/>
            <p:cNvSpPr/>
            <p:nvPr/>
          </p:nvSpPr>
          <p:spPr>
            <a:xfrm>
              <a:off x="1479230" y="1481674"/>
              <a:ext cx="1918915" cy="857504"/>
            </a:xfrm>
            <a:custGeom>
              <a:rect b="b" l="l" r="r" t="t"/>
              <a:pathLst>
                <a:path extrusionOk="0" h="21302" w="21600">
                  <a:moveTo>
                    <a:pt x="14618" y="14788"/>
                  </a:moveTo>
                  <a:cubicBezTo>
                    <a:pt x="13698" y="14641"/>
                    <a:pt x="13738" y="11627"/>
                    <a:pt x="14658" y="11597"/>
                  </a:cubicBezTo>
                  <a:cubicBezTo>
                    <a:pt x="14671" y="11597"/>
                    <a:pt x="14691" y="11597"/>
                    <a:pt x="14704" y="11597"/>
                  </a:cubicBezTo>
                  <a:cubicBezTo>
                    <a:pt x="16303" y="11597"/>
                    <a:pt x="16903" y="8951"/>
                    <a:pt x="16403" y="8510"/>
                  </a:cubicBezTo>
                  <a:cubicBezTo>
                    <a:pt x="15904" y="8069"/>
                    <a:pt x="12805" y="6304"/>
                    <a:pt x="12805" y="3657"/>
                  </a:cubicBezTo>
                  <a:cubicBezTo>
                    <a:pt x="12805" y="2525"/>
                    <a:pt x="12432" y="1584"/>
                    <a:pt x="12013" y="893"/>
                  </a:cubicBezTo>
                  <a:cubicBezTo>
                    <a:pt x="11293" y="-298"/>
                    <a:pt x="10314" y="-298"/>
                    <a:pt x="9594" y="893"/>
                  </a:cubicBezTo>
                  <a:cubicBezTo>
                    <a:pt x="9174" y="1584"/>
                    <a:pt x="8801" y="2525"/>
                    <a:pt x="8801" y="3657"/>
                  </a:cubicBezTo>
                  <a:cubicBezTo>
                    <a:pt x="8801" y="6304"/>
                    <a:pt x="5703" y="8069"/>
                    <a:pt x="5203" y="8510"/>
                  </a:cubicBezTo>
                  <a:cubicBezTo>
                    <a:pt x="4704" y="8951"/>
                    <a:pt x="5303" y="11597"/>
                    <a:pt x="6902" y="11597"/>
                  </a:cubicBezTo>
                  <a:cubicBezTo>
                    <a:pt x="6916" y="11597"/>
                    <a:pt x="6936" y="11597"/>
                    <a:pt x="6949" y="11597"/>
                  </a:cubicBezTo>
                  <a:cubicBezTo>
                    <a:pt x="7868" y="11627"/>
                    <a:pt x="7908" y="14641"/>
                    <a:pt x="6989" y="14788"/>
                  </a:cubicBezTo>
                  <a:cubicBezTo>
                    <a:pt x="5037" y="15097"/>
                    <a:pt x="620" y="16347"/>
                    <a:pt x="0" y="21302"/>
                  </a:cubicBezTo>
                  <a:lnTo>
                    <a:pt x="10800" y="21302"/>
                  </a:lnTo>
                  <a:lnTo>
                    <a:pt x="21600" y="21302"/>
                  </a:lnTo>
                  <a:cubicBezTo>
                    <a:pt x="20987" y="16347"/>
                    <a:pt x="16576" y="15112"/>
                    <a:pt x="14618" y="14788"/>
                  </a:cubicBezTo>
                  <a:close/>
                  <a:moveTo>
                    <a:pt x="10807" y="5025"/>
                  </a:moveTo>
                  <a:cubicBezTo>
                    <a:pt x="10394" y="5025"/>
                    <a:pt x="10054" y="4290"/>
                    <a:pt x="10054" y="3363"/>
                  </a:cubicBezTo>
                  <a:cubicBezTo>
                    <a:pt x="10054" y="2437"/>
                    <a:pt x="10387" y="1702"/>
                    <a:pt x="10807" y="1702"/>
                  </a:cubicBezTo>
                  <a:cubicBezTo>
                    <a:pt x="11226" y="1702"/>
                    <a:pt x="11560" y="2437"/>
                    <a:pt x="11560" y="3363"/>
                  </a:cubicBezTo>
                  <a:cubicBezTo>
                    <a:pt x="11560" y="4290"/>
                    <a:pt x="11220" y="5025"/>
                    <a:pt x="10807" y="5025"/>
                  </a:cubicBezTo>
                  <a:close/>
                </a:path>
              </a:pathLst>
            </a:custGeom>
            <a:solidFill>
              <a:srgbClr val="7F7F7F"/>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073" name="Google Shape;1073;p51"/>
          <p:cNvSpPr txBox="1"/>
          <p:nvPr/>
        </p:nvSpPr>
        <p:spPr>
          <a:xfrm>
            <a:off x="8372388" y="2765399"/>
            <a:ext cx="2469145" cy="461665"/>
          </a:xfrm>
          <a:prstGeom prst="rect">
            <a:avLst/>
          </a:prstGeom>
          <a:noFill/>
          <a:ln>
            <a:noFill/>
          </a:ln>
        </p:spPr>
        <p:txBody>
          <a:bodyPr anchorCtr="0" anchor="t" bIns="45700" lIns="91425" spcFirstLastPara="1" rIns="91425" wrap="square" tIns="45700">
            <a:spAutoFit/>
          </a:bodyPr>
          <a:lstStyle/>
          <a:p>
            <a:pPr indent="-209550" lvl="0" marL="28575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074" name="Google Shape;1074;p51"/>
          <p:cNvSpPr txBox="1"/>
          <p:nvPr/>
        </p:nvSpPr>
        <p:spPr>
          <a:xfrm>
            <a:off x="8509359" y="1710100"/>
            <a:ext cx="2183262" cy="30773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Recursos </a:t>
            </a:r>
            <a:endParaRPr b="1" i="0" sz="1400" u="none" cap="none" strike="noStrike">
              <a:solidFill>
                <a:srgbClr val="000000"/>
              </a:solidFill>
              <a:latin typeface="Arial"/>
              <a:ea typeface="Arial"/>
              <a:cs typeface="Arial"/>
              <a:sym typeface="Arial"/>
            </a:endParaRPr>
          </a:p>
        </p:txBody>
      </p:sp>
      <p:sp>
        <p:nvSpPr>
          <p:cNvPr id="1075" name="Google Shape;1075;p51"/>
          <p:cNvSpPr/>
          <p:nvPr/>
        </p:nvSpPr>
        <p:spPr>
          <a:xfrm>
            <a:off x="3133810" y="3275112"/>
            <a:ext cx="334707" cy="307777"/>
          </a:xfrm>
          <a:prstGeom prst="rect">
            <a:avLst/>
          </a:prstGeom>
          <a:noFill/>
          <a:ln>
            <a:noFill/>
          </a:ln>
        </p:spPr>
        <p:txBody>
          <a:bodyPr anchorCtr="0" anchor="t" bIns="45700" lIns="91425" spcFirstLastPara="1" rIns="91425" wrap="square" tIns="45700">
            <a:spAutoFit/>
          </a:bodyPr>
          <a:lstStyle/>
          <a:p>
            <a:pPr indent="0" lvl="0" marL="14859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6" name="Google Shape;1076;p51"/>
          <p:cNvSpPr txBox="1"/>
          <p:nvPr/>
        </p:nvSpPr>
        <p:spPr>
          <a:xfrm>
            <a:off x="8417401" y="2017546"/>
            <a:ext cx="1704152" cy="1569620"/>
          </a:xfrm>
          <a:prstGeom prst="rect">
            <a:avLst/>
          </a:prstGeom>
          <a:noFill/>
          <a:ln>
            <a:noFill/>
          </a:ln>
        </p:spPr>
        <p:txBody>
          <a:bodyPr anchorCtr="0" anchor="t" bIns="45700" lIns="91425" spcFirstLastPara="1" rIns="91425" wrap="square" tIns="45700">
            <a:spAutoFit/>
          </a:bodyPr>
          <a:lstStyle/>
          <a:p>
            <a:pPr indent="0" lvl="0" marL="14859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Para llevar a cabo esta tarea necesita </a:t>
            </a:r>
            <a:endParaRPr b="0" i="0" sz="1400" u="none" cap="none" strike="noStrike">
              <a:solidFill>
                <a:srgbClr val="000000"/>
              </a:solidFill>
              <a:latin typeface="Arial"/>
              <a:ea typeface="Arial"/>
              <a:cs typeface="Arial"/>
              <a:sym typeface="Arial"/>
            </a:endParaRPr>
          </a:p>
          <a:p>
            <a:pPr indent="-171450" lvl="0" marL="320040" marR="0" rtl="0" algn="l">
              <a:lnSpc>
                <a:spcPct val="100000"/>
              </a:lnSpc>
              <a:spcBef>
                <a:spcPts val="0"/>
              </a:spcBef>
              <a:spcAft>
                <a:spcPts val="0"/>
              </a:spcAft>
              <a:buClr>
                <a:srgbClr val="000000"/>
              </a:buClr>
              <a:buSzPts val="1200"/>
              <a:buFont typeface="Arial"/>
              <a:buChar char="•"/>
            </a:pPr>
            <a:r>
              <a:rPr b="0" i="0" lang="lt-LT" sz="1200" u="none" cap="none" strike="noStrike">
                <a:solidFill>
                  <a:srgbClr val="000000"/>
                </a:solidFill>
                <a:latin typeface="Arial"/>
                <a:ea typeface="Arial"/>
                <a:cs typeface="Arial"/>
                <a:sym typeface="Arial"/>
              </a:rPr>
              <a:t>Nota adhesiva</a:t>
            </a:r>
            <a:endParaRPr b="0" i="0" sz="1400" u="none" cap="none" strike="noStrike">
              <a:solidFill>
                <a:srgbClr val="000000"/>
              </a:solidFill>
              <a:latin typeface="Arial"/>
              <a:ea typeface="Arial"/>
              <a:cs typeface="Arial"/>
              <a:sym typeface="Arial"/>
            </a:endParaRPr>
          </a:p>
          <a:p>
            <a:pPr indent="-171450" lvl="0" marL="320040" marR="0" rtl="0" algn="l">
              <a:lnSpc>
                <a:spcPct val="100000"/>
              </a:lnSpc>
              <a:spcBef>
                <a:spcPts val="0"/>
              </a:spcBef>
              <a:spcAft>
                <a:spcPts val="0"/>
              </a:spcAft>
              <a:buClr>
                <a:srgbClr val="000000"/>
              </a:buClr>
              <a:buSzPts val="1200"/>
              <a:buFont typeface="Arial"/>
              <a:buChar char="•"/>
            </a:pPr>
            <a:r>
              <a:rPr b="0" i="0" lang="lt-LT" sz="1200" u="none" cap="none" strike="noStrike">
                <a:solidFill>
                  <a:srgbClr val="000000"/>
                </a:solidFill>
                <a:latin typeface="Arial"/>
                <a:ea typeface="Arial"/>
                <a:cs typeface="Arial"/>
                <a:sym typeface="Arial"/>
              </a:rPr>
              <a:t>Hoja de papel</a:t>
            </a:r>
            <a:endParaRPr b="0" i="0" sz="1400" u="none" cap="none" strike="noStrike">
              <a:solidFill>
                <a:srgbClr val="000000"/>
              </a:solidFill>
              <a:latin typeface="Arial"/>
              <a:ea typeface="Arial"/>
              <a:cs typeface="Arial"/>
              <a:sym typeface="Arial"/>
            </a:endParaRPr>
          </a:p>
          <a:p>
            <a:pPr indent="-171450" lvl="0" marL="320040" marR="0" rtl="0" algn="l">
              <a:lnSpc>
                <a:spcPct val="100000"/>
              </a:lnSpc>
              <a:spcBef>
                <a:spcPts val="0"/>
              </a:spcBef>
              <a:spcAft>
                <a:spcPts val="0"/>
              </a:spcAft>
              <a:buClr>
                <a:srgbClr val="000000"/>
              </a:buClr>
              <a:buSzPts val="1200"/>
              <a:buFont typeface="Arial"/>
              <a:buChar char="•"/>
            </a:pPr>
            <a:r>
              <a:rPr b="0" i="0" lang="lt-LT" sz="1200" u="none" cap="none" strike="noStrike">
                <a:solidFill>
                  <a:srgbClr val="000000"/>
                </a:solidFill>
                <a:latin typeface="Arial"/>
                <a:ea typeface="Arial"/>
                <a:cs typeface="Arial"/>
                <a:sym typeface="Arial"/>
              </a:rPr>
              <a:t>Medios de escritura (lápices, bolígrafos, subrayadores)</a:t>
            </a:r>
            <a:endParaRPr b="0" i="0" sz="1200" u="none" cap="none" strike="noStrike">
              <a:solidFill>
                <a:srgbClr val="000000"/>
              </a:solidFill>
              <a:latin typeface="Arial"/>
              <a:ea typeface="Arial"/>
              <a:cs typeface="Arial"/>
              <a:sym typeface="Arial"/>
            </a:endParaRPr>
          </a:p>
        </p:txBody>
      </p:sp>
      <p:grpSp>
        <p:nvGrpSpPr>
          <p:cNvPr id="1077" name="Google Shape;1077;p51"/>
          <p:cNvGrpSpPr/>
          <p:nvPr/>
        </p:nvGrpSpPr>
        <p:grpSpPr>
          <a:xfrm>
            <a:off x="7872069" y="4155564"/>
            <a:ext cx="2795494" cy="1866395"/>
            <a:chOff x="7988107" y="1935820"/>
            <a:chExt cx="2795494" cy="1866395"/>
          </a:xfrm>
        </p:grpSpPr>
        <p:sp>
          <p:nvSpPr>
            <p:cNvPr id="1078" name="Google Shape;1078;p51"/>
            <p:cNvSpPr txBox="1"/>
            <p:nvPr/>
          </p:nvSpPr>
          <p:spPr>
            <a:xfrm>
              <a:off x="7994654" y="1935820"/>
              <a:ext cx="2788644" cy="523180"/>
            </a:xfrm>
            <a:prstGeom prst="rect">
              <a:avLst/>
            </a:prstGeom>
            <a:solidFill>
              <a:schemeClr val="accent1">
                <a:alpha val="49411"/>
              </a:schemeClr>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Objetivo: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Sobrevivir la noche en el bosque</a:t>
              </a:r>
              <a:endParaRPr b="1" i="0" sz="1400" u="none" cap="none" strike="noStrike">
                <a:solidFill>
                  <a:schemeClr val="lt1"/>
                </a:solidFill>
                <a:latin typeface="Arial"/>
                <a:ea typeface="Arial"/>
                <a:cs typeface="Arial"/>
                <a:sym typeface="Arial"/>
              </a:endParaRPr>
            </a:p>
          </p:txBody>
        </p:sp>
        <p:sp>
          <p:nvSpPr>
            <p:cNvPr id="1079" name="Google Shape;1079;p51"/>
            <p:cNvSpPr txBox="1"/>
            <p:nvPr/>
          </p:nvSpPr>
          <p:spPr>
            <a:xfrm>
              <a:off x="8985732" y="2647453"/>
              <a:ext cx="806113" cy="430847"/>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lt-LT" sz="1100" u="none" cap="none" strike="noStrike">
                  <a:solidFill>
                    <a:schemeClr val="accent1"/>
                  </a:solidFill>
                  <a:latin typeface="Arial"/>
                  <a:ea typeface="Arial"/>
                  <a:cs typeface="Arial"/>
                  <a:sym typeface="Arial"/>
                </a:rPr>
                <a:t>Encontrar agua</a:t>
              </a:r>
              <a:endParaRPr b="0" i="0" sz="1100" u="none" cap="none" strike="noStrike">
                <a:solidFill>
                  <a:schemeClr val="accent1"/>
                </a:solidFill>
                <a:latin typeface="Arial"/>
                <a:ea typeface="Arial"/>
                <a:cs typeface="Arial"/>
                <a:sym typeface="Arial"/>
              </a:endParaRPr>
            </a:p>
          </p:txBody>
        </p:sp>
        <p:sp>
          <p:nvSpPr>
            <p:cNvPr id="1080" name="Google Shape;1080;p51"/>
            <p:cNvSpPr txBox="1"/>
            <p:nvPr/>
          </p:nvSpPr>
          <p:spPr>
            <a:xfrm>
              <a:off x="7994654" y="2639877"/>
              <a:ext cx="858777" cy="646290"/>
            </a:xfrm>
            <a:prstGeom prst="rect">
              <a:avLst/>
            </a:prstGeom>
            <a:noFill/>
            <a:ln cap="flat" cmpd="sng" w="9525">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chemeClr val="accent2"/>
                  </a:solidFill>
                  <a:latin typeface="Arial"/>
                  <a:ea typeface="Arial"/>
                  <a:cs typeface="Arial"/>
                  <a:sym typeface="Arial"/>
                </a:rPr>
                <a:t>Identificar la ubicación</a:t>
              </a:r>
              <a:endParaRPr b="0" i="0" sz="1200" u="none" cap="none" strike="noStrike">
                <a:solidFill>
                  <a:schemeClr val="accent2"/>
                </a:solidFill>
                <a:latin typeface="Arial"/>
                <a:ea typeface="Arial"/>
                <a:cs typeface="Arial"/>
                <a:sym typeface="Arial"/>
              </a:endParaRPr>
            </a:p>
          </p:txBody>
        </p:sp>
        <p:sp>
          <p:nvSpPr>
            <p:cNvPr id="1081" name="Google Shape;1081;p51"/>
            <p:cNvSpPr txBox="1"/>
            <p:nvPr/>
          </p:nvSpPr>
          <p:spPr>
            <a:xfrm>
              <a:off x="9924147" y="2643379"/>
              <a:ext cx="859454" cy="523180"/>
            </a:xfrm>
            <a:prstGeom prst="rect">
              <a:avLst/>
            </a:prstGeom>
            <a:noFill/>
            <a:ln cap="flat" cmpd="sng" w="9525">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accent3"/>
                  </a:solidFill>
                  <a:latin typeface="Arial"/>
                  <a:ea typeface="Arial"/>
                  <a:cs typeface="Arial"/>
                  <a:sym typeface="Arial"/>
                </a:rPr>
                <a:t>Entrar en calor</a:t>
              </a:r>
              <a:endParaRPr b="0" i="0" sz="1400" u="none" cap="none" strike="noStrike">
                <a:solidFill>
                  <a:schemeClr val="accent3"/>
                </a:solidFill>
                <a:latin typeface="Arial"/>
                <a:ea typeface="Arial"/>
                <a:cs typeface="Arial"/>
                <a:sym typeface="Arial"/>
              </a:endParaRPr>
            </a:p>
          </p:txBody>
        </p:sp>
        <p:sp>
          <p:nvSpPr>
            <p:cNvPr id="1082" name="Google Shape;1082;p51"/>
            <p:cNvSpPr txBox="1"/>
            <p:nvPr/>
          </p:nvSpPr>
          <p:spPr>
            <a:xfrm>
              <a:off x="7988107" y="3276840"/>
              <a:ext cx="858777" cy="307777"/>
            </a:xfrm>
            <a:prstGeom prst="rect">
              <a:avLst/>
            </a:prstGeom>
            <a:noFill/>
            <a:ln cap="flat" cmpd="sng" w="9525">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accent2"/>
                  </a:solidFill>
                  <a:latin typeface="Arial"/>
                  <a:ea typeface="Arial"/>
                  <a:cs typeface="Arial"/>
                  <a:sym typeface="Arial"/>
                </a:rPr>
                <a:t>Mapa</a:t>
              </a:r>
              <a:endParaRPr b="0" i="0" sz="1400" u="none" cap="none" strike="noStrike">
                <a:solidFill>
                  <a:schemeClr val="accent2"/>
                </a:solidFill>
                <a:latin typeface="Arial"/>
                <a:ea typeface="Arial"/>
                <a:cs typeface="Arial"/>
                <a:sym typeface="Arial"/>
              </a:endParaRPr>
            </a:p>
          </p:txBody>
        </p:sp>
        <p:sp>
          <p:nvSpPr>
            <p:cNvPr id="1083" name="Google Shape;1083;p51"/>
            <p:cNvSpPr txBox="1"/>
            <p:nvPr/>
          </p:nvSpPr>
          <p:spPr>
            <a:xfrm>
              <a:off x="8982459" y="3279035"/>
              <a:ext cx="806113" cy="523180"/>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accent1"/>
                  </a:solidFill>
                  <a:latin typeface="Arial"/>
                  <a:ea typeface="Arial"/>
                  <a:cs typeface="Arial"/>
                  <a:sym typeface="Arial"/>
                </a:rPr>
                <a:t>Fuente / arroyo</a:t>
              </a:r>
              <a:endParaRPr b="0" i="0" sz="1400" u="none" cap="none" strike="noStrike">
                <a:solidFill>
                  <a:schemeClr val="accent1"/>
                </a:solidFill>
                <a:latin typeface="Arial"/>
                <a:ea typeface="Arial"/>
                <a:cs typeface="Arial"/>
                <a:sym typeface="Arial"/>
              </a:endParaRPr>
            </a:p>
          </p:txBody>
        </p:sp>
        <p:sp>
          <p:nvSpPr>
            <p:cNvPr id="1084" name="Google Shape;1084;p51"/>
            <p:cNvSpPr txBox="1"/>
            <p:nvPr/>
          </p:nvSpPr>
          <p:spPr>
            <a:xfrm>
              <a:off x="9924147" y="3292121"/>
              <a:ext cx="859151" cy="307777"/>
            </a:xfrm>
            <a:prstGeom prst="rect">
              <a:avLst/>
            </a:prstGeom>
            <a:noFill/>
            <a:ln cap="flat" cmpd="sng" w="9525">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accent3"/>
                  </a:solidFill>
                  <a:latin typeface="Arial"/>
                  <a:ea typeface="Arial"/>
                  <a:cs typeface="Arial"/>
                  <a:sym typeface="Arial"/>
                </a:rPr>
                <a:t>Fuego</a:t>
              </a:r>
              <a:endParaRPr b="0" i="0" sz="1400" u="none" cap="none" strike="noStrike">
                <a:solidFill>
                  <a:schemeClr val="accent3"/>
                </a:solidFill>
                <a:latin typeface="Arial"/>
                <a:ea typeface="Arial"/>
                <a:cs typeface="Arial"/>
                <a:sym typeface="Arial"/>
              </a:endParaRPr>
            </a:p>
          </p:txBody>
        </p:sp>
        <p:cxnSp>
          <p:nvCxnSpPr>
            <p:cNvPr id="1085" name="Google Shape;1085;p51"/>
            <p:cNvCxnSpPr/>
            <p:nvPr/>
          </p:nvCxnSpPr>
          <p:spPr>
            <a:xfrm>
              <a:off x="8422839" y="2540656"/>
              <a:ext cx="1930883" cy="0"/>
            </a:xfrm>
            <a:prstGeom prst="straightConnector1">
              <a:avLst/>
            </a:prstGeom>
            <a:noFill/>
            <a:ln cap="flat" cmpd="sng" w="9525">
              <a:solidFill>
                <a:srgbClr val="2E86C7"/>
              </a:solidFill>
              <a:prstDash val="solid"/>
              <a:round/>
              <a:headEnd len="sm" w="sm" type="none"/>
              <a:tailEnd len="sm" w="sm" type="none"/>
            </a:ln>
          </p:spPr>
        </p:cxnSp>
        <p:cxnSp>
          <p:nvCxnSpPr>
            <p:cNvPr id="1086" name="Google Shape;1086;p51"/>
            <p:cNvCxnSpPr/>
            <p:nvPr/>
          </p:nvCxnSpPr>
          <p:spPr>
            <a:xfrm>
              <a:off x="10338446" y="3178047"/>
              <a:ext cx="1204" cy="99221"/>
            </a:xfrm>
            <a:prstGeom prst="straightConnector1">
              <a:avLst/>
            </a:prstGeom>
            <a:noFill/>
            <a:ln cap="flat" cmpd="sng" w="9525">
              <a:solidFill>
                <a:srgbClr val="2E86C7"/>
              </a:solidFill>
              <a:prstDash val="solid"/>
              <a:round/>
              <a:headEnd len="sm" w="sm" type="none"/>
              <a:tailEnd len="sm" w="sm" type="none"/>
            </a:ln>
          </p:spPr>
        </p:cxnSp>
        <p:cxnSp>
          <p:nvCxnSpPr>
            <p:cNvPr id="1087" name="Google Shape;1087;p51"/>
            <p:cNvCxnSpPr/>
            <p:nvPr/>
          </p:nvCxnSpPr>
          <p:spPr>
            <a:xfrm>
              <a:off x="9387076" y="3170466"/>
              <a:ext cx="1204" cy="99221"/>
            </a:xfrm>
            <a:prstGeom prst="straightConnector1">
              <a:avLst/>
            </a:prstGeom>
            <a:noFill/>
            <a:ln cap="flat" cmpd="sng" w="9525">
              <a:solidFill>
                <a:srgbClr val="2E86C7"/>
              </a:solidFill>
              <a:prstDash val="solid"/>
              <a:round/>
              <a:headEnd len="sm" w="sm" type="none"/>
              <a:tailEnd len="sm" w="sm" type="none"/>
            </a:ln>
          </p:spPr>
        </p:cxnSp>
        <p:cxnSp>
          <p:nvCxnSpPr>
            <p:cNvPr id="1088" name="Google Shape;1088;p51"/>
            <p:cNvCxnSpPr/>
            <p:nvPr/>
          </p:nvCxnSpPr>
          <p:spPr>
            <a:xfrm>
              <a:off x="8448721" y="3170465"/>
              <a:ext cx="1204" cy="99221"/>
            </a:xfrm>
            <a:prstGeom prst="straightConnector1">
              <a:avLst/>
            </a:prstGeom>
            <a:noFill/>
            <a:ln cap="flat" cmpd="sng" w="9525">
              <a:solidFill>
                <a:srgbClr val="2E86C7"/>
              </a:solidFill>
              <a:prstDash val="solid"/>
              <a:round/>
              <a:headEnd len="sm" w="sm" type="none"/>
              <a:tailEnd len="sm" w="sm" type="none"/>
            </a:ln>
          </p:spPr>
        </p:cxnSp>
      </p:grpSp>
      <p:cxnSp>
        <p:nvCxnSpPr>
          <p:cNvPr id="1089" name="Google Shape;1089;p51"/>
          <p:cNvCxnSpPr/>
          <p:nvPr/>
        </p:nvCxnSpPr>
        <p:spPr>
          <a:xfrm>
            <a:off x="10237684" y="4754695"/>
            <a:ext cx="1204" cy="99221"/>
          </a:xfrm>
          <a:prstGeom prst="straightConnector1">
            <a:avLst/>
          </a:prstGeom>
          <a:noFill/>
          <a:ln cap="flat" cmpd="sng" w="9525">
            <a:solidFill>
              <a:srgbClr val="2E86C7"/>
            </a:solidFill>
            <a:prstDash val="solid"/>
            <a:round/>
            <a:headEnd len="sm" w="sm" type="none"/>
            <a:tailEnd len="sm" w="sm" type="none"/>
          </a:ln>
        </p:spPr>
      </p:cxnSp>
      <p:cxnSp>
        <p:nvCxnSpPr>
          <p:cNvPr id="1090" name="Google Shape;1090;p51"/>
          <p:cNvCxnSpPr>
            <a:stCxn id="1078" idx="2"/>
          </p:cNvCxnSpPr>
          <p:nvPr/>
        </p:nvCxnSpPr>
        <p:spPr>
          <a:xfrm flipH="1">
            <a:off x="9272338" y="4678744"/>
            <a:ext cx="600" cy="181500"/>
          </a:xfrm>
          <a:prstGeom prst="straightConnector1">
            <a:avLst/>
          </a:prstGeom>
          <a:noFill/>
          <a:ln cap="flat" cmpd="sng" w="9525">
            <a:solidFill>
              <a:srgbClr val="2E86C7"/>
            </a:solidFill>
            <a:prstDash val="solid"/>
            <a:round/>
            <a:headEnd len="sm" w="sm" type="none"/>
            <a:tailEnd len="sm" w="sm" type="none"/>
          </a:ln>
        </p:spPr>
      </p:cxnSp>
      <p:cxnSp>
        <p:nvCxnSpPr>
          <p:cNvPr id="1091" name="Google Shape;1091;p51"/>
          <p:cNvCxnSpPr/>
          <p:nvPr/>
        </p:nvCxnSpPr>
        <p:spPr>
          <a:xfrm>
            <a:off x="8303414" y="4774949"/>
            <a:ext cx="1204" cy="99221"/>
          </a:xfrm>
          <a:prstGeom prst="straightConnector1">
            <a:avLst/>
          </a:prstGeom>
          <a:noFill/>
          <a:ln cap="flat" cmpd="sng" w="9525">
            <a:solidFill>
              <a:srgbClr val="2E86C7"/>
            </a:solidFill>
            <a:prstDash val="solid"/>
            <a:round/>
            <a:headEnd len="sm" w="sm" type="none"/>
            <a:tailEnd len="sm" w="sm" type="none"/>
          </a:ln>
        </p:spPr>
      </p:cxnSp>
      <p:sp>
        <p:nvSpPr>
          <p:cNvPr id="1092" name="Google Shape;1092;p51"/>
          <p:cNvSpPr txBox="1"/>
          <p:nvPr/>
        </p:nvSpPr>
        <p:spPr>
          <a:xfrm>
            <a:off x="1247279" y="4075676"/>
            <a:ext cx="6349853" cy="1728685"/>
          </a:xfrm>
          <a:prstGeom prst="rect">
            <a:avLst/>
          </a:prstGeom>
          <a:noFill/>
          <a:ln>
            <a:noFill/>
          </a:ln>
        </p:spPr>
        <p:txBody>
          <a:bodyPr anchorCtr="0" anchor="t" bIns="45700" lIns="91425" spcFirstLastPara="1" rIns="91425" wrap="square" tIns="45700">
            <a:noAutofit/>
          </a:bodyPr>
          <a:lstStyle/>
          <a:p>
            <a:pPr indent="-342900" lvl="0" marL="500380" marR="0" rtl="0" algn="l">
              <a:lnSpc>
                <a:spcPct val="114000"/>
              </a:lnSpc>
              <a:spcBef>
                <a:spcPts val="1000"/>
              </a:spcBef>
              <a:spcAft>
                <a:spcPts val="0"/>
              </a:spcAft>
              <a:buClr>
                <a:schemeClr val="dk2"/>
              </a:buClr>
              <a:buSzPts val="1120"/>
              <a:buFont typeface="Arial"/>
              <a:buAutoNum type="arabicParenR"/>
            </a:pPr>
            <a:r>
              <a:rPr b="0" i="0" lang="lt-LT" sz="1600" u="none" cap="none" strike="noStrike">
                <a:solidFill>
                  <a:schemeClr val="dk2"/>
                </a:solidFill>
                <a:latin typeface="Arial"/>
                <a:ea typeface="Arial"/>
                <a:cs typeface="Arial"/>
                <a:sym typeface="Arial"/>
              </a:rPr>
              <a:t>El grupo de 4 miembros debe resolver, el problema, cómo sobrevivir a la noche. </a:t>
            </a:r>
            <a:endParaRPr/>
          </a:p>
          <a:p>
            <a:pPr indent="0" lvl="0" marL="157480" marR="0" rtl="0" algn="l">
              <a:lnSpc>
                <a:spcPct val="114000"/>
              </a:lnSpc>
              <a:spcBef>
                <a:spcPts val="1000"/>
              </a:spcBef>
              <a:spcAft>
                <a:spcPts val="0"/>
              </a:spcAft>
              <a:buNone/>
            </a:pPr>
            <a:r>
              <a:rPr b="0" i="0" lang="lt-LT" sz="1600" u="none" cap="none" strike="noStrike">
                <a:solidFill>
                  <a:schemeClr val="dk2"/>
                </a:solidFill>
                <a:latin typeface="Arial"/>
                <a:ea typeface="Arial"/>
                <a:cs typeface="Arial"/>
                <a:sym typeface="Arial"/>
              </a:rPr>
              <a:t>El objetivo debe estar en la cima, y las consideraciones de alto nivel deben ser el primer paso en las fases que siguen. Después, estos factores de alto nivel pueden reducirse a pasos más pequeños.</a:t>
            </a:r>
            <a:endParaRPr b="0" i="0" sz="1400" u="none" cap="none" strike="noStrike">
              <a:solidFill>
                <a:srgbClr val="000000"/>
              </a:solidFill>
              <a:latin typeface="Arial"/>
              <a:ea typeface="Arial"/>
              <a:cs typeface="Arial"/>
              <a:sym typeface="Arial"/>
            </a:endParaRPr>
          </a:p>
        </p:txBody>
      </p:sp>
      <p:sp>
        <p:nvSpPr>
          <p:cNvPr id="1093" name="Google Shape;1093;p51"/>
          <p:cNvSpPr txBox="1"/>
          <p:nvPr>
            <p:ph idx="1" type="body"/>
          </p:nvPr>
        </p:nvSpPr>
        <p:spPr>
          <a:xfrm>
            <a:off x="1022869" y="728108"/>
            <a:ext cx="4221881"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accent3"/>
              </a:buClr>
              <a:buSzPts val="1680"/>
              <a:buNone/>
            </a:pPr>
            <a:r>
              <a:rPr b="1" lang="lt-LT" sz="2200">
                <a:solidFill>
                  <a:srgbClr val="678877"/>
                </a:solidFill>
                <a:latin typeface="Arial"/>
                <a:ea typeface="Arial"/>
                <a:cs typeface="Arial"/>
                <a:sym typeface="Arial"/>
              </a:rPr>
              <a:t>Actividad 2: </a:t>
            </a:r>
            <a:r>
              <a:rPr b="1" lang="lt-LT" sz="2200">
                <a:solidFill>
                  <a:schemeClr val="dk1"/>
                </a:solidFill>
                <a:latin typeface="Arial"/>
                <a:ea typeface="Arial"/>
                <a:cs typeface="Arial"/>
                <a:sym typeface="Arial"/>
              </a:rPr>
              <a:t>Ejercicio práctico</a:t>
            </a:r>
            <a:endParaRPr b="1" sz="2200">
              <a:solidFill>
                <a:schemeClr val="dk1"/>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8" name="Shape 1098"/>
        <p:cNvGrpSpPr/>
        <p:nvPr/>
      </p:nvGrpSpPr>
      <p:grpSpPr>
        <a:xfrm>
          <a:off x="0" y="0"/>
          <a:ext cx="0" cy="0"/>
          <a:chOff x="0" y="0"/>
          <a:chExt cx="0" cy="0"/>
        </a:xfrm>
      </p:grpSpPr>
      <p:sp>
        <p:nvSpPr>
          <p:cNvPr id="1099" name="Google Shape;1099;p52"/>
          <p:cNvSpPr/>
          <p:nvPr/>
        </p:nvSpPr>
        <p:spPr>
          <a:xfrm>
            <a:off x="1399000" y="1935528"/>
            <a:ext cx="9336734" cy="1490916"/>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00" name="Google Shape;1100;p52"/>
          <p:cNvSpPr txBox="1"/>
          <p:nvPr/>
        </p:nvSpPr>
        <p:spPr>
          <a:xfrm>
            <a:off x="1371448" y="2029976"/>
            <a:ext cx="9003042" cy="1529247"/>
          </a:xfrm>
          <a:prstGeom prst="rect">
            <a:avLst/>
          </a:prstGeom>
          <a:noFill/>
          <a:ln>
            <a:noFill/>
          </a:ln>
        </p:spPr>
        <p:txBody>
          <a:bodyPr anchorCtr="0" anchor="t" bIns="45700" lIns="91425" spcFirstLastPara="1" rIns="91425" wrap="square" tIns="45700">
            <a:noAutofit/>
          </a:bodyPr>
          <a:lstStyle/>
          <a:p>
            <a:pPr indent="0" lvl="0" marL="157480" marR="0" rtl="0" algn="l">
              <a:lnSpc>
                <a:spcPct val="100000"/>
              </a:lnSpc>
              <a:spcBef>
                <a:spcPts val="1000"/>
              </a:spcBef>
              <a:spcAft>
                <a:spcPts val="0"/>
              </a:spcAft>
              <a:buClr>
                <a:schemeClr val="dk2"/>
              </a:buClr>
              <a:buSzPts val="1120"/>
              <a:buFont typeface="Arial"/>
              <a:buNone/>
            </a:pPr>
            <a:r>
              <a:rPr b="0" i="0" lang="lt-LT" sz="1800" u="none" cap="none" strike="noStrike">
                <a:solidFill>
                  <a:schemeClr val="dk2"/>
                </a:solidFill>
                <a:latin typeface="Arial"/>
                <a:ea typeface="Arial"/>
                <a:cs typeface="Arial"/>
                <a:sym typeface="Arial"/>
              </a:rPr>
              <a:t>2. Aplica los principios de diseño del algoritmo de resolución de problemas. </a:t>
            </a:r>
            <a:endParaRPr/>
          </a:p>
          <a:p>
            <a:pPr indent="0" lvl="0" marL="157480" marR="0" rtl="0" algn="l">
              <a:lnSpc>
                <a:spcPct val="100000"/>
              </a:lnSpc>
              <a:spcBef>
                <a:spcPts val="1000"/>
              </a:spcBef>
              <a:spcAft>
                <a:spcPts val="0"/>
              </a:spcAft>
              <a:buClr>
                <a:schemeClr val="dk2"/>
              </a:buClr>
              <a:buSzPts val="1120"/>
              <a:buFont typeface="Arial"/>
              <a:buNone/>
            </a:pPr>
            <a:r>
              <a:rPr b="0" i="0" lang="lt-LT" sz="1800" u="none" cap="none" strike="noStrike">
                <a:solidFill>
                  <a:schemeClr val="dk2"/>
                </a:solidFill>
                <a:latin typeface="Arial"/>
                <a:ea typeface="Arial"/>
                <a:cs typeface="Arial"/>
                <a:sym typeface="Arial"/>
              </a:rPr>
              <a:t>El grupo de 4 miembros debe visualizar un proceso paso a paso, cómo resolver el problema. </a:t>
            </a:r>
            <a:endParaRPr b="0" i="0" sz="1400" u="none" cap="none" strike="noStrike">
              <a:solidFill>
                <a:srgbClr val="000000"/>
              </a:solidFill>
              <a:latin typeface="Arial"/>
              <a:ea typeface="Arial"/>
              <a:cs typeface="Arial"/>
              <a:sym typeface="Arial"/>
            </a:endParaRPr>
          </a:p>
        </p:txBody>
      </p:sp>
      <p:sp>
        <p:nvSpPr>
          <p:cNvPr id="1101" name="Google Shape;1101;p5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1102" name="Google Shape;1102;p52"/>
          <p:cNvSpPr/>
          <p:nvPr/>
        </p:nvSpPr>
        <p:spPr>
          <a:xfrm>
            <a:off x="3133810" y="3275112"/>
            <a:ext cx="334707" cy="307777"/>
          </a:xfrm>
          <a:prstGeom prst="rect">
            <a:avLst/>
          </a:prstGeom>
          <a:noFill/>
          <a:ln>
            <a:noFill/>
          </a:ln>
        </p:spPr>
        <p:txBody>
          <a:bodyPr anchorCtr="0" anchor="t" bIns="45700" lIns="91425" spcFirstLastPara="1" rIns="91425" wrap="square" tIns="45700">
            <a:spAutoFit/>
          </a:bodyPr>
          <a:lstStyle/>
          <a:p>
            <a:pPr indent="0" lvl="0" marL="14859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03" name="Google Shape;1103;p52"/>
          <p:cNvGrpSpPr/>
          <p:nvPr/>
        </p:nvGrpSpPr>
        <p:grpSpPr>
          <a:xfrm>
            <a:off x="1479611" y="3816869"/>
            <a:ext cx="7148566" cy="1742935"/>
            <a:chOff x="2194736" y="4296534"/>
            <a:chExt cx="7148566" cy="1742935"/>
          </a:xfrm>
        </p:grpSpPr>
        <p:sp>
          <p:nvSpPr>
            <p:cNvPr id="1104" name="Google Shape;1104;p52"/>
            <p:cNvSpPr/>
            <p:nvPr/>
          </p:nvSpPr>
          <p:spPr>
            <a:xfrm>
              <a:off x="8236829" y="5781822"/>
              <a:ext cx="1106473" cy="257647"/>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Arial"/>
                  <a:ea typeface="Arial"/>
                  <a:cs typeface="Arial"/>
                  <a:sym typeface="Arial"/>
                </a:rPr>
                <a:t>Sí</a:t>
              </a:r>
              <a:endParaRPr b="0" i="0" sz="1400" u="none" cap="none" strike="noStrike">
                <a:solidFill>
                  <a:schemeClr val="dk1"/>
                </a:solidFill>
                <a:latin typeface="Arial"/>
                <a:ea typeface="Arial"/>
                <a:cs typeface="Arial"/>
                <a:sym typeface="Arial"/>
              </a:endParaRPr>
            </a:p>
          </p:txBody>
        </p:sp>
        <p:sp>
          <p:nvSpPr>
            <p:cNvPr id="1105" name="Google Shape;1105;p52"/>
            <p:cNvSpPr/>
            <p:nvPr/>
          </p:nvSpPr>
          <p:spPr>
            <a:xfrm>
              <a:off x="3524587" y="4314652"/>
              <a:ext cx="2682020" cy="1094863"/>
            </a:xfrm>
            <a:prstGeom prst="flowChartDecision">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Arial"/>
                  <a:ea typeface="Arial"/>
                  <a:cs typeface="Arial"/>
                  <a:sym typeface="Arial"/>
                </a:rPr>
                <a:t>¿Tienes conexión a Internet?</a:t>
              </a:r>
              <a:endParaRPr b="0" i="0" sz="1400" u="none" cap="none" strike="noStrike">
                <a:solidFill>
                  <a:schemeClr val="dk1"/>
                </a:solidFill>
                <a:latin typeface="Arial"/>
                <a:ea typeface="Arial"/>
                <a:cs typeface="Arial"/>
                <a:sym typeface="Arial"/>
              </a:endParaRPr>
            </a:p>
          </p:txBody>
        </p:sp>
        <p:sp>
          <p:nvSpPr>
            <p:cNvPr id="1106" name="Google Shape;1106;p52"/>
            <p:cNvSpPr/>
            <p:nvPr/>
          </p:nvSpPr>
          <p:spPr>
            <a:xfrm>
              <a:off x="2194736" y="4509407"/>
              <a:ext cx="960388" cy="61290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Arial"/>
                  <a:ea typeface="Arial"/>
                  <a:cs typeface="Arial"/>
                  <a:sym typeface="Arial"/>
                </a:rPr>
                <a:t>Mirar al móvil</a:t>
              </a:r>
              <a:endParaRPr b="0" i="0" sz="1400" u="none" cap="none" strike="noStrike">
                <a:solidFill>
                  <a:schemeClr val="dk1"/>
                </a:solidFill>
                <a:latin typeface="Arial"/>
                <a:ea typeface="Arial"/>
                <a:cs typeface="Arial"/>
                <a:sym typeface="Arial"/>
              </a:endParaRPr>
            </a:p>
          </p:txBody>
        </p:sp>
        <p:sp>
          <p:nvSpPr>
            <p:cNvPr id="1107" name="Google Shape;1107;p52"/>
            <p:cNvSpPr/>
            <p:nvPr/>
          </p:nvSpPr>
          <p:spPr>
            <a:xfrm>
              <a:off x="6505195" y="4296534"/>
              <a:ext cx="2682020" cy="1094863"/>
            </a:xfrm>
            <a:prstGeom prst="flowChartDecision">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Arial"/>
                  <a:ea typeface="Arial"/>
                  <a:cs typeface="Arial"/>
                  <a:sym typeface="Arial"/>
                </a:rPr>
                <a:t>¿Puedes identificar tu ubicación?</a:t>
              </a:r>
              <a:endParaRPr b="0" i="0" sz="1400" u="none" cap="none" strike="noStrike">
                <a:solidFill>
                  <a:schemeClr val="dk1"/>
                </a:solidFill>
                <a:latin typeface="Arial"/>
                <a:ea typeface="Arial"/>
                <a:cs typeface="Arial"/>
                <a:sym typeface="Arial"/>
              </a:endParaRPr>
            </a:p>
          </p:txBody>
        </p:sp>
        <p:sp>
          <p:nvSpPr>
            <p:cNvPr id="1108" name="Google Shape;1108;p52"/>
            <p:cNvSpPr/>
            <p:nvPr/>
          </p:nvSpPr>
          <p:spPr>
            <a:xfrm>
              <a:off x="6443943" y="5781821"/>
              <a:ext cx="1106473" cy="257647"/>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Arial"/>
                  <a:ea typeface="Arial"/>
                  <a:cs typeface="Arial"/>
                  <a:sym typeface="Arial"/>
                </a:rPr>
                <a:t>No</a:t>
              </a:r>
              <a:endParaRPr b="0" i="0" sz="1400" u="none" cap="none" strike="noStrike">
                <a:solidFill>
                  <a:schemeClr val="dk1"/>
                </a:solidFill>
                <a:latin typeface="Arial"/>
                <a:ea typeface="Arial"/>
                <a:cs typeface="Arial"/>
                <a:sym typeface="Arial"/>
              </a:endParaRPr>
            </a:p>
          </p:txBody>
        </p:sp>
        <p:cxnSp>
          <p:nvCxnSpPr>
            <p:cNvPr id="1109" name="Google Shape;1109;p52"/>
            <p:cNvCxnSpPr/>
            <p:nvPr/>
          </p:nvCxnSpPr>
          <p:spPr>
            <a:xfrm>
              <a:off x="6163733" y="4856732"/>
              <a:ext cx="333859" cy="0"/>
            </a:xfrm>
            <a:prstGeom prst="straightConnector1">
              <a:avLst/>
            </a:prstGeom>
            <a:noFill/>
            <a:ln cap="flat" cmpd="sng" w="19050">
              <a:solidFill>
                <a:schemeClr val="dk1"/>
              </a:solidFill>
              <a:prstDash val="solid"/>
              <a:round/>
              <a:headEnd len="sm" w="sm" type="none"/>
              <a:tailEnd len="med" w="med" type="triangle"/>
            </a:ln>
          </p:spPr>
        </p:cxnSp>
        <p:cxnSp>
          <p:nvCxnSpPr>
            <p:cNvPr id="1110" name="Google Shape;1110;p52"/>
            <p:cNvCxnSpPr/>
            <p:nvPr/>
          </p:nvCxnSpPr>
          <p:spPr>
            <a:xfrm>
              <a:off x="3176684" y="4856732"/>
              <a:ext cx="333859" cy="0"/>
            </a:xfrm>
            <a:prstGeom prst="straightConnector1">
              <a:avLst/>
            </a:prstGeom>
            <a:noFill/>
            <a:ln cap="flat" cmpd="sng" w="19050">
              <a:solidFill>
                <a:schemeClr val="dk1"/>
              </a:solidFill>
              <a:prstDash val="solid"/>
              <a:round/>
              <a:headEnd len="sm" w="sm" type="none"/>
              <a:tailEnd len="med" w="med" type="triangle"/>
            </a:ln>
          </p:spPr>
        </p:cxnSp>
        <p:cxnSp>
          <p:nvCxnSpPr>
            <p:cNvPr id="1111" name="Google Shape;1111;p52"/>
            <p:cNvCxnSpPr>
              <a:stCxn id="1107" idx="2"/>
              <a:endCxn id="1108" idx="0"/>
            </p:cNvCxnSpPr>
            <p:nvPr/>
          </p:nvCxnSpPr>
          <p:spPr>
            <a:xfrm rot="5400000">
              <a:off x="7226555" y="5162047"/>
              <a:ext cx="390300" cy="849000"/>
            </a:xfrm>
            <a:prstGeom prst="bentConnector3">
              <a:avLst>
                <a:gd fmla="val 172896" name="adj1"/>
              </a:avLst>
            </a:prstGeom>
            <a:noFill/>
            <a:ln cap="flat" cmpd="sng" w="9525">
              <a:solidFill>
                <a:schemeClr val="dk1"/>
              </a:solidFill>
              <a:prstDash val="solid"/>
              <a:round/>
              <a:headEnd len="sm" w="sm" type="none"/>
              <a:tailEnd len="med" w="med" type="triangle"/>
            </a:ln>
          </p:spPr>
        </p:cxnSp>
        <p:cxnSp>
          <p:nvCxnSpPr>
            <p:cNvPr id="1112" name="Google Shape;1112;p52"/>
            <p:cNvCxnSpPr>
              <a:stCxn id="1107" idx="2"/>
              <a:endCxn id="1104" idx="0"/>
            </p:cNvCxnSpPr>
            <p:nvPr/>
          </p:nvCxnSpPr>
          <p:spPr>
            <a:xfrm flipH="1" rot="-5400000">
              <a:off x="8122955" y="5114647"/>
              <a:ext cx="390300" cy="943800"/>
            </a:xfrm>
            <a:prstGeom prst="bentConnector3">
              <a:avLst>
                <a:gd fmla="val 172896" name="adj1"/>
              </a:avLst>
            </a:prstGeom>
            <a:noFill/>
            <a:ln cap="flat" cmpd="sng" w="9525">
              <a:solidFill>
                <a:schemeClr val="dk1"/>
              </a:solidFill>
              <a:prstDash val="solid"/>
              <a:round/>
              <a:headEnd len="sm" w="sm" type="none"/>
              <a:tailEnd len="med" w="med" type="triangle"/>
            </a:ln>
          </p:spPr>
        </p:cxnSp>
        <p:cxnSp>
          <p:nvCxnSpPr>
            <p:cNvPr id="1113" name="Google Shape;1113;p52"/>
            <p:cNvCxnSpPr>
              <a:stCxn id="1108" idx="1"/>
              <a:endCxn id="1105" idx="2"/>
            </p:cNvCxnSpPr>
            <p:nvPr/>
          </p:nvCxnSpPr>
          <p:spPr>
            <a:xfrm rot="10800000">
              <a:off x="4865643" y="5409645"/>
              <a:ext cx="1578300" cy="501000"/>
            </a:xfrm>
            <a:prstGeom prst="bentConnector2">
              <a:avLst/>
            </a:prstGeom>
            <a:noFill/>
            <a:ln cap="flat" cmpd="sng" w="9525">
              <a:solidFill>
                <a:schemeClr val="dk1"/>
              </a:solidFill>
              <a:prstDash val="solid"/>
              <a:round/>
              <a:headEnd len="sm" w="sm" type="none"/>
              <a:tailEnd len="med" w="med" type="triangle"/>
            </a:ln>
          </p:spPr>
        </p:cxnSp>
      </p:grpSp>
      <p:sp>
        <p:nvSpPr>
          <p:cNvPr id="1114" name="Google Shape;1114;p52"/>
          <p:cNvSpPr/>
          <p:nvPr/>
        </p:nvSpPr>
        <p:spPr>
          <a:xfrm>
            <a:off x="8628177" y="3811806"/>
            <a:ext cx="2682020" cy="1094863"/>
          </a:xfrm>
          <a:prstGeom prst="flowChartDecision">
            <a:avLst/>
          </a:prstGeom>
          <a:solidFill>
            <a:schemeClr val="accent3">
              <a:alpha val="4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lt1"/>
                </a:solidFill>
                <a:latin typeface="Arial"/>
                <a:ea typeface="Arial"/>
                <a:cs typeface="Arial"/>
                <a:sym typeface="Arial"/>
              </a:rPr>
              <a:t>¿Qué viene después?</a:t>
            </a:r>
            <a:endParaRPr b="0" i="0" sz="1400" u="none" cap="none" strike="noStrike">
              <a:solidFill>
                <a:schemeClr val="lt1"/>
              </a:solidFill>
              <a:latin typeface="Arial"/>
              <a:ea typeface="Arial"/>
              <a:cs typeface="Arial"/>
              <a:sym typeface="Arial"/>
            </a:endParaRPr>
          </a:p>
        </p:txBody>
      </p:sp>
      <p:cxnSp>
        <p:nvCxnSpPr>
          <p:cNvPr id="1115" name="Google Shape;1115;p52"/>
          <p:cNvCxnSpPr/>
          <p:nvPr/>
        </p:nvCxnSpPr>
        <p:spPr>
          <a:xfrm flipH="1" rot="10800000">
            <a:off x="8628177" y="4872714"/>
            <a:ext cx="1341000" cy="524400"/>
          </a:xfrm>
          <a:prstGeom prst="bentConnector2">
            <a:avLst/>
          </a:prstGeom>
          <a:noFill/>
          <a:ln cap="flat" cmpd="sng" w="9525">
            <a:solidFill>
              <a:srgbClr val="CC612D"/>
            </a:solidFill>
            <a:prstDash val="solid"/>
            <a:round/>
            <a:headEnd len="sm" w="sm" type="none"/>
            <a:tailEnd len="med" w="med" type="triangle"/>
          </a:ln>
        </p:spPr>
      </p:cxnSp>
      <p:sp>
        <p:nvSpPr>
          <p:cNvPr id="1116" name="Google Shape;1116;p52"/>
          <p:cNvSpPr txBox="1"/>
          <p:nvPr>
            <p:ph idx="1" type="body"/>
          </p:nvPr>
        </p:nvSpPr>
        <p:spPr>
          <a:xfrm>
            <a:off x="898053" y="723843"/>
            <a:ext cx="4221881"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accent3"/>
              </a:buClr>
              <a:buSzPts val="1680"/>
              <a:buNone/>
            </a:pPr>
            <a:r>
              <a:rPr b="1" lang="lt-LT" sz="2200">
                <a:solidFill>
                  <a:srgbClr val="678877"/>
                </a:solidFill>
                <a:latin typeface="Arial"/>
                <a:ea typeface="Arial"/>
                <a:cs typeface="Arial"/>
                <a:sym typeface="Arial"/>
              </a:rPr>
              <a:t>Actividad 2: </a:t>
            </a:r>
            <a:r>
              <a:rPr b="1" lang="lt-LT" sz="2200">
                <a:solidFill>
                  <a:schemeClr val="dk1"/>
                </a:solidFill>
                <a:latin typeface="Arial"/>
                <a:ea typeface="Arial"/>
                <a:cs typeface="Arial"/>
                <a:sym typeface="Arial"/>
              </a:rPr>
              <a:t>Caso práctico</a:t>
            </a:r>
            <a:endParaRPr b="1" sz="2200">
              <a:solidFill>
                <a:schemeClr val="dk1"/>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2" name="Shape 1122"/>
        <p:cNvGrpSpPr/>
        <p:nvPr/>
      </p:nvGrpSpPr>
      <p:grpSpPr>
        <a:xfrm>
          <a:off x="0" y="0"/>
          <a:ext cx="0" cy="0"/>
          <a:chOff x="0" y="0"/>
          <a:chExt cx="0" cy="0"/>
        </a:xfrm>
      </p:grpSpPr>
      <p:sp>
        <p:nvSpPr>
          <p:cNvPr id="1123" name="Google Shape;1123;p74"/>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124" name="Google Shape;1124;p74"/>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125" name="Google Shape;1125;p74"/>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lt-LT">
                <a:latin typeface="Arial"/>
                <a:ea typeface="Arial"/>
                <a:cs typeface="Arial"/>
                <a:sym typeface="Arial"/>
              </a:rPr>
              <a:t>RESUMEN</a:t>
            </a:r>
            <a:endParaRPr b="1">
              <a:latin typeface="Arial"/>
              <a:ea typeface="Arial"/>
              <a:cs typeface="Arial"/>
              <a:sym typeface="Arial"/>
            </a:endParaRPr>
          </a:p>
        </p:txBody>
      </p:sp>
      <p:sp>
        <p:nvSpPr>
          <p:cNvPr id="1126" name="Google Shape;1126;p74"/>
          <p:cNvSpPr txBox="1"/>
          <p:nvPr/>
        </p:nvSpPr>
        <p:spPr>
          <a:xfrm>
            <a:off x="500100" y="1162667"/>
            <a:ext cx="11191800" cy="532453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lt-LT" sz="2000" u="none" cap="none" strike="noStrike">
                <a:solidFill>
                  <a:srgbClr val="000000"/>
                </a:solidFill>
                <a:latin typeface="Arial"/>
                <a:ea typeface="Arial"/>
                <a:cs typeface="Arial"/>
                <a:sym typeface="Arial"/>
              </a:rPr>
              <a:t>El Pensamiento Computacional ofrece una forma de pensar acompañada de un conjunto de habilidades clave para desenvolverse en la sociedad digital y de inteligencia artificial actual. En este módulo, exploramos cómo el PC va más allá de las disciplinas técnicas y desempeña un papel fundamental en la educación de adultos, especialmente entre aquellos con baja cualificación.</a:t>
            </a:r>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rPr b="0" i="0" lang="lt-LT" sz="2000" u="none" cap="none" strike="noStrike">
                <a:solidFill>
                  <a:srgbClr val="000000"/>
                </a:solidFill>
                <a:latin typeface="Arial"/>
                <a:ea typeface="Arial"/>
                <a:cs typeface="Arial"/>
                <a:sym typeface="Arial"/>
              </a:rPr>
              <a:t>Hemos analizado los retos a los que se enfrentan muchos adultos para acceder a oportunidades de mejora de cualificaciones en toda Europa, y cómo el PC puede contribuir a cerrar esas brechas fomentando la adaptabilidad, el pensamiento crítico y el aprendizaje a lo largo de la vida.</a:t>
            </a:r>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rPr b="0" i="0" lang="lt-LT" sz="2000" u="none" cap="none" strike="noStrike">
                <a:solidFill>
                  <a:srgbClr val="000000"/>
                </a:solidFill>
                <a:latin typeface="Arial"/>
                <a:ea typeface="Arial"/>
                <a:cs typeface="Arial"/>
                <a:sym typeface="Arial"/>
              </a:rPr>
              <a:t>A través de aplicaciones y ejemplos del mundo real, hemos examinado cómo se aplica el PC en distintos sectores y en la vida cotidiana, y cómo su integración puede fomentar la inclusión digital y facilitar la participación en un mercado laboral en constante transformación.</a:t>
            </a:r>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rPr b="0" i="0" lang="lt-LT" sz="2000" u="none" cap="none" strike="noStrike">
                <a:solidFill>
                  <a:srgbClr val="000000"/>
                </a:solidFill>
                <a:latin typeface="Arial"/>
                <a:ea typeface="Arial"/>
                <a:cs typeface="Arial"/>
                <a:sym typeface="Arial"/>
              </a:rPr>
              <a:t>Este módulo también destacó la importancia de diseñar estrategias formativas inclusivas que proporcionen a los estudiantes adultos las herramientas necesarias para interactuar de forma significativa con conceptos y herramientas digitales, incluida la inteligencia artificial, en contextos tanto personales como profesionales.</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2" name="Shape 1132"/>
        <p:cNvGrpSpPr/>
        <p:nvPr/>
      </p:nvGrpSpPr>
      <p:grpSpPr>
        <a:xfrm>
          <a:off x="0" y="0"/>
          <a:ext cx="0" cy="0"/>
          <a:chOff x="0" y="0"/>
          <a:chExt cx="0" cy="0"/>
        </a:xfrm>
      </p:grpSpPr>
      <p:pic>
        <p:nvPicPr>
          <p:cNvPr descr="Teacher assisting student" id="1133" name="Google Shape;1133;p57"/>
          <p:cNvPicPr preferRelativeResize="0"/>
          <p:nvPr>
            <p:ph idx="2" type="pic"/>
          </p:nvPr>
        </p:nvPicPr>
        <p:blipFill rotWithShape="1">
          <a:blip r:embed="rId3">
            <a:alphaModFix/>
          </a:blip>
          <a:srcRect b="0" l="17037" r="17035" t="0"/>
          <a:stretch/>
        </p:blipFill>
        <p:spPr>
          <a:xfrm>
            <a:off x="0" y="0"/>
            <a:ext cx="6781800" cy="6858000"/>
          </a:xfrm>
          <a:prstGeom prst="rect">
            <a:avLst/>
          </a:prstGeom>
          <a:solidFill>
            <a:schemeClr val="dk2"/>
          </a:solidFill>
          <a:ln>
            <a:noFill/>
          </a:ln>
        </p:spPr>
      </p:pic>
      <p:sp>
        <p:nvSpPr>
          <p:cNvPr id="1134" name="Google Shape;1134;p57"/>
          <p:cNvSpPr txBox="1"/>
          <p:nvPr>
            <p:ph type="title"/>
          </p:nvPr>
        </p:nvSpPr>
        <p:spPr>
          <a:xfrm>
            <a:off x="7895303" y="694660"/>
            <a:ext cx="3221037" cy="1410587"/>
          </a:xfrm>
          <a:prstGeom prst="rect">
            <a:avLst/>
          </a:prstGeom>
          <a:noFill/>
          <a:ln>
            <a:noFill/>
          </a:ln>
        </p:spPr>
        <p:txBody>
          <a:bodyPr anchorCtr="0" anchor="b" bIns="45700" lIns="91425" spcFirstLastPara="1" rIns="91425" wrap="square" tIns="45700">
            <a:noAutofit/>
          </a:bodyPr>
          <a:lstStyle/>
          <a:p>
            <a:pPr indent="0" lvl="0" marL="0" rtl="0" algn="ctr">
              <a:lnSpc>
                <a:spcPct val="125000"/>
              </a:lnSpc>
              <a:spcBef>
                <a:spcPts val="0"/>
              </a:spcBef>
              <a:spcAft>
                <a:spcPts val="0"/>
              </a:spcAft>
              <a:buClr>
                <a:schemeClr val="lt1"/>
              </a:buClr>
              <a:buSzPts val="2400"/>
              <a:buFont typeface="Sorts Mill Goudy"/>
              <a:buNone/>
            </a:pPr>
            <a:r>
              <a:rPr b="1" lang="lt-LT" sz="2800">
                <a:latin typeface="Arial"/>
                <a:ea typeface="Arial"/>
                <a:cs typeface="Arial"/>
                <a:sym typeface="Arial"/>
              </a:rPr>
              <a:t>LLAMADA A LA ACCIÓN</a:t>
            </a:r>
            <a:endParaRPr sz="2800">
              <a:latin typeface="Arial"/>
              <a:ea typeface="Arial"/>
              <a:cs typeface="Arial"/>
              <a:sym typeface="Arial"/>
            </a:endParaRPr>
          </a:p>
        </p:txBody>
      </p:sp>
      <p:sp>
        <p:nvSpPr>
          <p:cNvPr id="1135" name="Google Shape;1135;p57"/>
          <p:cNvSpPr txBox="1"/>
          <p:nvPr>
            <p:ph idx="11" type="ftr"/>
          </p:nvPr>
        </p:nvSpPr>
        <p:spPr>
          <a:xfrm>
            <a:off x="1333500" y="6310974"/>
            <a:ext cx="4114800" cy="410501"/>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lt-LT"/>
              <a:t>COMPUTATIONAL SENIORS </a:t>
            </a:r>
            <a:endParaRPr/>
          </a:p>
        </p:txBody>
      </p:sp>
      <p:sp>
        <p:nvSpPr>
          <p:cNvPr id="1136" name="Google Shape;1136;p57"/>
          <p:cNvSpPr txBox="1"/>
          <p:nvPr>
            <p:ph idx="1" type="body"/>
          </p:nvPr>
        </p:nvSpPr>
        <p:spPr>
          <a:xfrm>
            <a:off x="7664495" y="2552043"/>
            <a:ext cx="3682652" cy="3357510"/>
          </a:xfrm>
          <a:prstGeom prst="rect">
            <a:avLst/>
          </a:prstGeom>
          <a:noFill/>
          <a:ln>
            <a:noFill/>
          </a:ln>
        </p:spPr>
        <p:txBody>
          <a:bodyPr anchorCtr="0" anchor="t" bIns="45700" lIns="91425" spcFirstLastPara="1" rIns="91425" wrap="square" tIns="45700">
            <a:normAutofit fontScale="85000" lnSpcReduction="20000"/>
          </a:bodyPr>
          <a:lstStyle/>
          <a:p>
            <a:pPr indent="-228600" lvl="0" marL="228600" rtl="0" algn="ctr">
              <a:lnSpc>
                <a:spcPct val="114000"/>
              </a:lnSpc>
              <a:spcBef>
                <a:spcPts val="0"/>
              </a:spcBef>
              <a:spcAft>
                <a:spcPts val="0"/>
              </a:spcAft>
              <a:buClr>
                <a:schemeClr val="lt1"/>
              </a:buClr>
              <a:buSzPct val="82352"/>
              <a:buNone/>
            </a:pPr>
            <a:r>
              <a:rPr b="1" i="0" lang="lt-LT">
                <a:latin typeface="Arial"/>
                <a:ea typeface="Arial"/>
                <a:cs typeface="Arial"/>
                <a:sym typeface="Arial"/>
              </a:rPr>
              <a:t>Reflexiona sobre lo que has aprendido</a:t>
            </a:r>
            <a:endParaRPr/>
          </a:p>
          <a:p>
            <a:pPr indent="-228600" lvl="0" marL="228600" rtl="0" algn="l">
              <a:lnSpc>
                <a:spcPct val="114000"/>
              </a:lnSpc>
              <a:spcBef>
                <a:spcPts val="0"/>
              </a:spcBef>
              <a:spcAft>
                <a:spcPts val="0"/>
              </a:spcAft>
              <a:buClr>
                <a:schemeClr val="lt1"/>
              </a:buClr>
              <a:buSzPct val="70588"/>
              <a:buNone/>
            </a:pPr>
            <a:r>
              <a:t/>
            </a:r>
            <a:endParaRPr sz="2100">
              <a:latin typeface="Arial"/>
              <a:ea typeface="Arial"/>
              <a:cs typeface="Arial"/>
              <a:sym typeface="Arial"/>
            </a:endParaRPr>
          </a:p>
          <a:p>
            <a:pPr indent="-285750" lvl="0" marL="285750" rtl="0" algn="l">
              <a:lnSpc>
                <a:spcPct val="114000"/>
              </a:lnSpc>
              <a:spcBef>
                <a:spcPts val="0"/>
              </a:spcBef>
              <a:spcAft>
                <a:spcPts val="0"/>
              </a:spcAft>
              <a:buClr>
                <a:schemeClr val="lt1"/>
              </a:buClr>
              <a:buSzPct val="70588"/>
              <a:buFont typeface="Arial"/>
              <a:buChar char="•"/>
            </a:pPr>
            <a:r>
              <a:rPr lang="lt-LT" sz="2100">
                <a:latin typeface="Arial"/>
                <a:ea typeface="Arial"/>
                <a:cs typeface="Arial"/>
                <a:sym typeface="Arial"/>
              </a:rPr>
              <a:t>¿Cuál es el significado del pensamiento computacional en el siglo XXI?</a:t>
            </a:r>
            <a:endParaRPr/>
          </a:p>
          <a:p>
            <a:pPr indent="-285750" lvl="0" marL="285750" rtl="0" algn="l">
              <a:lnSpc>
                <a:spcPct val="114000"/>
              </a:lnSpc>
              <a:spcBef>
                <a:spcPts val="0"/>
              </a:spcBef>
              <a:spcAft>
                <a:spcPts val="0"/>
              </a:spcAft>
              <a:buClr>
                <a:schemeClr val="lt1"/>
              </a:buClr>
              <a:buSzPct val="70588"/>
              <a:buFont typeface="Arial"/>
              <a:buChar char="•"/>
            </a:pPr>
            <a:r>
              <a:rPr lang="lt-LT" sz="2100">
                <a:latin typeface="Arial"/>
                <a:ea typeface="Arial"/>
                <a:cs typeface="Arial"/>
                <a:sym typeface="Arial"/>
              </a:rPr>
              <a:t>¿Cuáles son los retos, las oportunidades y estrategias para la promoción de PC? </a:t>
            </a:r>
            <a:endParaRPr sz="2100">
              <a:latin typeface="Arial"/>
              <a:ea typeface="Arial"/>
              <a:cs typeface="Arial"/>
              <a:sym typeface="Arial"/>
            </a:endParaRPr>
          </a:p>
          <a:p>
            <a:pPr indent="-285750" lvl="0" marL="285750" rtl="0" algn="l">
              <a:lnSpc>
                <a:spcPct val="114000"/>
              </a:lnSpc>
              <a:spcBef>
                <a:spcPts val="0"/>
              </a:spcBef>
              <a:spcAft>
                <a:spcPts val="0"/>
              </a:spcAft>
              <a:buClr>
                <a:schemeClr val="lt1"/>
              </a:buClr>
              <a:buSzPct val="70588"/>
              <a:buFont typeface="Arial"/>
              <a:buChar char="•"/>
            </a:pPr>
            <a:r>
              <a:rPr lang="lt-LT" sz="2100">
                <a:latin typeface="Arial"/>
                <a:ea typeface="Arial"/>
                <a:cs typeface="Arial"/>
                <a:sym typeface="Arial"/>
              </a:rPr>
              <a:t>¿Cuál es el posible impacto y potencial del PC en la educación de adultos de baja cualificación?</a:t>
            </a:r>
            <a:endParaRPr sz="2100">
              <a:latin typeface="Arial"/>
              <a:ea typeface="Arial"/>
              <a:cs typeface="Arial"/>
              <a:sym typeface="Arial"/>
            </a:endParaRPr>
          </a:p>
        </p:txBody>
      </p:sp>
      <p:sp>
        <p:nvSpPr>
          <p:cNvPr id="1137" name="Google Shape;1137;p5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3" name="Shape 1143"/>
        <p:cNvGrpSpPr/>
        <p:nvPr/>
      </p:nvGrpSpPr>
      <p:grpSpPr>
        <a:xfrm>
          <a:off x="0" y="0"/>
          <a:ext cx="0" cy="0"/>
          <a:chOff x="0" y="0"/>
          <a:chExt cx="0" cy="0"/>
        </a:xfrm>
      </p:grpSpPr>
      <p:sp>
        <p:nvSpPr>
          <p:cNvPr id="1144" name="Google Shape;1144;p75"/>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145" name="Google Shape;1145;p75"/>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146" name="Google Shape;1146;p75"/>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lt-LT">
                <a:latin typeface="Arial"/>
                <a:ea typeface="Arial"/>
                <a:cs typeface="Arial"/>
                <a:sym typeface="Arial"/>
              </a:rPr>
              <a:t>GLOSARIO</a:t>
            </a:r>
            <a:endParaRPr b="1">
              <a:latin typeface="Arial"/>
              <a:ea typeface="Arial"/>
              <a:cs typeface="Arial"/>
              <a:sym typeface="Arial"/>
            </a:endParaRPr>
          </a:p>
        </p:txBody>
      </p:sp>
      <p:sp>
        <p:nvSpPr>
          <p:cNvPr id="1147" name="Google Shape;1147;p75"/>
          <p:cNvSpPr txBox="1"/>
          <p:nvPr/>
        </p:nvSpPr>
        <p:spPr>
          <a:xfrm>
            <a:off x="688800" y="136855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Pensamiento Computacional o PC: </a:t>
            </a:r>
            <a:r>
              <a:rPr b="0" i="0" lang="lt-LT" sz="1400" u="none" cap="none" strike="noStrike">
                <a:solidFill>
                  <a:srgbClr val="000000"/>
                </a:solidFill>
                <a:latin typeface="Arial"/>
                <a:ea typeface="Arial"/>
                <a:cs typeface="Arial"/>
                <a:sym typeface="Arial"/>
              </a:rPr>
              <a:t>Resolver problemas como lo haría un ordenador, paso a paso.</a:t>
            </a:r>
            <a:endParaRPr b="0" i="0" sz="1000" u="none" cap="none" strike="noStrike">
              <a:solidFill>
                <a:srgbClr val="000000"/>
              </a:solidFill>
              <a:latin typeface="Arial"/>
              <a:ea typeface="Arial"/>
              <a:cs typeface="Arial"/>
              <a:sym typeface="Arial"/>
            </a:endParaRPr>
          </a:p>
        </p:txBody>
      </p:sp>
      <p:sp>
        <p:nvSpPr>
          <p:cNvPr id="1148" name="Google Shape;1148;p75"/>
          <p:cNvSpPr txBox="1"/>
          <p:nvPr/>
        </p:nvSpPr>
        <p:spPr>
          <a:xfrm>
            <a:off x="688800" y="175420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Descomposición: </a:t>
            </a:r>
            <a:r>
              <a:rPr b="0" i="0" lang="lt-LT" sz="1400" u="none" cap="none" strike="noStrike">
                <a:solidFill>
                  <a:srgbClr val="000000"/>
                </a:solidFill>
                <a:latin typeface="Arial"/>
                <a:ea typeface="Arial"/>
                <a:cs typeface="Arial"/>
                <a:sym typeface="Arial"/>
              </a:rPr>
              <a:t>Dividir un gran problema en partes más pequeñas. </a:t>
            </a:r>
            <a:endParaRPr b="0" i="0" sz="1000" u="none" cap="none" strike="noStrike">
              <a:solidFill>
                <a:srgbClr val="000000"/>
              </a:solidFill>
              <a:latin typeface="Arial"/>
              <a:ea typeface="Arial"/>
              <a:cs typeface="Arial"/>
              <a:sym typeface="Arial"/>
            </a:endParaRPr>
          </a:p>
        </p:txBody>
      </p:sp>
      <p:sp>
        <p:nvSpPr>
          <p:cNvPr id="1149" name="Google Shape;1149;p75"/>
          <p:cNvSpPr txBox="1"/>
          <p:nvPr/>
        </p:nvSpPr>
        <p:spPr>
          <a:xfrm>
            <a:off x="688800" y="213986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Abstracción: </a:t>
            </a:r>
            <a:r>
              <a:rPr b="0" i="0" lang="lt-LT" sz="1400" u="none" cap="none" strike="noStrike">
                <a:solidFill>
                  <a:srgbClr val="000000"/>
                </a:solidFill>
                <a:latin typeface="Arial"/>
                <a:ea typeface="Arial"/>
                <a:cs typeface="Arial"/>
                <a:sym typeface="Arial"/>
              </a:rPr>
              <a:t>Centrarse sólo en los detalles importantes.</a:t>
            </a:r>
            <a:endParaRPr b="0" i="0" sz="1000" u="none" cap="none" strike="noStrike">
              <a:solidFill>
                <a:srgbClr val="000000"/>
              </a:solidFill>
              <a:latin typeface="Arial"/>
              <a:ea typeface="Arial"/>
              <a:cs typeface="Arial"/>
              <a:sym typeface="Arial"/>
            </a:endParaRPr>
          </a:p>
        </p:txBody>
      </p:sp>
      <p:sp>
        <p:nvSpPr>
          <p:cNvPr id="1150" name="Google Shape;1150;p75"/>
          <p:cNvSpPr txBox="1"/>
          <p:nvPr/>
        </p:nvSpPr>
        <p:spPr>
          <a:xfrm>
            <a:off x="688800" y="252551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Reconocimiento de Patrones: </a:t>
            </a:r>
            <a:r>
              <a:rPr b="0" i="0" lang="lt-LT" sz="1400" u="none" cap="none" strike="noStrike">
                <a:solidFill>
                  <a:srgbClr val="000000"/>
                </a:solidFill>
                <a:latin typeface="Arial"/>
                <a:ea typeface="Arial"/>
                <a:cs typeface="Arial"/>
                <a:sym typeface="Arial"/>
              </a:rPr>
              <a:t>Detectar tendencias o cosas que se repiten.</a:t>
            </a:r>
            <a:endParaRPr b="0" i="0" sz="1000" u="none" cap="none" strike="noStrike">
              <a:solidFill>
                <a:srgbClr val="000000"/>
              </a:solidFill>
              <a:latin typeface="Arial"/>
              <a:ea typeface="Arial"/>
              <a:cs typeface="Arial"/>
              <a:sym typeface="Arial"/>
            </a:endParaRPr>
          </a:p>
        </p:txBody>
      </p:sp>
      <p:sp>
        <p:nvSpPr>
          <p:cNvPr id="1151" name="Google Shape;1151;p75"/>
          <p:cNvSpPr txBox="1"/>
          <p:nvPr/>
        </p:nvSpPr>
        <p:spPr>
          <a:xfrm>
            <a:off x="688800" y="291117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Algoritmo: </a:t>
            </a:r>
            <a:r>
              <a:rPr b="0" i="0" lang="lt-LT" sz="1400" u="none" cap="none" strike="noStrike">
                <a:solidFill>
                  <a:srgbClr val="000000"/>
                </a:solidFill>
                <a:latin typeface="Arial"/>
                <a:ea typeface="Arial"/>
                <a:cs typeface="Arial"/>
                <a:sym typeface="Arial"/>
              </a:rPr>
              <a:t>Conjunto de instrucciones para realizar una tarea.</a:t>
            </a:r>
            <a:endParaRPr b="0" i="0" sz="1000" u="none" cap="none" strike="noStrike">
              <a:solidFill>
                <a:srgbClr val="000000"/>
              </a:solidFill>
              <a:latin typeface="Arial"/>
              <a:ea typeface="Arial"/>
              <a:cs typeface="Arial"/>
              <a:sym typeface="Arial"/>
            </a:endParaRPr>
          </a:p>
        </p:txBody>
      </p:sp>
      <p:sp>
        <p:nvSpPr>
          <p:cNvPr id="1152" name="Google Shape;1152;p75"/>
          <p:cNvSpPr txBox="1"/>
          <p:nvPr/>
        </p:nvSpPr>
        <p:spPr>
          <a:xfrm>
            <a:off x="688800" y="368248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Actividades </a:t>
            </a:r>
            <a:r>
              <a:rPr b="1" i="0" lang="lt-LT" sz="1400" u="none" cap="none" strike="noStrike">
                <a:solidFill>
                  <a:srgbClr val="678877"/>
                </a:solidFill>
                <a:latin typeface="Arial"/>
                <a:ea typeface="Arial"/>
                <a:cs typeface="Arial"/>
                <a:sym typeface="Arial"/>
              </a:rPr>
              <a:t>Desenchufadas</a:t>
            </a:r>
            <a:r>
              <a:rPr b="1" i="0" lang="lt-LT" sz="1400" u="none" cap="none" strike="noStrike">
                <a:solidFill>
                  <a:srgbClr val="678877"/>
                </a:solidFill>
                <a:latin typeface="Arial"/>
                <a:ea typeface="Arial"/>
                <a:cs typeface="Arial"/>
                <a:sym typeface="Arial"/>
              </a:rPr>
              <a:t>: </a:t>
            </a:r>
            <a:r>
              <a:rPr b="0" i="0" lang="lt-LT" sz="1400" u="none" cap="none" strike="noStrike">
                <a:solidFill>
                  <a:srgbClr val="000000"/>
                </a:solidFill>
                <a:latin typeface="Arial"/>
                <a:ea typeface="Arial"/>
                <a:cs typeface="Arial"/>
                <a:sym typeface="Arial"/>
              </a:rPr>
              <a:t>Aprendizaje del PC sin pantallas mediante juegos, rompecabezas, etc.</a:t>
            </a:r>
            <a:endParaRPr b="0" i="0" sz="1000" u="none" cap="none" strike="noStrike">
              <a:solidFill>
                <a:srgbClr val="000000"/>
              </a:solidFill>
              <a:latin typeface="Arial"/>
              <a:ea typeface="Arial"/>
              <a:cs typeface="Arial"/>
              <a:sym typeface="Arial"/>
            </a:endParaRPr>
          </a:p>
        </p:txBody>
      </p:sp>
      <p:sp>
        <p:nvSpPr>
          <p:cNvPr id="1153" name="Google Shape;1153;p75"/>
          <p:cNvSpPr txBox="1"/>
          <p:nvPr/>
        </p:nvSpPr>
        <p:spPr>
          <a:xfrm>
            <a:off x="688800" y="406813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Depuración: </a:t>
            </a:r>
            <a:r>
              <a:rPr b="0" i="0" lang="lt-LT" sz="1400" u="none" cap="none" strike="noStrike">
                <a:solidFill>
                  <a:srgbClr val="000000"/>
                </a:solidFill>
                <a:latin typeface="Arial"/>
                <a:ea typeface="Arial"/>
                <a:cs typeface="Arial"/>
                <a:sym typeface="Arial"/>
              </a:rPr>
              <a:t>Encontrar y corregir errores en un proceso.</a:t>
            </a:r>
            <a:endParaRPr b="0" i="0" sz="1000" u="none" cap="none" strike="noStrike">
              <a:solidFill>
                <a:srgbClr val="000000"/>
              </a:solidFill>
              <a:latin typeface="Arial"/>
              <a:ea typeface="Arial"/>
              <a:cs typeface="Arial"/>
              <a:sym typeface="Arial"/>
            </a:endParaRPr>
          </a:p>
        </p:txBody>
      </p:sp>
      <p:sp>
        <p:nvSpPr>
          <p:cNvPr id="1154" name="Google Shape;1154;p75"/>
          <p:cNvSpPr txBox="1"/>
          <p:nvPr/>
        </p:nvSpPr>
        <p:spPr>
          <a:xfrm>
            <a:off x="688799" y="4453790"/>
            <a:ext cx="10149529"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Habilidades sociales: </a:t>
            </a:r>
            <a:r>
              <a:rPr b="0" i="0" lang="lt-LT" sz="1400" u="none" cap="none" strike="noStrike">
                <a:solidFill>
                  <a:srgbClr val="000000"/>
                </a:solidFill>
                <a:latin typeface="Arial"/>
                <a:ea typeface="Arial"/>
                <a:cs typeface="Arial"/>
                <a:sym typeface="Arial"/>
              </a:rPr>
              <a:t>Capacidades no técnicas que ayudan a las personas a trabajar bien con otras y a adaptarse a los retos.</a:t>
            </a:r>
            <a:endParaRPr b="0" i="0" sz="1000" u="none" cap="none" strike="noStrike">
              <a:solidFill>
                <a:srgbClr val="000000"/>
              </a:solidFill>
              <a:latin typeface="Arial"/>
              <a:ea typeface="Arial"/>
              <a:cs typeface="Arial"/>
              <a:sym typeface="Arial"/>
            </a:endParaRPr>
          </a:p>
        </p:txBody>
      </p:sp>
      <p:sp>
        <p:nvSpPr>
          <p:cNvPr id="1155" name="Google Shape;1155;p75"/>
          <p:cNvSpPr txBox="1"/>
          <p:nvPr/>
        </p:nvSpPr>
        <p:spPr>
          <a:xfrm>
            <a:off x="688800" y="483944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Gamificación: </a:t>
            </a:r>
            <a:r>
              <a:rPr b="0" i="0" lang="lt-LT" sz="1400" u="none" cap="none" strike="noStrike">
                <a:solidFill>
                  <a:srgbClr val="000000"/>
                </a:solidFill>
                <a:latin typeface="Arial"/>
                <a:ea typeface="Arial"/>
                <a:cs typeface="Arial"/>
                <a:sym typeface="Arial"/>
              </a:rPr>
              <a:t>Utilizar elementos de juego (como puntos o retos) en el aprendizaje.</a:t>
            </a:r>
            <a:endParaRPr b="0" i="0" sz="1000" u="none" cap="none" strike="noStrike">
              <a:solidFill>
                <a:srgbClr val="000000"/>
              </a:solidFill>
              <a:latin typeface="Arial"/>
              <a:ea typeface="Arial"/>
              <a:cs typeface="Arial"/>
              <a:sym typeface="Arial"/>
            </a:endParaRPr>
          </a:p>
        </p:txBody>
      </p:sp>
      <p:sp>
        <p:nvSpPr>
          <p:cNvPr id="1156" name="Google Shape;1156;p75"/>
          <p:cNvSpPr txBox="1"/>
          <p:nvPr/>
        </p:nvSpPr>
        <p:spPr>
          <a:xfrm>
            <a:off x="688800" y="522510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Alfabetización Digital: </a:t>
            </a:r>
            <a:r>
              <a:rPr b="0" i="0" lang="lt-LT" sz="1400" u="none" cap="none" strike="noStrike">
                <a:solidFill>
                  <a:srgbClr val="000000"/>
                </a:solidFill>
                <a:latin typeface="Arial"/>
                <a:ea typeface="Arial"/>
                <a:cs typeface="Arial"/>
                <a:sym typeface="Arial"/>
              </a:rPr>
              <a:t>Saber utilizar las herramientas digitales con seguridad y eficacia.</a:t>
            </a:r>
            <a:endParaRPr b="0" i="0" sz="1000" u="none" cap="none" strike="noStrike">
              <a:solidFill>
                <a:srgbClr val="000000"/>
              </a:solidFill>
              <a:latin typeface="Arial"/>
              <a:ea typeface="Arial"/>
              <a:cs typeface="Arial"/>
              <a:sym typeface="Arial"/>
            </a:endParaRPr>
          </a:p>
        </p:txBody>
      </p:sp>
      <p:sp>
        <p:nvSpPr>
          <p:cNvPr id="1157" name="Google Shape;1157;p75"/>
          <p:cNvSpPr txBox="1"/>
          <p:nvPr/>
        </p:nvSpPr>
        <p:spPr>
          <a:xfrm>
            <a:off x="688800" y="561075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Inclusión: </a:t>
            </a:r>
            <a:r>
              <a:rPr b="0" i="0" lang="lt-LT" sz="1400" u="none" cap="none" strike="noStrike">
                <a:solidFill>
                  <a:srgbClr val="000000"/>
                </a:solidFill>
                <a:latin typeface="Arial"/>
                <a:ea typeface="Arial"/>
                <a:cs typeface="Arial"/>
                <a:sym typeface="Arial"/>
              </a:rPr>
              <a:t>Hacer el aprendizaje accesible a todos, sea cual sea su origen.</a:t>
            </a:r>
            <a:endParaRPr b="0" i="0" sz="1000" u="none" cap="none" strike="noStrike">
              <a:solidFill>
                <a:srgbClr val="000000"/>
              </a:solidFill>
              <a:latin typeface="Arial"/>
              <a:ea typeface="Arial"/>
              <a:cs typeface="Arial"/>
              <a:sym typeface="Arial"/>
            </a:endParaRPr>
          </a:p>
        </p:txBody>
      </p:sp>
      <p:sp>
        <p:nvSpPr>
          <p:cNvPr id="1158" name="Google Shape;1158;p75"/>
          <p:cNvSpPr txBox="1"/>
          <p:nvPr/>
        </p:nvSpPr>
        <p:spPr>
          <a:xfrm>
            <a:off x="688800" y="5996406"/>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Andamiaje: </a:t>
            </a:r>
            <a:r>
              <a:rPr b="0" i="0" lang="lt-LT" sz="1400" u="none" cap="none" strike="noStrike">
                <a:solidFill>
                  <a:srgbClr val="000000"/>
                </a:solidFill>
                <a:latin typeface="Arial"/>
                <a:ea typeface="Arial"/>
                <a:cs typeface="Arial"/>
                <a:sym typeface="Arial"/>
              </a:rPr>
              <a:t>Apoyar a los alumnos paso a paso para que poco a poco puedan hacer más cosas por sí mismos.</a:t>
            </a:r>
            <a:endParaRPr b="0" i="0" sz="1000" u="none" cap="none" strike="noStrike">
              <a:solidFill>
                <a:srgbClr val="000000"/>
              </a:solidFill>
              <a:latin typeface="Arial"/>
              <a:ea typeface="Arial"/>
              <a:cs typeface="Arial"/>
              <a:sym typeface="Arial"/>
            </a:endParaRPr>
          </a:p>
        </p:txBody>
      </p:sp>
      <p:sp>
        <p:nvSpPr>
          <p:cNvPr id="1159" name="Google Shape;1159;p75"/>
          <p:cNvSpPr txBox="1"/>
          <p:nvPr/>
        </p:nvSpPr>
        <p:spPr>
          <a:xfrm>
            <a:off x="688800" y="329682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Iteración: </a:t>
            </a:r>
            <a:r>
              <a:rPr b="0" i="0" lang="lt-LT" sz="1400" u="none" cap="none" strike="noStrike">
                <a:solidFill>
                  <a:srgbClr val="000000"/>
                </a:solidFill>
                <a:latin typeface="Arial"/>
                <a:ea typeface="Arial"/>
                <a:cs typeface="Arial"/>
                <a:sym typeface="Arial"/>
              </a:rPr>
              <a:t>Repetir un proceso para mejorarlo.</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163" name="Shape 1163"/>
        <p:cNvGrpSpPr/>
        <p:nvPr/>
      </p:nvGrpSpPr>
      <p:grpSpPr>
        <a:xfrm>
          <a:off x="0" y="0"/>
          <a:ext cx="0" cy="0"/>
          <a:chOff x="0" y="0"/>
          <a:chExt cx="0" cy="0"/>
        </a:xfrm>
      </p:grpSpPr>
      <p:sp>
        <p:nvSpPr>
          <p:cNvPr id="1164" name="Google Shape;1164;p58"/>
          <p:cNvSpPr txBox="1"/>
          <p:nvPr>
            <p:ph idx="1" type="body"/>
          </p:nvPr>
        </p:nvSpPr>
        <p:spPr>
          <a:xfrm>
            <a:off x="504796" y="1431740"/>
            <a:ext cx="10768793" cy="5101407"/>
          </a:xfrm>
          <a:prstGeom prst="rect">
            <a:avLst/>
          </a:prstGeom>
          <a:noFill/>
          <a:ln>
            <a:noFill/>
          </a:ln>
        </p:spPr>
        <p:txBody>
          <a:bodyPr anchorCtr="0" anchor="b" bIns="45700" lIns="91425" spcFirstLastPara="1" rIns="91425" wrap="square" tIns="45700">
            <a:noAutofit/>
          </a:bodyPr>
          <a:lstStyle/>
          <a:p>
            <a:pPr indent="0" lvl="0" marL="182563" rtl="0" algn="l">
              <a:lnSpc>
                <a:spcPct val="150000"/>
              </a:lnSpc>
              <a:spcBef>
                <a:spcPts val="0"/>
              </a:spcBef>
              <a:spcAft>
                <a:spcPts val="0"/>
              </a:spcAft>
              <a:buSzPts val="1680"/>
              <a:buNone/>
            </a:pPr>
            <a:r>
              <a:rPr b="0" lang="lt-LT" sz="1200">
                <a:latin typeface="Arial"/>
                <a:ea typeface="Arial"/>
                <a:cs typeface="Arial"/>
                <a:sym typeface="Arial"/>
              </a:rPr>
              <a:t>Anderson, L. W., &amp; Bloom, B. S. (2001). A taxonomy for learning, teaching, and assessing: A revision of Bloom’s taxonomy of educational objectives. Longman.</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Atmatzidou, S., &amp; Demetriadis, S. (2016). Advancing students’ computational thinking skills through educational robotics: A study on age and gender relevant differences. Robotics and Autonomous Systems, 75, 661-670.</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i="1" lang="lt-LT" sz="1200">
                <a:latin typeface="Arial"/>
                <a:ea typeface="Arial"/>
                <a:cs typeface="Arial"/>
                <a:sym typeface="Arial"/>
              </a:rPr>
              <a:t>Baranauskas, M. C. C. (2014). Social awareness in HCI. interactions, 21(4), 66-69.</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Burbaitė, R., Drąsutė, V., &amp; Štuikys, V. (2018, April). Integration of computational thinking skills in STEM-driven computer science education. In 2018 IEEE Global Engineering Education </a:t>
            </a:r>
            <a:r>
              <a:rPr b="0" i="1" lang="lt-LT" sz="1200">
                <a:latin typeface="Arial"/>
                <a:ea typeface="Arial"/>
                <a:cs typeface="Arial"/>
                <a:sym typeface="Arial"/>
              </a:rPr>
              <a:t>Conference (EDUCON) (pp. 1824-1832). IEEE.</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Celik, I. (2023). Exploring the determinants of artificial intelligence (Ai) literacy: Digital divide, computational thinking, cognitive absorption. Telematics and Informatics, 83, 102026.</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Cummins, K. (2016). Teaching Digital Technologies &amp; STEM: Computational Thinking, coding and robotics in the classroom. Retrieved from Amazon. com.</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Ortiz, J. S., &amp; Pereira, R. (2021). Computational Thinking for Youth and Adults Education: model, principles, activities and lessons learned. Revista Brasileira de Informática na Educação, 29, 1312-1336. </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Román-González, M., Pérez-González, J. C., &amp; Jiménez-Fernández, C. (2017). Which cognitive abilities underlie computational thinking? Criterion validity of the Computational Thinking Test. </a:t>
            </a:r>
            <a:r>
              <a:rPr b="0" i="1" lang="lt-LT" sz="1200">
                <a:latin typeface="Arial"/>
                <a:ea typeface="Arial"/>
                <a:cs typeface="Arial"/>
                <a:sym typeface="Arial"/>
              </a:rPr>
              <a:t>Computers in human behavior</a:t>
            </a:r>
            <a:r>
              <a:rPr b="0" lang="lt-LT" sz="1200">
                <a:latin typeface="Arial"/>
                <a:ea typeface="Arial"/>
                <a:cs typeface="Arial"/>
                <a:sym typeface="Arial"/>
              </a:rPr>
              <a:t>, </a:t>
            </a:r>
            <a:r>
              <a:rPr b="0" i="1" lang="lt-LT" sz="1200">
                <a:latin typeface="Arial"/>
                <a:ea typeface="Arial"/>
                <a:cs typeface="Arial"/>
                <a:sym typeface="Arial"/>
              </a:rPr>
              <a:t>72</a:t>
            </a:r>
            <a:r>
              <a:rPr b="0" lang="lt-LT" sz="1200">
                <a:latin typeface="Arial"/>
                <a:ea typeface="Arial"/>
                <a:cs typeface="Arial"/>
                <a:sym typeface="Arial"/>
              </a:rPr>
              <a:t>, 678-691.</a:t>
            </a:r>
            <a:endParaRPr>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These are the top 10 job skills of tomorrow – and how long it takes to learn them. Oct 21, 2020 Available online </a:t>
            </a:r>
            <a:r>
              <a:rPr b="0" lang="lt-LT" sz="1200" u="sng">
                <a:solidFill>
                  <a:schemeClr val="hlink"/>
                </a:solidFill>
                <a:latin typeface="Arial"/>
                <a:ea typeface="Arial"/>
                <a:cs typeface="Arial"/>
                <a:sym typeface="Arial"/>
                <a:hlinkClick r:id="rId3"/>
              </a:rPr>
              <a:t>https://www.weforum.org/stories/2020/10/top-10-work-skills-of-tomorrow-how-long-it-takes-to-learn-them/</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solidFill>
                  <a:schemeClr val="dk1"/>
                </a:solidFill>
                <a:latin typeface="Arial"/>
                <a:ea typeface="Arial"/>
                <a:cs typeface="Arial"/>
                <a:sym typeface="Arial"/>
              </a:rPr>
              <a:t>Zeng, D. (2013). From Computational Thinking to AI Thinking [A letter from the editor]. </a:t>
            </a:r>
            <a:r>
              <a:rPr b="0" i="1" lang="lt-LT" sz="1200">
                <a:solidFill>
                  <a:schemeClr val="dk1"/>
                </a:solidFill>
                <a:latin typeface="Arial"/>
                <a:ea typeface="Arial"/>
                <a:cs typeface="Arial"/>
                <a:sym typeface="Arial"/>
              </a:rPr>
              <a:t>IEEE Intelligent Systems</a:t>
            </a:r>
            <a:r>
              <a:rPr b="0" lang="lt-LT" sz="1200">
                <a:solidFill>
                  <a:schemeClr val="dk1"/>
                </a:solidFill>
                <a:latin typeface="Arial"/>
                <a:ea typeface="Arial"/>
                <a:cs typeface="Arial"/>
                <a:sym typeface="Arial"/>
              </a:rPr>
              <a:t>, </a:t>
            </a:r>
            <a:r>
              <a:rPr b="0" i="1" lang="lt-LT" sz="1200">
                <a:solidFill>
                  <a:schemeClr val="dk1"/>
                </a:solidFill>
                <a:latin typeface="Arial"/>
                <a:ea typeface="Arial"/>
                <a:cs typeface="Arial"/>
                <a:sym typeface="Arial"/>
              </a:rPr>
              <a:t>28</a:t>
            </a:r>
            <a:r>
              <a:rPr b="0" lang="lt-LT" sz="1200">
                <a:solidFill>
                  <a:schemeClr val="dk1"/>
                </a:solidFill>
                <a:latin typeface="Arial"/>
                <a:ea typeface="Arial"/>
                <a:cs typeface="Arial"/>
                <a:sym typeface="Arial"/>
              </a:rPr>
              <a:t>(06), 2-4.</a:t>
            </a:r>
            <a:endParaRPr sz="1200">
              <a:latin typeface="Arial"/>
              <a:ea typeface="Arial"/>
              <a:cs typeface="Arial"/>
              <a:sym typeface="Arial"/>
            </a:endParaRPr>
          </a:p>
          <a:p>
            <a:pPr indent="0" lvl="0" marL="182563" rtl="0" algn="l">
              <a:lnSpc>
                <a:spcPct val="150000"/>
              </a:lnSpc>
              <a:spcBef>
                <a:spcPts val="0"/>
              </a:spcBef>
              <a:spcAft>
                <a:spcPts val="0"/>
              </a:spcAft>
              <a:buSzPts val="1680"/>
              <a:buNone/>
            </a:pPr>
            <a:r>
              <a:rPr b="0" i="1" lang="lt-LT" sz="1200">
                <a:latin typeface="Arial"/>
                <a:ea typeface="Arial"/>
                <a:cs typeface="Arial"/>
                <a:sym typeface="Arial"/>
              </a:rPr>
              <a:t>Wing, J. M. (2006). Computational thinking. Communications of the ACM, 49(3), 33-35.</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Wing, J. M. (2008). Computational thinking and thinking about computing. </a:t>
            </a:r>
            <a:r>
              <a:rPr b="0" i="1" lang="lt-LT" sz="1200">
                <a:latin typeface="Arial"/>
                <a:ea typeface="Arial"/>
                <a:cs typeface="Arial"/>
                <a:sym typeface="Arial"/>
              </a:rPr>
              <a:t>Philosophical Transactions of the Royal Society A: Mathematical, Physical and Engineering Sciences</a:t>
            </a:r>
            <a:r>
              <a:rPr b="0" lang="lt-LT" sz="1200">
                <a:latin typeface="Arial"/>
                <a:ea typeface="Arial"/>
                <a:cs typeface="Arial"/>
                <a:sym typeface="Arial"/>
              </a:rPr>
              <a:t>, </a:t>
            </a:r>
            <a:r>
              <a:rPr b="0" i="1" lang="lt-LT" sz="1200">
                <a:latin typeface="Arial"/>
                <a:ea typeface="Arial"/>
                <a:cs typeface="Arial"/>
                <a:sym typeface="Arial"/>
              </a:rPr>
              <a:t>366</a:t>
            </a:r>
            <a:r>
              <a:rPr b="0" lang="lt-LT" sz="1200">
                <a:latin typeface="Arial"/>
                <a:ea typeface="Arial"/>
                <a:cs typeface="Arial"/>
                <a:sym typeface="Arial"/>
              </a:rPr>
              <a:t>(1881), 3717-3725.</a:t>
            </a:r>
            <a:endParaRPr b="0" sz="1200">
              <a:latin typeface="Arial"/>
              <a:ea typeface="Arial"/>
              <a:cs typeface="Arial"/>
              <a:sym typeface="Arial"/>
            </a:endParaRPr>
          </a:p>
        </p:txBody>
      </p:sp>
      <p:sp>
        <p:nvSpPr>
          <p:cNvPr id="1165" name="Google Shape;1165;p58"/>
          <p:cNvSpPr txBox="1"/>
          <p:nvPr>
            <p:ph type="title"/>
          </p:nvPr>
        </p:nvSpPr>
        <p:spPr>
          <a:xfrm>
            <a:off x="-508000" y="513176"/>
            <a:ext cx="5011885" cy="67088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2800"/>
              <a:buFont typeface="Sorts Mill Goudy"/>
              <a:buNone/>
            </a:pPr>
            <a:r>
              <a:rPr b="1" lang="lt-LT" sz="2900">
                <a:solidFill>
                  <a:schemeClr val="dk2"/>
                </a:solidFill>
                <a:latin typeface="Arial"/>
                <a:ea typeface="Arial"/>
                <a:cs typeface="Arial"/>
                <a:sym typeface="Arial"/>
              </a:rPr>
              <a:t>REFERENCIAS</a:t>
            </a:r>
            <a:endParaRPr b="1" sz="2900">
              <a:solidFill>
                <a:schemeClr val="dk2"/>
              </a:solidFill>
              <a:latin typeface="Arial"/>
              <a:ea typeface="Arial"/>
              <a:cs typeface="Arial"/>
              <a:sym typeface="Arial"/>
            </a:endParaRPr>
          </a:p>
        </p:txBody>
      </p:sp>
      <p:sp>
        <p:nvSpPr>
          <p:cNvPr id="1166" name="Google Shape;1166;p5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3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Ligita</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51E04A83-935F-43A4-8266-1BE641E16AA4</vt:lpwstr>
  </property>
  <property fmtid="{D5CDD505-2E9C-101B-9397-08002B2CF9AE}" pid="3" name="ArticulatePath">
    <vt:lpwstr>COMPseniors - OERs Module 2</vt:lpwstr>
  </property>
</Properties>
</file>