
<file path=[Content_Types].xml><?xml version="1.0" encoding="utf-8"?>
<Types xmlns="http://schemas.openxmlformats.org/package/2006/content-types">
  <Default ContentType="image/jpeg" Extension="jpg"/>
  <Default ContentType="application/vnd.openxmlformats-officedocument.vmlDrawing" Extension="vml"/>
  <Default ContentType="application/x-fontdata" Extension="fntdata"/>
  <Default ContentType="application/vnd.openxmlformats-officedocument.oleObject" Extension="bin"/>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oleObject" PartName="/ppt/embeddings/oleObject1.bin"/>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7" r:id="rId5"/>
    <p:sldMasterId id="2147483668" r:id="rId6"/>
    <p:sldMasterId id="2147483678"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Lst>
  <p:sldSz cy="6858000" cx="12192000"/>
  <p:notesSz cx="6858000" cy="9144000"/>
  <p:embeddedFontLst>
    <p:embeddedFont>
      <p:font typeface="Sorts Mill Goudy"/>
      <p:regular r:id="rId58"/>
      <p:italic r:id="rId59"/>
    </p:embeddedFont>
    <p:embeddedFont>
      <p:font typeface="Gill Sans"/>
      <p:regular r:id="rId60"/>
      <p:bold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2" roundtripDataSignature="AMtx7mhZumShNVFy1CeqZI4bzdbTPkZ7R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B497356-86E5-4930-A39F-BAF0A315C46E}">
  <a:tblStyle styleId="{CB497356-86E5-4930-A39F-BAF0A315C46E}" styleName="Table_0">
    <a:wholeTbl>
      <a:tcTxStyle b="off" i="off">
        <a:font>
          <a:latin typeface="Arial"/>
          <a:ea typeface="Arial"/>
          <a:cs typeface="Arial"/>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66E7DFE2-6B81-49DD-BD3A-CDA6124B1716}" styleName="Table_1">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1F0EF"/>
          </a:solidFill>
        </a:fill>
      </a:tcStyle>
    </a:wholeTbl>
    <a:band1H>
      <a:tcTxStyle b="off" i="off"/>
      <a:tcStyle>
        <a:fill>
          <a:solidFill>
            <a:srgbClr val="E1E0DD"/>
          </a:solidFill>
        </a:fill>
      </a:tcStyle>
    </a:band1H>
    <a:band2H>
      <a:tcTxStyle b="off" i="off"/>
    </a:band2H>
    <a:band1V>
      <a:tcTxStyle b="off" i="off"/>
      <a:tcStyle>
        <a:fill>
          <a:solidFill>
            <a:srgbClr val="E1E0DD"/>
          </a:solidFill>
        </a:fill>
      </a:tcStyle>
    </a:band1V>
    <a:band2V>
      <a:tcTxStyle b="off" i="off"/>
    </a:band2V>
    <a:lastCol>
      <a:tcTxStyle b="on" i="off">
        <a:font>
          <a:latin typeface="Arial"/>
          <a:ea typeface="Arial"/>
          <a:cs typeface="Arial"/>
        </a:font>
        <a:schemeClr val="lt1"/>
      </a:tcTxStyle>
      <a:tcStyle>
        <a:fill>
          <a:solidFill>
            <a:schemeClr val="accent4"/>
          </a:solidFill>
        </a:fill>
      </a:tcStyle>
    </a:lastCol>
    <a:firstCol>
      <a:tcTxStyle b="on" i="off">
        <a:font>
          <a:latin typeface="Arial"/>
          <a:ea typeface="Arial"/>
          <a:cs typeface="Arial"/>
        </a:font>
        <a:schemeClr val="lt1"/>
      </a:tcTxStyle>
      <a:tcStyle>
        <a:fill>
          <a:solidFill>
            <a:schemeClr val="accent4"/>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4"/>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4"/>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customschemas.google.com/relationships/presentationmetadata" Target="metadata"/><Relationship Id="rId61" Type="http://schemas.openxmlformats.org/officeDocument/2006/relationships/font" Target="fonts/GillSans-bold.fntdata"/><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60" Type="http://schemas.openxmlformats.org/officeDocument/2006/relationships/font" Target="fonts/GillSans-regular.fntdata"/><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11" Type="http://schemas.openxmlformats.org/officeDocument/2006/relationships/slide" Target="slides/slide3.xml"/><Relationship Id="rId55" Type="http://schemas.openxmlformats.org/officeDocument/2006/relationships/slide" Target="slides/slide47.xml"/><Relationship Id="rId10" Type="http://schemas.openxmlformats.org/officeDocument/2006/relationships/slide" Target="slides/slide2.xml"/><Relationship Id="rId54" Type="http://schemas.openxmlformats.org/officeDocument/2006/relationships/slide" Target="slides/slide46.xml"/><Relationship Id="rId13" Type="http://schemas.openxmlformats.org/officeDocument/2006/relationships/slide" Target="slides/slide5.xml"/><Relationship Id="rId57" Type="http://schemas.openxmlformats.org/officeDocument/2006/relationships/slide" Target="slides/slide49.xml"/><Relationship Id="rId12" Type="http://schemas.openxmlformats.org/officeDocument/2006/relationships/slide" Target="slides/slide4.xml"/><Relationship Id="rId56" Type="http://schemas.openxmlformats.org/officeDocument/2006/relationships/slide" Target="slides/slide48.xml"/><Relationship Id="rId15" Type="http://schemas.openxmlformats.org/officeDocument/2006/relationships/slide" Target="slides/slide7.xml"/><Relationship Id="rId59" Type="http://schemas.openxmlformats.org/officeDocument/2006/relationships/font" Target="fonts/SortsMillGoudy-italic.fntdata"/><Relationship Id="rId14" Type="http://schemas.openxmlformats.org/officeDocument/2006/relationships/slide" Target="slides/slide6.xml"/><Relationship Id="rId58" Type="http://schemas.openxmlformats.org/officeDocument/2006/relationships/font" Target="fonts/SortsMillGoudy-regular.fntdata"/><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0" name="Google Shape;39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69: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1" name="Google Shape;401;p69: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70: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1" name="Google Shape;411;p70: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2" name="Google Shape;412;p70: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lt-LT"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413" name="Google Shape;413;p70: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lt-LT"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0" name="Google Shape;43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lt-LT"/>
              <a:t>Describe</a:t>
            </a:r>
            <a:r>
              <a:rPr lang="lt-LT"/>
              <a:t> the meaning of computational thinking (CT) and its relevance to the personal and professional growth of low-qualified adults in the 21st century.</a:t>
            </a:r>
            <a:endParaRPr/>
          </a:p>
          <a:p>
            <a:pPr indent="0" lvl="0" marL="0" rtl="0" algn="l">
              <a:lnSpc>
                <a:spcPct val="100000"/>
              </a:lnSpc>
              <a:spcBef>
                <a:spcPts val="0"/>
              </a:spcBef>
              <a:spcAft>
                <a:spcPts val="0"/>
              </a:spcAft>
              <a:buSzPts val="1400"/>
              <a:buNone/>
            </a:pPr>
            <a:r>
              <a:rPr b="1" lang="lt-LT"/>
              <a:t>Determine</a:t>
            </a:r>
            <a:r>
              <a:rPr lang="lt-LT"/>
              <a:t> the challenges faced by low-qualified adults in accessing and applying computational thinking in real-world scenarios.</a:t>
            </a:r>
            <a:endParaRPr/>
          </a:p>
          <a:p>
            <a:pPr indent="0" lvl="0" marL="0" rtl="0" algn="l">
              <a:lnSpc>
                <a:spcPct val="100000"/>
              </a:lnSpc>
              <a:spcBef>
                <a:spcPts val="0"/>
              </a:spcBef>
              <a:spcAft>
                <a:spcPts val="0"/>
              </a:spcAft>
              <a:buSzPts val="1400"/>
              <a:buNone/>
            </a:pPr>
            <a:r>
              <a:rPr b="1" lang="lt-LT"/>
              <a:t>Identify</a:t>
            </a:r>
            <a:r>
              <a:rPr lang="lt-LT"/>
              <a:t> opportunities and strategies to integrate computational thinking into adult education programs to enhance employability and lifelong learning.</a:t>
            </a:r>
            <a:endParaRPr/>
          </a:p>
          <a:p>
            <a:pPr indent="0" lvl="0" marL="0" rtl="0" algn="l">
              <a:lnSpc>
                <a:spcPct val="100000"/>
              </a:lnSpc>
              <a:spcBef>
                <a:spcPts val="0"/>
              </a:spcBef>
              <a:spcAft>
                <a:spcPts val="0"/>
              </a:spcAft>
              <a:buSzPts val="1400"/>
              <a:buNone/>
            </a:pPr>
            <a:r>
              <a:rPr b="1" lang="lt-LT"/>
              <a:t>Acknowledge</a:t>
            </a:r>
            <a:r>
              <a:rPr lang="lt-LT"/>
              <a:t> the role of partnerships and community-based initiatives in promoting computational thinking education among underprivileged groups.</a:t>
            </a:r>
            <a:endParaRPr/>
          </a:p>
          <a:p>
            <a:pPr indent="0" lvl="0" marL="0" rtl="0" algn="l">
              <a:lnSpc>
                <a:spcPct val="100000"/>
              </a:lnSpc>
              <a:spcBef>
                <a:spcPts val="0"/>
              </a:spcBef>
              <a:spcAft>
                <a:spcPts val="0"/>
              </a:spcAft>
              <a:buSzPts val="1400"/>
              <a:buNone/>
            </a:pPr>
            <a:r>
              <a:rPr b="1" lang="lt-LT"/>
              <a:t>Demonstrate</a:t>
            </a:r>
            <a:r>
              <a:rPr lang="lt-LT"/>
              <a:t> the application of computational thinking principles, such as problem-solving and decision-making, in addressing everyday challenges faced by adult learners.</a:t>
            </a:r>
            <a:endParaRPr/>
          </a:p>
        </p:txBody>
      </p:sp>
      <p:sp>
        <p:nvSpPr>
          <p:cNvPr id="431" name="Google Shape;431;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432" name="Google Shape;432;p2: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9" name="Google Shape;44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Lockwood, J., &amp; Mooney, A. (2017). Computational thinking in education: Where does it fit? A systematic literary review. </a:t>
            </a:r>
            <a:r>
              <a:rPr b="0" i="1" lang="lt-LT" sz="1200" u="none" cap="none" strike="noStrike">
                <a:solidFill>
                  <a:schemeClr val="dk1"/>
                </a:solidFill>
                <a:latin typeface="Calibri"/>
                <a:ea typeface="Calibri"/>
                <a:cs typeface="Calibri"/>
                <a:sym typeface="Calibri"/>
              </a:rPr>
              <a:t>arXiv preprint arXiv:1703.07659</a:t>
            </a:r>
            <a:r>
              <a:rPr b="0" i="0" lang="lt-LT" sz="1200" u="none" cap="none" strike="noStrike">
                <a:solidFill>
                  <a:schemeClr val="dk1"/>
                </a:solidFill>
                <a:latin typeface="Calibri"/>
                <a:ea typeface="Calibri"/>
                <a:cs typeface="Calibri"/>
                <a:sym typeface="Calibri"/>
              </a:rPr>
              <a:t>.</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Ortiz, J. S., Moreira, C., Menezes, K., Ferrari, B., Silva Junior, D., &amp; Pereira, R. (2023). Computational Thinking and Mental Models: Promoting Digital Culture in the Youth and Adult Education. </a:t>
            </a:r>
            <a:r>
              <a:rPr b="0" i="1" lang="lt-LT" sz="1200" u="none" cap="none" strike="noStrike">
                <a:solidFill>
                  <a:schemeClr val="dk1"/>
                </a:solidFill>
                <a:latin typeface="Calibri"/>
                <a:ea typeface="Calibri"/>
                <a:cs typeface="Calibri"/>
                <a:sym typeface="Calibri"/>
              </a:rPr>
              <a:t>Interacting with Computers</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35</a:t>
            </a:r>
            <a:r>
              <a:rPr b="0" i="0" lang="lt-LT" sz="1200" u="none" cap="none" strike="noStrike">
                <a:solidFill>
                  <a:schemeClr val="dk1"/>
                </a:solidFill>
                <a:latin typeface="Calibri"/>
                <a:ea typeface="Calibri"/>
                <a:cs typeface="Calibri"/>
                <a:sym typeface="Calibri"/>
              </a:rPr>
              <a:t>(2), 91-104.</a:t>
            </a:r>
            <a:endParaRPr/>
          </a:p>
        </p:txBody>
      </p:sp>
      <p:sp>
        <p:nvSpPr>
          <p:cNvPr id="450" name="Google Shape;450;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451" name="Google Shape;451;p9: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9" name="Google Shape;45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0" name="Google Shape;460;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461" name="Google Shape;461;p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lt-LT" sz="1200" u="none" cap="none" strike="noStrike">
                <a:solidFill>
                  <a:srgbClr val="000000"/>
                </a:solidFill>
                <a:latin typeface="Arial"/>
                <a:ea typeface="Arial"/>
                <a:cs typeface="Arial"/>
                <a:sym typeface="Arial"/>
              </a:rPr>
              <a:t>https://www.cedefop.europa.eu/en/blog-articles/challenges-and-opportunities-low-skilled-adults-changing-labour-markets</a:t>
            </a:r>
            <a:endParaRPr>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469" name="Google Shape;46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lt-LT" sz="1200" u="none" cap="none" strike="noStrike">
                <a:solidFill>
                  <a:srgbClr val="000000"/>
                </a:solidFill>
                <a:latin typeface="Arial"/>
                <a:ea typeface="Arial"/>
                <a:cs typeface="Arial"/>
                <a:sym typeface="Arial"/>
              </a:rPr>
              <a:t>https://www.cedefop.europa.eu/en/blog-articles/challenges-and-opportunities-low-skilled-adults-changing-labour-markets</a:t>
            </a:r>
            <a:endParaRPr>
              <a:latin typeface="Arial"/>
              <a:ea typeface="Arial"/>
              <a:cs typeface="Arial"/>
              <a:sym typeface="Arial"/>
            </a:endParaRPr>
          </a:p>
        </p:txBody>
      </p:sp>
      <p:sp>
        <p:nvSpPr>
          <p:cNvPr id="482" name="Google Shape;48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lt-LT" sz="1200" u="none" cap="none" strike="noStrike">
                <a:solidFill>
                  <a:srgbClr val="000000"/>
                </a:solidFill>
                <a:latin typeface="Arial"/>
                <a:ea typeface="Arial"/>
                <a:cs typeface="Arial"/>
                <a:sym typeface="Arial"/>
              </a:rPr>
              <a:t>https://ec.europa.eu/eurostat/statistics-explained/index.php?title=Adult_learning_statistics_-_characteristics_of_education_and_training</a:t>
            </a:r>
            <a:endParaRPr>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496" name="Google Shape;49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2" name="Google Shape;52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3" name="Google Shape;523;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524" name="Google Shape;524;p10: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2" name="Google Shape;53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3" name="Google Shape;53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534" name="Google Shape;534;p11: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2" name="Google Shape;54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1" name="Google Shape;56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9" name="Google Shape;57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580" name="Google Shape;580;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4" name="Google Shape;604;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605" name="Google Shape;605;p5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8" name="Google Shape;628;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9" name="Google Shape;629;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630" name="Google Shape;630;p16: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2" name="Google Shape;672;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lt-LT" sz="1200" u="none" cap="none" strike="noStrike">
                <a:solidFill>
                  <a:srgbClr val="000000"/>
                </a:solidFill>
                <a:latin typeface="Arial"/>
                <a:ea typeface="Arial"/>
                <a:cs typeface="Arial"/>
                <a:sym typeface="Arial"/>
              </a:rPr>
              <a:t>Revised Bloom’s taxonomy: the Cognitive processes’ dimension</a:t>
            </a:r>
            <a:r>
              <a:rPr b="0" i="0" lang="lt-LT" sz="1200" u="none" cap="small" strike="noStrike">
                <a:solidFill>
                  <a:srgbClr val="000000"/>
                </a:solidFill>
                <a:latin typeface="Arial"/>
                <a:ea typeface="Arial"/>
                <a:cs typeface="Arial"/>
                <a:sym typeface="Arial"/>
              </a:rPr>
              <a:t> (</a:t>
            </a:r>
            <a:r>
              <a:rPr b="0" i="0" lang="lt-LT" sz="1200" u="none" cap="none" strike="noStrike">
                <a:solidFill>
                  <a:srgbClr val="000000"/>
                </a:solidFill>
                <a:latin typeface="Arial"/>
                <a:ea typeface="Arial"/>
                <a:cs typeface="Arial"/>
                <a:sym typeface="Arial"/>
              </a:rPr>
              <a:t>adapted from Anderson, &amp; Bloom, 2001).</a:t>
            </a:r>
            <a:endParaRPr/>
          </a:p>
          <a:p>
            <a:pPr indent="0" lvl="0" marL="0" rtl="0" algn="l">
              <a:lnSpc>
                <a:spcPct val="100000"/>
              </a:lnSpc>
              <a:spcBef>
                <a:spcPts val="0"/>
              </a:spcBef>
              <a:spcAft>
                <a:spcPts val="0"/>
              </a:spcAft>
              <a:buSzPts val="1400"/>
              <a:buNone/>
            </a:pPr>
            <a:r>
              <a:t/>
            </a:r>
            <a:endParaRPr/>
          </a:p>
        </p:txBody>
      </p:sp>
      <p:sp>
        <p:nvSpPr>
          <p:cNvPr id="673" name="Google Shape;673;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674" name="Google Shape;674;p18: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6" name="Google Shape;686;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7" name="Google Shape;687;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688" name="Google Shape;688;p20: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6" name="Google Shape;696;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7" name="Google Shape;697;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698" name="Google Shape;698;p21: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6" name="Google Shape;706;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lt-LT"/>
              <a:t>“Prediction” of the context based on personal experience will not ensure learners high engagement, but can result in a biased activity.</a:t>
            </a:r>
            <a:endParaRPr>
              <a:latin typeface="Gill Sans"/>
              <a:ea typeface="Gill Sans"/>
              <a:cs typeface="Gill Sans"/>
              <a:sym typeface="Gill Sans"/>
            </a:endParaRPr>
          </a:p>
          <a:p>
            <a:pPr indent="-228600" lvl="0" marL="457200" marR="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Hsu, T. C., Chang, S. C., &amp; Hung, Y. T. (2018). How to learn and how to teach computational thinking: Suggestions based on a review of the literature. </a:t>
            </a:r>
            <a:r>
              <a:rPr b="0" i="1" lang="lt-LT" sz="1200" u="none" cap="none" strike="noStrike">
                <a:solidFill>
                  <a:schemeClr val="dk1"/>
                </a:solidFill>
                <a:latin typeface="Calibri"/>
                <a:ea typeface="Calibri"/>
                <a:cs typeface="Calibri"/>
                <a:sym typeface="Calibri"/>
              </a:rPr>
              <a:t>Computers &amp; Education</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126</a:t>
            </a:r>
            <a:r>
              <a:rPr b="0" i="0" lang="lt-LT" sz="1200" u="none" cap="none" strike="noStrike">
                <a:solidFill>
                  <a:schemeClr val="dk1"/>
                </a:solidFill>
                <a:latin typeface="Calibri"/>
                <a:ea typeface="Calibri"/>
                <a:cs typeface="Calibri"/>
                <a:sym typeface="Calibri"/>
              </a:rPr>
              <a:t>, 296-310.</a:t>
            </a:r>
            <a:endParaRPr/>
          </a:p>
        </p:txBody>
      </p:sp>
      <p:sp>
        <p:nvSpPr>
          <p:cNvPr id="707" name="Google Shape;707;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5" name="Google Shape;715;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lt-LT"/>
              <a:t>“Prediction” of the context based on personal experience will not ensure learners high engagement, but can result in a biased activity.</a:t>
            </a:r>
            <a:endParaRPr>
              <a:latin typeface="Gill Sans"/>
              <a:ea typeface="Gill Sans"/>
              <a:cs typeface="Gill Sans"/>
              <a:sym typeface="Gill Sans"/>
            </a:endParaRPr>
          </a:p>
          <a:p>
            <a:pPr indent="-228600" lvl="0" marL="457200" marR="0" rtl="0" algn="l">
              <a:lnSpc>
                <a:spcPct val="100000"/>
              </a:lnSpc>
              <a:spcBef>
                <a:spcPts val="0"/>
              </a:spcBef>
              <a:spcAft>
                <a:spcPts val="0"/>
              </a:spcAft>
              <a:buSzPts val="1400"/>
              <a:buNone/>
            </a:pPr>
            <a:r>
              <a:t/>
            </a:r>
            <a:endParaRPr/>
          </a:p>
        </p:txBody>
      </p:sp>
      <p:sp>
        <p:nvSpPr>
          <p:cNvPr id="716" name="Google Shape;716;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4" name="Google Shape;724;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lt-LT"/>
              <a:t>“Prediction” of the context based on personal experience will not ensure learners high engagement, but can result in a biased activity.</a:t>
            </a:r>
            <a:endParaRPr>
              <a:latin typeface="Gill Sans"/>
              <a:ea typeface="Gill Sans"/>
              <a:cs typeface="Gill Sans"/>
              <a:sym typeface="Gill Sans"/>
            </a:endParaRPr>
          </a:p>
          <a:p>
            <a:pPr indent="-228600" lvl="0" marL="457200" marR="0" rtl="0" algn="l">
              <a:lnSpc>
                <a:spcPct val="100000"/>
              </a:lnSpc>
              <a:spcBef>
                <a:spcPts val="0"/>
              </a:spcBef>
              <a:spcAft>
                <a:spcPts val="0"/>
              </a:spcAft>
              <a:buSzPts val="1400"/>
              <a:buNone/>
            </a:pPr>
            <a:r>
              <a:t/>
            </a:r>
            <a:endParaRPr/>
          </a:p>
        </p:txBody>
      </p:sp>
      <p:sp>
        <p:nvSpPr>
          <p:cNvPr id="725" name="Google Shape;725;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4" name="Google Shape;744;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lt-LT"/>
              <a:t>“Prediction” of the context based on personal experience will not ensure learners high engagement, but can result in a biased activity.</a:t>
            </a:r>
            <a:endParaRPr>
              <a:latin typeface="Gill Sans"/>
              <a:ea typeface="Gill Sans"/>
              <a:cs typeface="Gill Sans"/>
              <a:sym typeface="Gill Sans"/>
            </a:endParaRPr>
          </a:p>
          <a:p>
            <a:pPr indent="-228600" lvl="0" marL="457200" marR="0" rtl="0" algn="l">
              <a:lnSpc>
                <a:spcPct val="100000"/>
              </a:lnSpc>
              <a:spcBef>
                <a:spcPts val="0"/>
              </a:spcBef>
              <a:spcAft>
                <a:spcPts val="0"/>
              </a:spcAft>
              <a:buSzPts val="1400"/>
              <a:buNone/>
            </a:pPr>
            <a:r>
              <a:t/>
            </a:r>
            <a:endParaRPr/>
          </a:p>
        </p:txBody>
      </p:sp>
      <p:sp>
        <p:nvSpPr>
          <p:cNvPr id="745" name="Google Shape;745;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4" name="Google Shape;764;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lt-LT"/>
              <a:t>“Prediction” of the context based on personal experience will not ensure learners high engagement, but can result in a biased activity.</a:t>
            </a:r>
            <a:endParaRPr>
              <a:latin typeface="Gill Sans"/>
              <a:ea typeface="Gill Sans"/>
              <a:cs typeface="Gill Sans"/>
              <a:sym typeface="Gill Sans"/>
            </a:endParaRPr>
          </a:p>
          <a:p>
            <a:pPr indent="-228600" lvl="0" marL="457200" marR="0" rtl="0" algn="l">
              <a:lnSpc>
                <a:spcPct val="100000"/>
              </a:lnSpc>
              <a:spcBef>
                <a:spcPts val="0"/>
              </a:spcBef>
              <a:spcAft>
                <a:spcPts val="0"/>
              </a:spcAft>
              <a:buSzPts val="1400"/>
              <a:buNone/>
            </a:pPr>
            <a:r>
              <a:t/>
            </a:r>
            <a:endParaRPr/>
          </a:p>
        </p:txBody>
      </p:sp>
      <p:sp>
        <p:nvSpPr>
          <p:cNvPr id="765" name="Google Shape;765;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4" name="Google Shape;784;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Román-González, M., Pérez-González, J. C., &amp; Jiménez-Fernández, C. (2017). Which cognitive abilities underlie computational thinking? Criterion validity of the Computational Thinking Test. </a:t>
            </a:r>
            <a:r>
              <a:rPr b="0" i="1" lang="lt-LT" sz="1200" u="none" cap="none" strike="noStrike">
                <a:solidFill>
                  <a:schemeClr val="dk1"/>
                </a:solidFill>
                <a:latin typeface="Calibri"/>
                <a:ea typeface="Calibri"/>
                <a:cs typeface="Calibri"/>
                <a:sym typeface="Calibri"/>
              </a:rPr>
              <a:t>Computers in human behavior</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72</a:t>
            </a:r>
            <a:r>
              <a:rPr b="0" i="0" lang="lt-LT" sz="1200" u="none" cap="none" strike="noStrike">
                <a:solidFill>
                  <a:schemeClr val="dk1"/>
                </a:solidFill>
                <a:latin typeface="Calibri"/>
                <a:ea typeface="Calibri"/>
                <a:cs typeface="Calibri"/>
                <a:sym typeface="Calibri"/>
              </a:rPr>
              <a:t>, 678-691.</a:t>
            </a:r>
            <a:endParaRPr/>
          </a:p>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Wing, J. M. (2008). Computational thinking and thinking about computing. </a:t>
            </a:r>
            <a:r>
              <a:rPr b="0" i="1" lang="lt-LT" sz="1200" u="none" cap="none" strike="noStrike">
                <a:solidFill>
                  <a:schemeClr val="dk1"/>
                </a:solidFill>
                <a:latin typeface="Calibri"/>
                <a:ea typeface="Calibri"/>
                <a:cs typeface="Calibri"/>
                <a:sym typeface="Calibri"/>
              </a:rPr>
              <a:t>Philosophical Transactions of the Royal Society A: Mathematical, Physical and Engineering Sciences</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366</a:t>
            </a:r>
            <a:r>
              <a:rPr b="0" i="0" lang="lt-LT" sz="1200" u="none" cap="none" strike="noStrike">
                <a:solidFill>
                  <a:schemeClr val="dk1"/>
                </a:solidFill>
                <a:latin typeface="Calibri"/>
                <a:ea typeface="Calibri"/>
                <a:cs typeface="Calibri"/>
                <a:sym typeface="Calibri"/>
              </a:rPr>
              <a:t>(1881), 3717-3725.</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lt-LT"/>
              <a:t>1 stage. Important issues to identify are students’ expectations, needs, knowledge, contents they are studying in the regular class, technologies they know or have access to, and the ones they wouldlike to learn more about. Different techniques or strategies can be put into practice to raise this information in a positive, natural, and funny way (e.g., games and storytelling). The key point is to engage people in meaningful and positive experiences with technology usage, 1317Ortiz, J. S. B., Pereira, R. RBIE v.29– 2021 promoting well-being and a feeling that we are all learning together.</a:t>
            </a:r>
            <a:endParaRPr/>
          </a:p>
          <a:p>
            <a:pPr indent="0" lvl="0" marL="0" rtl="0" algn="l">
              <a:lnSpc>
                <a:spcPct val="100000"/>
              </a:lnSpc>
              <a:spcBef>
                <a:spcPts val="0"/>
              </a:spcBef>
              <a:spcAft>
                <a:spcPts val="0"/>
              </a:spcAft>
              <a:buSzPts val="1400"/>
              <a:buNone/>
            </a:pPr>
            <a:r>
              <a:rPr lang="lt-LT"/>
              <a:t>2 stage. Each activity must address relevant and useful issues students want to learn, and must explore possibilities with devices they may have access to, naturally exploring CT concepts and skills with them. New activities can be elaborated, or existing ones can be adapted, as long as they incorporate relevant aspects of students’ context and follow the principles for practices with YAE students (see Section 4.1). Activities must be as universal as possible to attend the diversity of students. Defining activities to be conducted, outcomes to be evaluated, and elaborating the necessary materials to their conduction are also part of this step.</a:t>
            </a:r>
            <a:endParaRPr/>
          </a:p>
          <a:p>
            <a:pPr indent="0" lvl="0" marL="0" rtl="0" algn="l">
              <a:lnSpc>
                <a:spcPct val="100000"/>
              </a:lnSpc>
              <a:spcBef>
                <a:spcPts val="0"/>
              </a:spcBef>
              <a:spcAft>
                <a:spcPts val="0"/>
              </a:spcAft>
              <a:buSzPts val="1400"/>
              <a:buNone/>
            </a:pPr>
            <a:r>
              <a:rPr lang="lt-LT"/>
              <a:t>3 stage. This step also encompasses socialization and evaluation, which mayoccur in different ways according to the goal of each initiative (e.g., students’ progress, what they have learned with the activity, their perception of technological devices usage, etc.).</a:t>
            </a:r>
            <a:endParaRPr/>
          </a:p>
        </p:txBody>
      </p:sp>
      <p:sp>
        <p:nvSpPr>
          <p:cNvPr id="785" name="Google Shape;785;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786" name="Google Shape;786;p27: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5" name="Google Shape;795;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Román-González, M., Pérez-González, J. C., &amp; Jiménez-Fernández, C. (2017). Which cognitive abilities underlie computational thinking? Criterion validity of the Computational Thinking Test. </a:t>
            </a:r>
            <a:r>
              <a:rPr b="0" i="1" lang="lt-LT" sz="1200" u="none" cap="none" strike="noStrike">
                <a:solidFill>
                  <a:schemeClr val="dk1"/>
                </a:solidFill>
                <a:latin typeface="Calibri"/>
                <a:ea typeface="Calibri"/>
                <a:cs typeface="Calibri"/>
                <a:sym typeface="Calibri"/>
              </a:rPr>
              <a:t>Computers in human behavior</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72</a:t>
            </a:r>
            <a:r>
              <a:rPr b="0" i="0" lang="lt-LT" sz="1200" u="none" cap="none" strike="noStrike">
                <a:solidFill>
                  <a:schemeClr val="dk1"/>
                </a:solidFill>
                <a:latin typeface="Calibri"/>
                <a:ea typeface="Calibri"/>
                <a:cs typeface="Calibri"/>
                <a:sym typeface="Calibri"/>
              </a:rPr>
              <a:t>, 678-691.</a:t>
            </a:r>
            <a:endParaRPr/>
          </a:p>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Wing, J. M. (2008). Computational thinking and thinking about computing. </a:t>
            </a:r>
            <a:r>
              <a:rPr b="0" i="1" lang="lt-LT" sz="1200" u="none" cap="none" strike="noStrike">
                <a:solidFill>
                  <a:schemeClr val="dk1"/>
                </a:solidFill>
                <a:latin typeface="Calibri"/>
                <a:ea typeface="Calibri"/>
                <a:cs typeface="Calibri"/>
                <a:sym typeface="Calibri"/>
              </a:rPr>
              <a:t>Philosophical Transactions of the Royal Society A: Mathematical, Physical and Engineering Sciences</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366</a:t>
            </a:r>
            <a:r>
              <a:rPr b="0" i="0" lang="lt-LT" sz="1200" u="none" cap="none" strike="noStrike">
                <a:solidFill>
                  <a:schemeClr val="dk1"/>
                </a:solidFill>
                <a:latin typeface="Calibri"/>
                <a:ea typeface="Calibri"/>
                <a:cs typeface="Calibri"/>
                <a:sym typeface="Calibri"/>
              </a:rPr>
              <a:t>(1881), 3717-3725.</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lt-LT"/>
              <a:t>1 stage. Important issues to identify are students’ expectations, needs, knowledge, contents they are studying in the regular class, technologies they know or have access to, and the ones they wouldlike to learn more about. Different techniques or strategies can be put into practice to raise this information in a positive, natural, and funny way (e.g., games and storytelling). The key point is to engage people in meaningful and positive experiences with technology usage, 1317Ortiz, J. S. B., Pereira, R. RBIE v.29– 2021 promoting well-being and a feeling that we are all learning together.</a:t>
            </a:r>
            <a:endParaRPr/>
          </a:p>
          <a:p>
            <a:pPr indent="0" lvl="0" marL="0" rtl="0" algn="l">
              <a:lnSpc>
                <a:spcPct val="100000"/>
              </a:lnSpc>
              <a:spcBef>
                <a:spcPts val="0"/>
              </a:spcBef>
              <a:spcAft>
                <a:spcPts val="0"/>
              </a:spcAft>
              <a:buSzPts val="1400"/>
              <a:buNone/>
            </a:pPr>
            <a:r>
              <a:rPr lang="lt-LT"/>
              <a:t>2 stage. Each activity must address relevant and useful issues students want to learn, and must explore possibilities with devices they may have access to, naturally exploring CT concepts and skills with them. New activities can be elaborated, or existing ones can be adapted, as long as they incorporate relevant aspects of students’ context and follow the principles for practices with YAE students (see Section 4.1). Activities must be as universal as possible to attend the diversity of students. Defining activities to be conducted, outcomes to be evaluated, and elaborating the necessary materials to their conduction are also part of this step.</a:t>
            </a:r>
            <a:endParaRPr/>
          </a:p>
          <a:p>
            <a:pPr indent="0" lvl="0" marL="0" rtl="0" algn="l">
              <a:lnSpc>
                <a:spcPct val="100000"/>
              </a:lnSpc>
              <a:spcBef>
                <a:spcPts val="0"/>
              </a:spcBef>
              <a:spcAft>
                <a:spcPts val="0"/>
              </a:spcAft>
              <a:buSzPts val="1400"/>
              <a:buNone/>
            </a:pPr>
            <a:r>
              <a:rPr lang="lt-LT"/>
              <a:t>3 stage. This step also encompasses socialization and evaluation, which mayoccur in different ways according to the goal of each initiative (e.g., students’ progress, what they have learned with the activity, their perception of technological devices usage, etc.).</a:t>
            </a:r>
            <a:endParaRPr/>
          </a:p>
        </p:txBody>
      </p:sp>
      <p:sp>
        <p:nvSpPr>
          <p:cNvPr id="796" name="Google Shape;796;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797" name="Google Shape;797;p28: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6" name="Google Shape;806;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Román-González, M., Pérez-González, J. C., &amp; Jiménez-Fernández, C. (2017). Which cognitive abilities underlie computational thinking? Criterion validity of the Computational Thinking Test. </a:t>
            </a:r>
            <a:r>
              <a:rPr b="0" i="1" lang="lt-LT" sz="1200" u="none" cap="none" strike="noStrike">
                <a:solidFill>
                  <a:schemeClr val="dk1"/>
                </a:solidFill>
                <a:latin typeface="Calibri"/>
                <a:ea typeface="Calibri"/>
                <a:cs typeface="Calibri"/>
                <a:sym typeface="Calibri"/>
              </a:rPr>
              <a:t>Computers in human behavior</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72</a:t>
            </a:r>
            <a:r>
              <a:rPr b="0" i="0" lang="lt-LT" sz="1200" u="none" cap="none" strike="noStrike">
                <a:solidFill>
                  <a:schemeClr val="dk1"/>
                </a:solidFill>
                <a:latin typeface="Calibri"/>
                <a:ea typeface="Calibri"/>
                <a:cs typeface="Calibri"/>
                <a:sym typeface="Calibri"/>
              </a:rPr>
              <a:t>, 678-691.</a:t>
            </a:r>
            <a:endParaRPr/>
          </a:p>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Wing, J. M. (2008). Computational thinking and thinking about computing. </a:t>
            </a:r>
            <a:r>
              <a:rPr b="0" i="1" lang="lt-LT" sz="1200" u="none" cap="none" strike="noStrike">
                <a:solidFill>
                  <a:schemeClr val="dk1"/>
                </a:solidFill>
                <a:latin typeface="Calibri"/>
                <a:ea typeface="Calibri"/>
                <a:cs typeface="Calibri"/>
                <a:sym typeface="Calibri"/>
              </a:rPr>
              <a:t>Philosophical Transactions of the Royal Society A: Mathematical, Physical and Engineering Sciences</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366</a:t>
            </a:r>
            <a:r>
              <a:rPr b="0" i="0" lang="lt-LT" sz="1200" u="none" cap="none" strike="noStrike">
                <a:solidFill>
                  <a:schemeClr val="dk1"/>
                </a:solidFill>
                <a:latin typeface="Calibri"/>
                <a:ea typeface="Calibri"/>
                <a:cs typeface="Calibri"/>
                <a:sym typeface="Calibri"/>
              </a:rPr>
              <a:t>(1881), 3717-3725.</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lt-LT"/>
              <a:t>1 stage. Important issues to identify are students’ expectations, needs, knowledge, contents they are studying in the regular class, technologies they know or have access to, and the ones they wouldlike to learn more about. Different techniques or strategies can be put into practice to raise this information in a positive, natural, and funny way (e.g., games and storytelling). The key point is to engage people in meaningful and positive experiences with technology usage, 1317Ortiz, J. S. B., Pereira, R. RBIE v.29– 2021 promoting well-being and a feeling that we are all learning together.</a:t>
            </a:r>
            <a:endParaRPr/>
          </a:p>
          <a:p>
            <a:pPr indent="0" lvl="0" marL="0" rtl="0" algn="l">
              <a:lnSpc>
                <a:spcPct val="100000"/>
              </a:lnSpc>
              <a:spcBef>
                <a:spcPts val="0"/>
              </a:spcBef>
              <a:spcAft>
                <a:spcPts val="0"/>
              </a:spcAft>
              <a:buSzPts val="1400"/>
              <a:buNone/>
            </a:pPr>
            <a:r>
              <a:rPr lang="lt-LT"/>
              <a:t>2 stage. Each activity must address relevant and useful issues students want to learn, and must explore possibilities with devices they may have access to, naturally exploring CT concepts and skills with them. New activities can be elaborated, or existing ones can be adapted, as long as they incorporate relevant aspects of students’ context and follow the principles for practices with YAE students (see Section 4.1). Activities must be as universal as possible to attend the diversity of students. Defining activities to be conducted, outcomes to be evaluated, and elaborating the necessary materials to their conduction are also part of this step.</a:t>
            </a:r>
            <a:endParaRPr/>
          </a:p>
          <a:p>
            <a:pPr indent="0" lvl="0" marL="0" rtl="0" algn="l">
              <a:lnSpc>
                <a:spcPct val="100000"/>
              </a:lnSpc>
              <a:spcBef>
                <a:spcPts val="0"/>
              </a:spcBef>
              <a:spcAft>
                <a:spcPts val="0"/>
              </a:spcAft>
              <a:buSzPts val="1400"/>
              <a:buNone/>
            </a:pPr>
            <a:r>
              <a:rPr lang="lt-LT"/>
              <a:t>3 stage. This step also encompasses socialization and evaluation, which mayoccur in different ways according to the goal of each initiative (e.g., students’ progress, what they have learned with the activity, their perception of technological devices usage, etc.).</a:t>
            </a:r>
            <a:endParaRPr/>
          </a:p>
        </p:txBody>
      </p:sp>
      <p:sp>
        <p:nvSpPr>
          <p:cNvPr id="807" name="Google Shape;807;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808" name="Google Shape;808;p29: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7" name="Google Shape;817;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Román-González, M., Pérez-González, J. C., &amp; Jiménez-Fernández, C. (2017). Which cognitive abilities underlie computational thinking? Criterion validity of the Computational Thinking Test. </a:t>
            </a:r>
            <a:r>
              <a:rPr b="0" i="1" lang="lt-LT" sz="1200" u="none" cap="none" strike="noStrike">
                <a:solidFill>
                  <a:schemeClr val="dk1"/>
                </a:solidFill>
                <a:latin typeface="Calibri"/>
                <a:ea typeface="Calibri"/>
                <a:cs typeface="Calibri"/>
                <a:sym typeface="Calibri"/>
              </a:rPr>
              <a:t>Computers in human behavior</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72</a:t>
            </a:r>
            <a:r>
              <a:rPr b="0" i="0" lang="lt-LT" sz="1200" u="none" cap="none" strike="noStrike">
                <a:solidFill>
                  <a:schemeClr val="dk1"/>
                </a:solidFill>
                <a:latin typeface="Calibri"/>
                <a:ea typeface="Calibri"/>
                <a:cs typeface="Calibri"/>
                <a:sym typeface="Calibri"/>
              </a:rPr>
              <a:t>, 678-691.</a:t>
            </a:r>
            <a:endParaRPr/>
          </a:p>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Wing, J. M. (2008). Computational thinking and thinking about computing. </a:t>
            </a:r>
            <a:r>
              <a:rPr b="0" i="1" lang="lt-LT" sz="1200" u="none" cap="none" strike="noStrike">
                <a:solidFill>
                  <a:schemeClr val="dk1"/>
                </a:solidFill>
                <a:latin typeface="Calibri"/>
                <a:ea typeface="Calibri"/>
                <a:cs typeface="Calibri"/>
                <a:sym typeface="Calibri"/>
              </a:rPr>
              <a:t>Philosophical Transactions of the Royal Society A: Mathematical, Physical and Engineering Sciences</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366</a:t>
            </a:r>
            <a:r>
              <a:rPr b="0" i="0" lang="lt-LT" sz="1200" u="none" cap="none" strike="noStrike">
                <a:solidFill>
                  <a:schemeClr val="dk1"/>
                </a:solidFill>
                <a:latin typeface="Calibri"/>
                <a:ea typeface="Calibri"/>
                <a:cs typeface="Calibri"/>
                <a:sym typeface="Calibri"/>
              </a:rPr>
              <a:t>(1881), 3717-3725.</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lt-LT"/>
              <a:t>1 stage. Important issues to identify are students’ expectations, needs, knowledge, contents they are studying in the regular class, technologies they know or have access to, and the ones they wouldlike to learn more about. Different techniques or strategies can be put into practice to raise this information in a positive, natural, and funny way (e.g., games and storytelling). The key point is to engage people in meaningful and positive experiences with technology usage, 1317Ortiz, J. S. B., Pereira, R. RBIE v.29– 2021 promoting well-being and a feeling that we are all learning together.</a:t>
            </a:r>
            <a:endParaRPr/>
          </a:p>
          <a:p>
            <a:pPr indent="0" lvl="0" marL="0" rtl="0" algn="l">
              <a:lnSpc>
                <a:spcPct val="100000"/>
              </a:lnSpc>
              <a:spcBef>
                <a:spcPts val="0"/>
              </a:spcBef>
              <a:spcAft>
                <a:spcPts val="0"/>
              </a:spcAft>
              <a:buSzPts val="1400"/>
              <a:buNone/>
            </a:pPr>
            <a:r>
              <a:rPr lang="lt-LT"/>
              <a:t>2 stage. Each activity must address relevant and useful issues students want to learn, and must explore possibilities with devices they may have access to, naturally exploring CT concepts and skills with them. New activities can be elaborated, or existing ones can be adapted, as long as they incorporate relevant aspects of students’ context and follow the principles for practices with YAE students (see Section 4.1). Activities must be as universal as possible to attend the diversity of students. Defining activities to be conducted, outcomes to be evaluated, and elaborating the necessary materials to their conduction are also part of this step.</a:t>
            </a:r>
            <a:endParaRPr/>
          </a:p>
          <a:p>
            <a:pPr indent="0" lvl="0" marL="0" rtl="0" algn="l">
              <a:lnSpc>
                <a:spcPct val="100000"/>
              </a:lnSpc>
              <a:spcBef>
                <a:spcPts val="0"/>
              </a:spcBef>
              <a:spcAft>
                <a:spcPts val="0"/>
              </a:spcAft>
              <a:buSzPts val="1400"/>
              <a:buNone/>
            </a:pPr>
            <a:r>
              <a:rPr lang="lt-LT"/>
              <a:t>3 stage. This step also encompasses socialization and evaluation, which mayoccur in different ways according to the goal of each initiative (e.g., students’ progress, what they have learned with the activity, their perception of technological devices usage, etc.).</a:t>
            </a:r>
            <a:endParaRPr/>
          </a:p>
        </p:txBody>
      </p:sp>
      <p:sp>
        <p:nvSpPr>
          <p:cNvPr id="818" name="Google Shape;818;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819" name="Google Shape;819;p30: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8" name="Google Shape;828;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Román-González, M., Pérez-González, J. C., &amp; Jiménez-Fernández, C. (2017). Which cognitive abilities underlie computational thinking? Criterion validity of the Computational Thinking Test. </a:t>
            </a:r>
            <a:r>
              <a:rPr b="0" i="1" lang="lt-LT" sz="1200" u="none" cap="none" strike="noStrike">
                <a:solidFill>
                  <a:schemeClr val="dk1"/>
                </a:solidFill>
                <a:latin typeface="Calibri"/>
                <a:ea typeface="Calibri"/>
                <a:cs typeface="Calibri"/>
                <a:sym typeface="Calibri"/>
              </a:rPr>
              <a:t>Computers in human behavior</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72</a:t>
            </a:r>
            <a:r>
              <a:rPr b="0" i="0" lang="lt-LT" sz="1200" u="none" cap="none" strike="noStrike">
                <a:solidFill>
                  <a:schemeClr val="dk1"/>
                </a:solidFill>
                <a:latin typeface="Calibri"/>
                <a:ea typeface="Calibri"/>
                <a:cs typeface="Calibri"/>
                <a:sym typeface="Calibri"/>
              </a:rPr>
              <a:t>, 678-691.</a:t>
            </a:r>
            <a:endParaRPr/>
          </a:p>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Wing, J. M. (2008). Computational thinking and thinking about computing. </a:t>
            </a:r>
            <a:r>
              <a:rPr b="0" i="1" lang="lt-LT" sz="1200" u="none" cap="none" strike="noStrike">
                <a:solidFill>
                  <a:schemeClr val="dk1"/>
                </a:solidFill>
                <a:latin typeface="Calibri"/>
                <a:ea typeface="Calibri"/>
                <a:cs typeface="Calibri"/>
                <a:sym typeface="Calibri"/>
              </a:rPr>
              <a:t>Philosophical Transactions of the Royal Society A: Mathematical, Physical and Engineering Sciences</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366</a:t>
            </a:r>
            <a:r>
              <a:rPr b="0" i="0" lang="lt-LT" sz="1200" u="none" cap="none" strike="noStrike">
                <a:solidFill>
                  <a:schemeClr val="dk1"/>
                </a:solidFill>
                <a:latin typeface="Calibri"/>
                <a:ea typeface="Calibri"/>
                <a:cs typeface="Calibri"/>
                <a:sym typeface="Calibri"/>
              </a:rPr>
              <a:t>(1881), 3717-3725.</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lt-LT"/>
              <a:t>1 stage. Important issues to identify are students’ expectations, needs, knowledge, contents they are studying in the regular class, technologies they know or have access to, and the ones they wouldlike to learn more about. Different techniques or strategies can be put into practice to raise this information in a positive, natural, and funny way (e.g., games and storytelling). The key point is to engage people in meaningful and positive experiences with technology usage, 1317Ortiz, J. S. B., Pereira, R. RBIE v.29– 2021 promoting well-being and a feeling that we are all learning together.</a:t>
            </a:r>
            <a:endParaRPr/>
          </a:p>
          <a:p>
            <a:pPr indent="0" lvl="0" marL="0" rtl="0" algn="l">
              <a:lnSpc>
                <a:spcPct val="100000"/>
              </a:lnSpc>
              <a:spcBef>
                <a:spcPts val="0"/>
              </a:spcBef>
              <a:spcAft>
                <a:spcPts val="0"/>
              </a:spcAft>
              <a:buSzPts val="1400"/>
              <a:buNone/>
            </a:pPr>
            <a:r>
              <a:rPr lang="lt-LT"/>
              <a:t>2 stage. Each activity must address relevant and useful issues students want to learn, and must explore possibilities with devices they may have access to, naturally exploring CT concepts and skills with them. New activities can be elaborated, or existing ones can be adapted, as long as they incorporate relevant aspects of students’ context and follow the principles for practices with YAE students (see Section 4.1). Activities must be as universal as possible to attend the diversity of students. Defining activities to be conducted, outcomes to be evaluated, and elaborating the necessary materials to their conduction are also part of this step.</a:t>
            </a:r>
            <a:endParaRPr/>
          </a:p>
          <a:p>
            <a:pPr indent="0" lvl="0" marL="0" rtl="0" algn="l">
              <a:lnSpc>
                <a:spcPct val="100000"/>
              </a:lnSpc>
              <a:spcBef>
                <a:spcPts val="0"/>
              </a:spcBef>
              <a:spcAft>
                <a:spcPts val="0"/>
              </a:spcAft>
              <a:buSzPts val="1400"/>
              <a:buNone/>
            </a:pPr>
            <a:r>
              <a:rPr lang="lt-LT"/>
              <a:t>3 stage. This step also encompasses socialization and evaluation, which mayoccur in different ways according to the goal of each initiative (e.g., students’ progress, what they have learned with the activity, their perception of technological devices usage, etc.).</a:t>
            </a:r>
            <a:endParaRPr/>
          </a:p>
        </p:txBody>
      </p:sp>
      <p:sp>
        <p:nvSpPr>
          <p:cNvPr id="829" name="Google Shape;829;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830" name="Google Shape;830;p31: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lt-LT" sz="1200">
                <a:latin typeface="Arial"/>
                <a:ea typeface="Arial"/>
                <a:cs typeface="Arial"/>
                <a:sym typeface="Arial"/>
              </a:rPr>
              <a:t>(Baranauskas, 2014, Ortiz &amp; Pereira, 2021)</a:t>
            </a:r>
            <a:endParaRPr/>
          </a:p>
        </p:txBody>
      </p:sp>
      <p:sp>
        <p:nvSpPr>
          <p:cNvPr id="839" name="Google Shape;839;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lt-LT" sz="1200">
                <a:latin typeface="Arial"/>
                <a:ea typeface="Arial"/>
                <a:cs typeface="Arial"/>
                <a:sym typeface="Arial"/>
              </a:rPr>
              <a:t>(Baranauskas, 2014, Ortiz &amp; Pereira, 2021) </a:t>
            </a:r>
            <a:endParaRPr/>
          </a:p>
        </p:txBody>
      </p:sp>
      <p:sp>
        <p:nvSpPr>
          <p:cNvPr id="859" name="Google Shape;859;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p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lt-LT"/>
              <a:t>Answers are: </a:t>
            </a:r>
            <a:endParaRPr/>
          </a:p>
          <a:p>
            <a:pPr indent="0" lvl="0" marL="0" rtl="0" algn="l">
              <a:lnSpc>
                <a:spcPct val="100000"/>
              </a:lnSpc>
              <a:spcBef>
                <a:spcPts val="0"/>
              </a:spcBef>
              <a:spcAft>
                <a:spcPts val="0"/>
              </a:spcAft>
              <a:buSzPts val="1400"/>
              <a:buNone/>
            </a:pPr>
            <a:r>
              <a:rPr lang="lt-LT"/>
              <a:t>1-a</a:t>
            </a:r>
            <a:endParaRPr/>
          </a:p>
          <a:p>
            <a:pPr indent="0" lvl="0" marL="0" rtl="0" algn="l">
              <a:lnSpc>
                <a:spcPct val="100000"/>
              </a:lnSpc>
              <a:spcBef>
                <a:spcPts val="0"/>
              </a:spcBef>
              <a:spcAft>
                <a:spcPts val="0"/>
              </a:spcAft>
              <a:buSzPts val="1400"/>
              <a:buNone/>
            </a:pPr>
            <a:r>
              <a:rPr lang="lt-LT"/>
              <a:t>2-b</a:t>
            </a:r>
            <a:endParaRPr/>
          </a:p>
          <a:p>
            <a:pPr indent="0" lvl="0" marL="0" rtl="0" algn="l">
              <a:lnSpc>
                <a:spcPct val="100000"/>
              </a:lnSpc>
              <a:spcBef>
                <a:spcPts val="0"/>
              </a:spcBef>
              <a:spcAft>
                <a:spcPts val="0"/>
              </a:spcAft>
              <a:buSzPts val="1400"/>
              <a:buNone/>
            </a:pPr>
            <a:r>
              <a:rPr lang="lt-LT"/>
              <a:t>3-c</a:t>
            </a:r>
            <a:endParaRPr/>
          </a:p>
          <a:p>
            <a:pPr indent="0" lvl="0" marL="0" rtl="0" algn="l">
              <a:lnSpc>
                <a:spcPct val="100000"/>
              </a:lnSpc>
              <a:spcBef>
                <a:spcPts val="0"/>
              </a:spcBef>
              <a:spcAft>
                <a:spcPts val="0"/>
              </a:spcAft>
              <a:buSzPts val="1400"/>
              <a:buNone/>
            </a:pPr>
            <a:r>
              <a:rPr lang="lt-LT"/>
              <a:t>4-a</a:t>
            </a:r>
            <a:endParaRPr/>
          </a:p>
          <a:p>
            <a:pPr indent="0" lvl="0" marL="0" rtl="0" algn="l">
              <a:lnSpc>
                <a:spcPct val="100000"/>
              </a:lnSpc>
              <a:spcBef>
                <a:spcPts val="0"/>
              </a:spcBef>
              <a:spcAft>
                <a:spcPts val="0"/>
              </a:spcAft>
              <a:buSzPts val="1400"/>
              <a:buNone/>
            </a:pPr>
            <a:r>
              <a:rPr lang="lt-LT"/>
              <a:t>5-b</a:t>
            </a:r>
            <a:endParaRPr/>
          </a:p>
          <a:p>
            <a:pPr indent="0" lvl="0" marL="0" rtl="0" algn="l">
              <a:lnSpc>
                <a:spcPct val="100000"/>
              </a:lnSpc>
              <a:spcBef>
                <a:spcPts val="0"/>
              </a:spcBef>
              <a:spcAft>
                <a:spcPts val="0"/>
              </a:spcAft>
              <a:buSzPts val="1400"/>
              <a:buNone/>
            </a:pPr>
            <a:r>
              <a:t/>
            </a:r>
            <a:endParaRPr/>
          </a:p>
        </p:txBody>
      </p:sp>
      <p:sp>
        <p:nvSpPr>
          <p:cNvPr id="887" name="Google Shape;887;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7" name="Google Shape;897;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8" name="Google Shape;898;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899" name="Google Shape;899;p35: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7" name="Google Shape;907;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8" name="Google Shape;908;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909" name="Google Shape;909;p36: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lt-LT" sz="1200" u="none" cap="none" strike="noStrike">
                <a:solidFill>
                  <a:srgbClr val="000000"/>
                </a:solidFill>
                <a:latin typeface="Arial"/>
                <a:ea typeface="Arial"/>
                <a:cs typeface="Arial"/>
                <a:sym typeface="Arial"/>
              </a:rPr>
              <a:t>https://www.weforum.org/stories/2020/10/top-10-work-skills-of-tomorrow-how-long-it-takes-to-learn-them/</a:t>
            </a:r>
            <a:endParaRPr>
              <a:latin typeface="Arial"/>
              <a:ea typeface="Arial"/>
              <a:cs typeface="Arial"/>
              <a:sym typeface="Arial"/>
            </a:endParaRPr>
          </a:p>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Román-González, M., Pérez-González, J. C., &amp; Jiménez-Fernández, C. (2017). Which cognitive abilities underlie computational thinking? Criterion validity of the Computational Thinking Test. </a:t>
            </a:r>
            <a:r>
              <a:rPr b="0" i="1" lang="lt-LT" sz="1200" u="none" cap="none" strike="noStrike">
                <a:solidFill>
                  <a:schemeClr val="dk1"/>
                </a:solidFill>
                <a:latin typeface="Calibri"/>
                <a:ea typeface="Calibri"/>
                <a:cs typeface="Calibri"/>
                <a:sym typeface="Calibri"/>
              </a:rPr>
              <a:t>Computers in human behavior</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72</a:t>
            </a:r>
            <a:r>
              <a:rPr b="0" i="0" lang="lt-LT" sz="1200" u="none" cap="none" strike="noStrike">
                <a:solidFill>
                  <a:schemeClr val="dk1"/>
                </a:solidFill>
                <a:latin typeface="Calibri"/>
                <a:ea typeface="Calibri"/>
                <a:cs typeface="Calibri"/>
                <a:sym typeface="Calibri"/>
              </a:rPr>
              <a:t>, 678-691.</a:t>
            </a:r>
            <a:endParaRPr/>
          </a:p>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Wing, J. M. (2008). Computational thinking and thinking about computing. </a:t>
            </a:r>
            <a:r>
              <a:rPr b="0" i="1" lang="lt-LT" sz="1200" u="none" cap="none" strike="noStrike">
                <a:solidFill>
                  <a:schemeClr val="dk1"/>
                </a:solidFill>
                <a:latin typeface="Calibri"/>
                <a:ea typeface="Calibri"/>
                <a:cs typeface="Calibri"/>
                <a:sym typeface="Calibri"/>
              </a:rPr>
              <a:t>Philosophical Transactions of the Royal Society A: Mathematical, Physical and Engineering Sciences</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366</a:t>
            </a:r>
            <a:r>
              <a:rPr b="0" i="0" lang="lt-LT" sz="1200" u="none" cap="none" strike="noStrike">
                <a:solidFill>
                  <a:schemeClr val="dk1"/>
                </a:solidFill>
                <a:latin typeface="Calibri"/>
                <a:ea typeface="Calibri"/>
                <a:cs typeface="Calibri"/>
                <a:sym typeface="Calibri"/>
              </a:rPr>
              <a:t>(1881), 3717-3725.</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lt-LT" sz="1200" u="none" cap="none" strike="noStrike">
                <a:solidFill>
                  <a:srgbClr val="000000"/>
                </a:solidFill>
                <a:latin typeface="Arial"/>
                <a:ea typeface="Arial"/>
                <a:cs typeface="Arial"/>
                <a:sym typeface="Arial"/>
              </a:rPr>
              <a:t>https://www.weforum.org/stories/2020/10/top-10-work-skills-of-tomorrow-how-long-it-takes-to-learn-them/</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lang="lt-LT" sz="1200"/>
              <a:t>Experences which are obtained from using CT has potentional to foster dgital culture. Ortez</a:t>
            </a:r>
            <a:endParaRPr/>
          </a:p>
          <a:p>
            <a:pPr indent="0" lvl="0" marL="0" marR="0" rtl="0" algn="l">
              <a:lnSpc>
                <a:spcPct val="100000"/>
              </a:lnSpc>
              <a:spcBef>
                <a:spcPts val="0"/>
              </a:spcBef>
              <a:spcAft>
                <a:spcPts val="0"/>
              </a:spcAft>
              <a:buClr>
                <a:srgbClr val="000000"/>
              </a:buClr>
              <a:buSzPts val="1400"/>
              <a:buFont typeface="Arial"/>
              <a:buNone/>
            </a:pPr>
            <a:r>
              <a:t/>
            </a:r>
            <a:endParaRPr sz="1200"/>
          </a:p>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Román-González, M., Pérez-González, J. C., &amp; Jiménez-Fernández, C. (2017). Which cognitive abilities underlie computational thinking? Criterion validity of the Computational Thinking Test. </a:t>
            </a:r>
            <a:r>
              <a:rPr b="0" i="1" lang="lt-LT" sz="1200" u="none" cap="none" strike="noStrike">
                <a:solidFill>
                  <a:schemeClr val="dk1"/>
                </a:solidFill>
                <a:latin typeface="Calibri"/>
                <a:ea typeface="Calibri"/>
                <a:cs typeface="Calibri"/>
                <a:sym typeface="Calibri"/>
              </a:rPr>
              <a:t>Computers in human behavior</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72</a:t>
            </a:r>
            <a:r>
              <a:rPr b="0" i="0" lang="lt-LT" sz="1200" u="none" cap="none" strike="noStrike">
                <a:solidFill>
                  <a:schemeClr val="dk1"/>
                </a:solidFill>
                <a:latin typeface="Calibri"/>
                <a:ea typeface="Calibri"/>
                <a:cs typeface="Calibri"/>
                <a:sym typeface="Calibri"/>
              </a:rPr>
              <a:t>, 678-691.</a:t>
            </a:r>
            <a:endParaRPr/>
          </a:p>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Wing, J. M. (2008). Computational thinking and thinking about computing. </a:t>
            </a:r>
            <a:r>
              <a:rPr b="0" i="1" lang="lt-LT" sz="1200" u="none" cap="none" strike="noStrike">
                <a:solidFill>
                  <a:schemeClr val="dk1"/>
                </a:solidFill>
                <a:latin typeface="Calibri"/>
                <a:ea typeface="Calibri"/>
                <a:cs typeface="Calibri"/>
                <a:sym typeface="Calibri"/>
              </a:rPr>
              <a:t>Philosophical Transactions of the Royal Society A: Mathematical, Physical and Engineering Sciences</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366</a:t>
            </a:r>
            <a:r>
              <a:rPr b="0" i="0" lang="lt-LT" sz="1200" u="none" cap="none" strike="noStrike">
                <a:solidFill>
                  <a:schemeClr val="dk1"/>
                </a:solidFill>
                <a:latin typeface="Calibri"/>
                <a:ea typeface="Calibri"/>
                <a:cs typeface="Calibri"/>
                <a:sym typeface="Calibri"/>
              </a:rPr>
              <a:t>(1881), 3717-3725.</a:t>
            </a:r>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lt-LT"/>
              <a:t>1 stage. Important issues to identify are students’ expectations, needs, knowledge, contents they are studying in the regular class, technologies they know or have access to, and the ones they wouldlike to learn more about. Different techniques or strategies can be put into practice to raise this information in a positive, natural, and funny way (e.g., games and storytelling). The key point is to engage people in meaningful and positive experiences with technology usage, 1317Ortiz, J. S. B., Pereira, R. RBIE v.29– 2021 promoting well-being and a feeling that we are all learning together.</a:t>
            </a:r>
            <a:endParaRPr/>
          </a:p>
          <a:p>
            <a:pPr indent="0" lvl="0" marL="0" rtl="0" algn="l">
              <a:lnSpc>
                <a:spcPct val="100000"/>
              </a:lnSpc>
              <a:spcBef>
                <a:spcPts val="0"/>
              </a:spcBef>
              <a:spcAft>
                <a:spcPts val="0"/>
              </a:spcAft>
              <a:buSzPts val="1400"/>
              <a:buNone/>
            </a:pPr>
            <a:r>
              <a:rPr lang="lt-LT"/>
              <a:t>2 stage. Each activity must address relevant and useful issues students want to learn, and must explore possibilities with devices they may have access to, naturally exploring CT concepts and skills with them. New activities can be elaborated, or existing ones can be adapted, as long as they incorporate relevant aspects of students’ context and follow the principles for practices with YAE students (see Section 4.1). Activities must be as universal as possible to attend the diversity of students. Defining activities to be conducted, outcomes to be evaluated, and elaborating the necessary materials to their conduction are also part of this step.</a:t>
            </a:r>
            <a:endParaRPr/>
          </a:p>
          <a:p>
            <a:pPr indent="0" lvl="0" marL="0" rtl="0" algn="l">
              <a:lnSpc>
                <a:spcPct val="100000"/>
              </a:lnSpc>
              <a:spcBef>
                <a:spcPts val="0"/>
              </a:spcBef>
              <a:spcAft>
                <a:spcPts val="0"/>
              </a:spcAft>
              <a:buSzPts val="1400"/>
              <a:buNone/>
            </a:pPr>
            <a:r>
              <a:rPr lang="lt-LT"/>
              <a:t>3 stage. This step also encompasses socialization and evaluation, which mayoccur in different ways according to the goal of each initiative (e.g., students’ progress, what they have learned with the activity, their perception of technological devices usage, etc.).</a:t>
            </a:r>
            <a:endParaRPr/>
          </a:p>
          <a:p>
            <a:pPr indent="0" lvl="0" marL="0" marR="0" rtl="0" algn="l">
              <a:lnSpc>
                <a:spcPct val="100000"/>
              </a:lnSpc>
              <a:spcBef>
                <a:spcPts val="0"/>
              </a:spcBef>
              <a:spcAft>
                <a:spcPts val="0"/>
              </a:spcAft>
              <a:buClr>
                <a:srgbClr val="000000"/>
              </a:buClr>
              <a:buSzPts val="1400"/>
              <a:buFont typeface="Arial"/>
              <a:buNone/>
            </a:pPr>
            <a:r>
              <a:t/>
            </a:r>
            <a:endParaRPr sz="1200"/>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a:p>
        </p:txBody>
      </p:sp>
      <p:sp>
        <p:nvSpPr>
          <p:cNvPr id="917" name="Google Shape;917;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1" name="Shape 941"/>
        <p:cNvGrpSpPr/>
        <p:nvPr/>
      </p:nvGrpSpPr>
      <p:grpSpPr>
        <a:xfrm>
          <a:off x="0" y="0"/>
          <a:ext cx="0" cy="0"/>
          <a:chOff x="0" y="0"/>
          <a:chExt cx="0" cy="0"/>
        </a:xfrm>
      </p:grpSpPr>
      <p:sp>
        <p:nvSpPr>
          <p:cNvPr id="942" name="Google Shape;942;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3" name="Google Shape;943;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Román-González, M., Pérez-González, J. C., &amp; Jiménez-Fernández, C. (2017). Which cognitive abilities underlie computational thinking? Criterion validity of the Computational Thinking Test. </a:t>
            </a:r>
            <a:r>
              <a:rPr b="0" i="1" lang="lt-LT" sz="1200" u="none" cap="none" strike="noStrike">
                <a:solidFill>
                  <a:schemeClr val="dk1"/>
                </a:solidFill>
                <a:latin typeface="Calibri"/>
                <a:ea typeface="Calibri"/>
                <a:cs typeface="Calibri"/>
                <a:sym typeface="Calibri"/>
              </a:rPr>
              <a:t>Computers in human behavior</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72</a:t>
            </a:r>
            <a:r>
              <a:rPr b="0" i="0" lang="lt-LT" sz="1200" u="none" cap="none" strike="noStrike">
                <a:solidFill>
                  <a:schemeClr val="dk1"/>
                </a:solidFill>
                <a:latin typeface="Calibri"/>
                <a:ea typeface="Calibri"/>
                <a:cs typeface="Calibri"/>
                <a:sym typeface="Calibri"/>
              </a:rPr>
              <a:t>, 678-691.</a:t>
            </a:r>
            <a:endParaRPr/>
          </a:p>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Wing, J. M. (2008). Computational thinking and thinking about computing. </a:t>
            </a:r>
            <a:r>
              <a:rPr b="0" i="1" lang="lt-LT" sz="1200" u="none" cap="none" strike="noStrike">
                <a:solidFill>
                  <a:schemeClr val="dk1"/>
                </a:solidFill>
                <a:latin typeface="Calibri"/>
                <a:ea typeface="Calibri"/>
                <a:cs typeface="Calibri"/>
                <a:sym typeface="Calibri"/>
              </a:rPr>
              <a:t>Philosophical Transactions of the Royal Society A: Mathematical, Physical and Engineering Sciences</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366</a:t>
            </a:r>
            <a:r>
              <a:rPr b="0" i="0" lang="lt-LT" sz="1200" u="none" cap="none" strike="noStrike">
                <a:solidFill>
                  <a:schemeClr val="dk1"/>
                </a:solidFill>
                <a:latin typeface="Calibri"/>
                <a:ea typeface="Calibri"/>
                <a:cs typeface="Calibri"/>
                <a:sym typeface="Calibri"/>
              </a:rPr>
              <a:t>(1881), 3717-3725.</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lang="lt-LT" sz="1200"/>
              <a:t>Experences which are obtained from using CT has potentional to foster dgital culture. Ortez</a:t>
            </a:r>
            <a:endParaRPr sz="1200"/>
          </a:p>
          <a:p>
            <a:pPr indent="0" lvl="0" marL="0" marR="0" rtl="0" algn="l">
              <a:lnSpc>
                <a:spcPct val="100000"/>
              </a:lnSpc>
              <a:spcBef>
                <a:spcPts val="0"/>
              </a:spcBef>
              <a:spcAft>
                <a:spcPts val="0"/>
              </a:spcAft>
              <a:buClr>
                <a:srgbClr val="000000"/>
              </a:buClr>
              <a:buSzPts val="1400"/>
              <a:buFont typeface="Arial"/>
              <a:buNone/>
            </a:pPr>
            <a:r>
              <a:t/>
            </a:r>
            <a:endParaRPr sz="1200"/>
          </a:p>
          <a:p>
            <a:pPr indent="0" lvl="0" marL="0" marR="0" rtl="0" algn="l">
              <a:lnSpc>
                <a:spcPct val="100000"/>
              </a:lnSpc>
              <a:spcBef>
                <a:spcPts val="0"/>
              </a:spcBef>
              <a:spcAft>
                <a:spcPts val="0"/>
              </a:spcAft>
              <a:buClr>
                <a:srgbClr val="000000"/>
              </a:buClr>
              <a:buSzPts val="1400"/>
              <a:buFont typeface="Arial"/>
              <a:buNone/>
            </a:pPr>
            <a:r>
              <a:t/>
            </a:r>
            <a:endParaRPr sz="1200"/>
          </a:p>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Román-González, M., Pérez-González, J. C., &amp; Jiménez-Fernández, C. (2017). Which cognitive abilities underlie computational thinking? Criterion validity of the Computational Thinking Test. </a:t>
            </a:r>
            <a:r>
              <a:rPr b="0" i="1" lang="lt-LT" sz="1200" u="none" cap="none" strike="noStrike">
                <a:solidFill>
                  <a:schemeClr val="dk1"/>
                </a:solidFill>
                <a:latin typeface="Calibri"/>
                <a:ea typeface="Calibri"/>
                <a:cs typeface="Calibri"/>
                <a:sym typeface="Calibri"/>
              </a:rPr>
              <a:t>Computers in human behavior</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72</a:t>
            </a:r>
            <a:r>
              <a:rPr b="0" i="0" lang="lt-LT" sz="1200" u="none" cap="none" strike="noStrike">
                <a:solidFill>
                  <a:schemeClr val="dk1"/>
                </a:solidFill>
                <a:latin typeface="Calibri"/>
                <a:ea typeface="Calibri"/>
                <a:cs typeface="Calibri"/>
                <a:sym typeface="Calibri"/>
              </a:rPr>
              <a:t>, 678-691.</a:t>
            </a:r>
            <a:endParaRPr/>
          </a:p>
          <a:p>
            <a:pPr indent="0" lvl="0" marL="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Wing, J. M. (2008). Computational thinking and thinking about computing. </a:t>
            </a:r>
            <a:r>
              <a:rPr b="0" i="1" lang="lt-LT" sz="1200" u="none" cap="none" strike="noStrike">
                <a:solidFill>
                  <a:schemeClr val="dk1"/>
                </a:solidFill>
                <a:latin typeface="Calibri"/>
                <a:ea typeface="Calibri"/>
                <a:cs typeface="Calibri"/>
                <a:sym typeface="Calibri"/>
              </a:rPr>
              <a:t>Philosophical Transactions of the Royal Society A: Mathematical, Physical and Engineering Sciences</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366</a:t>
            </a:r>
            <a:r>
              <a:rPr b="0" i="0" lang="lt-LT" sz="1200" u="none" cap="none" strike="noStrike">
                <a:solidFill>
                  <a:schemeClr val="dk1"/>
                </a:solidFill>
                <a:latin typeface="Calibri"/>
                <a:ea typeface="Calibri"/>
                <a:cs typeface="Calibri"/>
                <a:sym typeface="Calibri"/>
              </a:rPr>
              <a:t>(1881), 3717-3725.</a:t>
            </a:r>
            <a:endParaRPr/>
          </a:p>
          <a:p>
            <a:pPr indent="0" lvl="0" marL="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lt-LT"/>
              <a:t>1 stage. Important issues to identify are students’ expectations, needs, knowledge, contents they are studying in the regular class, technologies they know or have access to, and the ones they wouldlike to learn more about. Different techniques or strategies can be put into practice to raise this information in a positive, natural, and funny way (e.g., games and storytelling). The key point is to engage people in meaningful and positive experiences with technology usage, 1317Ortiz, J. S. B., Pereira, R. RBIE v.29– 2021 promoting well-being and a feeling that we are all learning together.</a:t>
            </a:r>
            <a:endParaRPr/>
          </a:p>
          <a:p>
            <a:pPr indent="0" lvl="0" marL="0" rtl="0" algn="l">
              <a:lnSpc>
                <a:spcPct val="100000"/>
              </a:lnSpc>
              <a:spcBef>
                <a:spcPts val="0"/>
              </a:spcBef>
              <a:spcAft>
                <a:spcPts val="0"/>
              </a:spcAft>
              <a:buSzPts val="1400"/>
              <a:buNone/>
            </a:pPr>
            <a:r>
              <a:rPr lang="lt-LT"/>
              <a:t>2 stage. Each activity must address relevant and useful issues students want to learn, and must explore possibilities with devices they may have access to, naturally exploring CT concepts and skills with them. New activities can be elaborated, or existing ones can be adapted, as long as they incorporate relevant aspects of students’ context and follow the principles for practices with YAE students (see Section 4.1). Activities must be as universal as possible to attend the diversity of students. Defining activities to be conducted, outcomes to be evaluated, and elaborating the necessary materials to their conduction are also part of this step.</a:t>
            </a:r>
            <a:endParaRPr/>
          </a:p>
          <a:p>
            <a:pPr indent="0" lvl="0" marL="0" rtl="0" algn="l">
              <a:lnSpc>
                <a:spcPct val="100000"/>
              </a:lnSpc>
              <a:spcBef>
                <a:spcPts val="0"/>
              </a:spcBef>
              <a:spcAft>
                <a:spcPts val="0"/>
              </a:spcAft>
              <a:buSzPts val="1400"/>
              <a:buNone/>
            </a:pPr>
            <a:r>
              <a:rPr lang="lt-LT"/>
              <a:t>3 stage. This step also encompasses socialization and evaluation, which mayoccur in different ways according to the goal of each initiative (e.g., students’ progress, what they have learned with the activity, their perception of technological devices usage, etc.).</a:t>
            </a:r>
            <a:endParaRPr/>
          </a:p>
          <a:p>
            <a:pPr indent="0" lvl="0" marL="0" marR="0" rtl="0" algn="l">
              <a:lnSpc>
                <a:spcPct val="100000"/>
              </a:lnSpc>
              <a:spcBef>
                <a:spcPts val="0"/>
              </a:spcBef>
              <a:spcAft>
                <a:spcPts val="0"/>
              </a:spcAft>
              <a:buClr>
                <a:srgbClr val="000000"/>
              </a:buClr>
              <a:buSzPts val="1400"/>
              <a:buFont typeface="Arial"/>
              <a:buNone/>
            </a:pPr>
            <a:r>
              <a:t/>
            </a:r>
            <a:endParaRPr sz="1200"/>
          </a:p>
          <a:p>
            <a:pPr indent="0" lvl="0" marL="0" rtl="0" algn="l">
              <a:lnSpc>
                <a:spcPct val="100000"/>
              </a:lnSpc>
              <a:spcBef>
                <a:spcPts val="0"/>
              </a:spcBef>
              <a:spcAft>
                <a:spcPts val="0"/>
              </a:spcAft>
              <a:buSzPts val="1400"/>
              <a:buNone/>
            </a:pPr>
            <a:r>
              <a:t/>
            </a:r>
            <a:endParaRPr/>
          </a:p>
        </p:txBody>
      </p:sp>
      <p:sp>
        <p:nvSpPr>
          <p:cNvPr id="944" name="Google Shape;944;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945" name="Google Shape;945;p39: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3" name="Google Shape;953;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Wing, J. M. (2006). Computational thinking. </a:t>
            </a:r>
            <a:r>
              <a:rPr b="0" i="1" lang="lt-LT" sz="1200" u="none" cap="none" strike="noStrike">
                <a:solidFill>
                  <a:schemeClr val="dk1"/>
                </a:solidFill>
                <a:latin typeface="Calibri"/>
                <a:ea typeface="Calibri"/>
                <a:cs typeface="Calibri"/>
                <a:sym typeface="Calibri"/>
              </a:rPr>
              <a:t>Communications of the ACM</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49</a:t>
            </a:r>
            <a:r>
              <a:rPr b="0" i="0" lang="lt-LT" sz="1200" u="none" cap="none" strike="noStrike">
                <a:solidFill>
                  <a:schemeClr val="dk1"/>
                </a:solidFill>
                <a:latin typeface="Calibri"/>
                <a:ea typeface="Calibri"/>
                <a:cs typeface="Calibri"/>
                <a:sym typeface="Calibri"/>
              </a:rPr>
              <a:t>(3), 33-35.</a:t>
            </a:r>
            <a:endParaRPr b="0" i="0" sz="1200" u="none" cap="none" strike="noStrike">
              <a:solidFill>
                <a:schemeClr val="dk1"/>
              </a:solidFill>
              <a:latin typeface="Calibri"/>
              <a:ea typeface="Calibri"/>
              <a:cs typeface="Calibri"/>
              <a:sym typeface="Calibri"/>
            </a:endParaRPr>
          </a:p>
          <a:p>
            <a:pPr indent="-228600" lvl="0" marL="457200" marR="0" rtl="0" algn="l">
              <a:lnSpc>
                <a:spcPct val="100000"/>
              </a:lnSpc>
              <a:spcBef>
                <a:spcPts val="0"/>
              </a:spcBef>
              <a:spcAft>
                <a:spcPts val="0"/>
              </a:spcAft>
              <a:buSzPts val="1400"/>
              <a:buNone/>
            </a:pPr>
            <a:r>
              <a:rPr b="0" i="0" lang="lt-LT" sz="1200" u="none" cap="none" strike="noStrike">
                <a:solidFill>
                  <a:schemeClr val="dk1"/>
                </a:solidFill>
                <a:latin typeface="Calibri"/>
                <a:ea typeface="Calibri"/>
                <a:cs typeface="Calibri"/>
                <a:sym typeface="Calibri"/>
              </a:rPr>
              <a:t>Zeng, D. (2013). From Computational Thinking to AI Thinking [A letter from the editor]. </a:t>
            </a:r>
            <a:r>
              <a:rPr b="0" i="1" lang="lt-LT" sz="1200" u="none" cap="none" strike="noStrike">
                <a:solidFill>
                  <a:schemeClr val="dk1"/>
                </a:solidFill>
                <a:latin typeface="Calibri"/>
                <a:ea typeface="Calibri"/>
                <a:cs typeface="Calibri"/>
                <a:sym typeface="Calibri"/>
              </a:rPr>
              <a:t>IEEE Intelligent Systems</a:t>
            </a:r>
            <a:r>
              <a:rPr b="0" i="0" lang="lt-LT" sz="1200" u="none" cap="none" strike="noStrike">
                <a:solidFill>
                  <a:schemeClr val="dk1"/>
                </a:solidFill>
                <a:latin typeface="Calibri"/>
                <a:ea typeface="Calibri"/>
                <a:cs typeface="Calibri"/>
                <a:sym typeface="Calibri"/>
              </a:rPr>
              <a:t>, </a:t>
            </a:r>
            <a:r>
              <a:rPr b="0" i="1" lang="lt-LT" sz="1200" u="none" cap="none" strike="noStrike">
                <a:solidFill>
                  <a:schemeClr val="dk1"/>
                </a:solidFill>
                <a:latin typeface="Calibri"/>
                <a:ea typeface="Calibri"/>
                <a:cs typeface="Calibri"/>
                <a:sym typeface="Calibri"/>
              </a:rPr>
              <a:t>28</a:t>
            </a:r>
            <a:r>
              <a:rPr b="0" i="0" lang="lt-LT" sz="1200" u="none" cap="none" strike="noStrike">
                <a:solidFill>
                  <a:schemeClr val="dk1"/>
                </a:solidFill>
                <a:latin typeface="Calibri"/>
                <a:ea typeface="Calibri"/>
                <a:cs typeface="Calibri"/>
                <a:sym typeface="Calibri"/>
              </a:rPr>
              <a:t>(06), 2-4.</a:t>
            </a:r>
            <a:endParaRPr/>
          </a:p>
        </p:txBody>
      </p:sp>
      <p:sp>
        <p:nvSpPr>
          <p:cNvPr id="954" name="Google Shape;954;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2" name="Google Shape;1002;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4" name="Google Shape;1014;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2" name="Shape 1022"/>
        <p:cNvGrpSpPr/>
        <p:nvPr/>
      </p:nvGrpSpPr>
      <p:grpSpPr>
        <a:xfrm>
          <a:off x="0" y="0"/>
          <a:ext cx="0" cy="0"/>
          <a:chOff x="0" y="0"/>
          <a:chExt cx="0" cy="0"/>
        </a:xfrm>
      </p:grpSpPr>
      <p:sp>
        <p:nvSpPr>
          <p:cNvPr id="1023" name="Google Shape;1023;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4" name="Google Shape;1024;p7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5" name="Google Shape;1025;p7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1026" name="Google Shape;1026;p72: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4" name="Google Shape;1034;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2" name="Shape 1042"/>
        <p:cNvGrpSpPr/>
        <p:nvPr/>
      </p:nvGrpSpPr>
      <p:grpSpPr>
        <a:xfrm>
          <a:off x="0" y="0"/>
          <a:ext cx="0" cy="0"/>
          <a:chOff x="0" y="0"/>
          <a:chExt cx="0" cy="0"/>
        </a:xfrm>
      </p:grpSpPr>
      <p:sp>
        <p:nvSpPr>
          <p:cNvPr id="1043" name="Google Shape;1043;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4" name="Google Shape;1044;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0" name="Shape 1050"/>
        <p:cNvGrpSpPr/>
        <p:nvPr/>
      </p:nvGrpSpPr>
      <p:grpSpPr>
        <a:xfrm>
          <a:off x="0" y="0"/>
          <a:ext cx="0" cy="0"/>
          <a:chOff x="0" y="0"/>
          <a:chExt cx="0" cy="0"/>
        </a:xfrm>
      </p:grpSpPr>
      <p:sp>
        <p:nvSpPr>
          <p:cNvPr id="1051" name="Google Shape;1051;p7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lt-LT"/>
              <a:t>Answers are: </a:t>
            </a:r>
            <a:endParaRPr/>
          </a:p>
          <a:p>
            <a:pPr indent="0" lvl="0" marL="0" rtl="0" algn="l">
              <a:lnSpc>
                <a:spcPct val="100000"/>
              </a:lnSpc>
              <a:spcBef>
                <a:spcPts val="0"/>
              </a:spcBef>
              <a:spcAft>
                <a:spcPts val="0"/>
              </a:spcAft>
              <a:buSzPts val="1400"/>
              <a:buNone/>
            </a:pPr>
            <a:r>
              <a:rPr lang="lt-LT"/>
              <a:t>1-b</a:t>
            </a:r>
            <a:endParaRPr/>
          </a:p>
          <a:p>
            <a:pPr indent="0" lvl="0" marL="0" rtl="0" algn="l">
              <a:lnSpc>
                <a:spcPct val="100000"/>
              </a:lnSpc>
              <a:spcBef>
                <a:spcPts val="0"/>
              </a:spcBef>
              <a:spcAft>
                <a:spcPts val="0"/>
              </a:spcAft>
              <a:buSzPts val="1400"/>
              <a:buNone/>
            </a:pPr>
            <a:r>
              <a:rPr lang="lt-LT"/>
              <a:t>2-c</a:t>
            </a:r>
            <a:endParaRPr/>
          </a:p>
          <a:p>
            <a:pPr indent="0" lvl="0" marL="0" rtl="0" algn="l">
              <a:lnSpc>
                <a:spcPct val="100000"/>
              </a:lnSpc>
              <a:spcBef>
                <a:spcPts val="0"/>
              </a:spcBef>
              <a:spcAft>
                <a:spcPts val="0"/>
              </a:spcAft>
              <a:buSzPts val="1400"/>
              <a:buNone/>
            </a:pPr>
            <a:r>
              <a:rPr lang="lt-LT"/>
              <a:t>3-a</a:t>
            </a:r>
            <a:endParaRPr/>
          </a:p>
          <a:p>
            <a:pPr indent="0" lvl="0" marL="0" rtl="0" algn="l">
              <a:lnSpc>
                <a:spcPct val="100000"/>
              </a:lnSpc>
              <a:spcBef>
                <a:spcPts val="0"/>
              </a:spcBef>
              <a:spcAft>
                <a:spcPts val="0"/>
              </a:spcAft>
              <a:buSzPts val="1400"/>
              <a:buNone/>
            </a:pPr>
            <a:r>
              <a:rPr lang="lt-LT"/>
              <a:t>4-b</a:t>
            </a:r>
            <a:endParaRPr/>
          </a:p>
          <a:p>
            <a:pPr indent="0" lvl="0" marL="0" rtl="0" algn="l">
              <a:lnSpc>
                <a:spcPct val="100000"/>
              </a:lnSpc>
              <a:spcBef>
                <a:spcPts val="0"/>
              </a:spcBef>
              <a:spcAft>
                <a:spcPts val="0"/>
              </a:spcAft>
              <a:buSzPts val="1400"/>
              <a:buNone/>
            </a:pPr>
            <a:r>
              <a:rPr lang="lt-LT"/>
              <a:t>5-b</a:t>
            </a:r>
            <a:endParaRPr/>
          </a:p>
        </p:txBody>
      </p:sp>
      <p:sp>
        <p:nvSpPr>
          <p:cNvPr id="1052" name="Google Shape;1052;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1" name="Google Shape;1061;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4" name="Shape 1094"/>
        <p:cNvGrpSpPr/>
        <p:nvPr/>
      </p:nvGrpSpPr>
      <p:grpSpPr>
        <a:xfrm>
          <a:off x="0" y="0"/>
          <a:ext cx="0" cy="0"/>
          <a:chOff x="0" y="0"/>
          <a:chExt cx="0" cy="0"/>
        </a:xfrm>
      </p:grpSpPr>
      <p:sp>
        <p:nvSpPr>
          <p:cNvPr id="1095" name="Google Shape;1095;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6" name="Google Shape;1096;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lang="lt-LT"/>
              <a:t>https://librarycarpentry.github.io/lc-computational-thinking/intro.html</a:t>
            </a:r>
            <a:endParaRPr/>
          </a:p>
        </p:txBody>
      </p:sp>
      <p:sp>
        <p:nvSpPr>
          <p:cNvPr id="1097" name="Google Shape;1097;p5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p74: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9" name="Google Shape;1119;p74: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20" name="Google Shape;1120;p74: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lt-LT"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1121" name="Google Shape;1121;p74: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lt-LT"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7" name="Shape 1127"/>
        <p:cNvGrpSpPr/>
        <p:nvPr/>
      </p:nvGrpSpPr>
      <p:grpSpPr>
        <a:xfrm>
          <a:off x="0" y="0"/>
          <a:ext cx="0" cy="0"/>
          <a:chOff x="0" y="0"/>
          <a:chExt cx="0" cy="0"/>
        </a:xfrm>
      </p:grpSpPr>
      <p:sp>
        <p:nvSpPr>
          <p:cNvPr id="1128" name="Google Shape;1128;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9" name="Google Shape;1129;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30" name="Google Shape;1130;p5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lt-LT"/>
              <a:t>‹#›</a:t>
            </a:fld>
            <a:endParaRPr/>
          </a:p>
        </p:txBody>
      </p:sp>
      <p:sp>
        <p:nvSpPr>
          <p:cNvPr id="1131" name="Google Shape;1131;p57: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lt-LT"/>
              <a:t>26/11/2024</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8" name="Shape 1138"/>
        <p:cNvGrpSpPr/>
        <p:nvPr/>
      </p:nvGrpSpPr>
      <p:grpSpPr>
        <a:xfrm>
          <a:off x="0" y="0"/>
          <a:ext cx="0" cy="0"/>
          <a:chOff x="0" y="0"/>
          <a:chExt cx="0" cy="0"/>
        </a:xfrm>
      </p:grpSpPr>
      <p:sp>
        <p:nvSpPr>
          <p:cNvPr id="1139" name="Google Shape;1139;p75: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0" name="Google Shape;1140;p75: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1" name="Google Shape;1141;p75: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lt-LT"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1142" name="Google Shape;1142;p75: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lt-LT"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0" name="Shape 1160"/>
        <p:cNvGrpSpPr/>
        <p:nvPr/>
      </p:nvGrpSpPr>
      <p:grpSpPr>
        <a:xfrm>
          <a:off x="0" y="0"/>
          <a:ext cx="0" cy="0"/>
          <a:chOff x="0" y="0"/>
          <a:chExt cx="0" cy="0"/>
        </a:xfrm>
      </p:grpSpPr>
      <p:sp>
        <p:nvSpPr>
          <p:cNvPr id="1161" name="Google Shape;1161;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lt-LT" sz="1200" u="none" cap="none" strike="noStrike">
                <a:solidFill>
                  <a:schemeClr val="dk1"/>
                </a:solidFill>
                <a:latin typeface="Calibri"/>
                <a:ea typeface="Calibri"/>
                <a:cs typeface="Calibri"/>
                <a:sym typeface="Calibri"/>
              </a:rPr>
              <a:t>Burbaitė, R., Drąsutė, V., &amp; Štuikys, V. (2018, April). Integration of computational thinking skills in STEM-driven computer science education. In 2018 IEEE Global Engineering Education </a:t>
            </a:r>
            <a:r>
              <a:rPr b="0" i="1" lang="lt-LT" sz="1200" u="none" cap="none" strike="noStrike">
                <a:solidFill>
                  <a:schemeClr val="dk1"/>
                </a:solidFill>
                <a:latin typeface="Calibri"/>
                <a:ea typeface="Calibri"/>
                <a:cs typeface="Calibri"/>
                <a:sym typeface="Calibri"/>
              </a:rPr>
              <a:t>Conference (EDUCON) (pp. 1824-1832). IEEE.</a:t>
            </a:r>
            <a:endParaRPr/>
          </a:p>
          <a:p>
            <a:pPr indent="0" lvl="0" marL="0" marR="0" rtl="0" algn="l">
              <a:lnSpc>
                <a:spcPct val="100000"/>
              </a:lnSpc>
              <a:spcBef>
                <a:spcPts val="0"/>
              </a:spcBef>
              <a:spcAft>
                <a:spcPts val="0"/>
              </a:spcAft>
              <a:buClr>
                <a:srgbClr val="000000"/>
              </a:buClr>
              <a:buSzPts val="1400"/>
              <a:buFont typeface="Arial"/>
              <a:buNone/>
            </a:pPr>
            <a:r>
              <a:rPr b="0" i="0" lang="lt-LT" sz="1200" u="none" cap="none" strike="noStrike">
                <a:solidFill>
                  <a:schemeClr val="dk1"/>
                </a:solidFill>
                <a:latin typeface="Calibri"/>
                <a:ea typeface="Calibri"/>
                <a:cs typeface="Calibri"/>
                <a:sym typeface="Calibri"/>
              </a:rPr>
              <a:t>Ortiz, J. S., &amp; Pereira, R. (2021). Computational Thinking for Youth and Adults Education: model, principles, activities and lessons learned. Revista Brasileira de Informática na Educação, 29, 1312-1336. </a:t>
            </a:r>
            <a:endParaRPr/>
          </a:p>
          <a:p>
            <a:pPr indent="0" lvl="0" marL="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t/>
            </a:r>
            <a:endParaRPr/>
          </a:p>
        </p:txBody>
      </p:sp>
      <p:sp>
        <p:nvSpPr>
          <p:cNvPr id="1162" name="Google Shape;1162;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5" name="Shape 15"/>
        <p:cNvGrpSpPr/>
        <p:nvPr/>
      </p:nvGrpSpPr>
      <p:grpSpPr>
        <a:xfrm>
          <a:off x="0" y="0"/>
          <a:ext cx="0" cy="0"/>
          <a:chOff x="0" y="0"/>
          <a:chExt cx="0" cy="0"/>
        </a:xfrm>
      </p:grpSpPr>
      <p:sp>
        <p:nvSpPr>
          <p:cNvPr id="16" name="Google Shape;16;p61"/>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 name="Google Shape;17;p61"/>
          <p:cNvSpPr/>
          <p:nvPr>
            <p:ph idx="2" type="pic"/>
          </p:nvPr>
        </p:nvSpPr>
        <p:spPr>
          <a:xfrm>
            <a:off x="680720" y="685799"/>
            <a:ext cx="10830560" cy="5486401"/>
          </a:xfrm>
          <a:prstGeom prst="rect">
            <a:avLst/>
          </a:prstGeom>
          <a:noFill/>
          <a:ln>
            <a:noFill/>
          </a:ln>
        </p:spPr>
      </p:sp>
      <p:sp>
        <p:nvSpPr>
          <p:cNvPr id="18" name="Google Shape;18;p61"/>
          <p:cNvSpPr txBox="1"/>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61"/>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20" name="Shape 20"/>
        <p:cNvGrpSpPr/>
        <p:nvPr/>
      </p:nvGrpSpPr>
      <p:grpSpPr>
        <a:xfrm>
          <a:off x="0" y="0"/>
          <a:ext cx="0" cy="0"/>
          <a:chOff x="0" y="0"/>
          <a:chExt cx="0" cy="0"/>
        </a:xfrm>
      </p:grpSpPr>
      <p:sp>
        <p:nvSpPr>
          <p:cNvPr id="21" name="Google Shape;21;p62"/>
          <p:cNvSpPr/>
          <p:nvPr/>
        </p:nvSpPr>
        <p:spPr>
          <a:xfrm>
            <a:off x="-1" y="0"/>
            <a:ext cx="12192001" cy="68580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2" name="Google Shape;22;p62"/>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 name="Google Shape;23;p62"/>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6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62"/>
          <p:cNvSpPr/>
          <p:nvPr>
            <p:ph idx="2" type="pic"/>
          </p:nvPr>
        </p:nvSpPr>
        <p:spPr>
          <a:xfrm>
            <a:off x="1279525" y="2155389"/>
            <a:ext cx="2003425" cy="2002536"/>
          </a:xfrm>
          <a:prstGeom prst="rect">
            <a:avLst/>
          </a:prstGeom>
          <a:noFill/>
          <a:ln>
            <a:noFill/>
          </a:ln>
        </p:spPr>
      </p:sp>
      <p:sp>
        <p:nvSpPr>
          <p:cNvPr id="26" name="Google Shape;26;p62"/>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 name="Google Shape;27;p62"/>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62"/>
          <p:cNvSpPr/>
          <p:nvPr>
            <p:ph idx="4" type="pic"/>
          </p:nvPr>
        </p:nvSpPr>
        <p:spPr>
          <a:xfrm>
            <a:off x="3804132" y="2155389"/>
            <a:ext cx="2003425" cy="2002536"/>
          </a:xfrm>
          <a:prstGeom prst="rect">
            <a:avLst/>
          </a:prstGeom>
          <a:noFill/>
          <a:ln>
            <a:noFill/>
          </a:ln>
        </p:spPr>
      </p:sp>
      <p:sp>
        <p:nvSpPr>
          <p:cNvPr id="29" name="Google Shape;29;p62"/>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62"/>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62"/>
          <p:cNvSpPr/>
          <p:nvPr>
            <p:ph idx="7" type="pic"/>
          </p:nvPr>
        </p:nvSpPr>
        <p:spPr>
          <a:xfrm>
            <a:off x="6332269" y="2155389"/>
            <a:ext cx="2003425" cy="2002536"/>
          </a:xfrm>
          <a:prstGeom prst="rect">
            <a:avLst/>
          </a:prstGeom>
          <a:noFill/>
          <a:ln>
            <a:noFill/>
          </a:ln>
        </p:spPr>
      </p:sp>
      <p:sp>
        <p:nvSpPr>
          <p:cNvPr id="32" name="Google Shape;32;p62"/>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62"/>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62"/>
          <p:cNvSpPr/>
          <p:nvPr>
            <p:ph idx="13" type="pic"/>
          </p:nvPr>
        </p:nvSpPr>
        <p:spPr>
          <a:xfrm>
            <a:off x="8858607" y="2155389"/>
            <a:ext cx="2003425" cy="2002536"/>
          </a:xfrm>
          <a:prstGeom prst="rect">
            <a:avLst/>
          </a:prstGeom>
          <a:noFill/>
          <a:ln>
            <a:noFill/>
          </a:ln>
        </p:spPr>
      </p:sp>
      <p:sp>
        <p:nvSpPr>
          <p:cNvPr id="35" name="Google Shape;35;p62"/>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62"/>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62"/>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62"/>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39" name="Shape 39"/>
        <p:cNvGrpSpPr/>
        <p:nvPr/>
      </p:nvGrpSpPr>
      <p:grpSpPr>
        <a:xfrm>
          <a:off x="0" y="0"/>
          <a:ext cx="0" cy="0"/>
          <a:chOff x="0" y="0"/>
          <a:chExt cx="0" cy="0"/>
        </a:xfrm>
      </p:grpSpPr>
      <p:sp>
        <p:nvSpPr>
          <p:cNvPr id="40" name="Google Shape;40;p65"/>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1" name="Google Shape;41;p65"/>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2" name="Google Shape;42;p65"/>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65"/>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Arial"/>
                <a:ea typeface="Arial"/>
                <a:cs typeface="Arial"/>
                <a:sym typeface="Arial"/>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65"/>
          <p:cNvSpPr/>
          <p:nvPr>
            <p:ph idx="2" type="pic"/>
          </p:nvPr>
        </p:nvSpPr>
        <p:spPr>
          <a:xfrm>
            <a:off x="8839200" y="685800"/>
            <a:ext cx="2667000" cy="2400300"/>
          </a:xfrm>
          <a:prstGeom prst="rect">
            <a:avLst/>
          </a:prstGeom>
          <a:noFill/>
          <a:ln>
            <a:noFill/>
          </a:ln>
        </p:spPr>
      </p:sp>
      <p:sp>
        <p:nvSpPr>
          <p:cNvPr id="46" name="Google Shape;46;p65"/>
          <p:cNvSpPr/>
          <p:nvPr>
            <p:ph idx="3" type="pic"/>
          </p:nvPr>
        </p:nvSpPr>
        <p:spPr>
          <a:xfrm>
            <a:off x="8839200" y="3764738"/>
            <a:ext cx="2667000" cy="2404872"/>
          </a:xfrm>
          <a:prstGeom prst="rect">
            <a:avLst/>
          </a:prstGeom>
          <a:noFill/>
          <a:ln>
            <a:noFill/>
          </a:ln>
        </p:spPr>
      </p:sp>
      <p:sp>
        <p:nvSpPr>
          <p:cNvPr id="47" name="Google Shape;47;p6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6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49" name="Shape 49"/>
        <p:cNvGrpSpPr/>
        <p:nvPr/>
      </p:nvGrpSpPr>
      <p:grpSpPr>
        <a:xfrm>
          <a:off x="0" y="0"/>
          <a:ext cx="0" cy="0"/>
          <a:chOff x="0" y="0"/>
          <a:chExt cx="0" cy="0"/>
        </a:xfrm>
      </p:grpSpPr>
      <p:sp>
        <p:nvSpPr>
          <p:cNvPr id="50" name="Google Shape;50;p64"/>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51" name="Google Shape;51;p64"/>
          <p:cNvSpPr/>
          <p:nvPr>
            <p:ph idx="2" type="pic"/>
          </p:nvPr>
        </p:nvSpPr>
        <p:spPr>
          <a:xfrm>
            <a:off x="0" y="0"/>
            <a:ext cx="12192000" cy="6858000"/>
          </a:xfrm>
          <a:prstGeom prst="rect">
            <a:avLst/>
          </a:prstGeom>
          <a:noFill/>
          <a:ln>
            <a:noFill/>
          </a:ln>
        </p:spPr>
      </p:sp>
      <p:sp>
        <p:nvSpPr>
          <p:cNvPr id="52" name="Google Shape;52;p64"/>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64"/>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scala de tiempo" type="obj">
  <p:cSld name="OBJECT">
    <p:spTree>
      <p:nvGrpSpPr>
        <p:cNvPr id="54" name="Shape 54"/>
        <p:cNvGrpSpPr/>
        <p:nvPr/>
      </p:nvGrpSpPr>
      <p:grpSpPr>
        <a:xfrm>
          <a:off x="0" y="0"/>
          <a:ext cx="0" cy="0"/>
          <a:chOff x="0" y="0"/>
          <a:chExt cx="0" cy="0"/>
        </a:xfrm>
      </p:grpSpPr>
      <p:sp>
        <p:nvSpPr>
          <p:cNvPr id="55" name="Google Shape;55;p63"/>
          <p:cNvSpPr/>
          <p:nvPr/>
        </p:nvSpPr>
        <p:spPr>
          <a:xfrm>
            <a:off x="-1" y="-1"/>
            <a:ext cx="12192001" cy="6858000"/>
          </a:xfrm>
          <a:custGeom>
            <a:rect b="b" l="l" r="r" t="t"/>
            <a:pathLst>
              <a:path extrusionOk="0" h="6858000" w="12192001">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56" name="Google Shape;56;p63"/>
          <p:cNvSpPr txBox="1"/>
          <p:nvPr>
            <p:ph type="title"/>
          </p:nvPr>
        </p:nvSpPr>
        <p:spPr>
          <a:xfrm>
            <a:off x="1371600" y="1129086"/>
            <a:ext cx="9486900" cy="72511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6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63"/>
          <p:cNvSpPr txBox="1"/>
          <p:nvPr>
            <p:ph idx="1" type="body"/>
          </p:nvPr>
        </p:nvSpPr>
        <p:spPr>
          <a:xfrm>
            <a:off x="1341581" y="1835732"/>
            <a:ext cx="9563100" cy="4322759"/>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6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6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61" name="Shape 61"/>
        <p:cNvGrpSpPr/>
        <p:nvPr/>
      </p:nvGrpSpPr>
      <p:grpSpPr>
        <a:xfrm>
          <a:off x="0" y="0"/>
          <a:ext cx="0" cy="0"/>
          <a:chOff x="0" y="0"/>
          <a:chExt cx="0" cy="0"/>
        </a:xfrm>
      </p:grpSpPr>
      <p:sp>
        <p:nvSpPr>
          <p:cNvPr id="62" name="Google Shape;62;p66"/>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63" name="Google Shape;63;p66"/>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64" name="Google Shape;64;p66"/>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6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66"/>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7" name="Google Shape;67;p66"/>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 name="Google Shape;68;p66"/>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9" name="Google Shape;69;p66"/>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66"/>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1" name="Google Shape;71;p66"/>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 name="Google Shape;72;p6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6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74" name="Shape 74"/>
        <p:cNvGrpSpPr/>
        <p:nvPr/>
      </p:nvGrpSpPr>
      <p:grpSpPr>
        <a:xfrm>
          <a:off x="0" y="0"/>
          <a:ext cx="0" cy="0"/>
          <a:chOff x="0" y="0"/>
          <a:chExt cx="0" cy="0"/>
        </a:xfrm>
      </p:grpSpPr>
      <p:sp>
        <p:nvSpPr>
          <p:cNvPr id="75" name="Google Shape;75;p67"/>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67"/>
          <p:cNvSpPr/>
          <p:nvPr>
            <p:ph idx="2" type="pic"/>
          </p:nvPr>
        </p:nvSpPr>
        <p:spPr>
          <a:xfrm>
            <a:off x="0" y="0"/>
            <a:ext cx="3390900" cy="6858000"/>
          </a:xfrm>
          <a:prstGeom prst="rect">
            <a:avLst/>
          </a:prstGeom>
          <a:noFill/>
          <a:ln>
            <a:noFill/>
          </a:ln>
        </p:spPr>
      </p:sp>
      <p:sp>
        <p:nvSpPr>
          <p:cNvPr id="77" name="Google Shape;77;p6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67"/>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67"/>
          <p:cNvSpPr/>
          <p:nvPr>
            <p:ph idx="3" type="pic"/>
          </p:nvPr>
        </p:nvSpPr>
        <p:spPr>
          <a:xfrm>
            <a:off x="8801100" y="0"/>
            <a:ext cx="3390900" cy="6858000"/>
          </a:xfrm>
          <a:prstGeom prst="rect">
            <a:avLst/>
          </a:prstGeom>
          <a:noFill/>
          <a:ln>
            <a:noFill/>
          </a:ln>
        </p:spPr>
      </p:sp>
      <p:sp>
        <p:nvSpPr>
          <p:cNvPr id="80" name="Google Shape;80;p6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6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82" name="Shape 82"/>
        <p:cNvGrpSpPr/>
        <p:nvPr/>
      </p:nvGrpSpPr>
      <p:grpSpPr>
        <a:xfrm>
          <a:off x="0" y="0"/>
          <a:ext cx="0" cy="0"/>
          <a:chOff x="0" y="0"/>
          <a:chExt cx="0" cy="0"/>
        </a:xfrm>
      </p:grpSpPr>
      <p:sp>
        <p:nvSpPr>
          <p:cNvPr id="83" name="Google Shape;83;p68"/>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84" name="Google Shape;84;p68"/>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6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68"/>
          <p:cNvSpPr/>
          <p:nvPr>
            <p:ph idx="2" type="pic"/>
          </p:nvPr>
        </p:nvSpPr>
        <p:spPr>
          <a:xfrm>
            <a:off x="0" y="0"/>
            <a:ext cx="6781800" cy="6858000"/>
          </a:xfrm>
          <a:prstGeom prst="rect">
            <a:avLst/>
          </a:prstGeom>
          <a:solidFill>
            <a:schemeClr val="dk2"/>
          </a:solidFill>
          <a:ln>
            <a:noFill/>
          </a:ln>
        </p:spPr>
      </p:sp>
      <p:sp>
        <p:nvSpPr>
          <p:cNvPr id="87" name="Google Shape;87;p68"/>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6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6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96" name="Shape 96"/>
        <p:cNvGrpSpPr/>
        <p:nvPr/>
      </p:nvGrpSpPr>
      <p:grpSpPr>
        <a:xfrm>
          <a:off x="0" y="0"/>
          <a:ext cx="0" cy="0"/>
          <a:chOff x="0" y="0"/>
          <a:chExt cx="0" cy="0"/>
        </a:xfrm>
      </p:grpSpPr>
      <p:sp>
        <p:nvSpPr>
          <p:cNvPr id="97" name="Google Shape;97;p77"/>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98" name="Google Shape;98;p77"/>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99" name="Google Shape;99;p77"/>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7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77"/>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2" name="Google Shape;102;p77"/>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 name="Google Shape;103;p77"/>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4" name="Google Shape;104;p77"/>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 name="Google Shape;105;p77"/>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6" name="Google Shape;106;p77"/>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7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7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09" name="Shape 109"/>
        <p:cNvGrpSpPr/>
        <p:nvPr/>
      </p:nvGrpSpPr>
      <p:grpSpPr>
        <a:xfrm>
          <a:off x="0" y="0"/>
          <a:ext cx="0" cy="0"/>
          <a:chOff x="0" y="0"/>
          <a:chExt cx="0" cy="0"/>
        </a:xfrm>
      </p:grpSpPr>
      <p:sp>
        <p:nvSpPr>
          <p:cNvPr id="110" name="Google Shape;110;p82"/>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1" name="Google Shape;111;p82"/>
          <p:cNvSpPr/>
          <p:nvPr>
            <p:ph idx="2" type="pic"/>
          </p:nvPr>
        </p:nvSpPr>
        <p:spPr>
          <a:xfrm>
            <a:off x="680720" y="685799"/>
            <a:ext cx="10830560" cy="5486401"/>
          </a:xfrm>
          <a:prstGeom prst="rect">
            <a:avLst/>
          </a:prstGeom>
          <a:noFill/>
          <a:ln>
            <a:noFill/>
          </a:ln>
        </p:spPr>
      </p:sp>
      <p:sp>
        <p:nvSpPr>
          <p:cNvPr id="112" name="Google Shape;112;p82"/>
          <p:cNvSpPr txBox="1"/>
          <p:nvPr>
            <p:ph type="title"/>
          </p:nvPr>
        </p:nvSpPr>
        <p:spPr>
          <a:xfrm>
            <a:off x="680720" y="3813048"/>
            <a:ext cx="10830560" cy="2359152"/>
          </a:xfrm>
          <a:prstGeom prst="rect">
            <a:avLst/>
          </a:prstGeom>
          <a:gradFill>
            <a:gsLst>
              <a:gs pos="0">
                <a:srgbClr val="000000">
                  <a:alpha val="0"/>
                </a:srgbClr>
              </a:gs>
              <a:gs pos="61000">
                <a:srgbClr val="000000">
                  <a:alpha val="51372"/>
                </a:srgbClr>
              </a:gs>
              <a:gs pos="100000">
                <a:srgbClr val="000000">
                  <a:alpha val="44313"/>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82"/>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114" name="Shape 114"/>
        <p:cNvGrpSpPr/>
        <p:nvPr/>
      </p:nvGrpSpPr>
      <p:grpSpPr>
        <a:xfrm>
          <a:off x="0" y="0"/>
          <a:ext cx="0" cy="0"/>
          <a:chOff x="0" y="0"/>
          <a:chExt cx="0" cy="0"/>
        </a:xfrm>
      </p:grpSpPr>
      <p:sp>
        <p:nvSpPr>
          <p:cNvPr id="115" name="Google Shape;115;p83"/>
          <p:cNvSpPr/>
          <p:nvPr/>
        </p:nvSpPr>
        <p:spPr>
          <a:xfrm>
            <a:off x="-1" y="0"/>
            <a:ext cx="12192001" cy="6858000"/>
          </a:xfrm>
          <a:prstGeom prst="rect">
            <a:avLst/>
          </a:pr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6" name="Google Shape;116;p83"/>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7" name="Google Shape;117;p83"/>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8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83"/>
          <p:cNvSpPr/>
          <p:nvPr>
            <p:ph idx="2" type="pic"/>
          </p:nvPr>
        </p:nvSpPr>
        <p:spPr>
          <a:xfrm>
            <a:off x="1279525" y="2155389"/>
            <a:ext cx="2003425" cy="2002536"/>
          </a:xfrm>
          <a:prstGeom prst="rect">
            <a:avLst/>
          </a:prstGeom>
          <a:noFill/>
          <a:ln>
            <a:noFill/>
          </a:ln>
        </p:spPr>
      </p:sp>
      <p:sp>
        <p:nvSpPr>
          <p:cNvPr id="120" name="Google Shape;120;p83"/>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 name="Google Shape;121;p83"/>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2" name="Google Shape;122;p83"/>
          <p:cNvSpPr/>
          <p:nvPr>
            <p:ph idx="4" type="pic"/>
          </p:nvPr>
        </p:nvSpPr>
        <p:spPr>
          <a:xfrm>
            <a:off x="3804132" y="2155389"/>
            <a:ext cx="2003425" cy="2002536"/>
          </a:xfrm>
          <a:prstGeom prst="rect">
            <a:avLst/>
          </a:prstGeom>
          <a:noFill/>
          <a:ln>
            <a:noFill/>
          </a:ln>
        </p:spPr>
      </p:sp>
      <p:sp>
        <p:nvSpPr>
          <p:cNvPr id="123" name="Google Shape;123;p83"/>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83"/>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 name="Google Shape;125;p83"/>
          <p:cNvSpPr/>
          <p:nvPr>
            <p:ph idx="7" type="pic"/>
          </p:nvPr>
        </p:nvSpPr>
        <p:spPr>
          <a:xfrm>
            <a:off x="6332269" y="2155389"/>
            <a:ext cx="2003425" cy="2002536"/>
          </a:xfrm>
          <a:prstGeom prst="rect">
            <a:avLst/>
          </a:prstGeom>
          <a:noFill/>
          <a:ln>
            <a:noFill/>
          </a:ln>
        </p:spPr>
      </p:sp>
      <p:sp>
        <p:nvSpPr>
          <p:cNvPr id="126" name="Google Shape;126;p83"/>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7" name="Google Shape;127;p83"/>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 name="Google Shape;128;p83"/>
          <p:cNvSpPr/>
          <p:nvPr>
            <p:ph idx="13" type="pic"/>
          </p:nvPr>
        </p:nvSpPr>
        <p:spPr>
          <a:xfrm>
            <a:off x="8858607" y="2155389"/>
            <a:ext cx="2003425" cy="2002536"/>
          </a:xfrm>
          <a:prstGeom prst="rect">
            <a:avLst/>
          </a:prstGeom>
          <a:noFill/>
          <a:ln>
            <a:noFill/>
          </a:ln>
        </p:spPr>
      </p:sp>
      <p:sp>
        <p:nvSpPr>
          <p:cNvPr id="129" name="Google Shape;129;p83"/>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 name="Google Shape;130;p83"/>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1" name="Google Shape;131;p83"/>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83"/>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133" name="Shape 133"/>
        <p:cNvGrpSpPr/>
        <p:nvPr/>
      </p:nvGrpSpPr>
      <p:grpSpPr>
        <a:xfrm>
          <a:off x="0" y="0"/>
          <a:ext cx="0" cy="0"/>
          <a:chOff x="0" y="0"/>
          <a:chExt cx="0" cy="0"/>
        </a:xfrm>
      </p:grpSpPr>
      <p:sp>
        <p:nvSpPr>
          <p:cNvPr id="134" name="Google Shape;134;p84"/>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35" name="Google Shape;135;p84"/>
          <p:cNvSpPr/>
          <p:nvPr>
            <p:ph idx="2" type="pic"/>
          </p:nvPr>
        </p:nvSpPr>
        <p:spPr>
          <a:xfrm>
            <a:off x="0" y="0"/>
            <a:ext cx="12192000" cy="6858000"/>
          </a:xfrm>
          <a:prstGeom prst="rect">
            <a:avLst/>
          </a:prstGeom>
          <a:noFill/>
          <a:ln>
            <a:noFill/>
          </a:ln>
        </p:spPr>
      </p:sp>
      <p:sp>
        <p:nvSpPr>
          <p:cNvPr id="136" name="Google Shape;136;p84"/>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84"/>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138" name="Shape 138"/>
        <p:cNvGrpSpPr/>
        <p:nvPr/>
      </p:nvGrpSpPr>
      <p:grpSpPr>
        <a:xfrm>
          <a:off x="0" y="0"/>
          <a:ext cx="0" cy="0"/>
          <a:chOff x="0" y="0"/>
          <a:chExt cx="0" cy="0"/>
        </a:xfrm>
      </p:grpSpPr>
      <p:sp>
        <p:nvSpPr>
          <p:cNvPr id="139" name="Google Shape;139;p85"/>
          <p:cNvSpPr/>
          <p:nvPr/>
        </p:nvSpPr>
        <p:spPr>
          <a:xfrm>
            <a:off x="0" y="0"/>
            <a:ext cx="8153400" cy="6857999"/>
          </a:xfrm>
          <a:prstGeom prst="rect">
            <a:avLst/>
          </a:pr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0" name="Google Shape;140;p85"/>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1" name="Google Shape;141;p85"/>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8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85"/>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4" name="Google Shape;144;p85"/>
          <p:cNvSpPr/>
          <p:nvPr>
            <p:ph idx="2" type="pic"/>
          </p:nvPr>
        </p:nvSpPr>
        <p:spPr>
          <a:xfrm>
            <a:off x="8839200" y="685800"/>
            <a:ext cx="2667000" cy="2400300"/>
          </a:xfrm>
          <a:prstGeom prst="rect">
            <a:avLst/>
          </a:prstGeom>
          <a:noFill/>
          <a:ln>
            <a:noFill/>
          </a:ln>
        </p:spPr>
      </p:sp>
      <p:sp>
        <p:nvSpPr>
          <p:cNvPr id="145" name="Google Shape;145;p85"/>
          <p:cNvSpPr/>
          <p:nvPr>
            <p:ph idx="3" type="pic"/>
          </p:nvPr>
        </p:nvSpPr>
        <p:spPr>
          <a:xfrm>
            <a:off x="8839200" y="3764738"/>
            <a:ext cx="2667000" cy="2404872"/>
          </a:xfrm>
          <a:prstGeom prst="rect">
            <a:avLst/>
          </a:prstGeom>
          <a:noFill/>
          <a:ln>
            <a:noFill/>
          </a:ln>
        </p:spPr>
      </p:sp>
      <p:sp>
        <p:nvSpPr>
          <p:cNvPr id="146" name="Google Shape;146;p8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8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148" name="Shape 148"/>
        <p:cNvGrpSpPr/>
        <p:nvPr/>
      </p:nvGrpSpPr>
      <p:grpSpPr>
        <a:xfrm>
          <a:off x="0" y="0"/>
          <a:ext cx="0" cy="0"/>
          <a:chOff x="0" y="0"/>
          <a:chExt cx="0" cy="0"/>
        </a:xfrm>
      </p:grpSpPr>
      <p:sp>
        <p:nvSpPr>
          <p:cNvPr id="149" name="Google Shape;149;p86"/>
          <p:cNvSpPr/>
          <p:nvPr/>
        </p:nvSpPr>
        <p:spPr>
          <a:xfrm>
            <a:off x="4076700" y="685798"/>
            <a:ext cx="4076700" cy="5486401"/>
          </a:xfrm>
          <a:prstGeom prst="rect">
            <a:avLst/>
          </a:pr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50" name="Google Shape;150;p86"/>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86"/>
          <p:cNvSpPr/>
          <p:nvPr>
            <p:ph idx="2" type="pic"/>
          </p:nvPr>
        </p:nvSpPr>
        <p:spPr>
          <a:xfrm>
            <a:off x="0" y="0"/>
            <a:ext cx="3390900" cy="6858000"/>
          </a:xfrm>
          <a:prstGeom prst="rect">
            <a:avLst/>
          </a:prstGeom>
          <a:noFill/>
          <a:ln>
            <a:noFill/>
          </a:ln>
        </p:spPr>
      </p:sp>
      <p:sp>
        <p:nvSpPr>
          <p:cNvPr id="152" name="Google Shape;152;p8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3" name="Google Shape;153;p86"/>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p86"/>
          <p:cNvSpPr/>
          <p:nvPr>
            <p:ph idx="3" type="pic"/>
          </p:nvPr>
        </p:nvSpPr>
        <p:spPr>
          <a:xfrm>
            <a:off x="8801100" y="0"/>
            <a:ext cx="3390900" cy="6858000"/>
          </a:xfrm>
          <a:prstGeom prst="rect">
            <a:avLst/>
          </a:prstGeom>
          <a:noFill/>
          <a:ln>
            <a:noFill/>
          </a:ln>
        </p:spPr>
      </p:sp>
      <p:sp>
        <p:nvSpPr>
          <p:cNvPr id="155" name="Google Shape;155;p8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8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contenidos">
  <p:cSld name="Dos contenidos">
    <p:spTree>
      <p:nvGrpSpPr>
        <p:cNvPr id="157" name="Shape 157"/>
        <p:cNvGrpSpPr/>
        <p:nvPr/>
      </p:nvGrpSpPr>
      <p:grpSpPr>
        <a:xfrm>
          <a:off x="0" y="0"/>
          <a:ext cx="0" cy="0"/>
          <a:chOff x="0" y="0"/>
          <a:chExt cx="0" cy="0"/>
        </a:xfrm>
      </p:grpSpPr>
      <p:sp>
        <p:nvSpPr>
          <p:cNvPr id="158" name="Google Shape;158;p87"/>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59" name="Google Shape;159;p87"/>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60" name="Google Shape;160;p87"/>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1" name="Google Shape;161;p8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p87"/>
          <p:cNvSpPr txBox="1"/>
          <p:nvPr>
            <p:ph idx="1" type="body"/>
          </p:nvPr>
        </p:nvSpPr>
        <p:spPr>
          <a:xfrm>
            <a:off x="1301828" y="2353490"/>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3" name="Google Shape;163;p87"/>
          <p:cNvSpPr txBox="1"/>
          <p:nvPr>
            <p:ph idx="2" type="body"/>
          </p:nvPr>
        </p:nvSpPr>
        <p:spPr>
          <a:xfrm>
            <a:off x="1301829" y="3152910"/>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4" name="Google Shape;164;p87"/>
          <p:cNvSpPr txBox="1"/>
          <p:nvPr>
            <p:ph idx="3" type="body"/>
          </p:nvPr>
        </p:nvSpPr>
        <p:spPr>
          <a:xfrm>
            <a:off x="6276148" y="2351313"/>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5" name="Google Shape;165;p87"/>
          <p:cNvSpPr txBox="1"/>
          <p:nvPr>
            <p:ph idx="4" type="body"/>
          </p:nvPr>
        </p:nvSpPr>
        <p:spPr>
          <a:xfrm>
            <a:off x="6276149" y="3150733"/>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6" name="Google Shape;166;p8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p8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umen">
  <p:cSld name="Resumen">
    <p:spTree>
      <p:nvGrpSpPr>
        <p:cNvPr id="168" name="Shape 168"/>
        <p:cNvGrpSpPr/>
        <p:nvPr/>
      </p:nvGrpSpPr>
      <p:grpSpPr>
        <a:xfrm>
          <a:off x="0" y="0"/>
          <a:ext cx="0" cy="0"/>
          <a:chOff x="0" y="0"/>
          <a:chExt cx="0" cy="0"/>
        </a:xfrm>
      </p:grpSpPr>
      <p:sp>
        <p:nvSpPr>
          <p:cNvPr id="169" name="Google Shape;169;p88"/>
          <p:cNvSpPr/>
          <p:nvPr/>
        </p:nvSpPr>
        <p:spPr>
          <a:xfrm>
            <a:off x="0" y="0"/>
            <a:ext cx="8153400" cy="6857999"/>
          </a:xfrm>
          <a:prstGeom prst="rect">
            <a:avLst/>
          </a:pr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0" name="Google Shape;170;p88"/>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1" name="Google Shape;171;p88"/>
          <p:cNvSpPr txBox="1"/>
          <p:nvPr>
            <p:ph type="title"/>
          </p:nvPr>
        </p:nvSpPr>
        <p:spPr>
          <a:xfrm>
            <a:off x="1317170" y="974829"/>
            <a:ext cx="5600700" cy="919286"/>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 name="Google Shape;172;p8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88"/>
          <p:cNvSpPr txBox="1"/>
          <p:nvPr>
            <p:ph idx="1" type="body"/>
          </p:nvPr>
        </p:nvSpPr>
        <p:spPr>
          <a:xfrm>
            <a:off x="1309853" y="2135939"/>
            <a:ext cx="5600700" cy="374723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 name="Google Shape;174;p88"/>
          <p:cNvSpPr/>
          <p:nvPr>
            <p:ph idx="2" type="pic"/>
          </p:nvPr>
        </p:nvSpPr>
        <p:spPr>
          <a:xfrm>
            <a:off x="8839200" y="685800"/>
            <a:ext cx="2667000" cy="2400300"/>
          </a:xfrm>
          <a:prstGeom prst="rect">
            <a:avLst/>
          </a:prstGeom>
          <a:noFill/>
          <a:ln>
            <a:noFill/>
          </a:ln>
        </p:spPr>
      </p:sp>
      <p:sp>
        <p:nvSpPr>
          <p:cNvPr id="175" name="Google Shape;175;p88"/>
          <p:cNvSpPr/>
          <p:nvPr>
            <p:ph idx="3" type="pic"/>
          </p:nvPr>
        </p:nvSpPr>
        <p:spPr>
          <a:xfrm>
            <a:off x="8839200" y="3726638"/>
            <a:ext cx="2667000" cy="2445558"/>
          </a:xfrm>
          <a:prstGeom prst="rect">
            <a:avLst/>
          </a:prstGeom>
          <a:noFill/>
          <a:ln>
            <a:noFill/>
          </a:ln>
        </p:spPr>
      </p:sp>
      <p:sp>
        <p:nvSpPr>
          <p:cNvPr id="176" name="Google Shape;176;p8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 name="Google Shape;177;p8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178" name="Shape 178"/>
        <p:cNvGrpSpPr/>
        <p:nvPr/>
      </p:nvGrpSpPr>
      <p:grpSpPr>
        <a:xfrm>
          <a:off x="0" y="0"/>
          <a:ext cx="0" cy="0"/>
          <a:chOff x="0" y="0"/>
          <a:chExt cx="0" cy="0"/>
        </a:xfrm>
      </p:grpSpPr>
      <p:sp>
        <p:nvSpPr>
          <p:cNvPr id="179" name="Google Shape;179;p89"/>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80" name="Google Shape;180;p89"/>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p89"/>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p89"/>
          <p:cNvSpPr/>
          <p:nvPr>
            <p:ph idx="2" type="pic"/>
          </p:nvPr>
        </p:nvSpPr>
        <p:spPr>
          <a:xfrm>
            <a:off x="0" y="0"/>
            <a:ext cx="6781800" cy="6858000"/>
          </a:xfrm>
          <a:prstGeom prst="rect">
            <a:avLst/>
          </a:prstGeom>
          <a:solidFill>
            <a:schemeClr val="dk2"/>
          </a:solidFill>
          <a:ln>
            <a:noFill/>
          </a:ln>
        </p:spPr>
      </p:sp>
      <p:sp>
        <p:nvSpPr>
          <p:cNvPr id="183" name="Google Shape;183;p89"/>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4" name="Google Shape;184;p89"/>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 name="Google Shape;185;p8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186" name="Shape 186"/>
        <p:cNvGrpSpPr/>
        <p:nvPr/>
      </p:nvGrpSpPr>
      <p:grpSpPr>
        <a:xfrm>
          <a:off x="0" y="0"/>
          <a:ext cx="0" cy="0"/>
          <a:chOff x="0" y="0"/>
          <a:chExt cx="0" cy="0"/>
        </a:xfrm>
      </p:grpSpPr>
      <p:sp>
        <p:nvSpPr>
          <p:cNvPr id="187" name="Google Shape;187;p90"/>
          <p:cNvSpPr/>
          <p:nvPr/>
        </p:nvSpPr>
        <p:spPr>
          <a:xfrm>
            <a:off x="685800" y="685801"/>
            <a:ext cx="7467601" cy="5486400"/>
          </a:xfrm>
          <a:prstGeom prst="rect">
            <a:avLst/>
          </a:pr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88" name="Google Shape;188;p90"/>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9" name="Google Shape;189;p9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0" name="Google Shape;190;p90"/>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1" name="Google Shape;191;p90"/>
          <p:cNvSpPr/>
          <p:nvPr>
            <p:ph idx="2" type="pic"/>
          </p:nvPr>
        </p:nvSpPr>
        <p:spPr>
          <a:xfrm>
            <a:off x="8153400" y="685799"/>
            <a:ext cx="3397250" cy="5486401"/>
          </a:xfrm>
          <a:prstGeom prst="rect">
            <a:avLst/>
          </a:prstGeom>
          <a:noFill/>
          <a:ln>
            <a:noFill/>
          </a:ln>
        </p:spPr>
      </p:sp>
      <p:sp>
        <p:nvSpPr>
          <p:cNvPr id="192" name="Google Shape;192;p90"/>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3" name="Google Shape;193;p9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scala de tiempo" type="obj">
  <p:cSld name="OBJECT">
    <p:spTree>
      <p:nvGrpSpPr>
        <p:cNvPr id="200" name="Shape 200"/>
        <p:cNvGrpSpPr/>
        <p:nvPr/>
      </p:nvGrpSpPr>
      <p:grpSpPr>
        <a:xfrm>
          <a:off x="0" y="0"/>
          <a:ext cx="0" cy="0"/>
          <a:chOff x="0" y="0"/>
          <a:chExt cx="0" cy="0"/>
        </a:xfrm>
      </p:grpSpPr>
      <p:sp>
        <p:nvSpPr>
          <p:cNvPr id="201" name="Google Shape;201;p79"/>
          <p:cNvSpPr/>
          <p:nvPr/>
        </p:nvSpPr>
        <p:spPr>
          <a:xfrm>
            <a:off x="-1" y="-1"/>
            <a:ext cx="12192001" cy="6858000"/>
          </a:xfrm>
          <a:custGeom>
            <a:rect b="b" l="l" r="r" t="t"/>
            <a:pathLst>
              <a:path extrusionOk="0" h="6858000" w="12192001">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02" name="Google Shape;202;p79"/>
          <p:cNvSpPr txBox="1"/>
          <p:nvPr>
            <p:ph type="title"/>
          </p:nvPr>
        </p:nvSpPr>
        <p:spPr>
          <a:xfrm>
            <a:off x="1371600" y="1129086"/>
            <a:ext cx="9486900" cy="72511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3" name="Google Shape;203;p79"/>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4" name="Google Shape;204;p79"/>
          <p:cNvSpPr txBox="1"/>
          <p:nvPr>
            <p:ph idx="1" type="body"/>
          </p:nvPr>
        </p:nvSpPr>
        <p:spPr>
          <a:xfrm>
            <a:off x="1341581" y="1835732"/>
            <a:ext cx="9563100" cy="4322759"/>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5" name="Google Shape;205;p79"/>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6" name="Google Shape;206;p7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207" name="Shape 207"/>
        <p:cNvGrpSpPr/>
        <p:nvPr/>
      </p:nvGrpSpPr>
      <p:grpSpPr>
        <a:xfrm>
          <a:off x="0" y="0"/>
          <a:ext cx="0" cy="0"/>
          <a:chOff x="0" y="0"/>
          <a:chExt cx="0" cy="0"/>
        </a:xfrm>
      </p:grpSpPr>
      <p:sp>
        <p:nvSpPr>
          <p:cNvPr id="208" name="Google Shape;208;p91"/>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09" name="Google Shape;209;p91"/>
          <p:cNvSpPr/>
          <p:nvPr>
            <p:ph idx="2" type="pic"/>
          </p:nvPr>
        </p:nvSpPr>
        <p:spPr>
          <a:xfrm>
            <a:off x="680720" y="685799"/>
            <a:ext cx="10830560" cy="5486401"/>
          </a:xfrm>
          <a:prstGeom prst="rect">
            <a:avLst/>
          </a:prstGeom>
          <a:noFill/>
          <a:ln>
            <a:noFill/>
          </a:ln>
        </p:spPr>
      </p:sp>
      <p:sp>
        <p:nvSpPr>
          <p:cNvPr id="210" name="Google Shape;210;p91"/>
          <p:cNvSpPr txBox="1"/>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1" name="Google Shape;211;p91"/>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212" name="Shape 212"/>
        <p:cNvGrpSpPr/>
        <p:nvPr/>
      </p:nvGrpSpPr>
      <p:grpSpPr>
        <a:xfrm>
          <a:off x="0" y="0"/>
          <a:ext cx="0" cy="0"/>
          <a:chOff x="0" y="0"/>
          <a:chExt cx="0" cy="0"/>
        </a:xfrm>
      </p:grpSpPr>
      <p:sp>
        <p:nvSpPr>
          <p:cNvPr id="213" name="Google Shape;213;p92"/>
          <p:cNvSpPr/>
          <p:nvPr/>
        </p:nvSpPr>
        <p:spPr>
          <a:xfrm>
            <a:off x="-1" y="0"/>
            <a:ext cx="12192001" cy="68580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14" name="Google Shape;214;p92"/>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15" name="Google Shape;215;p92"/>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6" name="Google Shape;216;p9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7" name="Google Shape;217;p92"/>
          <p:cNvSpPr/>
          <p:nvPr>
            <p:ph idx="2" type="pic"/>
          </p:nvPr>
        </p:nvSpPr>
        <p:spPr>
          <a:xfrm>
            <a:off x="1279525" y="2155389"/>
            <a:ext cx="2003425" cy="2002536"/>
          </a:xfrm>
          <a:prstGeom prst="rect">
            <a:avLst/>
          </a:prstGeom>
          <a:noFill/>
          <a:ln>
            <a:noFill/>
          </a:ln>
        </p:spPr>
      </p:sp>
      <p:sp>
        <p:nvSpPr>
          <p:cNvPr id="218" name="Google Shape;218;p92"/>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9" name="Google Shape;219;p92"/>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0" name="Google Shape;220;p92"/>
          <p:cNvSpPr/>
          <p:nvPr>
            <p:ph idx="4" type="pic"/>
          </p:nvPr>
        </p:nvSpPr>
        <p:spPr>
          <a:xfrm>
            <a:off x="3804132" y="2155389"/>
            <a:ext cx="2003425" cy="2002536"/>
          </a:xfrm>
          <a:prstGeom prst="rect">
            <a:avLst/>
          </a:prstGeom>
          <a:noFill/>
          <a:ln>
            <a:noFill/>
          </a:ln>
        </p:spPr>
      </p:sp>
      <p:sp>
        <p:nvSpPr>
          <p:cNvPr id="221" name="Google Shape;221;p92"/>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2" name="Google Shape;222;p92"/>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3" name="Google Shape;223;p92"/>
          <p:cNvSpPr/>
          <p:nvPr>
            <p:ph idx="7" type="pic"/>
          </p:nvPr>
        </p:nvSpPr>
        <p:spPr>
          <a:xfrm>
            <a:off x="6332269" y="2155389"/>
            <a:ext cx="2003425" cy="2002536"/>
          </a:xfrm>
          <a:prstGeom prst="rect">
            <a:avLst/>
          </a:prstGeom>
          <a:noFill/>
          <a:ln>
            <a:noFill/>
          </a:ln>
        </p:spPr>
      </p:sp>
      <p:sp>
        <p:nvSpPr>
          <p:cNvPr id="224" name="Google Shape;224;p92"/>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5" name="Google Shape;225;p92"/>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6" name="Google Shape;226;p92"/>
          <p:cNvSpPr/>
          <p:nvPr>
            <p:ph idx="13" type="pic"/>
          </p:nvPr>
        </p:nvSpPr>
        <p:spPr>
          <a:xfrm>
            <a:off x="8858607" y="2155389"/>
            <a:ext cx="2003425" cy="2002536"/>
          </a:xfrm>
          <a:prstGeom prst="rect">
            <a:avLst/>
          </a:prstGeom>
          <a:noFill/>
          <a:ln>
            <a:noFill/>
          </a:ln>
        </p:spPr>
      </p:sp>
      <p:sp>
        <p:nvSpPr>
          <p:cNvPr id="227" name="Google Shape;227;p92"/>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8" name="Google Shape;228;p92"/>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9" name="Google Shape;229;p92"/>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0" name="Google Shape;230;p92"/>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231" name="Shape 231"/>
        <p:cNvGrpSpPr/>
        <p:nvPr/>
      </p:nvGrpSpPr>
      <p:grpSpPr>
        <a:xfrm>
          <a:off x="0" y="0"/>
          <a:ext cx="0" cy="0"/>
          <a:chOff x="0" y="0"/>
          <a:chExt cx="0" cy="0"/>
        </a:xfrm>
      </p:grpSpPr>
      <p:sp>
        <p:nvSpPr>
          <p:cNvPr id="232" name="Google Shape;232;p93"/>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3" name="Google Shape;233;p93"/>
          <p:cNvSpPr/>
          <p:nvPr>
            <p:ph idx="2" type="pic"/>
          </p:nvPr>
        </p:nvSpPr>
        <p:spPr>
          <a:xfrm>
            <a:off x="0" y="0"/>
            <a:ext cx="12192000" cy="6858000"/>
          </a:xfrm>
          <a:prstGeom prst="rect">
            <a:avLst/>
          </a:prstGeom>
          <a:noFill/>
          <a:ln>
            <a:noFill/>
          </a:ln>
        </p:spPr>
      </p:sp>
      <p:sp>
        <p:nvSpPr>
          <p:cNvPr id="234" name="Google Shape;234;p93"/>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5" name="Google Shape;235;p93"/>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236" name="Shape 236"/>
        <p:cNvGrpSpPr/>
        <p:nvPr/>
      </p:nvGrpSpPr>
      <p:grpSpPr>
        <a:xfrm>
          <a:off x="0" y="0"/>
          <a:ext cx="0" cy="0"/>
          <a:chOff x="0" y="0"/>
          <a:chExt cx="0" cy="0"/>
        </a:xfrm>
      </p:grpSpPr>
      <p:sp>
        <p:nvSpPr>
          <p:cNvPr id="237" name="Google Shape;237;p94"/>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8" name="Google Shape;238;p94"/>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9" name="Google Shape;239;p94"/>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0" name="Google Shape;240;p9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1" name="Google Shape;241;p94"/>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2" name="Google Shape;242;p94"/>
          <p:cNvSpPr/>
          <p:nvPr>
            <p:ph idx="2" type="pic"/>
          </p:nvPr>
        </p:nvSpPr>
        <p:spPr>
          <a:xfrm>
            <a:off x="8839200" y="685800"/>
            <a:ext cx="2667000" cy="2400300"/>
          </a:xfrm>
          <a:prstGeom prst="rect">
            <a:avLst/>
          </a:prstGeom>
          <a:noFill/>
          <a:ln>
            <a:noFill/>
          </a:ln>
        </p:spPr>
      </p:sp>
      <p:sp>
        <p:nvSpPr>
          <p:cNvPr id="243" name="Google Shape;243;p94"/>
          <p:cNvSpPr/>
          <p:nvPr>
            <p:ph idx="3" type="pic"/>
          </p:nvPr>
        </p:nvSpPr>
        <p:spPr>
          <a:xfrm>
            <a:off x="8839200" y="3764738"/>
            <a:ext cx="2667000" cy="2404872"/>
          </a:xfrm>
          <a:prstGeom prst="rect">
            <a:avLst/>
          </a:prstGeom>
          <a:noFill/>
          <a:ln>
            <a:noFill/>
          </a:ln>
        </p:spPr>
      </p:sp>
      <p:sp>
        <p:nvSpPr>
          <p:cNvPr id="244" name="Google Shape;244;p9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5" name="Google Shape;245;p9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246" name="Shape 246"/>
        <p:cNvGrpSpPr/>
        <p:nvPr/>
      </p:nvGrpSpPr>
      <p:grpSpPr>
        <a:xfrm>
          <a:off x="0" y="0"/>
          <a:ext cx="0" cy="0"/>
          <a:chOff x="0" y="0"/>
          <a:chExt cx="0" cy="0"/>
        </a:xfrm>
      </p:grpSpPr>
      <p:sp>
        <p:nvSpPr>
          <p:cNvPr id="247" name="Google Shape;247;p95"/>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48" name="Google Shape;248;p95"/>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9" name="Google Shape;249;p9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0" name="Google Shape;250;p95"/>
          <p:cNvSpPr/>
          <p:nvPr>
            <p:ph idx="2" type="pic"/>
          </p:nvPr>
        </p:nvSpPr>
        <p:spPr>
          <a:xfrm>
            <a:off x="0" y="0"/>
            <a:ext cx="6781800" cy="6858000"/>
          </a:xfrm>
          <a:prstGeom prst="rect">
            <a:avLst/>
          </a:prstGeom>
          <a:solidFill>
            <a:schemeClr val="dk2"/>
          </a:solidFill>
          <a:ln>
            <a:noFill/>
          </a:ln>
        </p:spPr>
      </p:sp>
      <p:sp>
        <p:nvSpPr>
          <p:cNvPr id="251" name="Google Shape;251;p95"/>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2" name="Google Shape;252;p9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3" name="Google Shape;253;p9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254" name="Shape 254"/>
        <p:cNvGrpSpPr/>
        <p:nvPr/>
      </p:nvGrpSpPr>
      <p:grpSpPr>
        <a:xfrm>
          <a:off x="0" y="0"/>
          <a:ext cx="0" cy="0"/>
          <a:chOff x="0" y="0"/>
          <a:chExt cx="0" cy="0"/>
        </a:xfrm>
      </p:grpSpPr>
      <p:sp>
        <p:nvSpPr>
          <p:cNvPr id="255" name="Google Shape;255;p96"/>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56" name="Google Shape;256;p96"/>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57" name="Google Shape;257;p96"/>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8" name="Google Shape;258;p9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9" name="Google Shape;259;p96"/>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0" name="Google Shape;260;p96"/>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1" name="Google Shape;261;p96"/>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2" name="Google Shape;262;p96"/>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3" name="Google Shape;263;p96"/>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4" name="Google Shape;264;p96"/>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5" name="Google Shape;265;p9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6" name="Google Shape;266;p9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267" name="Shape 267"/>
        <p:cNvGrpSpPr/>
        <p:nvPr/>
      </p:nvGrpSpPr>
      <p:grpSpPr>
        <a:xfrm>
          <a:off x="0" y="0"/>
          <a:ext cx="0" cy="0"/>
          <a:chOff x="0" y="0"/>
          <a:chExt cx="0" cy="0"/>
        </a:xfrm>
      </p:grpSpPr>
      <p:sp>
        <p:nvSpPr>
          <p:cNvPr id="268" name="Google Shape;268;p97"/>
          <p:cNvSpPr/>
          <p:nvPr/>
        </p:nvSpPr>
        <p:spPr>
          <a:xfrm>
            <a:off x="4076700" y="685798"/>
            <a:ext cx="4076700" cy="5486401"/>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69" name="Google Shape;269;p97"/>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0" name="Google Shape;270;p97"/>
          <p:cNvSpPr/>
          <p:nvPr>
            <p:ph idx="2" type="pic"/>
          </p:nvPr>
        </p:nvSpPr>
        <p:spPr>
          <a:xfrm>
            <a:off x="0" y="0"/>
            <a:ext cx="3390900" cy="6858000"/>
          </a:xfrm>
          <a:prstGeom prst="rect">
            <a:avLst/>
          </a:prstGeom>
          <a:noFill/>
          <a:ln>
            <a:noFill/>
          </a:ln>
        </p:spPr>
      </p:sp>
      <p:sp>
        <p:nvSpPr>
          <p:cNvPr id="271" name="Google Shape;271;p9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2" name="Google Shape;272;p97"/>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3" name="Google Shape;273;p97"/>
          <p:cNvSpPr/>
          <p:nvPr>
            <p:ph idx="3" type="pic"/>
          </p:nvPr>
        </p:nvSpPr>
        <p:spPr>
          <a:xfrm>
            <a:off x="8801100" y="0"/>
            <a:ext cx="3390900" cy="6858000"/>
          </a:xfrm>
          <a:prstGeom prst="rect">
            <a:avLst/>
          </a:prstGeom>
          <a:noFill/>
          <a:ln>
            <a:noFill/>
          </a:ln>
        </p:spPr>
      </p:sp>
      <p:sp>
        <p:nvSpPr>
          <p:cNvPr id="274" name="Google Shape;274;p9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5" name="Google Shape;275;p9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276" name="Shape 276"/>
        <p:cNvGrpSpPr/>
        <p:nvPr/>
      </p:nvGrpSpPr>
      <p:grpSpPr>
        <a:xfrm>
          <a:off x="0" y="0"/>
          <a:ext cx="0" cy="0"/>
          <a:chOff x="0" y="0"/>
          <a:chExt cx="0" cy="0"/>
        </a:xfrm>
      </p:grpSpPr>
      <p:sp>
        <p:nvSpPr>
          <p:cNvPr id="277" name="Google Shape;277;p98"/>
          <p:cNvSpPr/>
          <p:nvPr/>
        </p:nvSpPr>
        <p:spPr>
          <a:xfrm>
            <a:off x="685800" y="685801"/>
            <a:ext cx="7467601" cy="54864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78" name="Google Shape;278;p98"/>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9" name="Google Shape;279;p9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0" name="Google Shape;280;p98"/>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1" name="Google Shape;281;p98"/>
          <p:cNvSpPr/>
          <p:nvPr>
            <p:ph idx="2" type="pic"/>
          </p:nvPr>
        </p:nvSpPr>
        <p:spPr>
          <a:xfrm>
            <a:off x="8153400" y="685799"/>
            <a:ext cx="3397250" cy="5486401"/>
          </a:xfrm>
          <a:prstGeom prst="rect">
            <a:avLst/>
          </a:prstGeom>
          <a:noFill/>
          <a:ln>
            <a:noFill/>
          </a:ln>
        </p:spPr>
      </p:sp>
      <p:sp>
        <p:nvSpPr>
          <p:cNvPr id="282" name="Google Shape;282;p9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3" name="Google Shape;283;p9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290" name="Shape 290"/>
        <p:cNvGrpSpPr/>
        <p:nvPr/>
      </p:nvGrpSpPr>
      <p:grpSpPr>
        <a:xfrm>
          <a:off x="0" y="0"/>
          <a:ext cx="0" cy="0"/>
          <a:chOff x="0" y="0"/>
          <a:chExt cx="0" cy="0"/>
        </a:xfrm>
      </p:grpSpPr>
      <p:sp>
        <p:nvSpPr>
          <p:cNvPr id="291" name="Google Shape;291;p81"/>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92" name="Google Shape;292;p81"/>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93" name="Google Shape;293;p81"/>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4" name="Google Shape;294;p8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5" name="Google Shape;295;p81"/>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96" name="Google Shape;296;p81"/>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7" name="Google Shape;297;p81"/>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98" name="Google Shape;298;p81"/>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9" name="Google Shape;299;p81"/>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00" name="Google Shape;300;p81"/>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1" name="Google Shape;301;p8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2" name="Google Shape;302;p8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303" name="Shape 303"/>
        <p:cNvGrpSpPr/>
        <p:nvPr/>
      </p:nvGrpSpPr>
      <p:grpSpPr>
        <a:xfrm>
          <a:off x="0" y="0"/>
          <a:ext cx="0" cy="0"/>
          <a:chOff x="0" y="0"/>
          <a:chExt cx="0" cy="0"/>
        </a:xfrm>
      </p:grpSpPr>
      <p:sp>
        <p:nvSpPr>
          <p:cNvPr id="304" name="Google Shape;304;p99"/>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05" name="Google Shape;305;p99"/>
          <p:cNvSpPr/>
          <p:nvPr>
            <p:ph idx="2" type="pic"/>
          </p:nvPr>
        </p:nvSpPr>
        <p:spPr>
          <a:xfrm>
            <a:off x="680720" y="685799"/>
            <a:ext cx="10830560" cy="5486401"/>
          </a:xfrm>
          <a:prstGeom prst="rect">
            <a:avLst/>
          </a:prstGeom>
          <a:noFill/>
          <a:ln>
            <a:noFill/>
          </a:ln>
        </p:spPr>
      </p:sp>
      <p:sp>
        <p:nvSpPr>
          <p:cNvPr id="306" name="Google Shape;306;p99"/>
          <p:cNvSpPr txBox="1"/>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7" name="Google Shape;307;p99"/>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308" name="Shape 308"/>
        <p:cNvGrpSpPr/>
        <p:nvPr/>
      </p:nvGrpSpPr>
      <p:grpSpPr>
        <a:xfrm>
          <a:off x="0" y="0"/>
          <a:ext cx="0" cy="0"/>
          <a:chOff x="0" y="0"/>
          <a:chExt cx="0" cy="0"/>
        </a:xfrm>
      </p:grpSpPr>
      <p:sp>
        <p:nvSpPr>
          <p:cNvPr id="309" name="Google Shape;309;p100"/>
          <p:cNvSpPr/>
          <p:nvPr/>
        </p:nvSpPr>
        <p:spPr>
          <a:xfrm>
            <a:off x="-1" y="0"/>
            <a:ext cx="12192001" cy="68580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10" name="Google Shape;310;p100"/>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11" name="Google Shape;311;p100"/>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2" name="Google Shape;312;p10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3" name="Google Shape;313;p100"/>
          <p:cNvSpPr/>
          <p:nvPr>
            <p:ph idx="2" type="pic"/>
          </p:nvPr>
        </p:nvSpPr>
        <p:spPr>
          <a:xfrm>
            <a:off x="1279525" y="2155389"/>
            <a:ext cx="2003425" cy="2002536"/>
          </a:xfrm>
          <a:prstGeom prst="rect">
            <a:avLst/>
          </a:prstGeom>
          <a:noFill/>
          <a:ln>
            <a:noFill/>
          </a:ln>
        </p:spPr>
      </p:sp>
      <p:sp>
        <p:nvSpPr>
          <p:cNvPr id="314" name="Google Shape;314;p100"/>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5" name="Google Shape;315;p100"/>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6" name="Google Shape;316;p100"/>
          <p:cNvSpPr/>
          <p:nvPr>
            <p:ph idx="4" type="pic"/>
          </p:nvPr>
        </p:nvSpPr>
        <p:spPr>
          <a:xfrm>
            <a:off x="3804132" y="2155389"/>
            <a:ext cx="2003425" cy="2002536"/>
          </a:xfrm>
          <a:prstGeom prst="rect">
            <a:avLst/>
          </a:prstGeom>
          <a:noFill/>
          <a:ln>
            <a:noFill/>
          </a:ln>
        </p:spPr>
      </p:sp>
      <p:sp>
        <p:nvSpPr>
          <p:cNvPr id="317" name="Google Shape;317;p100"/>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8" name="Google Shape;318;p100"/>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9" name="Google Shape;319;p100"/>
          <p:cNvSpPr/>
          <p:nvPr>
            <p:ph idx="7" type="pic"/>
          </p:nvPr>
        </p:nvSpPr>
        <p:spPr>
          <a:xfrm>
            <a:off x="6332269" y="2155389"/>
            <a:ext cx="2003425" cy="2002536"/>
          </a:xfrm>
          <a:prstGeom prst="rect">
            <a:avLst/>
          </a:prstGeom>
          <a:noFill/>
          <a:ln>
            <a:noFill/>
          </a:ln>
        </p:spPr>
      </p:sp>
      <p:sp>
        <p:nvSpPr>
          <p:cNvPr id="320" name="Google Shape;320;p100"/>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1" name="Google Shape;321;p100"/>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2" name="Google Shape;322;p100"/>
          <p:cNvSpPr/>
          <p:nvPr>
            <p:ph idx="13" type="pic"/>
          </p:nvPr>
        </p:nvSpPr>
        <p:spPr>
          <a:xfrm>
            <a:off x="8858607" y="2155389"/>
            <a:ext cx="2003425" cy="2002536"/>
          </a:xfrm>
          <a:prstGeom prst="rect">
            <a:avLst/>
          </a:prstGeom>
          <a:noFill/>
          <a:ln>
            <a:noFill/>
          </a:ln>
        </p:spPr>
      </p:sp>
      <p:sp>
        <p:nvSpPr>
          <p:cNvPr id="323" name="Google Shape;323;p100"/>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4" name="Google Shape;324;p100"/>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5" name="Google Shape;325;p100"/>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6" name="Google Shape;326;p100"/>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327" name="Shape 327"/>
        <p:cNvGrpSpPr/>
        <p:nvPr/>
      </p:nvGrpSpPr>
      <p:grpSpPr>
        <a:xfrm>
          <a:off x="0" y="0"/>
          <a:ext cx="0" cy="0"/>
          <a:chOff x="0" y="0"/>
          <a:chExt cx="0" cy="0"/>
        </a:xfrm>
      </p:grpSpPr>
      <p:sp>
        <p:nvSpPr>
          <p:cNvPr id="328" name="Google Shape;328;p101"/>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29" name="Google Shape;329;p101"/>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30" name="Google Shape;330;p101"/>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1" name="Google Shape;331;p10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2" name="Google Shape;332;p101"/>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3" name="Google Shape;333;p101"/>
          <p:cNvSpPr/>
          <p:nvPr>
            <p:ph idx="2" type="pic"/>
          </p:nvPr>
        </p:nvSpPr>
        <p:spPr>
          <a:xfrm>
            <a:off x="8839200" y="685800"/>
            <a:ext cx="2667000" cy="2400300"/>
          </a:xfrm>
          <a:prstGeom prst="rect">
            <a:avLst/>
          </a:prstGeom>
          <a:noFill/>
          <a:ln>
            <a:noFill/>
          </a:ln>
        </p:spPr>
      </p:sp>
      <p:sp>
        <p:nvSpPr>
          <p:cNvPr id="334" name="Google Shape;334;p101"/>
          <p:cNvSpPr/>
          <p:nvPr>
            <p:ph idx="3" type="pic"/>
          </p:nvPr>
        </p:nvSpPr>
        <p:spPr>
          <a:xfrm>
            <a:off x="8839200" y="3764738"/>
            <a:ext cx="2667000" cy="2404872"/>
          </a:xfrm>
          <a:prstGeom prst="rect">
            <a:avLst/>
          </a:prstGeom>
          <a:noFill/>
          <a:ln>
            <a:noFill/>
          </a:ln>
        </p:spPr>
      </p:sp>
      <p:sp>
        <p:nvSpPr>
          <p:cNvPr id="335" name="Google Shape;335;p10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6" name="Google Shape;336;p10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337" name="Shape 337"/>
        <p:cNvGrpSpPr/>
        <p:nvPr/>
      </p:nvGrpSpPr>
      <p:grpSpPr>
        <a:xfrm>
          <a:off x="0" y="0"/>
          <a:ext cx="0" cy="0"/>
          <a:chOff x="0" y="0"/>
          <a:chExt cx="0" cy="0"/>
        </a:xfrm>
      </p:grpSpPr>
      <p:sp>
        <p:nvSpPr>
          <p:cNvPr id="338" name="Google Shape;338;p102"/>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39" name="Google Shape;339;p102"/>
          <p:cNvSpPr/>
          <p:nvPr>
            <p:ph idx="2" type="pic"/>
          </p:nvPr>
        </p:nvSpPr>
        <p:spPr>
          <a:xfrm>
            <a:off x="0" y="0"/>
            <a:ext cx="12192000" cy="6858000"/>
          </a:xfrm>
          <a:prstGeom prst="rect">
            <a:avLst/>
          </a:prstGeom>
          <a:noFill/>
          <a:ln>
            <a:noFill/>
          </a:ln>
        </p:spPr>
      </p:sp>
      <p:sp>
        <p:nvSpPr>
          <p:cNvPr id="340" name="Google Shape;340;p102"/>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1" name="Google Shape;341;p102"/>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contenidos">
  <p:cSld name="Dos contenidos">
    <p:spTree>
      <p:nvGrpSpPr>
        <p:cNvPr id="342" name="Shape 342"/>
        <p:cNvGrpSpPr/>
        <p:nvPr/>
      </p:nvGrpSpPr>
      <p:grpSpPr>
        <a:xfrm>
          <a:off x="0" y="0"/>
          <a:ext cx="0" cy="0"/>
          <a:chOff x="0" y="0"/>
          <a:chExt cx="0" cy="0"/>
        </a:xfrm>
      </p:grpSpPr>
      <p:sp>
        <p:nvSpPr>
          <p:cNvPr id="343" name="Google Shape;343;p103"/>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44" name="Google Shape;344;p103"/>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45" name="Google Shape;345;p103"/>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6" name="Google Shape;346;p10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7" name="Google Shape;347;p103"/>
          <p:cNvSpPr txBox="1"/>
          <p:nvPr>
            <p:ph idx="1" type="body"/>
          </p:nvPr>
        </p:nvSpPr>
        <p:spPr>
          <a:xfrm>
            <a:off x="1301828" y="2353490"/>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48" name="Google Shape;348;p103"/>
          <p:cNvSpPr txBox="1"/>
          <p:nvPr>
            <p:ph idx="2" type="body"/>
          </p:nvPr>
        </p:nvSpPr>
        <p:spPr>
          <a:xfrm>
            <a:off x="1301829" y="3152910"/>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9" name="Google Shape;349;p103"/>
          <p:cNvSpPr txBox="1"/>
          <p:nvPr>
            <p:ph idx="3" type="body"/>
          </p:nvPr>
        </p:nvSpPr>
        <p:spPr>
          <a:xfrm>
            <a:off x="6276148" y="2351313"/>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50" name="Google Shape;350;p103"/>
          <p:cNvSpPr txBox="1"/>
          <p:nvPr>
            <p:ph idx="4" type="body"/>
          </p:nvPr>
        </p:nvSpPr>
        <p:spPr>
          <a:xfrm>
            <a:off x="6276149" y="3150733"/>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1" name="Google Shape;351;p10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2" name="Google Shape;352;p10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353" name="Shape 353"/>
        <p:cNvGrpSpPr/>
        <p:nvPr/>
      </p:nvGrpSpPr>
      <p:grpSpPr>
        <a:xfrm>
          <a:off x="0" y="0"/>
          <a:ext cx="0" cy="0"/>
          <a:chOff x="0" y="0"/>
          <a:chExt cx="0" cy="0"/>
        </a:xfrm>
      </p:grpSpPr>
      <p:sp>
        <p:nvSpPr>
          <p:cNvPr id="354" name="Google Shape;354;p104"/>
          <p:cNvSpPr/>
          <p:nvPr/>
        </p:nvSpPr>
        <p:spPr>
          <a:xfrm>
            <a:off x="4076700" y="685798"/>
            <a:ext cx="4076700" cy="5486401"/>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55" name="Google Shape;355;p104"/>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6" name="Google Shape;356;p104"/>
          <p:cNvSpPr/>
          <p:nvPr>
            <p:ph idx="2" type="pic"/>
          </p:nvPr>
        </p:nvSpPr>
        <p:spPr>
          <a:xfrm>
            <a:off x="0" y="0"/>
            <a:ext cx="3390900" cy="6858000"/>
          </a:xfrm>
          <a:prstGeom prst="rect">
            <a:avLst/>
          </a:prstGeom>
          <a:noFill/>
          <a:ln>
            <a:noFill/>
          </a:ln>
        </p:spPr>
      </p:sp>
      <p:sp>
        <p:nvSpPr>
          <p:cNvPr id="357" name="Google Shape;357;p10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8" name="Google Shape;358;p104"/>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9" name="Google Shape;359;p104"/>
          <p:cNvSpPr/>
          <p:nvPr>
            <p:ph idx="3" type="pic"/>
          </p:nvPr>
        </p:nvSpPr>
        <p:spPr>
          <a:xfrm>
            <a:off x="8801100" y="0"/>
            <a:ext cx="3390900" cy="6858000"/>
          </a:xfrm>
          <a:prstGeom prst="rect">
            <a:avLst/>
          </a:prstGeom>
          <a:noFill/>
          <a:ln>
            <a:noFill/>
          </a:ln>
        </p:spPr>
      </p:sp>
      <p:sp>
        <p:nvSpPr>
          <p:cNvPr id="360" name="Google Shape;360;p10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1" name="Google Shape;361;p10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umen">
  <p:cSld name="Resumen">
    <p:spTree>
      <p:nvGrpSpPr>
        <p:cNvPr id="362" name="Shape 362"/>
        <p:cNvGrpSpPr/>
        <p:nvPr/>
      </p:nvGrpSpPr>
      <p:grpSpPr>
        <a:xfrm>
          <a:off x="0" y="0"/>
          <a:ext cx="0" cy="0"/>
          <a:chOff x="0" y="0"/>
          <a:chExt cx="0" cy="0"/>
        </a:xfrm>
      </p:grpSpPr>
      <p:sp>
        <p:nvSpPr>
          <p:cNvPr id="363" name="Google Shape;363;p105"/>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64" name="Google Shape;364;p105"/>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65" name="Google Shape;365;p105"/>
          <p:cNvSpPr txBox="1"/>
          <p:nvPr>
            <p:ph type="title"/>
          </p:nvPr>
        </p:nvSpPr>
        <p:spPr>
          <a:xfrm>
            <a:off x="1317170" y="974829"/>
            <a:ext cx="5600700" cy="919286"/>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6" name="Google Shape;366;p10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7" name="Google Shape;367;p105"/>
          <p:cNvSpPr txBox="1"/>
          <p:nvPr>
            <p:ph idx="1" type="body"/>
          </p:nvPr>
        </p:nvSpPr>
        <p:spPr>
          <a:xfrm>
            <a:off x="1309853" y="2135939"/>
            <a:ext cx="5600700" cy="374723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8" name="Google Shape;368;p105"/>
          <p:cNvSpPr/>
          <p:nvPr>
            <p:ph idx="2" type="pic"/>
          </p:nvPr>
        </p:nvSpPr>
        <p:spPr>
          <a:xfrm>
            <a:off x="8839200" y="685800"/>
            <a:ext cx="2667000" cy="2400300"/>
          </a:xfrm>
          <a:prstGeom prst="rect">
            <a:avLst/>
          </a:prstGeom>
          <a:noFill/>
          <a:ln>
            <a:noFill/>
          </a:ln>
        </p:spPr>
      </p:sp>
      <p:sp>
        <p:nvSpPr>
          <p:cNvPr id="369" name="Google Shape;369;p105"/>
          <p:cNvSpPr/>
          <p:nvPr>
            <p:ph idx="3" type="pic"/>
          </p:nvPr>
        </p:nvSpPr>
        <p:spPr>
          <a:xfrm>
            <a:off x="8839200" y="3726638"/>
            <a:ext cx="2667000" cy="2445558"/>
          </a:xfrm>
          <a:prstGeom prst="rect">
            <a:avLst/>
          </a:prstGeom>
          <a:noFill/>
          <a:ln>
            <a:noFill/>
          </a:ln>
        </p:spPr>
      </p:sp>
      <p:sp>
        <p:nvSpPr>
          <p:cNvPr id="370" name="Google Shape;370;p10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1" name="Google Shape;371;p10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372" name="Shape 372"/>
        <p:cNvGrpSpPr/>
        <p:nvPr/>
      </p:nvGrpSpPr>
      <p:grpSpPr>
        <a:xfrm>
          <a:off x="0" y="0"/>
          <a:ext cx="0" cy="0"/>
          <a:chOff x="0" y="0"/>
          <a:chExt cx="0" cy="0"/>
        </a:xfrm>
      </p:grpSpPr>
      <p:sp>
        <p:nvSpPr>
          <p:cNvPr id="373" name="Google Shape;373;p106"/>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74" name="Google Shape;374;p106"/>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5" name="Google Shape;375;p10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6" name="Google Shape;376;p106"/>
          <p:cNvSpPr/>
          <p:nvPr>
            <p:ph idx="2" type="pic"/>
          </p:nvPr>
        </p:nvSpPr>
        <p:spPr>
          <a:xfrm>
            <a:off x="0" y="0"/>
            <a:ext cx="6781800" cy="6858000"/>
          </a:xfrm>
          <a:prstGeom prst="rect">
            <a:avLst/>
          </a:prstGeom>
          <a:solidFill>
            <a:schemeClr val="dk2"/>
          </a:solidFill>
          <a:ln>
            <a:noFill/>
          </a:ln>
        </p:spPr>
      </p:sp>
      <p:sp>
        <p:nvSpPr>
          <p:cNvPr id="377" name="Google Shape;377;p106"/>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8" name="Google Shape;378;p10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9" name="Google Shape;379;p10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380" name="Shape 380"/>
        <p:cNvGrpSpPr/>
        <p:nvPr/>
      </p:nvGrpSpPr>
      <p:grpSpPr>
        <a:xfrm>
          <a:off x="0" y="0"/>
          <a:ext cx="0" cy="0"/>
          <a:chOff x="0" y="0"/>
          <a:chExt cx="0" cy="0"/>
        </a:xfrm>
      </p:grpSpPr>
      <p:sp>
        <p:nvSpPr>
          <p:cNvPr id="381" name="Google Shape;381;p107"/>
          <p:cNvSpPr/>
          <p:nvPr/>
        </p:nvSpPr>
        <p:spPr>
          <a:xfrm>
            <a:off x="685800" y="685801"/>
            <a:ext cx="7467601" cy="54864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82" name="Google Shape;382;p107"/>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3" name="Google Shape;383;p10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4" name="Google Shape;384;p107"/>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5" name="Google Shape;385;p107"/>
          <p:cNvSpPr/>
          <p:nvPr>
            <p:ph idx="2" type="pic"/>
          </p:nvPr>
        </p:nvSpPr>
        <p:spPr>
          <a:xfrm>
            <a:off x="8153400" y="685799"/>
            <a:ext cx="3397250" cy="5486401"/>
          </a:xfrm>
          <a:prstGeom prst="rect">
            <a:avLst/>
          </a:prstGeom>
          <a:noFill/>
          <a:ln>
            <a:noFill/>
          </a:ln>
        </p:spPr>
      </p:sp>
      <p:sp>
        <p:nvSpPr>
          <p:cNvPr id="386" name="Google Shape;386;p10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7" name="Google Shape;387;p10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slideLayout" Target="../slideLayouts/slideLayout10.xml"/><Relationship Id="rId3" Type="http://schemas.openxmlformats.org/officeDocument/2006/relationships/slideLayout" Target="../slideLayouts/slideLayout11.xml"/><Relationship Id="rId4" Type="http://schemas.openxmlformats.org/officeDocument/2006/relationships/slideLayout" Target="../slideLayouts/slideLayout12.xml"/><Relationship Id="rId11" Type="http://schemas.openxmlformats.org/officeDocument/2006/relationships/theme" Target="../theme/theme1.xml"/><Relationship Id="rId10" Type="http://schemas.openxmlformats.org/officeDocument/2006/relationships/slideLayout" Target="../slideLayouts/slideLayout18.xml"/><Relationship Id="rId9" Type="http://schemas.openxmlformats.org/officeDocument/2006/relationships/slideLayout" Target="../slideLayouts/slideLayout17.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slideLayout" Target="../slideLayouts/slideLayout20.xml"/><Relationship Id="rId3" Type="http://schemas.openxmlformats.org/officeDocument/2006/relationships/slideLayout" Target="../slideLayouts/slideLayout21.xml"/><Relationship Id="rId4" Type="http://schemas.openxmlformats.org/officeDocument/2006/relationships/slideLayout" Target="../slideLayouts/slideLayout22.xml"/><Relationship Id="rId10" Type="http://schemas.openxmlformats.org/officeDocument/2006/relationships/theme" Target="../theme/theme5.xml"/><Relationship Id="rId9" Type="http://schemas.openxmlformats.org/officeDocument/2006/relationships/slideLayout" Target="../slideLayouts/slideLayout27.xml"/><Relationship Id="rId5" Type="http://schemas.openxmlformats.org/officeDocument/2006/relationships/slideLayout" Target="../slideLayouts/slideLayout23.xml"/><Relationship Id="rId6" Type="http://schemas.openxmlformats.org/officeDocument/2006/relationships/slideLayout" Target="../slideLayouts/slideLayout24.xml"/><Relationship Id="rId7" Type="http://schemas.openxmlformats.org/officeDocument/2006/relationships/slideLayout" Target="../slideLayouts/slideLayout25.xml"/><Relationship Id="rId8"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slideLayout" Target="../slideLayouts/slideLayout29.xml"/><Relationship Id="rId3" Type="http://schemas.openxmlformats.org/officeDocument/2006/relationships/slideLayout" Target="../slideLayouts/slideLayout30.xml"/><Relationship Id="rId4" Type="http://schemas.openxmlformats.org/officeDocument/2006/relationships/slideLayout" Target="../slideLayouts/slideLayout31.xml"/><Relationship Id="rId11" Type="http://schemas.openxmlformats.org/officeDocument/2006/relationships/theme" Target="../theme/theme4.xml"/><Relationship Id="rId10" Type="http://schemas.openxmlformats.org/officeDocument/2006/relationships/slideLayout" Target="../slideLayouts/slideLayout37.xml"/><Relationship Id="rId9" Type="http://schemas.openxmlformats.org/officeDocument/2006/relationships/slideLayout" Target="../slideLayouts/slideLayout36.xml"/><Relationship Id="rId5" Type="http://schemas.openxmlformats.org/officeDocument/2006/relationships/slideLayout" Target="../slideLayouts/slideLayout32.xml"/><Relationship Id="rId6" Type="http://schemas.openxmlformats.org/officeDocument/2006/relationships/slideLayout" Target="../slideLayouts/slideLayout33.xml"/><Relationship Id="rId7" Type="http://schemas.openxmlformats.org/officeDocument/2006/relationships/slideLayout" Target="../slideLayouts/slideLayout34.xml"/><Relationship Id="rId8"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60"/>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6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2" name="Google Shape;12;p60"/>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3" name="Google Shape;13;p60"/>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4" name="Google Shape;14;p6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0" name="Shape 90"/>
        <p:cNvGrpSpPr/>
        <p:nvPr/>
      </p:nvGrpSpPr>
      <p:grpSpPr>
        <a:xfrm>
          <a:off x="0" y="0"/>
          <a:ext cx="0" cy="0"/>
          <a:chOff x="0" y="0"/>
          <a:chExt cx="0" cy="0"/>
        </a:xfrm>
      </p:grpSpPr>
      <p:sp>
        <p:nvSpPr>
          <p:cNvPr id="91" name="Google Shape;91;p76"/>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2" name="Google Shape;92;p7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93" name="Google Shape;93;p76"/>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94" name="Google Shape;94;p7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95" name="Google Shape;95;p7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 accent1="accent1" accent2="accent2" accent3="accent3" accent4="accent4" accent5="accent5" accent6="accent6" bg1="lt1" bg2="dk2" tx1="dk1" tx2="lt2" folHlink="folHlink" hlink="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4" name="Shape 194"/>
        <p:cNvGrpSpPr/>
        <p:nvPr/>
      </p:nvGrpSpPr>
      <p:grpSpPr>
        <a:xfrm>
          <a:off x="0" y="0"/>
          <a:ext cx="0" cy="0"/>
          <a:chOff x="0" y="0"/>
          <a:chExt cx="0" cy="0"/>
        </a:xfrm>
      </p:grpSpPr>
      <p:sp>
        <p:nvSpPr>
          <p:cNvPr id="195" name="Google Shape;195;p78"/>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6" name="Google Shape;196;p7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97" name="Google Shape;197;p78"/>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98" name="Google Shape;198;p7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99" name="Google Shape;199;p7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 accent1="accent1" accent2="accent2" accent3="accent3" accent4="accent4" accent5="accent5" accent6="accent6" bg1="lt1" bg2="dk2" tx1="dk1" tx2="lt2" folHlink="folHlink" hlink="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4" name="Shape 284"/>
        <p:cNvGrpSpPr/>
        <p:nvPr/>
      </p:nvGrpSpPr>
      <p:grpSpPr>
        <a:xfrm>
          <a:off x="0" y="0"/>
          <a:ext cx="0" cy="0"/>
          <a:chOff x="0" y="0"/>
          <a:chExt cx="0" cy="0"/>
        </a:xfrm>
      </p:grpSpPr>
      <p:sp>
        <p:nvSpPr>
          <p:cNvPr id="285" name="Google Shape;285;p80"/>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86" name="Google Shape;286;p8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287" name="Google Shape;287;p80"/>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288" name="Google Shape;288;p80"/>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289" name="Google Shape;289;p8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lt-LT"/>
              <a:t>‹#›</a:t>
            </a:fld>
            <a:endParaRPr/>
          </a:p>
        </p:txBody>
      </p:sp>
    </p:spTree>
  </p:cSld>
  <p:clrMap accent1="accent1" accent2="accent2" accent3="accent3" accent4="accent4" accent5="accent5" accent6="accent6" bg1="lt1" bg2="dk2" tx1="dk1" tx2="lt2" folHlink="folHlink" hlink="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7.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1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image" Target="../media/image10.jp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3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3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6.jpg"/><Relationship Id="rId4" Type="http://schemas.openxmlformats.org/officeDocument/2006/relationships/image" Target="../media/image2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vmlDrawing" Target="../drawings/vmlDrawing1.vml"/><Relationship Id="rId4" Type="http://schemas.openxmlformats.org/officeDocument/2006/relationships/image" Target="../media/image24.png"/><Relationship Id="rId5" Type="http://schemas.openxmlformats.org/officeDocument/2006/relationships/oleObject" Target="../embeddings/oleObject1.bin"/><Relationship Id="rId6" Type="http://schemas.openxmlformats.org/officeDocument/2006/relationships/oleObject" Target="../embeddings/oleObject1.bin"/><Relationship Id="rId7"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3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1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1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16.pn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38.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38.png"/><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2.xml"/><Relationship Id="rId3" Type="http://schemas.openxmlformats.org/officeDocument/2006/relationships/image" Target="../media/image39.jpg"/><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4.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37.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 Id="rId3" Type="http://schemas.openxmlformats.org/officeDocument/2006/relationships/image" Target="../media/image3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13.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 Id="rId3" Type="http://schemas.openxmlformats.org/officeDocument/2006/relationships/image" Target="../media/image32.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image" Target="../media/image30.jpg"/><Relationship Id="rId4" Type="http://schemas.openxmlformats.org/officeDocument/2006/relationships/image" Target="../media/image33.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3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4.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 Id="rId3" Type="http://schemas.openxmlformats.org/officeDocument/2006/relationships/image" Target="../media/image36.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3.xml"/><Relationship Id="rId3" Type="http://schemas.openxmlformats.org/officeDocument/2006/relationships/image" Target="../media/image2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7.xml"/><Relationship Id="rId3" Type="http://schemas.openxmlformats.org/officeDocument/2006/relationships/image" Target="../media/image29.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hyperlink" Target="https://www.weforum.org/stories/2020/10/top-10-work-skills-of-tomorrow-how-long-it-takes-to-learn-the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1" name="Shape 391"/>
        <p:cNvGrpSpPr/>
        <p:nvPr/>
      </p:nvGrpSpPr>
      <p:grpSpPr>
        <a:xfrm>
          <a:off x="0" y="0"/>
          <a:ext cx="0" cy="0"/>
          <a:chOff x="0" y="0"/>
          <a:chExt cx="0" cy="0"/>
        </a:xfrm>
      </p:grpSpPr>
      <p:pic>
        <p:nvPicPr>
          <p:cNvPr descr="Imagen que contiene persona, tabla, hombre, interior&#10;&#10;Descripción generada automáticamente" id="392" name="Google Shape;392;p1"/>
          <p:cNvPicPr preferRelativeResize="0"/>
          <p:nvPr>
            <p:ph idx="2" type="pic"/>
          </p:nvPr>
        </p:nvPicPr>
        <p:blipFill rotWithShape="1">
          <a:blip r:embed="rId3">
            <a:alphaModFix amt="54000"/>
          </a:blip>
          <a:srcRect b="12023" l="0" r="0" t="12024"/>
          <a:stretch/>
        </p:blipFill>
        <p:spPr>
          <a:xfrm>
            <a:off x="680720" y="685799"/>
            <a:ext cx="10830560" cy="5486401"/>
          </a:xfrm>
          <a:prstGeom prst="rect">
            <a:avLst/>
          </a:prstGeom>
          <a:noFill/>
          <a:ln>
            <a:noFill/>
          </a:ln>
        </p:spPr>
      </p:pic>
      <p:sp>
        <p:nvSpPr>
          <p:cNvPr id="393" name="Google Shape;393;p1"/>
          <p:cNvSpPr txBox="1"/>
          <p:nvPr>
            <p:ph type="title"/>
          </p:nvPr>
        </p:nvSpPr>
        <p:spPr>
          <a:xfrm>
            <a:off x="680720" y="3293616"/>
            <a:ext cx="10830560" cy="2878584"/>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p>
            <a:pPr indent="0" lvl="0" marL="0" rtl="0" algn="ctr">
              <a:lnSpc>
                <a:spcPct val="90000"/>
              </a:lnSpc>
              <a:spcBef>
                <a:spcPts val="0"/>
              </a:spcBef>
              <a:spcAft>
                <a:spcPts val="0"/>
              </a:spcAft>
              <a:buClr>
                <a:schemeClr val="lt1"/>
              </a:buClr>
              <a:buSzPts val="4800"/>
              <a:buFont typeface="Gill Sans"/>
              <a:buNone/>
            </a:pPr>
            <a:r>
              <a:rPr lang="lt-LT" sz="4800">
                <a:latin typeface="Arial"/>
                <a:ea typeface="Arial"/>
                <a:cs typeface="Arial"/>
                <a:sym typeface="Arial"/>
              </a:rPr>
              <a:t>MODULE 2</a:t>
            </a:r>
            <a:endParaRPr>
              <a:latin typeface="Arial"/>
              <a:ea typeface="Arial"/>
              <a:cs typeface="Arial"/>
              <a:sym typeface="Arial"/>
            </a:endParaRPr>
          </a:p>
        </p:txBody>
      </p:sp>
      <p:sp>
        <p:nvSpPr>
          <p:cNvPr id="394" name="Google Shape;394;p1"/>
          <p:cNvSpPr txBox="1"/>
          <p:nvPr>
            <p:ph idx="1" type="body"/>
          </p:nvPr>
        </p:nvSpPr>
        <p:spPr>
          <a:xfrm>
            <a:off x="680719" y="4990358"/>
            <a:ext cx="10830559" cy="1181841"/>
          </a:xfrm>
          <a:prstGeom prst="rect">
            <a:avLst/>
          </a:prstGeom>
          <a:noFill/>
          <a:ln>
            <a:noFill/>
          </a:ln>
        </p:spPr>
        <p:txBody>
          <a:bodyPr anchorCtr="0" anchor="t" bIns="45700" lIns="91425" spcFirstLastPara="1" rIns="91425" wrap="square" tIns="45700">
            <a:normAutofit lnSpcReduction="10000"/>
          </a:bodyPr>
          <a:lstStyle/>
          <a:p>
            <a:pPr indent="-228600" lvl="0" marL="228600" rtl="0" algn="ctr">
              <a:lnSpc>
                <a:spcPct val="100000"/>
              </a:lnSpc>
              <a:spcBef>
                <a:spcPts val="0"/>
              </a:spcBef>
              <a:spcAft>
                <a:spcPts val="0"/>
              </a:spcAft>
              <a:buClr>
                <a:srgbClr val="FFFFFF"/>
              </a:buClr>
              <a:buSzPts val="2800"/>
              <a:buNone/>
            </a:pPr>
            <a:r>
              <a:rPr lang="lt-LT">
                <a:latin typeface="Arial"/>
                <a:ea typeface="Arial"/>
                <a:cs typeface="Arial"/>
                <a:sym typeface="Arial"/>
              </a:rPr>
              <a:t>Why is it important to teach Computational Thinking? </a:t>
            </a:r>
            <a:endParaRPr>
              <a:latin typeface="Arial"/>
              <a:ea typeface="Arial"/>
              <a:cs typeface="Arial"/>
              <a:sym typeface="Arial"/>
            </a:endParaRPr>
          </a:p>
          <a:p>
            <a:pPr indent="-228600" lvl="0" marL="228600" rtl="0" algn="ctr">
              <a:lnSpc>
                <a:spcPct val="100000"/>
              </a:lnSpc>
              <a:spcBef>
                <a:spcPts val="0"/>
              </a:spcBef>
              <a:spcAft>
                <a:spcPts val="0"/>
              </a:spcAft>
              <a:buClr>
                <a:srgbClr val="FFFFFF"/>
              </a:buClr>
              <a:buSzPts val="2800"/>
              <a:buNone/>
            </a:pPr>
            <a:r>
              <a:rPr lang="lt-LT">
                <a:latin typeface="Arial"/>
                <a:ea typeface="Arial"/>
                <a:cs typeface="Arial"/>
                <a:sym typeface="Arial"/>
              </a:rPr>
              <a:t>Challenges and opportunities in promoting computational thinking in low-qualified adult education</a:t>
            </a:r>
            <a:endParaRPr sz="1400">
              <a:latin typeface="Arial"/>
              <a:ea typeface="Arial"/>
              <a:cs typeface="Arial"/>
              <a:sym typeface="Arial"/>
            </a:endParaRPr>
          </a:p>
        </p:txBody>
      </p:sp>
      <p:pic>
        <p:nvPicPr>
          <p:cNvPr id="395" name="Google Shape;395;p1"/>
          <p:cNvPicPr preferRelativeResize="0"/>
          <p:nvPr/>
        </p:nvPicPr>
        <p:blipFill rotWithShape="1">
          <a:blip r:embed="rId4">
            <a:alphaModFix/>
          </a:blip>
          <a:srcRect b="0" l="0" r="0" t="0"/>
          <a:stretch/>
        </p:blipFill>
        <p:spPr>
          <a:xfrm>
            <a:off x="855014" y="877790"/>
            <a:ext cx="985308" cy="344858"/>
          </a:xfrm>
          <a:prstGeom prst="rect">
            <a:avLst/>
          </a:prstGeom>
          <a:noFill/>
          <a:ln>
            <a:noFill/>
          </a:ln>
        </p:spPr>
      </p:pic>
      <p:pic>
        <p:nvPicPr>
          <p:cNvPr descr="Blue text on a black background&#10;&#10;Description automatically generated" id="396" name="Google Shape;396;p1"/>
          <p:cNvPicPr preferRelativeResize="0"/>
          <p:nvPr/>
        </p:nvPicPr>
        <p:blipFill rotWithShape="1">
          <a:blip r:embed="rId5">
            <a:alphaModFix/>
          </a:blip>
          <a:srcRect b="0" l="0" r="0" t="0"/>
          <a:stretch/>
        </p:blipFill>
        <p:spPr>
          <a:xfrm>
            <a:off x="2014616" y="877789"/>
            <a:ext cx="1647906" cy="344857"/>
          </a:xfrm>
          <a:prstGeom prst="rect">
            <a:avLst/>
          </a:prstGeom>
          <a:noFill/>
          <a:ln>
            <a:noFill/>
          </a:ln>
        </p:spPr>
      </p:pic>
      <p:sp>
        <p:nvSpPr>
          <p:cNvPr id="397" name="Google Shape;397;p1"/>
          <p:cNvSpPr txBox="1"/>
          <p:nvPr/>
        </p:nvSpPr>
        <p:spPr>
          <a:xfrm>
            <a:off x="680720" y="6389288"/>
            <a:ext cx="10878919" cy="92333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800"/>
              <a:buFont typeface="Arial"/>
              <a:buNone/>
            </a:pPr>
            <a:r>
              <a:rPr b="0" i="0" lang="lt-LT" sz="800" u="none" cap="none" strike="noStrike">
                <a:solidFill>
                  <a:schemeClr val="lt1"/>
                </a:solidFill>
                <a:latin typeface="Arial"/>
                <a:ea typeface="Arial"/>
                <a:cs typeface="Arial"/>
                <a:sym typeface="Arial"/>
              </a:rPr>
              <a:t>The COMPutational Seniors project is co-funded by the European Union. The views and opinions expressed in this document commit only to the author(s) and do not necessarily reflect those of the European Union or the Spanish Service for the Internationalization of Education (SEPIE). Neither the European Union nor the SEPIE National Agency can be held responsible for them.</a:t>
            </a:r>
            <a:endParaRPr b="0" i="0" sz="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br>
              <a:rPr b="0" i="0" lang="lt-LT" sz="18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p:txBody>
      </p:sp>
      <p:pic>
        <p:nvPicPr>
          <p:cNvPr descr="A logo with a head and gears in the middle&#10;&#10;Description automatically generated" id="398" name="Google Shape;398;p1"/>
          <p:cNvPicPr preferRelativeResize="0"/>
          <p:nvPr/>
        </p:nvPicPr>
        <p:blipFill rotWithShape="1">
          <a:blip r:embed="rId6">
            <a:alphaModFix/>
          </a:blip>
          <a:srcRect b="0" l="0" r="0" t="0"/>
          <a:stretch/>
        </p:blipFill>
        <p:spPr>
          <a:xfrm>
            <a:off x="951132" y="1339123"/>
            <a:ext cx="1406984" cy="141764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02" name="Shape 402"/>
        <p:cNvGrpSpPr/>
        <p:nvPr/>
      </p:nvGrpSpPr>
      <p:grpSpPr>
        <a:xfrm>
          <a:off x="0" y="0"/>
          <a:ext cx="0" cy="0"/>
          <a:chOff x="0" y="0"/>
          <a:chExt cx="0" cy="0"/>
        </a:xfrm>
      </p:grpSpPr>
      <p:sp>
        <p:nvSpPr>
          <p:cNvPr id="403" name="Google Shape;403;p69"/>
          <p:cNvSpPr txBox="1"/>
          <p:nvPr/>
        </p:nvSpPr>
        <p:spPr>
          <a:xfrm>
            <a:off x="4004905" y="986597"/>
            <a:ext cx="7527830" cy="4094897"/>
          </a:xfrm>
          <a:prstGeom prst="rect">
            <a:avLst/>
          </a:prstGeom>
          <a:noFill/>
          <a:ln>
            <a:noFill/>
          </a:ln>
        </p:spPr>
        <p:txBody>
          <a:bodyPr anchorCtr="0" anchor="t" bIns="45700" lIns="91425" spcFirstLastPara="1" rIns="91425" wrap="square" tIns="45700">
            <a:normAutofit/>
          </a:bodyPr>
          <a:lstStyle/>
          <a:p>
            <a:pPr indent="0" lvl="0" marL="0" marR="0" rtl="0" algn="just">
              <a:lnSpc>
                <a:spcPct val="107000"/>
              </a:lnSpc>
              <a:spcBef>
                <a:spcPts val="1000"/>
              </a:spcBef>
              <a:spcAft>
                <a:spcPts val="0"/>
              </a:spcAft>
              <a:buClr>
                <a:srgbClr val="293737"/>
              </a:buClr>
              <a:buSzPts val="1680"/>
              <a:buFont typeface="Arial"/>
              <a:buNone/>
            </a:pPr>
            <a:r>
              <a:rPr b="0" i="0" lang="lt-LT" sz="1800" u="none" cap="none" strike="noStrike">
                <a:solidFill>
                  <a:srgbClr val="000000"/>
                </a:solidFill>
                <a:latin typeface="Arial"/>
                <a:ea typeface="Arial"/>
                <a:cs typeface="Arial"/>
                <a:sym typeface="Arial"/>
              </a:rPr>
              <a:t>In this module, we explore why teaching Computational Thinking is not just relevant but necessary when working with adults, particularly those with low formal qualifications. </a:t>
            </a:r>
            <a:endParaRPr/>
          </a:p>
          <a:p>
            <a:pPr indent="0" lvl="0" marL="0" marR="0" rtl="0" algn="just">
              <a:lnSpc>
                <a:spcPct val="107000"/>
              </a:lnSpc>
              <a:spcBef>
                <a:spcPts val="1800"/>
              </a:spcBef>
              <a:spcAft>
                <a:spcPts val="0"/>
              </a:spcAft>
              <a:buClr>
                <a:srgbClr val="293737"/>
              </a:buClr>
              <a:buSzPts val="1680"/>
              <a:buFont typeface="Arial"/>
              <a:buNone/>
            </a:pPr>
            <a:r>
              <a:rPr b="0" i="0" lang="lt-LT" sz="1800" u="none" cap="none" strike="noStrike">
                <a:solidFill>
                  <a:srgbClr val="000000"/>
                </a:solidFill>
                <a:latin typeface="Arial"/>
                <a:ea typeface="Arial"/>
                <a:cs typeface="Arial"/>
                <a:sym typeface="Arial"/>
              </a:rPr>
              <a:t>CT can play a powerful role in improving lifelong learning opportunities, boosting confidence, and fostering inclusion in an increasingly digital society.</a:t>
            </a:r>
            <a:endParaRPr/>
          </a:p>
          <a:p>
            <a:pPr indent="0" lvl="0" marL="0" marR="0" rtl="0" algn="just">
              <a:lnSpc>
                <a:spcPct val="107000"/>
              </a:lnSpc>
              <a:spcBef>
                <a:spcPts val="1800"/>
              </a:spcBef>
              <a:spcAft>
                <a:spcPts val="800"/>
              </a:spcAft>
              <a:buClr>
                <a:srgbClr val="293737"/>
              </a:buClr>
              <a:buSzPts val="1680"/>
              <a:buFont typeface="Arial"/>
              <a:buNone/>
            </a:pPr>
            <a:r>
              <a:rPr b="0" i="0" lang="lt-LT" sz="1800" u="none" cap="none" strike="noStrike">
                <a:solidFill>
                  <a:srgbClr val="000000"/>
                </a:solidFill>
                <a:latin typeface="Arial"/>
                <a:ea typeface="Arial"/>
                <a:cs typeface="Arial"/>
                <a:sym typeface="Arial"/>
              </a:rPr>
              <a:t>You’ll examine the challenges that adult educators face in this context, as well as the potential that CT holds when applied through accessible and engaging strategies.</a:t>
            </a:r>
            <a:endParaRPr/>
          </a:p>
        </p:txBody>
      </p:sp>
      <p:pic>
        <p:nvPicPr>
          <p:cNvPr descr="Imagen que contiene electrónica, circuito&#10;&#10;Descripción generada automáticamente" id="404" name="Google Shape;404;p69"/>
          <p:cNvPicPr preferRelativeResize="0"/>
          <p:nvPr/>
        </p:nvPicPr>
        <p:blipFill rotWithShape="1">
          <a:blip r:embed="rId3">
            <a:alphaModFix/>
          </a:blip>
          <a:srcRect b="0" l="6035" r="6035" t="0"/>
          <a:stretch/>
        </p:blipFill>
        <p:spPr>
          <a:xfrm>
            <a:off x="0" y="0"/>
            <a:ext cx="3390900" cy="6858000"/>
          </a:xfrm>
          <a:prstGeom prst="rect">
            <a:avLst/>
          </a:prstGeom>
          <a:noFill/>
          <a:ln>
            <a:noFill/>
          </a:ln>
        </p:spPr>
      </p:pic>
      <p:sp>
        <p:nvSpPr>
          <p:cNvPr id="405" name="Google Shape;405;p69"/>
          <p:cNvSpPr/>
          <p:nvPr/>
        </p:nvSpPr>
        <p:spPr>
          <a:xfrm>
            <a:off x="4127088" y="5136775"/>
            <a:ext cx="7283464" cy="1250577"/>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1" lang="lt-LT" sz="1800" u="none" cap="none" strike="noStrike">
                <a:solidFill>
                  <a:srgbClr val="000000"/>
                </a:solidFill>
                <a:latin typeface="Arial"/>
                <a:ea typeface="Arial"/>
                <a:cs typeface="Arial"/>
                <a:sym typeface="Arial"/>
              </a:rPr>
              <a:t>Use this module to rethink how we teach and make learning </a:t>
            </a:r>
            <a:endParaRPr/>
          </a:p>
          <a:p>
            <a:pPr indent="0" lvl="0" marL="0" marR="0" rtl="0" algn="ctr">
              <a:lnSpc>
                <a:spcPct val="100000"/>
              </a:lnSpc>
              <a:spcBef>
                <a:spcPts val="0"/>
              </a:spcBef>
              <a:spcAft>
                <a:spcPts val="0"/>
              </a:spcAft>
              <a:buClr>
                <a:srgbClr val="000000"/>
              </a:buClr>
              <a:buSzPts val="1800"/>
              <a:buFont typeface="Arial"/>
              <a:buNone/>
            </a:pPr>
            <a:r>
              <a:rPr b="0" i="1" lang="lt-LT" sz="1800" u="none" cap="none" strike="noStrike">
                <a:solidFill>
                  <a:srgbClr val="000000"/>
                </a:solidFill>
                <a:latin typeface="Arial"/>
                <a:ea typeface="Arial"/>
                <a:cs typeface="Arial"/>
                <a:sym typeface="Arial"/>
              </a:rPr>
              <a:t>more meaningful, relevant and motivating for adults in a</a:t>
            </a:r>
            <a:endParaRPr/>
          </a:p>
          <a:p>
            <a:pPr indent="0" lvl="0" marL="0" marR="0" rtl="0" algn="ctr">
              <a:lnSpc>
                <a:spcPct val="100000"/>
              </a:lnSpc>
              <a:spcBef>
                <a:spcPts val="0"/>
              </a:spcBef>
              <a:spcAft>
                <a:spcPts val="0"/>
              </a:spcAft>
              <a:buClr>
                <a:srgbClr val="000000"/>
              </a:buClr>
              <a:buSzPts val="1800"/>
              <a:buFont typeface="Arial"/>
              <a:buNone/>
            </a:pPr>
            <a:r>
              <a:rPr b="0" i="1" lang="lt-LT" sz="1800" u="none" cap="none" strike="noStrike">
                <a:solidFill>
                  <a:srgbClr val="000000"/>
                </a:solidFill>
                <a:latin typeface="Arial"/>
                <a:ea typeface="Arial"/>
                <a:cs typeface="Arial"/>
                <a:sym typeface="Arial"/>
              </a:rPr>
              <a:t> fast-changing world.</a:t>
            </a:r>
            <a:endParaRPr b="0" i="0" sz="1800" u="none" cap="none" strike="noStrike">
              <a:solidFill>
                <a:srgbClr val="000000"/>
              </a:solidFill>
              <a:latin typeface="Arial"/>
              <a:ea typeface="Arial"/>
              <a:cs typeface="Arial"/>
              <a:sym typeface="Arial"/>
            </a:endParaRPr>
          </a:p>
        </p:txBody>
      </p:sp>
      <p:pic>
        <p:nvPicPr>
          <p:cNvPr descr="Imagen que contiene firmar, dibujo, reloj, señal&#10;&#10;El contenido generado por IA puede ser incorrecto." id="406" name="Google Shape;406;p69"/>
          <p:cNvPicPr preferRelativeResize="0"/>
          <p:nvPr/>
        </p:nvPicPr>
        <p:blipFill rotWithShape="1">
          <a:blip r:embed="rId4">
            <a:alphaModFix/>
          </a:blip>
          <a:srcRect b="0" l="0" r="0" t="0"/>
          <a:stretch/>
        </p:blipFill>
        <p:spPr>
          <a:xfrm>
            <a:off x="10880820" y="5232331"/>
            <a:ext cx="1059463" cy="1059463"/>
          </a:xfrm>
          <a:prstGeom prst="rect">
            <a:avLst/>
          </a:prstGeom>
          <a:noFill/>
          <a:ln>
            <a:noFill/>
          </a:ln>
        </p:spPr>
      </p:pic>
      <p:sp>
        <p:nvSpPr>
          <p:cNvPr id="407" name="Google Shape;407;p6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408" name="Google Shape;408;p69"/>
          <p:cNvSpPr txBox="1"/>
          <p:nvPr>
            <p:ph type="title"/>
          </p:nvPr>
        </p:nvSpPr>
        <p:spPr>
          <a:xfrm>
            <a:off x="3083940" y="342899"/>
            <a:ext cx="6339459" cy="643697"/>
          </a:xfrm>
          <a:prstGeom prst="rect">
            <a:avLst/>
          </a:prstGeom>
          <a:noFill/>
          <a:ln>
            <a:noFill/>
          </a:ln>
        </p:spPr>
        <p:txBody>
          <a:bodyPr anchorCtr="0" anchor="b" bIns="45700" lIns="91425" spcFirstLastPara="1" rIns="91425" wrap="square" tIns="45700">
            <a:noAutofit/>
          </a:bodyPr>
          <a:lstStyle/>
          <a:p>
            <a:pPr indent="-50800" lvl="0" marL="228600" rtl="0" algn="ctr">
              <a:lnSpc>
                <a:spcPct val="100000"/>
              </a:lnSpc>
              <a:spcBef>
                <a:spcPts val="0"/>
              </a:spcBef>
              <a:spcAft>
                <a:spcPts val="0"/>
              </a:spcAft>
              <a:buSzPts val="2400"/>
              <a:buNone/>
            </a:pPr>
            <a:r>
              <a:rPr b="1" lang="lt-LT">
                <a:solidFill>
                  <a:schemeClr val="dk1"/>
                </a:solidFill>
                <a:latin typeface="Arial"/>
                <a:ea typeface="Arial"/>
                <a:cs typeface="Arial"/>
                <a:sym typeface="Arial"/>
              </a:rPr>
              <a:t>WELCOME TO MODULE 2</a:t>
            </a:r>
            <a:endParaRPr b="1">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14" name="Shape 414"/>
        <p:cNvGrpSpPr/>
        <p:nvPr/>
      </p:nvGrpSpPr>
      <p:grpSpPr>
        <a:xfrm>
          <a:off x="0" y="0"/>
          <a:ext cx="0" cy="0"/>
          <a:chOff x="0" y="0"/>
          <a:chExt cx="0" cy="0"/>
        </a:xfrm>
      </p:grpSpPr>
      <p:sp>
        <p:nvSpPr>
          <p:cNvPr id="415" name="Google Shape;415;p70"/>
          <p:cNvSpPr/>
          <p:nvPr/>
        </p:nvSpPr>
        <p:spPr>
          <a:xfrm>
            <a:off x="0" y="-329"/>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416" name="Google Shape;416;p70"/>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417" name="Google Shape;417;p70"/>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lt-LT">
                <a:latin typeface="Arial"/>
                <a:ea typeface="Arial"/>
                <a:cs typeface="Arial"/>
                <a:sym typeface="Arial"/>
              </a:rPr>
              <a:t>STRUCTURE OF THE MODULE</a:t>
            </a:r>
            <a:endParaRPr b="1">
              <a:latin typeface="Arial"/>
              <a:ea typeface="Arial"/>
              <a:cs typeface="Arial"/>
              <a:sym typeface="Arial"/>
            </a:endParaRPr>
          </a:p>
        </p:txBody>
      </p:sp>
      <p:sp>
        <p:nvSpPr>
          <p:cNvPr id="418" name="Google Shape;418;p70"/>
          <p:cNvSpPr txBox="1"/>
          <p:nvPr/>
        </p:nvSpPr>
        <p:spPr>
          <a:xfrm>
            <a:off x="688800" y="1322466"/>
            <a:ext cx="4794000"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lt-LT" sz="2099" u="none" cap="none" strike="noStrike">
                <a:solidFill>
                  <a:srgbClr val="678877"/>
                </a:solidFill>
                <a:latin typeface="Arial"/>
                <a:ea typeface="Arial"/>
                <a:cs typeface="Arial"/>
                <a:sym typeface="Arial"/>
              </a:rPr>
              <a:t>Unit 1. Understanding the context: adult learning challenges in Europe</a:t>
            </a:r>
            <a:endParaRPr b="1" i="0" sz="2099" u="none" cap="none" strike="noStrike">
              <a:solidFill>
                <a:srgbClr val="678877"/>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99"/>
              <a:buFont typeface="Arial"/>
              <a:buNone/>
            </a:pPr>
            <a:r>
              <a:t/>
            </a:r>
            <a:endParaRPr b="1" i="0" sz="1400" u="none" cap="none" strike="noStrike">
              <a:solidFill>
                <a:srgbClr val="678877"/>
              </a:solidFill>
              <a:latin typeface="Arial"/>
              <a:ea typeface="Arial"/>
              <a:cs typeface="Arial"/>
              <a:sym typeface="Arial"/>
            </a:endParaRPr>
          </a:p>
        </p:txBody>
      </p:sp>
      <p:sp>
        <p:nvSpPr>
          <p:cNvPr id="419" name="Google Shape;419;p70"/>
          <p:cNvSpPr txBox="1"/>
          <p:nvPr/>
        </p:nvSpPr>
        <p:spPr>
          <a:xfrm>
            <a:off x="872662" y="2170163"/>
            <a:ext cx="4702638" cy="945684"/>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Labour market and education data in the EU</a:t>
            </a:r>
            <a:endParaRPr/>
          </a:p>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Gaps in access to upskilling opportunities</a:t>
            </a:r>
            <a:endParaRPr/>
          </a:p>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Trends in adult learning fields</a:t>
            </a:r>
            <a:endParaRPr b="0" i="0" sz="1400" u="none" cap="none" strike="noStrike">
              <a:solidFill>
                <a:srgbClr val="000000"/>
              </a:solidFill>
              <a:latin typeface="Arial"/>
              <a:ea typeface="Arial"/>
              <a:cs typeface="Arial"/>
              <a:sym typeface="Arial"/>
            </a:endParaRPr>
          </a:p>
        </p:txBody>
      </p:sp>
      <p:sp>
        <p:nvSpPr>
          <p:cNvPr id="420" name="Google Shape;420;p70"/>
          <p:cNvSpPr txBox="1"/>
          <p:nvPr/>
        </p:nvSpPr>
        <p:spPr>
          <a:xfrm>
            <a:off x="688800" y="3176015"/>
            <a:ext cx="4794000" cy="799611"/>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lt-LT" sz="2099" u="none" cap="none" strike="noStrike">
                <a:solidFill>
                  <a:srgbClr val="678877"/>
                </a:solidFill>
                <a:latin typeface="Arial"/>
                <a:ea typeface="Arial"/>
                <a:cs typeface="Arial"/>
                <a:sym typeface="Arial"/>
              </a:rPr>
              <a:t>Unit 2. Understanding the meaning of CT in 21st century </a:t>
            </a:r>
            <a:endParaRPr/>
          </a:p>
          <a:p>
            <a:pPr indent="0" lvl="0" marL="0" marR="0" rtl="0" algn="l">
              <a:lnSpc>
                <a:spcPct val="100000"/>
              </a:lnSpc>
              <a:spcBef>
                <a:spcPts val="0"/>
              </a:spcBef>
              <a:spcAft>
                <a:spcPts val="0"/>
              </a:spcAft>
              <a:buClr>
                <a:srgbClr val="000000"/>
              </a:buClr>
              <a:buSzPts val="2099"/>
              <a:buFont typeface="Arial"/>
              <a:buNone/>
            </a:pPr>
            <a:r>
              <a:t/>
            </a:r>
            <a:endParaRPr b="1" i="0" sz="1400" u="none" cap="none" strike="noStrike">
              <a:solidFill>
                <a:srgbClr val="678877"/>
              </a:solidFill>
              <a:latin typeface="Arial"/>
              <a:ea typeface="Arial"/>
              <a:cs typeface="Arial"/>
              <a:sym typeface="Arial"/>
            </a:endParaRPr>
          </a:p>
        </p:txBody>
      </p:sp>
      <p:sp>
        <p:nvSpPr>
          <p:cNvPr id="421" name="Google Shape;421;p70"/>
          <p:cNvSpPr txBox="1"/>
          <p:nvPr/>
        </p:nvSpPr>
        <p:spPr>
          <a:xfrm>
            <a:off x="6251398" y="1322466"/>
            <a:ext cx="5407200" cy="709997"/>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lt-LT" sz="2099" u="none" cap="none" strike="noStrike">
                <a:solidFill>
                  <a:srgbClr val="678877"/>
                </a:solidFill>
                <a:latin typeface="Arial"/>
                <a:ea typeface="Arial"/>
                <a:cs typeface="Arial"/>
                <a:sym typeface="Arial"/>
              </a:rPr>
              <a:t>Unit 3. Challenges and opportunities in promoting CT in adult education: adopting engagement strategies</a:t>
            </a:r>
            <a:endParaRPr/>
          </a:p>
          <a:p>
            <a:pPr indent="0" lvl="0" marL="0" marR="0" rtl="0" algn="l">
              <a:lnSpc>
                <a:spcPct val="100000"/>
              </a:lnSpc>
              <a:spcBef>
                <a:spcPts val="0"/>
              </a:spcBef>
              <a:spcAft>
                <a:spcPts val="0"/>
              </a:spcAft>
              <a:buClr>
                <a:srgbClr val="000000"/>
              </a:buClr>
              <a:buSzPts val="2099"/>
              <a:buFont typeface="Arial"/>
              <a:buNone/>
            </a:pPr>
            <a:r>
              <a:t/>
            </a:r>
            <a:endParaRPr b="1" i="0" sz="1400" u="none" cap="none" strike="noStrike">
              <a:solidFill>
                <a:srgbClr val="678877"/>
              </a:solidFill>
              <a:latin typeface="Arial"/>
              <a:ea typeface="Arial"/>
              <a:cs typeface="Arial"/>
              <a:sym typeface="Arial"/>
            </a:endParaRPr>
          </a:p>
        </p:txBody>
      </p:sp>
      <p:sp>
        <p:nvSpPr>
          <p:cNvPr id="422" name="Google Shape;422;p70"/>
          <p:cNvSpPr txBox="1"/>
          <p:nvPr/>
        </p:nvSpPr>
        <p:spPr>
          <a:xfrm>
            <a:off x="872662" y="3915466"/>
            <a:ext cx="4702638" cy="799611"/>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Importance of CT in a digital and AI-driven society</a:t>
            </a:r>
            <a:endParaRPr/>
          </a:p>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Applications of CT across education and diverse industries</a:t>
            </a:r>
            <a:endParaRPr/>
          </a:p>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CT and cognitive development: Bloom’s Taxonomy and levels of thinking</a:t>
            </a:r>
            <a:endParaRPr b="0" i="0" sz="1400" u="none" cap="none" strike="noStrike">
              <a:solidFill>
                <a:srgbClr val="000000"/>
              </a:solidFill>
              <a:latin typeface="Arial"/>
              <a:ea typeface="Arial"/>
              <a:cs typeface="Arial"/>
              <a:sym typeface="Arial"/>
            </a:endParaRPr>
          </a:p>
        </p:txBody>
      </p:sp>
      <p:sp>
        <p:nvSpPr>
          <p:cNvPr id="423" name="Google Shape;423;p70"/>
          <p:cNvSpPr txBox="1"/>
          <p:nvPr/>
        </p:nvSpPr>
        <p:spPr>
          <a:xfrm>
            <a:off x="6435260" y="2409854"/>
            <a:ext cx="5045538" cy="799611"/>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Barrier's adult learners face</a:t>
            </a:r>
            <a:endParaRPr/>
          </a:p>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Importance of engagement and inclusion</a:t>
            </a:r>
            <a:endParaRPr/>
          </a:p>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Practical strategies to promote CT effectively</a:t>
            </a:r>
            <a:endParaRPr b="0" i="0" sz="1400" u="none" cap="none" strike="noStrike">
              <a:solidFill>
                <a:srgbClr val="000000"/>
              </a:solidFill>
              <a:latin typeface="Arial"/>
              <a:ea typeface="Arial"/>
              <a:cs typeface="Arial"/>
              <a:sym typeface="Arial"/>
            </a:endParaRPr>
          </a:p>
        </p:txBody>
      </p:sp>
      <p:sp>
        <p:nvSpPr>
          <p:cNvPr id="424" name="Google Shape;424;p70"/>
          <p:cNvSpPr txBox="1"/>
          <p:nvPr/>
        </p:nvSpPr>
        <p:spPr>
          <a:xfrm>
            <a:off x="6251398" y="3176015"/>
            <a:ext cx="4794000"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lt-LT" sz="2099" u="none" cap="none" strike="noStrike">
                <a:solidFill>
                  <a:srgbClr val="678877"/>
                </a:solidFill>
                <a:latin typeface="Arial"/>
                <a:ea typeface="Arial"/>
                <a:cs typeface="Arial"/>
                <a:sym typeface="Arial"/>
              </a:rPr>
              <a:t>Unit 4. The impact and potential of CT on low-qualified adults</a:t>
            </a:r>
            <a:endParaRPr/>
          </a:p>
          <a:p>
            <a:pPr indent="0" lvl="0" marL="0" marR="0" rtl="0" algn="l">
              <a:lnSpc>
                <a:spcPct val="100000"/>
              </a:lnSpc>
              <a:spcBef>
                <a:spcPts val="0"/>
              </a:spcBef>
              <a:spcAft>
                <a:spcPts val="0"/>
              </a:spcAft>
              <a:buClr>
                <a:srgbClr val="000000"/>
              </a:buClr>
              <a:buSzPts val="2099"/>
              <a:buFont typeface="Arial"/>
              <a:buNone/>
            </a:pPr>
            <a:r>
              <a:t/>
            </a:r>
            <a:endParaRPr b="1" i="0" sz="1400" u="none" cap="none" strike="noStrike">
              <a:solidFill>
                <a:srgbClr val="678877"/>
              </a:solidFill>
              <a:latin typeface="Arial"/>
              <a:ea typeface="Arial"/>
              <a:cs typeface="Arial"/>
              <a:sym typeface="Arial"/>
            </a:endParaRPr>
          </a:p>
        </p:txBody>
      </p:sp>
      <p:sp>
        <p:nvSpPr>
          <p:cNvPr id="425" name="Google Shape;425;p70"/>
          <p:cNvSpPr txBox="1"/>
          <p:nvPr/>
        </p:nvSpPr>
        <p:spPr>
          <a:xfrm>
            <a:off x="6435260" y="3915466"/>
            <a:ext cx="5045538" cy="945684"/>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Enhancing employability through CT-related skills like problem-solving and critical thinking</a:t>
            </a:r>
            <a:endParaRPr/>
          </a:p>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Promoting digital inclusion and AI literacy through CT</a:t>
            </a:r>
            <a:endParaRPr/>
          </a:p>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Applying CT principles in daily life for personal and professional empowerment</a:t>
            </a:r>
            <a:endParaRPr/>
          </a:p>
        </p:txBody>
      </p:sp>
      <p:sp>
        <p:nvSpPr>
          <p:cNvPr id="426" name="Google Shape;426;p70"/>
          <p:cNvSpPr txBox="1"/>
          <p:nvPr/>
        </p:nvSpPr>
        <p:spPr>
          <a:xfrm>
            <a:off x="6251398" y="5101067"/>
            <a:ext cx="4794000"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lt-LT" sz="2099" u="none" cap="none" strike="noStrike">
                <a:solidFill>
                  <a:srgbClr val="678877"/>
                </a:solidFill>
                <a:latin typeface="Arial"/>
                <a:ea typeface="Arial"/>
                <a:cs typeface="Arial"/>
                <a:sym typeface="Arial"/>
              </a:rPr>
              <a:t>Unit 5. Case studies and activities</a:t>
            </a:r>
            <a:endParaRPr b="0" i="0" sz="1400" u="none" cap="none" strike="noStrike">
              <a:solidFill>
                <a:srgbClr val="000000"/>
              </a:solidFill>
              <a:latin typeface="Arial"/>
              <a:ea typeface="Arial"/>
              <a:cs typeface="Arial"/>
              <a:sym typeface="Arial"/>
            </a:endParaRPr>
          </a:p>
        </p:txBody>
      </p:sp>
      <p:sp>
        <p:nvSpPr>
          <p:cNvPr id="427" name="Google Shape;427;p70"/>
          <p:cNvSpPr txBox="1"/>
          <p:nvPr/>
        </p:nvSpPr>
        <p:spPr>
          <a:xfrm>
            <a:off x="6435260" y="5514183"/>
            <a:ext cx="4702638" cy="606410"/>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Real-world examples of CT</a:t>
            </a:r>
            <a:endParaRPr/>
          </a:p>
          <a:p>
            <a:pPr indent="-285750" lvl="0" marL="285750" marR="0" rtl="0" algn="l">
              <a:lnSpc>
                <a:spcPct val="100000"/>
              </a:lnSpc>
              <a:spcBef>
                <a:spcPts val="0"/>
              </a:spcBef>
              <a:spcAft>
                <a:spcPts val="0"/>
              </a:spcAft>
              <a:buClr>
                <a:srgbClr val="7F7F7F"/>
              </a:buClr>
              <a:buSzPts val="1200"/>
              <a:buFont typeface="Arial"/>
              <a:buChar char="-"/>
            </a:pPr>
            <a:r>
              <a:rPr b="0" i="0" lang="lt-LT" sz="1400" u="none" cap="none" strike="noStrike">
                <a:solidFill>
                  <a:srgbClr val="000000"/>
                </a:solidFill>
                <a:latin typeface="Arial"/>
                <a:ea typeface="Arial"/>
                <a:cs typeface="Arial"/>
                <a:sym typeface="Arial"/>
              </a:rPr>
              <a:t>Interactive exercises to explore and apply what you have learn in this unit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433" name="Shape 433"/>
        <p:cNvGrpSpPr/>
        <p:nvPr/>
      </p:nvGrpSpPr>
      <p:grpSpPr>
        <a:xfrm>
          <a:off x="0" y="0"/>
          <a:ext cx="0" cy="0"/>
          <a:chOff x="0" y="0"/>
          <a:chExt cx="0" cy="0"/>
        </a:xfrm>
      </p:grpSpPr>
      <p:sp>
        <p:nvSpPr>
          <p:cNvPr id="434" name="Google Shape;434;p2"/>
          <p:cNvSpPr/>
          <p:nvPr/>
        </p:nvSpPr>
        <p:spPr>
          <a:xfrm>
            <a:off x="917964" y="2096904"/>
            <a:ext cx="3687287" cy="243143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A5A5A5"/>
              </a:buClr>
              <a:buSzPts val="2000"/>
              <a:buFont typeface="Gill Sans"/>
              <a:buNone/>
            </a:pPr>
            <a:r>
              <a:rPr b="0" i="0" lang="lt-LT" sz="2000" u="none" cap="none" strike="noStrike">
                <a:solidFill>
                  <a:srgbClr val="A5A5A5"/>
                </a:solidFill>
                <a:latin typeface="Arial"/>
                <a:ea typeface="Arial"/>
                <a:cs typeface="Arial"/>
                <a:sym typeface="Arial"/>
              </a:rPr>
              <a:t>At the end of the course, the learner will be able to…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800"/>
              <a:buFont typeface="Gill Sans"/>
              <a:buNone/>
            </a:pPr>
            <a:r>
              <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Gill Sans"/>
              <a:buNone/>
            </a:pPr>
            <a:r>
              <a:rPr b="0" i="0" lang="lt-LT" sz="4000" u="none" cap="none" strike="noStrike">
                <a:solidFill>
                  <a:srgbClr val="000000"/>
                </a:solidFill>
                <a:latin typeface="Arial"/>
                <a:ea typeface="Arial"/>
                <a:cs typeface="Arial"/>
                <a:sym typeface="Arial"/>
              </a:rPr>
              <a:t>Learning outcomes</a:t>
            </a:r>
            <a:endParaRPr b="0" i="0" sz="4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800"/>
              <a:buFont typeface="Gill Sans"/>
              <a:buNone/>
            </a:pPr>
            <a:r>
              <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800"/>
              <a:buFont typeface="Gill Sans"/>
              <a:buNone/>
            </a:pPr>
            <a:br>
              <a:rPr b="0" i="0" lang="lt-LT" sz="800" u="none" cap="none" strike="noStrike">
                <a:solidFill>
                  <a:schemeClr val="dk1"/>
                </a:solidFill>
                <a:latin typeface="Arial"/>
                <a:ea typeface="Arial"/>
                <a:cs typeface="Arial"/>
                <a:sym typeface="Arial"/>
              </a:rPr>
            </a:br>
            <a:endParaRPr b="0" i="0" sz="800" u="none" cap="none" strike="noStrike">
              <a:solidFill>
                <a:schemeClr val="dk1"/>
              </a:solidFill>
              <a:latin typeface="Arial"/>
              <a:ea typeface="Arial"/>
              <a:cs typeface="Arial"/>
              <a:sym typeface="Arial"/>
            </a:endParaRPr>
          </a:p>
        </p:txBody>
      </p:sp>
      <p:grpSp>
        <p:nvGrpSpPr>
          <p:cNvPr id="435" name="Google Shape;435;p2"/>
          <p:cNvGrpSpPr/>
          <p:nvPr/>
        </p:nvGrpSpPr>
        <p:grpSpPr>
          <a:xfrm>
            <a:off x="4813445" y="853559"/>
            <a:ext cx="6302895" cy="5150881"/>
            <a:chOff x="0" y="34755"/>
            <a:chExt cx="6302895" cy="5150881"/>
          </a:xfrm>
        </p:grpSpPr>
        <p:sp>
          <p:nvSpPr>
            <p:cNvPr id="436" name="Google Shape;436;p2"/>
            <p:cNvSpPr/>
            <p:nvPr/>
          </p:nvSpPr>
          <p:spPr>
            <a:xfrm>
              <a:off x="0" y="34755"/>
              <a:ext cx="6302895" cy="917280"/>
            </a:xfrm>
            <a:prstGeom prst="roundRect">
              <a:avLst>
                <a:gd fmla="val 16667" name="adj"/>
              </a:avLst>
            </a:prstGeom>
            <a:solidFill>
              <a:srgbClr val="83B8DF"/>
            </a:solidFill>
            <a:ln cap="flat" cmpd="sng" w="12700">
              <a:solidFill>
                <a:srgbClr val="F9ECE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7" name="Google Shape;437;p2"/>
            <p:cNvSpPr txBox="1"/>
            <p:nvPr/>
          </p:nvSpPr>
          <p:spPr>
            <a:xfrm>
              <a:off x="44778" y="79533"/>
              <a:ext cx="6213339" cy="827724"/>
            </a:xfrm>
            <a:prstGeom prst="rect">
              <a:avLst/>
            </a:prstGeom>
            <a:noFill/>
            <a:ln>
              <a:noFill/>
            </a:ln>
          </p:spPr>
          <p:txBody>
            <a:bodyPr anchorCtr="0" anchor="ctr" bIns="68575" lIns="68575" spcFirstLastPara="1" rIns="68575" wrap="square" tIns="68575">
              <a:noAutofit/>
            </a:bodyPr>
            <a:lstStyle/>
            <a:p>
              <a:pPr indent="0" lvl="0" marL="0" marR="0" rtl="0" algn="just">
                <a:lnSpc>
                  <a:spcPct val="150000"/>
                </a:lnSpc>
                <a:spcBef>
                  <a:spcPts val="0"/>
                </a:spcBef>
                <a:spcAft>
                  <a:spcPts val="0"/>
                </a:spcAft>
                <a:buClr>
                  <a:srgbClr val="000000"/>
                </a:buClr>
                <a:buSzPts val="1800"/>
                <a:buFont typeface="Arial"/>
                <a:buNone/>
              </a:pPr>
              <a:r>
                <a:rPr b="0" i="0" lang="lt-LT" sz="1800" u="none" cap="none" strike="noStrike">
                  <a:solidFill>
                    <a:schemeClr val="lt1"/>
                  </a:solidFill>
                  <a:latin typeface="Arial"/>
                  <a:ea typeface="Arial"/>
                  <a:cs typeface="Arial"/>
                  <a:sym typeface="Arial"/>
                </a:rPr>
                <a:t>Describe the importance of Computational Thinking (CT) in the 21st Century.</a:t>
              </a:r>
              <a:endParaRPr b="0" i="0" sz="1800" u="none" cap="none" strike="noStrike">
                <a:solidFill>
                  <a:schemeClr val="lt1"/>
                </a:solidFill>
                <a:latin typeface="Arial"/>
                <a:ea typeface="Arial"/>
                <a:cs typeface="Arial"/>
                <a:sym typeface="Arial"/>
              </a:endParaRPr>
            </a:p>
          </p:txBody>
        </p:sp>
        <p:sp>
          <p:nvSpPr>
            <p:cNvPr id="438" name="Google Shape;438;p2"/>
            <p:cNvSpPr/>
            <p:nvPr/>
          </p:nvSpPr>
          <p:spPr>
            <a:xfrm>
              <a:off x="0" y="1093156"/>
              <a:ext cx="6302895" cy="917280"/>
            </a:xfrm>
            <a:prstGeom prst="roundRect">
              <a:avLst>
                <a:gd fmla="val 16667" name="adj"/>
              </a:avLst>
            </a:prstGeom>
            <a:solidFill>
              <a:srgbClr val="E1A28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9" name="Google Shape;439;p2"/>
            <p:cNvSpPr txBox="1"/>
            <p:nvPr/>
          </p:nvSpPr>
          <p:spPr>
            <a:xfrm>
              <a:off x="44778" y="1137934"/>
              <a:ext cx="6213339" cy="827724"/>
            </a:xfrm>
            <a:prstGeom prst="rect">
              <a:avLst/>
            </a:prstGeom>
            <a:noFill/>
            <a:ln>
              <a:noFill/>
            </a:ln>
          </p:spPr>
          <p:txBody>
            <a:bodyPr anchorCtr="0" anchor="ctr" bIns="68575" lIns="68575" spcFirstLastPara="1" rIns="68575" wrap="square" tIns="68575">
              <a:noAutofit/>
            </a:bodyPr>
            <a:lstStyle/>
            <a:p>
              <a:pPr indent="0" lvl="0" marL="0" marR="0" rtl="0" algn="just">
                <a:lnSpc>
                  <a:spcPct val="150000"/>
                </a:lnSpc>
                <a:spcBef>
                  <a:spcPts val="0"/>
                </a:spcBef>
                <a:spcAft>
                  <a:spcPts val="0"/>
                </a:spcAft>
                <a:buClr>
                  <a:schemeClr val="lt1"/>
                </a:buClr>
                <a:buSzPts val="1800"/>
                <a:buFont typeface="Gill Sans"/>
                <a:buNone/>
              </a:pPr>
              <a:r>
                <a:rPr b="1" i="0" lang="lt-LT" sz="1800" u="none" cap="none" strike="noStrike">
                  <a:solidFill>
                    <a:schemeClr val="lt1"/>
                  </a:solidFill>
                  <a:latin typeface="Arial"/>
                  <a:ea typeface="Arial"/>
                  <a:cs typeface="Arial"/>
                  <a:sym typeface="Arial"/>
                </a:rPr>
                <a:t>Determine</a:t>
              </a:r>
              <a:r>
                <a:rPr b="0" i="0" lang="lt-LT" sz="1800" u="none" cap="none" strike="noStrike">
                  <a:solidFill>
                    <a:schemeClr val="lt1"/>
                  </a:solidFill>
                  <a:latin typeface="Arial"/>
                  <a:ea typeface="Arial"/>
                  <a:cs typeface="Arial"/>
                  <a:sym typeface="Arial"/>
                </a:rPr>
                <a:t> challenges faced by low-qualified adults in accessing and applying CT in real-world scenarios.</a:t>
              </a:r>
              <a:endParaRPr b="0" i="0" sz="1400" u="none" cap="none" strike="noStrike">
                <a:solidFill>
                  <a:srgbClr val="000000"/>
                </a:solidFill>
                <a:latin typeface="Arial"/>
                <a:ea typeface="Arial"/>
                <a:cs typeface="Arial"/>
                <a:sym typeface="Arial"/>
              </a:endParaRPr>
            </a:p>
          </p:txBody>
        </p:sp>
        <p:sp>
          <p:nvSpPr>
            <p:cNvPr id="440" name="Google Shape;440;p2"/>
            <p:cNvSpPr/>
            <p:nvPr/>
          </p:nvSpPr>
          <p:spPr>
            <a:xfrm>
              <a:off x="0" y="2151556"/>
              <a:ext cx="6302895" cy="917280"/>
            </a:xfrm>
            <a:prstGeom prst="roundRect">
              <a:avLst>
                <a:gd fmla="val 16667" name="adj"/>
              </a:avLst>
            </a:prstGeom>
            <a:solidFill>
              <a:srgbClr val="00206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1" name="Google Shape;441;p2"/>
            <p:cNvSpPr txBox="1"/>
            <p:nvPr/>
          </p:nvSpPr>
          <p:spPr>
            <a:xfrm>
              <a:off x="44778" y="2196334"/>
              <a:ext cx="6213339" cy="827724"/>
            </a:xfrm>
            <a:prstGeom prst="rect">
              <a:avLst/>
            </a:prstGeom>
            <a:noFill/>
            <a:ln>
              <a:noFill/>
            </a:ln>
          </p:spPr>
          <p:txBody>
            <a:bodyPr anchorCtr="0" anchor="ctr" bIns="68575" lIns="68575" spcFirstLastPara="1" rIns="68575" wrap="square" tIns="68575">
              <a:noAutofit/>
            </a:bodyPr>
            <a:lstStyle/>
            <a:p>
              <a:pPr indent="0" lvl="0" marL="0" marR="0" rtl="0" algn="just">
                <a:lnSpc>
                  <a:spcPct val="150000"/>
                </a:lnSpc>
                <a:spcBef>
                  <a:spcPts val="0"/>
                </a:spcBef>
                <a:spcAft>
                  <a:spcPts val="0"/>
                </a:spcAft>
                <a:buClr>
                  <a:srgbClr val="000000"/>
                </a:buClr>
                <a:buSzPts val="1800"/>
                <a:buFont typeface="Arial"/>
                <a:buNone/>
              </a:pPr>
              <a:r>
                <a:rPr b="1" i="0" lang="lt-LT" sz="1800" u="none" cap="none" strike="noStrike">
                  <a:solidFill>
                    <a:schemeClr val="lt1"/>
                  </a:solidFill>
                  <a:latin typeface="Arial"/>
                  <a:ea typeface="Arial"/>
                  <a:cs typeface="Arial"/>
                  <a:sym typeface="Arial"/>
                </a:rPr>
                <a:t>Distinguish </a:t>
              </a:r>
              <a:r>
                <a:rPr b="0" i="0" lang="lt-LT" sz="1800" u="none" cap="none" strike="noStrike">
                  <a:solidFill>
                    <a:schemeClr val="lt1"/>
                  </a:solidFill>
                  <a:latin typeface="Arial"/>
                  <a:ea typeface="Arial"/>
                  <a:cs typeface="Arial"/>
                  <a:sym typeface="Arial"/>
                </a:rPr>
                <a:t>opportunities for the CT integration into adult education to enhance employability.</a:t>
              </a:r>
              <a:endParaRPr b="0" i="0" sz="1400" u="none" cap="none" strike="noStrike">
                <a:solidFill>
                  <a:srgbClr val="000000"/>
                </a:solidFill>
                <a:latin typeface="Arial"/>
                <a:ea typeface="Arial"/>
                <a:cs typeface="Arial"/>
                <a:sym typeface="Arial"/>
              </a:endParaRPr>
            </a:p>
          </p:txBody>
        </p:sp>
        <p:sp>
          <p:nvSpPr>
            <p:cNvPr id="442" name="Google Shape;442;p2"/>
            <p:cNvSpPr/>
            <p:nvPr/>
          </p:nvSpPr>
          <p:spPr>
            <a:xfrm>
              <a:off x="0" y="3209956"/>
              <a:ext cx="6302895" cy="917280"/>
            </a:xfrm>
            <a:prstGeom prst="roundRect">
              <a:avLst>
                <a:gd fmla="val 16667" name="adj"/>
              </a:avLst>
            </a:prstGeom>
            <a:solidFill>
              <a:srgbClr val="0070C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3" name="Google Shape;443;p2"/>
            <p:cNvSpPr txBox="1"/>
            <p:nvPr/>
          </p:nvSpPr>
          <p:spPr>
            <a:xfrm>
              <a:off x="44778" y="3254734"/>
              <a:ext cx="6213339" cy="827724"/>
            </a:xfrm>
            <a:prstGeom prst="rect">
              <a:avLst/>
            </a:prstGeom>
            <a:noFill/>
            <a:ln>
              <a:noFill/>
            </a:ln>
          </p:spPr>
          <p:txBody>
            <a:bodyPr anchorCtr="0" anchor="ctr" bIns="68575" lIns="68575" spcFirstLastPara="1" rIns="68575" wrap="square" tIns="68575">
              <a:noAutofit/>
            </a:bodyPr>
            <a:lstStyle/>
            <a:p>
              <a:pPr indent="0" lvl="0" marL="0" marR="0" rtl="0" algn="just">
                <a:lnSpc>
                  <a:spcPct val="150000"/>
                </a:lnSpc>
                <a:spcBef>
                  <a:spcPts val="0"/>
                </a:spcBef>
                <a:spcAft>
                  <a:spcPts val="0"/>
                </a:spcAft>
                <a:buClr>
                  <a:srgbClr val="000000"/>
                </a:buClr>
                <a:buSzPts val="1800"/>
                <a:buFont typeface="Arial"/>
                <a:buNone/>
              </a:pPr>
              <a:r>
                <a:rPr b="1" i="0" lang="lt-LT" sz="1800" u="none" cap="none" strike="noStrike">
                  <a:solidFill>
                    <a:schemeClr val="lt1"/>
                  </a:solidFill>
                  <a:latin typeface="Arial"/>
                  <a:ea typeface="Arial"/>
                  <a:cs typeface="Arial"/>
                  <a:sym typeface="Arial"/>
                </a:rPr>
                <a:t>Acknowledge</a:t>
              </a:r>
              <a:r>
                <a:rPr b="0" i="0" lang="lt-LT" sz="1800" u="none" cap="none" strike="noStrike">
                  <a:solidFill>
                    <a:schemeClr val="lt1"/>
                  </a:solidFill>
                  <a:latin typeface="Arial"/>
                  <a:ea typeface="Arial"/>
                  <a:cs typeface="Arial"/>
                  <a:sym typeface="Arial"/>
                </a:rPr>
                <a:t> the strategies by promoting CT in adult education contexts.</a:t>
              </a:r>
              <a:endParaRPr b="0" i="0" sz="1400" u="none" cap="none" strike="noStrike">
                <a:solidFill>
                  <a:srgbClr val="000000"/>
                </a:solidFill>
                <a:latin typeface="Arial"/>
                <a:ea typeface="Arial"/>
                <a:cs typeface="Arial"/>
                <a:sym typeface="Arial"/>
              </a:endParaRPr>
            </a:p>
          </p:txBody>
        </p:sp>
        <p:sp>
          <p:nvSpPr>
            <p:cNvPr id="444" name="Google Shape;444;p2"/>
            <p:cNvSpPr/>
            <p:nvPr/>
          </p:nvSpPr>
          <p:spPr>
            <a:xfrm>
              <a:off x="0" y="4268356"/>
              <a:ext cx="6302895" cy="917280"/>
            </a:xfrm>
            <a:prstGeom prst="roundRect">
              <a:avLst>
                <a:gd fmla="val 16667" name="adj"/>
              </a:avLst>
            </a:prstGeom>
            <a:solidFill>
              <a:srgbClr val="678877"/>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5" name="Google Shape;445;p2"/>
            <p:cNvSpPr txBox="1"/>
            <p:nvPr/>
          </p:nvSpPr>
          <p:spPr>
            <a:xfrm>
              <a:off x="44778" y="4313134"/>
              <a:ext cx="6213339" cy="827724"/>
            </a:xfrm>
            <a:prstGeom prst="rect">
              <a:avLst/>
            </a:prstGeom>
            <a:noFill/>
            <a:ln>
              <a:noFill/>
            </a:ln>
          </p:spPr>
          <p:txBody>
            <a:bodyPr anchorCtr="0" anchor="ctr" bIns="60950" lIns="60950" spcFirstLastPara="1" rIns="60950" wrap="square" tIns="60950">
              <a:noAutofit/>
            </a:bodyPr>
            <a:lstStyle/>
            <a:p>
              <a:pPr indent="0" lvl="0" marL="0" marR="0" rtl="0" algn="just">
                <a:lnSpc>
                  <a:spcPct val="114000"/>
                </a:lnSpc>
                <a:spcBef>
                  <a:spcPts val="0"/>
                </a:spcBef>
                <a:spcAft>
                  <a:spcPts val="0"/>
                </a:spcAft>
                <a:buClr>
                  <a:srgbClr val="000000"/>
                </a:buClr>
                <a:buSzPts val="1800"/>
                <a:buFont typeface="Arial"/>
                <a:buNone/>
              </a:pPr>
              <a:r>
                <a:rPr b="1" i="0" lang="lt-LT" sz="1800" u="none" cap="none" strike="noStrike">
                  <a:solidFill>
                    <a:schemeClr val="lt1"/>
                  </a:solidFill>
                  <a:latin typeface="Arial"/>
                  <a:ea typeface="Arial"/>
                  <a:cs typeface="Arial"/>
                  <a:sym typeface="Arial"/>
                </a:rPr>
                <a:t>Demonstrate</a:t>
              </a:r>
              <a:r>
                <a:rPr b="0" i="0" lang="lt-LT" sz="1800" u="none" cap="none" strike="noStrike">
                  <a:solidFill>
                    <a:schemeClr val="lt1"/>
                  </a:solidFill>
                  <a:latin typeface="Arial"/>
                  <a:ea typeface="Arial"/>
                  <a:cs typeface="Arial"/>
                  <a:sym typeface="Arial"/>
                </a:rPr>
                <a:t> impact and potential of CT on low-qualified adults.</a:t>
              </a:r>
              <a:endParaRPr b="0" i="0" sz="1800" u="none" cap="none" strike="noStrike">
                <a:solidFill>
                  <a:schemeClr val="lt1"/>
                </a:solidFill>
                <a:latin typeface="Arial"/>
                <a:ea typeface="Arial"/>
                <a:cs typeface="Arial"/>
                <a:sym typeface="Arial"/>
              </a:endParaRPr>
            </a:p>
          </p:txBody>
        </p:sp>
      </p:grpSp>
      <p:sp>
        <p:nvSpPr>
          <p:cNvPr id="446" name="Google Shape;446;p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9"/>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p>
            <a:pPr indent="-228600" lvl="0" marL="228600" rtl="0" algn="l">
              <a:lnSpc>
                <a:spcPct val="100000"/>
              </a:lnSpc>
              <a:spcBef>
                <a:spcPts val="0"/>
              </a:spcBef>
              <a:spcAft>
                <a:spcPts val="0"/>
              </a:spcAft>
              <a:buSzPts val="2400"/>
              <a:buNone/>
            </a:pPr>
            <a:r>
              <a:rPr b="1" lang="lt-LT">
                <a:latin typeface="Arial"/>
                <a:ea typeface="Arial"/>
                <a:cs typeface="Arial"/>
                <a:sym typeface="Arial"/>
              </a:rPr>
              <a:t>MODULE AIM and OBJECTIVES</a:t>
            </a:r>
            <a:endParaRPr>
              <a:latin typeface="Arial"/>
              <a:ea typeface="Arial"/>
              <a:cs typeface="Arial"/>
              <a:sym typeface="Arial"/>
            </a:endParaRPr>
          </a:p>
        </p:txBody>
      </p:sp>
      <p:sp>
        <p:nvSpPr>
          <p:cNvPr id="454" name="Google Shape;454;p9"/>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1000"/>
              </a:spcBef>
              <a:spcAft>
                <a:spcPts val="0"/>
              </a:spcAft>
              <a:buSzPts val="1260"/>
              <a:buNone/>
            </a:pPr>
            <a:r>
              <a:rPr b="1" lang="lt-LT" sz="1600">
                <a:latin typeface="Arial"/>
                <a:ea typeface="Arial"/>
                <a:cs typeface="Arial"/>
                <a:sym typeface="Arial"/>
              </a:rPr>
              <a:t>AIM: </a:t>
            </a:r>
            <a:r>
              <a:rPr lang="lt-LT" sz="1600">
                <a:latin typeface="Arial"/>
                <a:ea typeface="Arial"/>
                <a:cs typeface="Arial"/>
                <a:sym typeface="Arial"/>
              </a:rPr>
              <a:t>to provide knowledge about the importance of CT integration into adults education process by evaluating the challenges and opportunities, disclosing the impact and potential.</a:t>
            </a:r>
            <a:endParaRPr>
              <a:latin typeface="Arial"/>
              <a:ea typeface="Arial"/>
              <a:cs typeface="Arial"/>
              <a:sym typeface="Arial"/>
            </a:endParaRPr>
          </a:p>
          <a:p>
            <a:pPr indent="0" lvl="0" marL="0" rtl="0" algn="just">
              <a:lnSpc>
                <a:spcPct val="100000"/>
              </a:lnSpc>
              <a:spcBef>
                <a:spcPts val="1000"/>
              </a:spcBef>
              <a:spcAft>
                <a:spcPts val="0"/>
              </a:spcAft>
              <a:buSzPts val="1260"/>
              <a:buNone/>
            </a:pPr>
            <a:r>
              <a:rPr b="1" lang="lt-LT" sz="1600">
                <a:latin typeface="Arial"/>
                <a:ea typeface="Arial"/>
                <a:cs typeface="Arial"/>
                <a:sym typeface="Arial"/>
              </a:rPr>
              <a:t>OBJECTIVES:</a:t>
            </a:r>
            <a:endParaRPr>
              <a:latin typeface="Arial"/>
              <a:ea typeface="Arial"/>
              <a:cs typeface="Arial"/>
              <a:sym typeface="Arial"/>
            </a:endParaRPr>
          </a:p>
          <a:p>
            <a:pPr indent="-330200" lvl="0" marL="457200" rtl="0" algn="just">
              <a:lnSpc>
                <a:spcPct val="100000"/>
              </a:lnSpc>
              <a:spcBef>
                <a:spcPts val="1000"/>
              </a:spcBef>
              <a:spcAft>
                <a:spcPts val="0"/>
              </a:spcAft>
              <a:buSzPts val="1600"/>
              <a:buAutoNum type="arabicPeriod"/>
            </a:pPr>
            <a:r>
              <a:rPr lang="lt-LT" sz="1600">
                <a:latin typeface="Arial"/>
                <a:ea typeface="Arial"/>
                <a:cs typeface="Arial"/>
                <a:sym typeface="Arial"/>
              </a:rPr>
              <a:t>To justify the meaning of CT in the 21st century.</a:t>
            </a:r>
            <a:endParaRPr>
              <a:latin typeface="Arial"/>
              <a:ea typeface="Arial"/>
              <a:cs typeface="Arial"/>
              <a:sym typeface="Arial"/>
            </a:endParaRPr>
          </a:p>
          <a:p>
            <a:pPr indent="-330200" lvl="0" marL="457200" rtl="0" algn="just">
              <a:lnSpc>
                <a:spcPct val="100000"/>
              </a:lnSpc>
              <a:spcBef>
                <a:spcPts val="0"/>
              </a:spcBef>
              <a:spcAft>
                <a:spcPts val="0"/>
              </a:spcAft>
              <a:buSzPts val="1600"/>
              <a:buAutoNum type="arabicPeriod"/>
            </a:pPr>
            <a:r>
              <a:rPr lang="lt-LT" sz="1600">
                <a:latin typeface="Arial"/>
                <a:ea typeface="Arial"/>
                <a:cs typeface="Arial"/>
                <a:sym typeface="Arial"/>
              </a:rPr>
              <a:t>To present challenges and opportunities in promoting CT, emphasizing the strategies of learners’ engagement.</a:t>
            </a:r>
            <a:endParaRPr>
              <a:latin typeface="Arial"/>
              <a:ea typeface="Arial"/>
              <a:cs typeface="Arial"/>
              <a:sym typeface="Arial"/>
            </a:endParaRPr>
          </a:p>
          <a:p>
            <a:pPr indent="-330200" lvl="0" marL="457200" rtl="0" algn="just">
              <a:lnSpc>
                <a:spcPct val="100000"/>
              </a:lnSpc>
              <a:spcBef>
                <a:spcPts val="0"/>
              </a:spcBef>
              <a:spcAft>
                <a:spcPts val="0"/>
              </a:spcAft>
              <a:buSzPts val="1600"/>
              <a:buAutoNum type="arabicPeriod"/>
            </a:pPr>
            <a:r>
              <a:rPr lang="lt-LT" sz="1600">
                <a:latin typeface="Arial"/>
                <a:ea typeface="Arial"/>
                <a:cs typeface="Arial"/>
                <a:sym typeface="Arial"/>
              </a:rPr>
              <a:t>To disclose the impact and potential of CT on low-qualified adults.</a:t>
            </a:r>
            <a:endParaRPr>
              <a:latin typeface="Arial"/>
              <a:ea typeface="Arial"/>
              <a:cs typeface="Arial"/>
              <a:sym typeface="Arial"/>
            </a:endParaRPr>
          </a:p>
          <a:p>
            <a:pPr indent="0" lvl="0" marL="0" rtl="0" algn="l">
              <a:lnSpc>
                <a:spcPct val="100000"/>
              </a:lnSpc>
              <a:spcBef>
                <a:spcPts val="1000"/>
              </a:spcBef>
              <a:spcAft>
                <a:spcPts val="0"/>
              </a:spcAft>
              <a:buClr>
                <a:schemeClr val="dk2"/>
              </a:buClr>
              <a:buSzPts val="1120"/>
              <a:buFont typeface="Arial"/>
              <a:buNone/>
            </a:pPr>
            <a:r>
              <a:t/>
            </a:r>
            <a:endParaRPr sz="1600">
              <a:solidFill>
                <a:schemeClr val="dk2"/>
              </a:solidFill>
              <a:latin typeface="Arial"/>
              <a:ea typeface="Arial"/>
              <a:cs typeface="Arial"/>
              <a:sym typeface="Arial"/>
            </a:endParaRPr>
          </a:p>
        </p:txBody>
      </p:sp>
      <p:pic>
        <p:nvPicPr>
          <p:cNvPr id="455" name="Google Shape;455;p9"/>
          <p:cNvPicPr preferRelativeResize="0"/>
          <p:nvPr>
            <p:ph idx="2" type="pic"/>
          </p:nvPr>
        </p:nvPicPr>
        <p:blipFill rotWithShape="1">
          <a:blip r:embed="rId3">
            <a:alphaModFix/>
          </a:blip>
          <a:srcRect b="0" l="30342" r="30344" t="0"/>
          <a:stretch/>
        </p:blipFill>
        <p:spPr>
          <a:xfrm>
            <a:off x="8140700" y="-1"/>
            <a:ext cx="4051300" cy="6858001"/>
          </a:xfrm>
          <a:prstGeom prst="rect">
            <a:avLst/>
          </a:prstGeom>
          <a:noFill/>
          <a:ln>
            <a:noFill/>
          </a:ln>
        </p:spPr>
      </p:pic>
      <p:sp>
        <p:nvSpPr>
          <p:cNvPr id="456" name="Google Shape;456;p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solidFill>
                  <a:schemeClr val="lt1"/>
                </a:solidFill>
              </a:rPr>
              <a:t>‹#›</a:t>
            </a:fld>
            <a:endParaRPr>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2" name="Shape 462"/>
        <p:cNvGrpSpPr/>
        <p:nvPr/>
      </p:nvGrpSpPr>
      <p:grpSpPr>
        <a:xfrm>
          <a:off x="0" y="0"/>
          <a:ext cx="0" cy="0"/>
          <a:chOff x="0" y="0"/>
          <a:chExt cx="0" cy="0"/>
        </a:xfrm>
      </p:grpSpPr>
      <p:pic>
        <p:nvPicPr>
          <p:cNvPr id="463" name="Google Shape;463;p4"/>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464" name="Google Shape;464;p4"/>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lt-LT" sz="900" u="none" cap="none" strike="noStrike">
                <a:solidFill>
                  <a:srgbClr val="000000"/>
                </a:solidFill>
                <a:latin typeface="Arial"/>
                <a:ea typeface="Arial"/>
                <a:cs typeface="Arial"/>
                <a:sym typeface="Arial"/>
              </a:rPr>
              <a:t>‹#›</a:t>
            </a:fld>
            <a:endParaRPr b="0" i="0" sz="900" u="none" cap="none" strike="noStrike">
              <a:solidFill>
                <a:srgbClr val="000000"/>
              </a:solidFill>
              <a:latin typeface="Arial"/>
              <a:ea typeface="Arial"/>
              <a:cs typeface="Arial"/>
              <a:sym typeface="Arial"/>
            </a:endParaRPr>
          </a:p>
        </p:txBody>
      </p:sp>
      <p:sp>
        <p:nvSpPr>
          <p:cNvPr id="465" name="Google Shape;465;p4"/>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lt-LT" sz="2700">
                <a:latin typeface="Arial"/>
                <a:ea typeface="Arial"/>
                <a:cs typeface="Arial"/>
                <a:sym typeface="Arial"/>
              </a:rPr>
              <a:t>UNIT 1</a:t>
            </a:r>
            <a:endParaRPr sz="2700">
              <a:latin typeface="Arial"/>
              <a:ea typeface="Arial"/>
              <a:cs typeface="Arial"/>
              <a:sym typeface="Arial"/>
            </a:endParaRPr>
          </a:p>
        </p:txBody>
      </p:sp>
      <p:sp>
        <p:nvSpPr>
          <p:cNvPr id="466" name="Google Shape;466;p4"/>
          <p:cNvSpPr txBox="1"/>
          <p:nvPr>
            <p:ph idx="1" type="body"/>
          </p:nvPr>
        </p:nvSpPr>
        <p:spPr>
          <a:xfrm>
            <a:off x="7831740" y="3615661"/>
            <a:ext cx="2663825" cy="1473697"/>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SzPts val="1400"/>
              <a:buNone/>
            </a:pPr>
            <a:r>
              <a:rPr lang="lt-LT" sz="2100">
                <a:latin typeface="Arial"/>
                <a:ea typeface="Arial"/>
                <a:cs typeface="Arial"/>
                <a:sym typeface="Arial"/>
              </a:rPr>
              <a:t>Understanding the context: adult learning challenges in Europe</a:t>
            </a:r>
            <a:endParaRPr sz="2100">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pic>
        <p:nvPicPr>
          <p:cNvPr descr="Chart 1" id="471" name="Google Shape;471;p5"/>
          <p:cNvPicPr preferRelativeResize="0"/>
          <p:nvPr/>
        </p:nvPicPr>
        <p:blipFill rotWithShape="1">
          <a:blip r:embed="rId3">
            <a:alphaModFix/>
          </a:blip>
          <a:srcRect b="15859" l="0" r="0" t="29011"/>
          <a:stretch/>
        </p:blipFill>
        <p:spPr>
          <a:xfrm>
            <a:off x="1654616" y="2612188"/>
            <a:ext cx="8882767" cy="2114555"/>
          </a:xfrm>
          <a:prstGeom prst="rect">
            <a:avLst/>
          </a:prstGeom>
          <a:noFill/>
          <a:ln>
            <a:noFill/>
          </a:ln>
        </p:spPr>
      </p:pic>
      <p:sp>
        <p:nvSpPr>
          <p:cNvPr id="472" name="Google Shape;472;p5"/>
          <p:cNvSpPr txBox="1"/>
          <p:nvPr>
            <p:ph idx="1" type="body"/>
          </p:nvPr>
        </p:nvSpPr>
        <p:spPr>
          <a:xfrm>
            <a:off x="890955" y="1596577"/>
            <a:ext cx="10410091" cy="949669"/>
          </a:xfrm>
          <a:prstGeom prst="rect">
            <a:avLst/>
          </a:prstGeom>
          <a:noFill/>
          <a:ln>
            <a:noFill/>
          </a:ln>
        </p:spPr>
        <p:txBody>
          <a:bodyPr anchorCtr="0" anchor="t" bIns="45700" lIns="91425" spcFirstLastPara="1" rIns="91425" wrap="square" tIns="45700">
            <a:normAutofit/>
          </a:bodyPr>
          <a:lstStyle/>
          <a:p>
            <a:pPr indent="0" lvl="0" marL="148590" rtl="0" algn="just">
              <a:lnSpc>
                <a:spcPct val="100000"/>
              </a:lnSpc>
              <a:spcBef>
                <a:spcPts val="1000"/>
              </a:spcBef>
              <a:spcAft>
                <a:spcPts val="0"/>
              </a:spcAft>
              <a:buSzPts val="1260"/>
              <a:buNone/>
            </a:pPr>
            <a:r>
              <a:rPr lang="lt-LT" sz="1600">
                <a:latin typeface="Arial"/>
                <a:ea typeface="Arial"/>
                <a:cs typeface="Arial"/>
                <a:sym typeface="Arial"/>
              </a:rPr>
              <a:t>According to 2020 Cedefop, 128 million adults in the UK, Iceland, Norway and the EU-27 Member States have the capacity to reskill and upskill, which is nearly half (46.1%) of the adult population in all of these countries.</a:t>
            </a:r>
            <a:endParaRPr sz="1800">
              <a:latin typeface="Arial"/>
              <a:ea typeface="Arial"/>
              <a:cs typeface="Arial"/>
              <a:sym typeface="Arial"/>
            </a:endParaRPr>
          </a:p>
        </p:txBody>
      </p:sp>
      <p:sp>
        <p:nvSpPr>
          <p:cNvPr id="473" name="Google Shape;473;p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474" name="Google Shape;474;p5"/>
          <p:cNvSpPr txBox="1"/>
          <p:nvPr>
            <p:ph type="title"/>
          </p:nvPr>
        </p:nvSpPr>
        <p:spPr>
          <a:xfrm>
            <a:off x="1371600" y="819595"/>
            <a:ext cx="9486900" cy="725118"/>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2"/>
              </a:buClr>
              <a:buSzPct val="126984"/>
              <a:buFont typeface="Sorts Mill Goudy"/>
              <a:buNone/>
            </a:pPr>
            <a:r>
              <a:rPr b="1" lang="lt-LT" sz="2800">
                <a:latin typeface="Arial"/>
                <a:ea typeface="Arial"/>
                <a:cs typeface="Arial"/>
                <a:sym typeface="Arial"/>
              </a:rPr>
              <a:t>46% of adults could upskill. Are we ready to meet the challenge?</a:t>
            </a:r>
            <a:endParaRPr/>
          </a:p>
        </p:txBody>
      </p:sp>
      <p:sp>
        <p:nvSpPr>
          <p:cNvPr id="475" name="Google Shape;475;p5"/>
          <p:cNvSpPr txBox="1"/>
          <p:nvPr/>
        </p:nvSpPr>
        <p:spPr>
          <a:xfrm>
            <a:off x="1840782" y="4726744"/>
            <a:ext cx="5964702"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1" lang="lt-LT" sz="1200" u="none" cap="none" strike="noStrike">
                <a:solidFill>
                  <a:srgbClr val="000000"/>
                </a:solidFill>
                <a:latin typeface="Arial"/>
                <a:ea typeface="Arial"/>
                <a:cs typeface="Arial"/>
                <a:sym typeface="Arial"/>
              </a:rPr>
              <a:t>Cedefop calculation on LFS 2016, CSIS 2015, OECD PIAAC 2012, 2015.</a:t>
            </a:r>
            <a:endParaRPr/>
          </a:p>
        </p:txBody>
      </p:sp>
      <p:sp>
        <p:nvSpPr>
          <p:cNvPr id="476" name="Google Shape;476;p5"/>
          <p:cNvSpPr txBox="1"/>
          <p:nvPr/>
        </p:nvSpPr>
        <p:spPr>
          <a:xfrm>
            <a:off x="890955" y="5158491"/>
            <a:ext cx="10225385" cy="825593"/>
          </a:xfrm>
          <a:prstGeom prst="rect">
            <a:avLst/>
          </a:prstGeom>
          <a:noFill/>
          <a:ln>
            <a:noFill/>
          </a:ln>
        </p:spPr>
        <p:txBody>
          <a:bodyPr anchorCtr="0" anchor="t" bIns="45700" lIns="91425" spcFirstLastPara="1" rIns="91425" wrap="square" tIns="45700">
            <a:normAutofit/>
          </a:bodyPr>
          <a:lstStyle/>
          <a:p>
            <a:pPr indent="0" lvl="0" marL="148590" marR="0" rtl="0" algn="just">
              <a:lnSpc>
                <a:spcPct val="100000"/>
              </a:lnSpc>
              <a:spcBef>
                <a:spcPts val="1000"/>
              </a:spcBef>
              <a:spcAft>
                <a:spcPts val="0"/>
              </a:spcAft>
              <a:buClr>
                <a:schemeClr val="dk2"/>
              </a:buClr>
              <a:buSzPts val="1260"/>
              <a:buFont typeface="Arial"/>
              <a:buNone/>
            </a:pPr>
            <a:r>
              <a:rPr b="0" i="0" lang="lt-LT" sz="1600" u="none" cap="none" strike="noStrike">
                <a:solidFill>
                  <a:schemeClr val="dk2"/>
                </a:solidFill>
                <a:latin typeface="Arial"/>
                <a:ea typeface="Arial"/>
                <a:cs typeface="Arial"/>
                <a:sym typeface="Arial"/>
              </a:rPr>
              <a:t>This highlights the scale of adults who could benefit from digital skills and structured problem-solving methods like CT. </a:t>
            </a:r>
            <a:endParaRPr b="0" i="0" sz="1800" u="none" cap="none" strike="noStrike">
              <a:solidFill>
                <a:schemeClr val="dk2"/>
              </a:solidFill>
              <a:latin typeface="Arial"/>
              <a:ea typeface="Arial"/>
              <a:cs typeface="Arial"/>
              <a:sym typeface="Arial"/>
            </a:endParaRPr>
          </a:p>
        </p:txBody>
      </p:sp>
      <p:sp>
        <p:nvSpPr>
          <p:cNvPr id="477" name="Google Shape;477;p5"/>
          <p:cNvSpPr txBox="1"/>
          <p:nvPr/>
        </p:nvSpPr>
        <p:spPr>
          <a:xfrm>
            <a:off x="3046828" y="2474034"/>
            <a:ext cx="6098344"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lt-LT" sz="1400" u="none" cap="none" strike="noStrike">
                <a:solidFill>
                  <a:srgbClr val="000000"/>
                </a:solidFill>
                <a:latin typeface="Arial"/>
                <a:ea typeface="Arial"/>
                <a:cs typeface="Arial"/>
                <a:sym typeface="Arial"/>
              </a:rPr>
              <a:t>Low-skilled adults in the EU-27, Iceland, Norway and the UK, 2020</a:t>
            </a:r>
            <a:endParaRPr b="0" i="0" sz="1400" u="none" cap="none" strike="noStrike">
              <a:solidFill>
                <a:srgbClr val="000000"/>
              </a:solidFill>
              <a:latin typeface="Arial"/>
              <a:ea typeface="Arial"/>
              <a:cs typeface="Arial"/>
              <a:sym typeface="Arial"/>
            </a:endParaRPr>
          </a:p>
        </p:txBody>
      </p:sp>
      <p:sp>
        <p:nvSpPr>
          <p:cNvPr id="478" name="Google Shape;478;p5"/>
          <p:cNvSpPr txBox="1"/>
          <p:nvPr/>
        </p:nvSpPr>
        <p:spPr>
          <a:xfrm>
            <a:off x="8974799" y="4768948"/>
            <a:ext cx="1976962"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lt-LT" sz="1200" u="none" cap="none" strike="noStrike">
                <a:solidFill>
                  <a:srgbClr val="000000"/>
                </a:solidFill>
                <a:latin typeface="Arial"/>
                <a:ea typeface="Arial"/>
                <a:cs typeface="Arial"/>
                <a:sym typeface="Arial"/>
              </a:rPr>
              <a:t>Source: Cedefop 2020</a:t>
            </a:r>
            <a:endParaRPr b="1" i="1" sz="1200" u="none" cap="none" strike="noStrike">
              <a:solidFill>
                <a:srgbClr val="000000"/>
              </a:solidFill>
              <a:latin typeface="Arial"/>
              <a:ea typeface="Arial"/>
              <a:cs typeface="Arial"/>
              <a:sym typeface="Arial"/>
            </a:endParaRPr>
          </a:p>
        </p:txBody>
      </p:sp>
      <p:sp>
        <p:nvSpPr>
          <p:cNvPr id="479" name="Google Shape;479;p5"/>
          <p:cNvSpPr/>
          <p:nvPr/>
        </p:nvSpPr>
        <p:spPr>
          <a:xfrm>
            <a:off x="1519311" y="2422170"/>
            <a:ext cx="9246284" cy="2623777"/>
          </a:xfrm>
          <a:prstGeom prst="rect">
            <a:avLst/>
          </a:prstGeom>
          <a:noFill/>
          <a:ln cap="flat" cmpd="sng" w="9525">
            <a:solidFill>
              <a:srgbClr val="A5A5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pic>
        <p:nvPicPr>
          <p:cNvPr descr="Chart 2" id="484" name="Google Shape;484;p6"/>
          <p:cNvPicPr preferRelativeResize="0"/>
          <p:nvPr/>
        </p:nvPicPr>
        <p:blipFill rotWithShape="1">
          <a:blip r:embed="rId3">
            <a:alphaModFix/>
          </a:blip>
          <a:srcRect b="3762" l="504" r="1747" t="2591"/>
          <a:stretch/>
        </p:blipFill>
        <p:spPr>
          <a:xfrm>
            <a:off x="5395591" y="2266143"/>
            <a:ext cx="5670081" cy="3113037"/>
          </a:xfrm>
          <a:prstGeom prst="rect">
            <a:avLst/>
          </a:prstGeom>
          <a:noFill/>
          <a:ln>
            <a:noFill/>
          </a:ln>
        </p:spPr>
      </p:pic>
      <p:sp>
        <p:nvSpPr>
          <p:cNvPr id="485" name="Google Shape;485;p6"/>
          <p:cNvSpPr txBox="1"/>
          <p:nvPr>
            <p:ph idx="1" type="body"/>
          </p:nvPr>
        </p:nvSpPr>
        <p:spPr>
          <a:xfrm>
            <a:off x="920442" y="1835733"/>
            <a:ext cx="4068247" cy="3543447"/>
          </a:xfrm>
          <a:prstGeom prst="rect">
            <a:avLst/>
          </a:prstGeom>
          <a:noFill/>
          <a:ln>
            <a:noFill/>
          </a:ln>
        </p:spPr>
        <p:txBody>
          <a:bodyPr anchorCtr="0" anchor="t" bIns="45700" lIns="91425" spcFirstLastPara="1" rIns="91425" wrap="square" tIns="45700">
            <a:normAutofit/>
          </a:bodyPr>
          <a:lstStyle/>
          <a:p>
            <a:pPr indent="0" lvl="0" marL="148590" rtl="0" algn="just">
              <a:lnSpc>
                <a:spcPct val="100000"/>
              </a:lnSpc>
              <a:spcBef>
                <a:spcPts val="1000"/>
              </a:spcBef>
              <a:spcAft>
                <a:spcPts val="0"/>
              </a:spcAft>
              <a:buSzPts val="1260"/>
              <a:buNone/>
            </a:pPr>
            <a:r>
              <a:rPr lang="lt-LT" sz="1600">
                <a:latin typeface="Arial"/>
                <a:ea typeface="Arial"/>
                <a:cs typeface="Arial"/>
                <a:sym typeface="Arial"/>
              </a:rPr>
              <a:t>Low-skilled adults are at risk of unemployment, yet they benefit the least from upskilling and re-skilling opportunities. </a:t>
            </a:r>
            <a:endParaRPr sz="1600">
              <a:latin typeface="Arial"/>
              <a:ea typeface="Arial"/>
              <a:cs typeface="Arial"/>
              <a:sym typeface="Arial"/>
            </a:endParaRPr>
          </a:p>
          <a:p>
            <a:pPr indent="0" lvl="0" marL="148590" rtl="0" algn="just">
              <a:lnSpc>
                <a:spcPct val="100000"/>
              </a:lnSpc>
              <a:spcBef>
                <a:spcPts val="1000"/>
              </a:spcBef>
              <a:spcAft>
                <a:spcPts val="0"/>
              </a:spcAft>
              <a:buSzPts val="1260"/>
              <a:buNone/>
            </a:pPr>
            <a:r>
              <a:rPr lang="lt-LT" sz="1600">
                <a:latin typeface="Arial"/>
                <a:ea typeface="Arial"/>
                <a:cs typeface="Arial"/>
                <a:sym typeface="Arial"/>
              </a:rPr>
              <a:t>Labour market data reveals a clear gap: adults with low qualifications consistently show much lower employment rates compared to those with higher education levels.</a:t>
            </a:r>
            <a:endParaRPr/>
          </a:p>
          <a:p>
            <a:pPr indent="0" lvl="0" marL="148590" rtl="0" algn="just">
              <a:lnSpc>
                <a:spcPct val="100000"/>
              </a:lnSpc>
              <a:spcBef>
                <a:spcPts val="1000"/>
              </a:spcBef>
              <a:spcAft>
                <a:spcPts val="0"/>
              </a:spcAft>
              <a:buSzPts val="1260"/>
              <a:buNone/>
            </a:pPr>
            <a:r>
              <a:rPr lang="lt-LT" sz="1600">
                <a:latin typeface="Arial"/>
                <a:ea typeface="Arial"/>
                <a:cs typeface="Arial"/>
                <a:sym typeface="Arial"/>
              </a:rPr>
              <a:t>This makes it essential to develop training strategies that actively reach and engage those most at risk of being left behind.</a:t>
            </a:r>
            <a:endParaRPr/>
          </a:p>
        </p:txBody>
      </p:sp>
      <p:sp>
        <p:nvSpPr>
          <p:cNvPr id="486" name="Google Shape;486;p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487" name="Google Shape;487;p6"/>
          <p:cNvSpPr txBox="1"/>
          <p:nvPr/>
        </p:nvSpPr>
        <p:spPr>
          <a:xfrm>
            <a:off x="5344922" y="1958366"/>
            <a:ext cx="5771418"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Employment rate of educational attainment level</a:t>
            </a:r>
            <a:endParaRPr b="0" i="0" sz="1400" u="none" cap="none" strike="noStrike">
              <a:solidFill>
                <a:srgbClr val="000000"/>
              </a:solidFill>
              <a:latin typeface="Arial"/>
              <a:ea typeface="Arial"/>
              <a:cs typeface="Arial"/>
              <a:sym typeface="Arial"/>
            </a:endParaRPr>
          </a:p>
        </p:txBody>
      </p:sp>
      <p:sp>
        <p:nvSpPr>
          <p:cNvPr id="488" name="Google Shape;488;p6"/>
          <p:cNvSpPr txBox="1"/>
          <p:nvPr/>
        </p:nvSpPr>
        <p:spPr>
          <a:xfrm>
            <a:off x="8988437" y="5409958"/>
            <a:ext cx="2563837"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lt-LT" sz="1200" u="none" cap="none" strike="noStrike">
                <a:solidFill>
                  <a:srgbClr val="000000"/>
                </a:solidFill>
                <a:latin typeface="Arial"/>
                <a:ea typeface="Arial"/>
                <a:cs typeface="Arial"/>
                <a:sym typeface="Arial"/>
              </a:rPr>
              <a:t>Source: Labour Force Survey</a:t>
            </a:r>
            <a:endParaRPr b="1" i="1" sz="1200" u="none" cap="none" strike="noStrike">
              <a:solidFill>
                <a:srgbClr val="000000"/>
              </a:solidFill>
              <a:latin typeface="Arial"/>
              <a:ea typeface="Arial"/>
              <a:cs typeface="Arial"/>
              <a:sym typeface="Arial"/>
            </a:endParaRPr>
          </a:p>
        </p:txBody>
      </p:sp>
      <p:sp>
        <p:nvSpPr>
          <p:cNvPr id="489" name="Google Shape;489;p6"/>
          <p:cNvSpPr/>
          <p:nvPr/>
        </p:nvSpPr>
        <p:spPr>
          <a:xfrm>
            <a:off x="5189703" y="1770043"/>
            <a:ext cx="6081855" cy="3987254"/>
          </a:xfrm>
          <a:prstGeom prst="rect">
            <a:avLst/>
          </a:prstGeom>
          <a:noFill/>
          <a:ln cap="flat" cmpd="sng" w="9525">
            <a:solidFill>
              <a:srgbClr val="A5A5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90" name="Google Shape;490;p6"/>
          <p:cNvSpPr txBox="1"/>
          <p:nvPr/>
        </p:nvSpPr>
        <p:spPr>
          <a:xfrm>
            <a:off x="6637547" y="4754542"/>
            <a:ext cx="4568483" cy="26161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lt-LT" sz="1050" u="none" cap="none" strike="noStrike">
                <a:solidFill>
                  <a:srgbClr val="000000"/>
                </a:solidFill>
                <a:latin typeface="Arial"/>
                <a:ea typeface="Arial"/>
                <a:cs typeface="Arial"/>
                <a:sym typeface="Arial"/>
              </a:rPr>
              <a:t>Less than primary, primary and lower secondary education (levels 0-2)</a:t>
            </a:r>
            <a:endParaRPr/>
          </a:p>
        </p:txBody>
      </p:sp>
      <p:sp>
        <p:nvSpPr>
          <p:cNvPr id="491" name="Google Shape;491;p6"/>
          <p:cNvSpPr txBox="1"/>
          <p:nvPr/>
        </p:nvSpPr>
        <p:spPr>
          <a:xfrm>
            <a:off x="6637547" y="4965513"/>
            <a:ext cx="4568483" cy="26161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lt-LT" sz="1050" u="none" cap="none" strike="noStrike">
                <a:solidFill>
                  <a:srgbClr val="000000"/>
                </a:solidFill>
                <a:latin typeface="Arial"/>
                <a:ea typeface="Arial"/>
                <a:cs typeface="Arial"/>
                <a:sym typeface="Arial"/>
              </a:rPr>
              <a:t>Upper secondary and post-secondary non-tertiary education (levels 3 and 4)</a:t>
            </a:r>
            <a:endParaRPr/>
          </a:p>
        </p:txBody>
      </p:sp>
      <p:sp>
        <p:nvSpPr>
          <p:cNvPr id="492" name="Google Shape;492;p6"/>
          <p:cNvSpPr txBox="1"/>
          <p:nvPr/>
        </p:nvSpPr>
        <p:spPr>
          <a:xfrm>
            <a:off x="6637547" y="5175823"/>
            <a:ext cx="4568483" cy="26161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lt-LT" sz="1050" u="none" cap="none" strike="noStrike">
                <a:solidFill>
                  <a:srgbClr val="000000"/>
                </a:solidFill>
                <a:latin typeface="Arial"/>
                <a:ea typeface="Arial"/>
                <a:cs typeface="Arial"/>
                <a:sym typeface="Arial"/>
              </a:rPr>
              <a:t>Tertiary education (levels 5-8)</a:t>
            </a:r>
            <a:endParaRPr/>
          </a:p>
        </p:txBody>
      </p:sp>
      <p:sp>
        <p:nvSpPr>
          <p:cNvPr id="493" name="Google Shape;493;p6"/>
          <p:cNvSpPr txBox="1"/>
          <p:nvPr>
            <p:ph type="title"/>
          </p:nvPr>
        </p:nvSpPr>
        <p:spPr>
          <a:xfrm>
            <a:off x="1371600" y="819595"/>
            <a:ext cx="9486900" cy="72511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b="1" lang="lt-LT" sz="2800">
                <a:latin typeface="Arial"/>
                <a:ea typeface="Arial"/>
                <a:cs typeface="Arial"/>
                <a:sym typeface="Arial"/>
              </a:rPr>
              <a:t>Is education the key to employment?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7"/>
          <p:cNvSpPr txBox="1"/>
          <p:nvPr>
            <p:ph idx="1" type="body"/>
          </p:nvPr>
        </p:nvSpPr>
        <p:spPr>
          <a:xfrm>
            <a:off x="879498" y="1741660"/>
            <a:ext cx="4178104" cy="4416831"/>
          </a:xfrm>
          <a:prstGeom prst="rect">
            <a:avLst/>
          </a:prstGeom>
          <a:noFill/>
          <a:ln>
            <a:noFill/>
          </a:ln>
        </p:spPr>
        <p:txBody>
          <a:bodyPr anchorCtr="0" anchor="t" bIns="45700" lIns="91425" spcFirstLastPara="1" rIns="91425" wrap="square" tIns="45700">
            <a:normAutofit/>
          </a:bodyPr>
          <a:lstStyle/>
          <a:p>
            <a:pPr indent="0" lvl="0" marL="148590" rtl="0" algn="just">
              <a:lnSpc>
                <a:spcPct val="100000"/>
              </a:lnSpc>
              <a:spcBef>
                <a:spcPts val="1000"/>
              </a:spcBef>
              <a:spcAft>
                <a:spcPts val="0"/>
              </a:spcAft>
              <a:buSzPts val="1090"/>
              <a:buNone/>
            </a:pPr>
            <a:r>
              <a:rPr lang="lt-LT" sz="1600">
                <a:latin typeface="Arial"/>
                <a:ea typeface="Arial"/>
                <a:cs typeface="Arial"/>
                <a:sym typeface="Arial"/>
              </a:rPr>
              <a:t>The proportion of adults aged 25 to 64 years in the EU who participated in education or training during the previous 12 months was 46.6 %.</a:t>
            </a:r>
            <a:endParaRPr sz="1600">
              <a:latin typeface="Arial"/>
              <a:ea typeface="Arial"/>
              <a:cs typeface="Arial"/>
              <a:sym typeface="Arial"/>
            </a:endParaRPr>
          </a:p>
          <a:p>
            <a:pPr indent="0" lvl="0" marL="148590" rtl="0" algn="l">
              <a:lnSpc>
                <a:spcPct val="100000"/>
              </a:lnSpc>
              <a:spcBef>
                <a:spcPts val="600"/>
              </a:spcBef>
              <a:spcAft>
                <a:spcPts val="0"/>
              </a:spcAft>
              <a:buSzPts val="1090"/>
              <a:buNone/>
            </a:pPr>
            <a:r>
              <a:rPr lang="lt-LT" sz="1600">
                <a:latin typeface="Arial"/>
                <a:ea typeface="Arial"/>
                <a:cs typeface="Arial"/>
                <a:sym typeface="Arial"/>
              </a:rPr>
              <a:t>The main fields are: </a:t>
            </a:r>
            <a:endParaRPr sz="1600">
              <a:latin typeface="Arial"/>
              <a:ea typeface="Arial"/>
              <a:cs typeface="Arial"/>
              <a:sym typeface="Arial"/>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Business, administration and law</a:t>
            </a:r>
            <a:endParaRPr sz="1600">
              <a:latin typeface="Arial"/>
              <a:ea typeface="Arial"/>
              <a:cs typeface="Arial"/>
              <a:sym typeface="Arial"/>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Health and welfare accounted</a:t>
            </a:r>
            <a:endParaRPr sz="1600">
              <a:latin typeface="Arial"/>
              <a:ea typeface="Arial"/>
              <a:cs typeface="Arial"/>
              <a:sym typeface="Arial"/>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Arts and humanities</a:t>
            </a:r>
            <a:endParaRPr sz="1600">
              <a:latin typeface="Arial"/>
              <a:ea typeface="Arial"/>
              <a:cs typeface="Arial"/>
              <a:sym typeface="Arial"/>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Services</a:t>
            </a:r>
            <a:endParaRPr sz="1600">
              <a:latin typeface="Arial"/>
              <a:ea typeface="Arial"/>
              <a:cs typeface="Arial"/>
              <a:sym typeface="Arial"/>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Engineering, manufacturing and constructions</a:t>
            </a:r>
            <a:endParaRPr sz="1600">
              <a:latin typeface="Arial"/>
              <a:ea typeface="Arial"/>
              <a:cs typeface="Arial"/>
              <a:sym typeface="Arial"/>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ICT</a:t>
            </a:r>
            <a:endParaRPr sz="1600">
              <a:latin typeface="Arial"/>
              <a:ea typeface="Arial"/>
              <a:cs typeface="Arial"/>
              <a:sym typeface="Arial"/>
            </a:endParaRPr>
          </a:p>
          <a:p>
            <a:pPr indent="-308610" lvl="0" marL="457200" rtl="0" algn="l">
              <a:lnSpc>
                <a:spcPct val="100000"/>
              </a:lnSpc>
              <a:spcBef>
                <a:spcPts val="600"/>
              </a:spcBef>
              <a:spcAft>
                <a:spcPts val="0"/>
              </a:spcAft>
              <a:buSzPts val="1090"/>
              <a:buChar char="•"/>
            </a:pPr>
            <a:r>
              <a:rPr lang="lt-LT" sz="1600">
                <a:latin typeface="Arial"/>
                <a:ea typeface="Arial"/>
                <a:cs typeface="Arial"/>
                <a:sym typeface="Arial"/>
              </a:rPr>
              <a:t>Generic programmes and qualification </a:t>
            </a:r>
            <a:endParaRPr sz="1600">
              <a:latin typeface="Arial"/>
              <a:ea typeface="Arial"/>
              <a:cs typeface="Arial"/>
              <a:sym typeface="Arial"/>
            </a:endParaRPr>
          </a:p>
          <a:p>
            <a:pPr indent="-228600" lvl="0" marL="457200" rtl="0" algn="l">
              <a:lnSpc>
                <a:spcPct val="100000"/>
              </a:lnSpc>
              <a:spcBef>
                <a:spcPts val="600"/>
              </a:spcBef>
              <a:spcAft>
                <a:spcPts val="0"/>
              </a:spcAft>
              <a:buSzPts val="1362"/>
              <a:buNone/>
            </a:pPr>
            <a:r>
              <a:t/>
            </a:r>
            <a:endParaRPr sz="2000">
              <a:latin typeface="Arial"/>
              <a:ea typeface="Arial"/>
              <a:cs typeface="Arial"/>
              <a:sym typeface="Arial"/>
            </a:endParaRPr>
          </a:p>
        </p:txBody>
      </p:sp>
      <p:sp>
        <p:nvSpPr>
          <p:cNvPr id="499" name="Google Shape;499;p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pic>
        <p:nvPicPr>
          <p:cNvPr descr="Vertical bar chart showing the distribution of adult education and training by field of education as a percentage of total hours spent by adults aged 25 to 64 years on formal and non-formal education and training in the EU for the year 2022." id="500" name="Google Shape;500;p7"/>
          <p:cNvPicPr preferRelativeResize="0"/>
          <p:nvPr/>
        </p:nvPicPr>
        <p:blipFill rotWithShape="1">
          <a:blip r:embed="rId3">
            <a:alphaModFix/>
          </a:blip>
          <a:srcRect b="9708" l="0" r="0" t="1"/>
          <a:stretch/>
        </p:blipFill>
        <p:spPr>
          <a:xfrm>
            <a:off x="5303521" y="2112204"/>
            <a:ext cx="5975261" cy="3270266"/>
          </a:xfrm>
          <a:prstGeom prst="rect">
            <a:avLst/>
          </a:prstGeom>
          <a:noFill/>
          <a:ln>
            <a:noFill/>
          </a:ln>
        </p:spPr>
      </p:pic>
      <p:sp>
        <p:nvSpPr>
          <p:cNvPr id="501" name="Google Shape;501;p7"/>
          <p:cNvSpPr txBox="1"/>
          <p:nvPr>
            <p:ph type="title"/>
          </p:nvPr>
        </p:nvSpPr>
        <p:spPr>
          <a:xfrm>
            <a:off x="1352550" y="825470"/>
            <a:ext cx="9486900" cy="72511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b="1" lang="lt-LT" sz="2800">
                <a:latin typeface="Arial"/>
                <a:ea typeface="Arial"/>
                <a:cs typeface="Arial"/>
                <a:sym typeface="Arial"/>
              </a:rPr>
              <a:t>Nearly half of EU adults are learning but … in what fields?</a:t>
            </a:r>
            <a:endParaRPr/>
          </a:p>
        </p:txBody>
      </p:sp>
      <p:sp>
        <p:nvSpPr>
          <p:cNvPr id="502" name="Google Shape;502;p7"/>
          <p:cNvSpPr txBox="1"/>
          <p:nvPr/>
        </p:nvSpPr>
        <p:spPr>
          <a:xfrm>
            <a:off x="5303521" y="1941916"/>
            <a:ext cx="5771418" cy="52322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Distribution of fields of education of adult learning, by type of instruction, EU, 2022</a:t>
            </a:r>
            <a:endParaRPr b="0" i="0" sz="1400" u="none" cap="none" strike="noStrike">
              <a:solidFill>
                <a:srgbClr val="000000"/>
              </a:solidFill>
              <a:latin typeface="Arial"/>
              <a:ea typeface="Arial"/>
              <a:cs typeface="Arial"/>
              <a:sym typeface="Arial"/>
            </a:endParaRPr>
          </a:p>
        </p:txBody>
      </p:sp>
      <p:sp>
        <p:nvSpPr>
          <p:cNvPr id="503" name="Google Shape;503;p7"/>
          <p:cNvSpPr txBox="1"/>
          <p:nvPr/>
        </p:nvSpPr>
        <p:spPr>
          <a:xfrm>
            <a:off x="5303521" y="2455810"/>
            <a:ext cx="5655211" cy="415498"/>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lt-LT" sz="1050" u="none" cap="none" strike="noStrike">
                <a:solidFill>
                  <a:srgbClr val="000000"/>
                </a:solidFill>
                <a:latin typeface="Arial"/>
                <a:ea typeface="Arial"/>
                <a:cs typeface="Arial"/>
                <a:sym typeface="Arial"/>
              </a:rPr>
              <a:t>(% of instruction hours spent by adults aged 25-64 on the corresponding type of instruction)</a:t>
            </a:r>
            <a:endParaRPr/>
          </a:p>
          <a:p>
            <a:pPr indent="0" lvl="0" marL="0" marR="0" rtl="0" algn="l">
              <a:lnSpc>
                <a:spcPct val="100000"/>
              </a:lnSpc>
              <a:spcBef>
                <a:spcPts val="0"/>
              </a:spcBef>
              <a:spcAft>
                <a:spcPts val="0"/>
              </a:spcAft>
              <a:buNone/>
            </a:pPr>
            <a:r>
              <a:t/>
            </a:r>
            <a:endParaRPr b="0" i="0" sz="1050" u="none" cap="none" strike="noStrike">
              <a:solidFill>
                <a:srgbClr val="000000"/>
              </a:solidFill>
              <a:latin typeface="Arial"/>
              <a:ea typeface="Arial"/>
              <a:cs typeface="Arial"/>
              <a:sym typeface="Arial"/>
            </a:endParaRPr>
          </a:p>
        </p:txBody>
      </p:sp>
      <p:sp>
        <p:nvSpPr>
          <p:cNvPr id="504" name="Google Shape;504;p7"/>
          <p:cNvSpPr txBox="1"/>
          <p:nvPr/>
        </p:nvSpPr>
        <p:spPr>
          <a:xfrm>
            <a:off x="9814924" y="5382470"/>
            <a:ext cx="1463858" cy="2761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lt-LT" sz="1200" u="none" cap="none" strike="noStrike">
                <a:solidFill>
                  <a:srgbClr val="000000"/>
                </a:solidFill>
                <a:latin typeface="Arial"/>
                <a:ea typeface="Arial"/>
                <a:cs typeface="Arial"/>
                <a:sym typeface="Arial"/>
              </a:rPr>
              <a:t>Source: Eurostat</a:t>
            </a:r>
            <a:endParaRPr b="1" i="1" sz="1200" u="none" cap="none" strike="noStrike">
              <a:solidFill>
                <a:srgbClr val="000000"/>
              </a:solidFill>
              <a:latin typeface="Arial"/>
              <a:ea typeface="Arial"/>
              <a:cs typeface="Arial"/>
              <a:sym typeface="Arial"/>
            </a:endParaRPr>
          </a:p>
        </p:txBody>
      </p:sp>
      <p:sp>
        <p:nvSpPr>
          <p:cNvPr id="505" name="Google Shape;505;p7"/>
          <p:cNvSpPr txBox="1"/>
          <p:nvPr/>
        </p:nvSpPr>
        <p:spPr>
          <a:xfrm>
            <a:off x="7265688" y="5181785"/>
            <a:ext cx="364433"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Formal</a:t>
            </a:r>
            <a:endParaRPr/>
          </a:p>
        </p:txBody>
      </p:sp>
      <p:sp>
        <p:nvSpPr>
          <p:cNvPr id="506" name="Google Shape;506;p7"/>
          <p:cNvSpPr txBox="1"/>
          <p:nvPr/>
        </p:nvSpPr>
        <p:spPr>
          <a:xfrm>
            <a:off x="7791843" y="5181785"/>
            <a:ext cx="630860"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Non-formal</a:t>
            </a:r>
            <a:endParaRPr/>
          </a:p>
        </p:txBody>
      </p:sp>
      <p:sp>
        <p:nvSpPr>
          <p:cNvPr id="507" name="Google Shape;507;p7"/>
          <p:cNvSpPr txBox="1"/>
          <p:nvPr/>
        </p:nvSpPr>
        <p:spPr>
          <a:xfrm>
            <a:off x="8478974" y="5181785"/>
            <a:ext cx="1197014"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Formal or non-formal</a:t>
            </a:r>
            <a:endParaRPr/>
          </a:p>
        </p:txBody>
      </p:sp>
      <p:sp>
        <p:nvSpPr>
          <p:cNvPr id="508" name="Google Shape;508;p7"/>
          <p:cNvSpPr txBox="1"/>
          <p:nvPr/>
        </p:nvSpPr>
        <p:spPr>
          <a:xfrm rot="-5400000">
            <a:off x="5285630" y="4477236"/>
            <a:ext cx="1146975" cy="246221"/>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Business, administration and law</a:t>
            </a:r>
            <a:endParaRPr/>
          </a:p>
        </p:txBody>
      </p:sp>
      <p:sp>
        <p:nvSpPr>
          <p:cNvPr id="509" name="Google Shape;509;p7"/>
          <p:cNvSpPr txBox="1"/>
          <p:nvPr/>
        </p:nvSpPr>
        <p:spPr>
          <a:xfrm rot="-5400000">
            <a:off x="5925046" y="4385463"/>
            <a:ext cx="856226" cy="123111"/>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Health and welfare</a:t>
            </a:r>
            <a:endParaRPr/>
          </a:p>
        </p:txBody>
      </p:sp>
      <p:sp>
        <p:nvSpPr>
          <p:cNvPr id="510" name="Google Shape;510;p7"/>
          <p:cNvSpPr txBox="1"/>
          <p:nvPr/>
        </p:nvSpPr>
        <p:spPr>
          <a:xfrm rot="-5400000">
            <a:off x="6392082" y="4442219"/>
            <a:ext cx="969737" cy="123111"/>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Arts and humanities</a:t>
            </a:r>
            <a:endParaRPr/>
          </a:p>
        </p:txBody>
      </p:sp>
      <p:sp>
        <p:nvSpPr>
          <p:cNvPr id="511" name="Google Shape;511;p7"/>
          <p:cNvSpPr txBox="1"/>
          <p:nvPr/>
        </p:nvSpPr>
        <p:spPr>
          <a:xfrm rot="-5400000">
            <a:off x="8394778" y="4442219"/>
            <a:ext cx="969737" cy="123111"/>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Education</a:t>
            </a:r>
            <a:endParaRPr/>
          </a:p>
        </p:txBody>
      </p:sp>
      <p:sp>
        <p:nvSpPr>
          <p:cNvPr id="512" name="Google Shape;512;p7"/>
          <p:cNvSpPr txBox="1"/>
          <p:nvPr/>
        </p:nvSpPr>
        <p:spPr>
          <a:xfrm rot="-5400000">
            <a:off x="7285197" y="4407727"/>
            <a:ext cx="1146975" cy="369332"/>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Engineering manufacturing and construction</a:t>
            </a:r>
            <a:endParaRPr/>
          </a:p>
        </p:txBody>
      </p:sp>
      <p:sp>
        <p:nvSpPr>
          <p:cNvPr id="513" name="Google Shape;513;p7"/>
          <p:cNvSpPr txBox="1"/>
          <p:nvPr/>
        </p:nvSpPr>
        <p:spPr>
          <a:xfrm rot="-5400000">
            <a:off x="7849216" y="4407727"/>
            <a:ext cx="1146975" cy="369332"/>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Information and Communication Technologies</a:t>
            </a:r>
            <a:endParaRPr/>
          </a:p>
        </p:txBody>
      </p:sp>
      <p:sp>
        <p:nvSpPr>
          <p:cNvPr id="514" name="Google Shape;514;p7"/>
          <p:cNvSpPr txBox="1"/>
          <p:nvPr/>
        </p:nvSpPr>
        <p:spPr>
          <a:xfrm rot="-5400000">
            <a:off x="8822046" y="4477236"/>
            <a:ext cx="1146975" cy="246221"/>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Generic programmes   and qualifications</a:t>
            </a:r>
            <a:endParaRPr/>
          </a:p>
        </p:txBody>
      </p:sp>
      <p:sp>
        <p:nvSpPr>
          <p:cNvPr id="515" name="Google Shape;515;p7"/>
          <p:cNvSpPr txBox="1"/>
          <p:nvPr/>
        </p:nvSpPr>
        <p:spPr>
          <a:xfrm rot="-5400000">
            <a:off x="6864574" y="4442219"/>
            <a:ext cx="969737" cy="123111"/>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Services</a:t>
            </a:r>
            <a:endParaRPr/>
          </a:p>
        </p:txBody>
      </p:sp>
      <p:sp>
        <p:nvSpPr>
          <p:cNvPr id="516" name="Google Shape;516;p7"/>
          <p:cNvSpPr txBox="1"/>
          <p:nvPr/>
        </p:nvSpPr>
        <p:spPr>
          <a:xfrm rot="-5400000">
            <a:off x="9342383" y="4415679"/>
            <a:ext cx="1146975" cy="369332"/>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Social sciences, journalism and information</a:t>
            </a:r>
            <a:endParaRPr/>
          </a:p>
        </p:txBody>
      </p:sp>
      <p:sp>
        <p:nvSpPr>
          <p:cNvPr id="517" name="Google Shape;517;p7"/>
          <p:cNvSpPr txBox="1"/>
          <p:nvPr/>
        </p:nvSpPr>
        <p:spPr>
          <a:xfrm rot="-5400000">
            <a:off x="10375196" y="4465507"/>
            <a:ext cx="1146975" cy="246221"/>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Agriculture, forestry, fisheries and veterinary</a:t>
            </a:r>
            <a:endParaRPr/>
          </a:p>
        </p:txBody>
      </p:sp>
      <p:sp>
        <p:nvSpPr>
          <p:cNvPr id="518" name="Google Shape;518;p7"/>
          <p:cNvSpPr txBox="1"/>
          <p:nvPr/>
        </p:nvSpPr>
        <p:spPr>
          <a:xfrm rot="-5400000">
            <a:off x="9850639" y="4415679"/>
            <a:ext cx="1146975" cy="369332"/>
          </a:xfrm>
          <a:prstGeom prst="rect">
            <a:avLst/>
          </a:prstGeom>
          <a:solidFill>
            <a:schemeClr val="lt1"/>
          </a:solid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Natural sciences, mathematics and statistics </a:t>
            </a:r>
            <a:endParaRPr/>
          </a:p>
        </p:txBody>
      </p:sp>
      <p:sp>
        <p:nvSpPr>
          <p:cNvPr id="519" name="Google Shape;519;p7"/>
          <p:cNvSpPr/>
          <p:nvPr/>
        </p:nvSpPr>
        <p:spPr>
          <a:xfrm>
            <a:off x="5189703" y="1770043"/>
            <a:ext cx="6081855" cy="3987254"/>
          </a:xfrm>
          <a:prstGeom prst="rect">
            <a:avLst/>
          </a:prstGeom>
          <a:noFill/>
          <a:ln cap="flat" cmpd="sng" w="9525">
            <a:solidFill>
              <a:srgbClr val="A5A5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pic>
        <p:nvPicPr>
          <p:cNvPr id="526" name="Google Shape;526;p10"/>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527" name="Google Shape;527;p10"/>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lt-LT" sz="2700">
                <a:latin typeface="Arial"/>
                <a:ea typeface="Arial"/>
                <a:cs typeface="Arial"/>
                <a:sym typeface="Arial"/>
              </a:rPr>
              <a:t>UNIT 2</a:t>
            </a:r>
            <a:endParaRPr sz="2700">
              <a:latin typeface="Arial"/>
              <a:ea typeface="Arial"/>
              <a:cs typeface="Arial"/>
              <a:sym typeface="Arial"/>
            </a:endParaRPr>
          </a:p>
        </p:txBody>
      </p:sp>
      <p:sp>
        <p:nvSpPr>
          <p:cNvPr id="528" name="Google Shape;528;p10"/>
          <p:cNvSpPr txBox="1"/>
          <p:nvPr>
            <p:ph idx="1" type="body"/>
          </p:nvPr>
        </p:nvSpPr>
        <p:spPr>
          <a:xfrm>
            <a:off x="7831740" y="3615661"/>
            <a:ext cx="2663825" cy="502733"/>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SzPts val="1400"/>
              <a:buNone/>
            </a:pPr>
            <a:r>
              <a:rPr lang="lt-LT" sz="2100">
                <a:latin typeface="Arial"/>
                <a:ea typeface="Arial"/>
                <a:cs typeface="Arial"/>
                <a:sym typeface="Arial"/>
              </a:rPr>
              <a:t>Understanding the meaning of CT in 21st century </a:t>
            </a:r>
            <a:endParaRPr sz="2100">
              <a:latin typeface="Arial"/>
              <a:ea typeface="Arial"/>
              <a:cs typeface="Arial"/>
              <a:sym typeface="Arial"/>
            </a:endParaRPr>
          </a:p>
        </p:txBody>
      </p:sp>
      <p:sp>
        <p:nvSpPr>
          <p:cNvPr id="529" name="Google Shape;529;p10"/>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lt-LT" sz="900" u="none" cap="none" strike="noStrike">
                <a:solidFill>
                  <a:srgbClr val="000000"/>
                </a:solidFill>
                <a:latin typeface="Arial"/>
                <a:ea typeface="Arial"/>
                <a:cs typeface="Arial"/>
                <a:sym typeface="Arial"/>
              </a:rPr>
              <a:t>‹#›</a:t>
            </a:fld>
            <a:endParaRPr b="0" i="0" sz="9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pic>
        <p:nvPicPr>
          <p:cNvPr descr="Close-up of circuit board" id="536" name="Google Shape;536;p11"/>
          <p:cNvPicPr preferRelativeResize="0"/>
          <p:nvPr>
            <p:ph idx="2" type="pic"/>
          </p:nvPr>
        </p:nvPicPr>
        <p:blipFill rotWithShape="1">
          <a:blip r:embed="rId3">
            <a:alphaModFix/>
          </a:blip>
          <a:srcRect b="0" l="1453" r="1452" t="0"/>
          <a:stretch/>
        </p:blipFill>
        <p:spPr>
          <a:xfrm>
            <a:off x="0" y="0"/>
            <a:ext cx="12192000" cy="6858000"/>
          </a:xfrm>
          <a:prstGeom prst="rect">
            <a:avLst/>
          </a:prstGeom>
          <a:noFill/>
          <a:ln>
            <a:noFill/>
          </a:ln>
        </p:spPr>
      </p:pic>
      <p:sp>
        <p:nvSpPr>
          <p:cNvPr id="537" name="Google Shape;537;p11"/>
          <p:cNvSpPr/>
          <p:nvPr/>
        </p:nvSpPr>
        <p:spPr>
          <a:xfrm>
            <a:off x="798576" y="697992"/>
            <a:ext cx="10594848" cy="5462016"/>
          </a:xfrm>
          <a:prstGeom prst="rect">
            <a:avLst/>
          </a:prstGeom>
          <a:solidFill>
            <a:srgbClr val="7F7F7F">
              <a:alpha val="7215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38" name="Google Shape;538;p11"/>
          <p:cNvSpPr txBox="1"/>
          <p:nvPr/>
        </p:nvSpPr>
        <p:spPr>
          <a:xfrm>
            <a:off x="1361440" y="1797784"/>
            <a:ext cx="9469120" cy="386255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This unit “Understanding the meaning of CT in 21st century” presents the significance of Computational Thinking in adult education, emphasizing its relevance in today's digital society or, currently called, AI-driven society.</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It begins by establishing the importance of CT, highlighting its role in fostering problem-solving, adaptability and analytical skills essential for navigating technological advancements.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While often associated with the IT sector, CT is widely applied across various industries. This unit presents its practical applications in fields such as business and finance, agriculture, supply chain management and others, demonstrating how CT helps solve real-world challenges.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Additionally, the development of CT knowledge is framed within Bloom’s Taxonomy, focusing on cognitive skills such as remembering, understanding, applying, analyzing, evaluating, and creating. These competencies enable adult learners to critically assess information, develop innovative solutions, and effectively integrate CT methods into professional and everyday life.</a:t>
            </a:r>
            <a:endParaRPr b="0" i="0" sz="1600" u="none" cap="none" strike="noStrike">
              <a:solidFill>
                <a:schemeClr val="lt1"/>
              </a:solidFill>
              <a:latin typeface="Arial"/>
              <a:ea typeface="Arial"/>
              <a:cs typeface="Arial"/>
              <a:sym typeface="Arial"/>
            </a:endParaRPr>
          </a:p>
        </p:txBody>
      </p:sp>
      <p:sp>
        <p:nvSpPr>
          <p:cNvPr id="539" name="Google Shape;539;p11"/>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chemeClr val="lt1"/>
                </a:solidFill>
                <a:latin typeface="Gill Sans"/>
                <a:ea typeface="Gill Sans"/>
                <a:cs typeface="Gill Sans"/>
                <a:sym typeface="Gill Sans"/>
              </a:rPr>
              <a:t>‹#›</a:t>
            </a:fld>
            <a:endParaRPr b="0" i="0" sz="900" u="none" cap="none" strike="noStrike">
              <a:solidFill>
                <a:schemeClr val="lt1"/>
              </a:solidFill>
              <a:latin typeface="Gill Sans"/>
              <a:ea typeface="Gill Sans"/>
              <a:cs typeface="Gill Sans"/>
              <a:sym typeface="Gill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pic>
        <p:nvPicPr>
          <p:cNvPr id="544" name="Google Shape;544;p12"/>
          <p:cNvPicPr preferRelativeResize="0"/>
          <p:nvPr/>
        </p:nvPicPr>
        <p:blipFill rotWithShape="1">
          <a:blip r:embed="rId3">
            <a:alphaModFix/>
          </a:blip>
          <a:srcRect b="0" l="0" r="0" t="0"/>
          <a:stretch/>
        </p:blipFill>
        <p:spPr>
          <a:xfrm>
            <a:off x="7372382" y="2197994"/>
            <a:ext cx="3242340" cy="1852765"/>
          </a:xfrm>
          <a:prstGeom prst="rect">
            <a:avLst/>
          </a:prstGeom>
          <a:noFill/>
          <a:ln>
            <a:noFill/>
          </a:ln>
        </p:spPr>
      </p:pic>
      <p:pic>
        <p:nvPicPr>
          <p:cNvPr id="545" name="Google Shape;545;p12"/>
          <p:cNvPicPr preferRelativeResize="0"/>
          <p:nvPr/>
        </p:nvPicPr>
        <p:blipFill rotWithShape="1">
          <a:blip r:embed="rId4">
            <a:alphaModFix/>
          </a:blip>
          <a:srcRect b="0" l="0" r="0" t="0"/>
          <a:stretch/>
        </p:blipFill>
        <p:spPr>
          <a:xfrm>
            <a:off x="1386565" y="4134669"/>
            <a:ext cx="3291842" cy="1881053"/>
          </a:xfrm>
          <a:prstGeom prst="rect">
            <a:avLst/>
          </a:prstGeom>
          <a:noFill/>
          <a:ln>
            <a:noFill/>
          </a:ln>
        </p:spPr>
      </p:pic>
      <p:pic>
        <p:nvPicPr>
          <p:cNvPr id="546" name="Google Shape;546;p12"/>
          <p:cNvPicPr preferRelativeResize="0"/>
          <p:nvPr/>
        </p:nvPicPr>
        <p:blipFill rotWithShape="1">
          <a:blip r:embed="rId4">
            <a:alphaModFix/>
          </a:blip>
          <a:srcRect b="0" l="0" r="0" t="0"/>
          <a:stretch/>
        </p:blipFill>
        <p:spPr>
          <a:xfrm>
            <a:off x="1134337" y="4134669"/>
            <a:ext cx="3291842" cy="1881053"/>
          </a:xfrm>
          <a:prstGeom prst="rect">
            <a:avLst/>
          </a:prstGeom>
          <a:noFill/>
          <a:ln>
            <a:noFill/>
          </a:ln>
        </p:spPr>
      </p:pic>
      <p:pic>
        <p:nvPicPr>
          <p:cNvPr id="547" name="Google Shape;547;p12"/>
          <p:cNvPicPr preferRelativeResize="0"/>
          <p:nvPr/>
        </p:nvPicPr>
        <p:blipFill rotWithShape="1">
          <a:blip r:embed="rId3">
            <a:alphaModFix/>
          </a:blip>
          <a:srcRect b="0" l="0" r="0" t="0"/>
          <a:stretch/>
        </p:blipFill>
        <p:spPr>
          <a:xfrm>
            <a:off x="7797529" y="2196648"/>
            <a:ext cx="3242340" cy="1852765"/>
          </a:xfrm>
          <a:prstGeom prst="rect">
            <a:avLst/>
          </a:prstGeom>
          <a:noFill/>
          <a:ln>
            <a:noFill/>
          </a:ln>
        </p:spPr>
      </p:pic>
      <p:sp>
        <p:nvSpPr>
          <p:cNvPr id="548" name="Google Shape;548;p12"/>
          <p:cNvSpPr/>
          <p:nvPr/>
        </p:nvSpPr>
        <p:spPr>
          <a:xfrm>
            <a:off x="1134337" y="2196648"/>
            <a:ext cx="6181587" cy="1852765"/>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49" name="Google Shape;549;p12"/>
          <p:cNvSpPr txBox="1"/>
          <p:nvPr>
            <p:ph idx="1" type="body"/>
          </p:nvPr>
        </p:nvSpPr>
        <p:spPr>
          <a:xfrm>
            <a:off x="1079745" y="2158181"/>
            <a:ext cx="6181587" cy="1852765"/>
          </a:xfrm>
          <a:prstGeom prst="rect">
            <a:avLst/>
          </a:prstGeom>
          <a:noFill/>
          <a:ln>
            <a:noFill/>
          </a:ln>
        </p:spPr>
        <p:txBody>
          <a:bodyPr anchorCtr="0" anchor="t" bIns="45700" lIns="91425" spcFirstLastPara="1" rIns="91425" wrap="square" tIns="45700">
            <a:normAutofit fontScale="92500" lnSpcReduction="10000"/>
          </a:bodyPr>
          <a:lstStyle/>
          <a:p>
            <a:pPr indent="0" lvl="0" marL="148590" rtl="0" algn="just">
              <a:lnSpc>
                <a:spcPct val="100000"/>
              </a:lnSpc>
              <a:spcBef>
                <a:spcPts val="1000"/>
              </a:spcBef>
              <a:spcAft>
                <a:spcPts val="0"/>
              </a:spcAft>
              <a:buClr>
                <a:schemeClr val="dk2"/>
              </a:buClr>
              <a:buSzPct val="85135"/>
              <a:buNone/>
            </a:pPr>
            <a:r>
              <a:rPr lang="lt-LT" sz="1600">
                <a:latin typeface="Arial"/>
                <a:ea typeface="Arial"/>
                <a:cs typeface="Arial"/>
                <a:sym typeface="Arial"/>
              </a:rPr>
              <a:t>CT has become an essential part of K–12 education because of its usefulness. It introduces learners to a structured approach to problem-solving that includes basic programming concepts, logical thinking and mathematical reasoning.</a:t>
            </a:r>
            <a:endParaRPr/>
          </a:p>
          <a:p>
            <a:pPr indent="0" lvl="0" marL="148590" rtl="0" algn="just">
              <a:lnSpc>
                <a:spcPct val="100000"/>
              </a:lnSpc>
              <a:spcBef>
                <a:spcPts val="1000"/>
              </a:spcBef>
              <a:spcAft>
                <a:spcPts val="0"/>
              </a:spcAft>
              <a:buClr>
                <a:schemeClr val="dk2"/>
              </a:buClr>
              <a:buSzPct val="85135"/>
              <a:buNone/>
            </a:pPr>
            <a:r>
              <a:rPr lang="lt-LT" sz="1600">
                <a:latin typeface="Arial"/>
                <a:ea typeface="Arial"/>
                <a:cs typeface="Arial"/>
                <a:sym typeface="Arial"/>
              </a:rPr>
              <a:t>CT also helps students understand how to break down complex systems into smaller parts, including abstract ones like components of a robot, encouraging creativity and analytical thinking.</a:t>
            </a:r>
            <a:endParaRPr/>
          </a:p>
        </p:txBody>
      </p:sp>
      <p:sp>
        <p:nvSpPr>
          <p:cNvPr id="550" name="Google Shape;550;p1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latin typeface="Arial"/>
                <a:ea typeface="Arial"/>
                <a:cs typeface="Arial"/>
                <a:sym typeface="Arial"/>
              </a:rPr>
              <a:t>‹#›</a:t>
            </a:fld>
            <a:endParaRPr>
              <a:latin typeface="Arial"/>
              <a:ea typeface="Arial"/>
              <a:cs typeface="Arial"/>
              <a:sym typeface="Arial"/>
            </a:endParaRPr>
          </a:p>
        </p:txBody>
      </p:sp>
      <p:sp>
        <p:nvSpPr>
          <p:cNvPr id="551" name="Google Shape;551;p12"/>
          <p:cNvSpPr/>
          <p:nvPr/>
        </p:nvSpPr>
        <p:spPr>
          <a:xfrm>
            <a:off x="4764957" y="4139809"/>
            <a:ext cx="6274912" cy="1875913"/>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52" name="Google Shape;552;p12"/>
          <p:cNvSpPr txBox="1"/>
          <p:nvPr/>
        </p:nvSpPr>
        <p:spPr>
          <a:xfrm>
            <a:off x="4689566" y="4130840"/>
            <a:ext cx="6274912" cy="1857208"/>
          </a:xfrm>
          <a:prstGeom prst="rect">
            <a:avLst/>
          </a:prstGeom>
          <a:noFill/>
          <a:ln>
            <a:noFill/>
          </a:ln>
        </p:spPr>
        <p:txBody>
          <a:bodyPr anchorCtr="0" anchor="t" bIns="45700" lIns="91425" spcFirstLastPara="1" rIns="91425" wrap="square" tIns="45700">
            <a:normAutofit fontScale="92500" lnSpcReduction="20000"/>
          </a:bodyPr>
          <a:lstStyle/>
          <a:p>
            <a:pPr indent="0" lvl="0" marL="148590" marR="0" rtl="0" algn="just">
              <a:lnSpc>
                <a:spcPct val="100000"/>
              </a:lnSpc>
              <a:spcBef>
                <a:spcPts val="1000"/>
              </a:spcBef>
              <a:spcAft>
                <a:spcPts val="0"/>
              </a:spcAft>
              <a:buNone/>
            </a:pPr>
            <a:r>
              <a:rPr b="0" i="0" lang="lt-LT" sz="1600" u="none" cap="none" strike="noStrike">
                <a:solidFill>
                  <a:schemeClr val="dk2"/>
                </a:solidFill>
                <a:latin typeface="Arial"/>
                <a:ea typeface="Arial"/>
                <a:cs typeface="Arial"/>
                <a:sym typeface="Arial"/>
              </a:rPr>
              <a:t>CT has become a common element in educational robotics and STEAM learning. These fields often rely on CT principles to help learners experiment, create and solve real-world problems through hands-on activities.</a:t>
            </a:r>
            <a:endParaRPr/>
          </a:p>
          <a:p>
            <a:pPr indent="0" lvl="0" marL="148590" marR="0" rtl="0" algn="just">
              <a:lnSpc>
                <a:spcPct val="100000"/>
              </a:lnSpc>
              <a:spcBef>
                <a:spcPts val="1000"/>
              </a:spcBef>
              <a:spcAft>
                <a:spcPts val="0"/>
              </a:spcAft>
              <a:buNone/>
            </a:pPr>
            <a:r>
              <a:rPr b="0" i="0" lang="lt-LT" sz="1600" u="none" cap="none" strike="noStrike">
                <a:solidFill>
                  <a:schemeClr val="dk2"/>
                </a:solidFill>
                <a:latin typeface="Arial"/>
                <a:ea typeface="Arial"/>
                <a:cs typeface="Arial"/>
                <a:sym typeface="Arial"/>
              </a:rPr>
              <a:t>However, while CT is widely applied in school settings, its use in adult education remains limited. This is especially true for low-qualified adults, where there is still a lack of practical strategies and knowledge on how to integrate CT effectively into their learning pathways.</a:t>
            </a:r>
            <a:endParaRPr/>
          </a:p>
        </p:txBody>
      </p:sp>
      <p:pic>
        <p:nvPicPr>
          <p:cNvPr id="553" name="Google Shape;553;p12"/>
          <p:cNvPicPr preferRelativeResize="0"/>
          <p:nvPr/>
        </p:nvPicPr>
        <p:blipFill rotWithShape="1">
          <a:blip r:embed="rId4">
            <a:alphaModFix/>
          </a:blip>
          <a:srcRect b="0" l="0" r="0" t="0"/>
          <a:stretch/>
        </p:blipFill>
        <p:spPr>
          <a:xfrm>
            <a:off x="1274892" y="4134669"/>
            <a:ext cx="3291842" cy="1881053"/>
          </a:xfrm>
          <a:prstGeom prst="rect">
            <a:avLst/>
          </a:prstGeom>
          <a:noFill/>
          <a:ln>
            <a:noFill/>
          </a:ln>
        </p:spPr>
      </p:pic>
      <p:pic>
        <p:nvPicPr>
          <p:cNvPr id="554" name="Google Shape;554;p12"/>
          <p:cNvPicPr preferRelativeResize="0"/>
          <p:nvPr/>
        </p:nvPicPr>
        <p:blipFill rotWithShape="1">
          <a:blip r:embed="rId3">
            <a:alphaModFix/>
          </a:blip>
          <a:srcRect b="0" l="0" r="0" t="0"/>
          <a:stretch/>
        </p:blipFill>
        <p:spPr>
          <a:xfrm>
            <a:off x="7593921" y="2196648"/>
            <a:ext cx="3242340" cy="1852765"/>
          </a:xfrm>
          <a:prstGeom prst="rect">
            <a:avLst/>
          </a:prstGeom>
          <a:noFill/>
          <a:ln>
            <a:noFill/>
          </a:ln>
        </p:spPr>
      </p:pic>
      <p:sp>
        <p:nvSpPr>
          <p:cNvPr id="555" name="Google Shape;555;p12"/>
          <p:cNvSpPr txBox="1"/>
          <p:nvPr/>
        </p:nvSpPr>
        <p:spPr>
          <a:xfrm>
            <a:off x="1134337" y="5738723"/>
            <a:ext cx="2841978"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Generated with Firefly</a:t>
            </a:r>
            <a:endParaRPr b="0" i="0" sz="1200" u="none" cap="none" strike="noStrike">
              <a:solidFill>
                <a:srgbClr val="000000"/>
              </a:solidFill>
              <a:latin typeface="Arial"/>
              <a:ea typeface="Arial"/>
              <a:cs typeface="Arial"/>
              <a:sym typeface="Arial"/>
            </a:endParaRPr>
          </a:p>
        </p:txBody>
      </p:sp>
      <p:sp>
        <p:nvSpPr>
          <p:cNvPr id="556" name="Google Shape;556;p12"/>
          <p:cNvSpPr txBox="1"/>
          <p:nvPr/>
        </p:nvSpPr>
        <p:spPr>
          <a:xfrm>
            <a:off x="7347674" y="3826266"/>
            <a:ext cx="28419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Generated with Firefly</a:t>
            </a:r>
            <a:endParaRPr b="0" i="0" sz="1200" u="none" cap="none" strike="noStrike">
              <a:solidFill>
                <a:srgbClr val="000000"/>
              </a:solidFill>
              <a:latin typeface="Arial"/>
              <a:ea typeface="Arial"/>
              <a:cs typeface="Arial"/>
              <a:sym typeface="Arial"/>
            </a:endParaRPr>
          </a:p>
        </p:txBody>
      </p:sp>
      <p:sp>
        <p:nvSpPr>
          <p:cNvPr id="557" name="Google Shape;557;p12"/>
          <p:cNvSpPr txBox="1"/>
          <p:nvPr>
            <p:ph type="title"/>
          </p:nvPr>
        </p:nvSpPr>
        <p:spPr>
          <a:xfrm>
            <a:off x="1352550" y="760155"/>
            <a:ext cx="9486900" cy="72511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200"/>
              <a:buNone/>
            </a:pPr>
            <a:r>
              <a:rPr b="1" lang="lt-LT" sz="2800">
                <a:latin typeface="Arial"/>
                <a:ea typeface="Arial"/>
                <a:cs typeface="Arial"/>
                <a:sym typeface="Arial"/>
              </a:rPr>
              <a:t>CT in education: expanding the reach</a:t>
            </a:r>
            <a:endParaRPr sz="1100"/>
          </a:p>
        </p:txBody>
      </p:sp>
      <p:sp>
        <p:nvSpPr>
          <p:cNvPr id="558" name="Google Shape;558;p12"/>
          <p:cNvSpPr txBox="1"/>
          <p:nvPr/>
        </p:nvSpPr>
        <p:spPr>
          <a:xfrm>
            <a:off x="1053619" y="1549295"/>
            <a:ext cx="10778320"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lt-LT" sz="1600" u="none" cap="none" strike="noStrike">
                <a:solidFill>
                  <a:srgbClr val="000000"/>
                </a:solidFill>
                <a:latin typeface="Arial"/>
                <a:ea typeface="Arial"/>
                <a:cs typeface="Arial"/>
                <a:sym typeface="Arial"/>
              </a:rPr>
              <a:t>What is Computational Thinking, and why has it become so important in modern education?</a:t>
            </a:r>
            <a:br>
              <a:rPr b="0" i="0" lang="lt-LT" sz="1600" u="none" cap="none" strike="noStrike">
                <a:solidFill>
                  <a:srgbClr val="000000"/>
                </a:solidFill>
                <a:latin typeface="Arial"/>
                <a:ea typeface="Arial"/>
                <a:cs typeface="Arial"/>
                <a:sym typeface="Arial"/>
              </a:rPr>
            </a:br>
            <a:r>
              <a:rPr b="0" i="0" lang="lt-LT" sz="1600" u="none" cap="none" strike="noStrike">
                <a:solidFill>
                  <a:srgbClr val="000000"/>
                </a:solidFill>
                <a:latin typeface="Arial"/>
                <a:ea typeface="Arial"/>
                <a:cs typeface="Arial"/>
                <a:sym typeface="Arial"/>
              </a:rPr>
              <a:t>Let’s explore how CT is used in schools and why it’s time to bring it into adult learning too.</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13"/>
          <p:cNvSpPr/>
          <p:nvPr/>
        </p:nvSpPr>
        <p:spPr>
          <a:xfrm>
            <a:off x="4491022" y="4523077"/>
            <a:ext cx="3085616" cy="1386968"/>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64" name="Google Shape;564;p13"/>
          <p:cNvSpPr txBox="1"/>
          <p:nvPr>
            <p:ph type="title"/>
          </p:nvPr>
        </p:nvSpPr>
        <p:spPr>
          <a:xfrm>
            <a:off x="995680" y="1109662"/>
            <a:ext cx="9894491"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3200"/>
              <a:buFont typeface="Sorts Mill Goudy"/>
              <a:buNone/>
            </a:pPr>
            <a:r>
              <a:rPr b="1" lang="lt-LT" sz="2800">
                <a:latin typeface="Arial"/>
                <a:ea typeface="Arial"/>
                <a:cs typeface="Arial"/>
                <a:sym typeface="Arial"/>
              </a:rPr>
              <a:t>Why CT matters and how it works</a:t>
            </a:r>
            <a:endParaRPr b="1" sz="2800">
              <a:latin typeface="Arial"/>
              <a:ea typeface="Arial"/>
              <a:cs typeface="Arial"/>
              <a:sym typeface="Arial"/>
            </a:endParaRPr>
          </a:p>
        </p:txBody>
      </p:sp>
      <p:sp>
        <p:nvSpPr>
          <p:cNvPr id="565" name="Google Shape;565;p13"/>
          <p:cNvSpPr txBox="1"/>
          <p:nvPr>
            <p:ph idx="1" type="body"/>
          </p:nvPr>
        </p:nvSpPr>
        <p:spPr>
          <a:xfrm>
            <a:off x="1158671" y="2048939"/>
            <a:ext cx="2888156" cy="683565"/>
          </a:xfrm>
          <a:prstGeom prst="rect">
            <a:avLst/>
          </a:prstGeom>
          <a:noFill/>
          <a:ln>
            <a:noFill/>
          </a:ln>
        </p:spPr>
        <p:txBody>
          <a:bodyPr anchorCtr="0" anchor="b" bIns="45700" lIns="91425" spcFirstLastPara="1" rIns="91425" wrap="square" tIns="45700">
            <a:normAutofit/>
          </a:bodyPr>
          <a:lstStyle/>
          <a:p>
            <a:pPr indent="0" lvl="0" marL="92075" rtl="0" algn="ctr">
              <a:lnSpc>
                <a:spcPct val="100000"/>
              </a:lnSpc>
              <a:spcBef>
                <a:spcPts val="1000"/>
              </a:spcBef>
              <a:spcAft>
                <a:spcPts val="0"/>
              </a:spcAft>
              <a:buClr>
                <a:schemeClr val="dk2"/>
              </a:buClr>
              <a:buSzPts val="1680"/>
              <a:buNone/>
            </a:pPr>
            <a:r>
              <a:rPr lang="lt-LT">
                <a:latin typeface="Arial"/>
                <a:ea typeface="Arial"/>
                <a:cs typeface="Arial"/>
                <a:sym typeface="Arial"/>
              </a:rPr>
              <a:t>Importance  </a:t>
            </a:r>
            <a:endParaRPr>
              <a:latin typeface="Arial"/>
              <a:ea typeface="Arial"/>
              <a:cs typeface="Arial"/>
              <a:sym typeface="Arial"/>
            </a:endParaRPr>
          </a:p>
        </p:txBody>
      </p:sp>
      <p:sp>
        <p:nvSpPr>
          <p:cNvPr id="566" name="Google Shape;566;p13"/>
          <p:cNvSpPr txBox="1"/>
          <p:nvPr>
            <p:ph idx="2" type="body"/>
          </p:nvPr>
        </p:nvSpPr>
        <p:spPr>
          <a:xfrm>
            <a:off x="893880" y="2764723"/>
            <a:ext cx="3417739" cy="2775526"/>
          </a:xfrm>
          <a:prstGeom prst="rect">
            <a:avLst/>
          </a:prstGeom>
          <a:noFill/>
          <a:ln>
            <a:noFill/>
          </a:ln>
        </p:spPr>
        <p:txBody>
          <a:bodyPr anchorCtr="0" anchor="t" bIns="45700" lIns="91425" spcFirstLastPara="1" rIns="91425" wrap="square" tIns="45700">
            <a:noAutofit/>
          </a:bodyPr>
          <a:lstStyle/>
          <a:p>
            <a:pPr indent="-285750" lvl="0" marL="285750" rtl="0" algn="just">
              <a:lnSpc>
                <a:spcPct val="100000"/>
              </a:lnSpc>
              <a:spcBef>
                <a:spcPts val="0"/>
              </a:spcBef>
              <a:spcAft>
                <a:spcPts val="0"/>
              </a:spcAft>
              <a:buSzPts val="1120"/>
              <a:buChar char="•"/>
            </a:pPr>
            <a:r>
              <a:rPr lang="lt-LT">
                <a:latin typeface="Arial"/>
                <a:ea typeface="Arial"/>
                <a:cs typeface="Arial"/>
                <a:sym typeface="Arial"/>
              </a:rPr>
              <a:t>CT enhances adaptability, critical thinking and decision-making skills across various professions.</a:t>
            </a:r>
            <a:endParaRPr>
              <a:latin typeface="Arial"/>
              <a:ea typeface="Arial"/>
              <a:cs typeface="Arial"/>
              <a:sym typeface="Arial"/>
            </a:endParaRPr>
          </a:p>
          <a:p>
            <a:pPr indent="-285750" lvl="0" marL="285750" rtl="0" algn="just">
              <a:lnSpc>
                <a:spcPct val="100000"/>
              </a:lnSpc>
              <a:spcBef>
                <a:spcPts val="600"/>
              </a:spcBef>
              <a:spcAft>
                <a:spcPts val="0"/>
              </a:spcAft>
              <a:buSzPts val="1120"/>
              <a:buChar char="•"/>
            </a:pPr>
            <a:r>
              <a:rPr lang="lt-LT">
                <a:latin typeface="Arial"/>
                <a:ea typeface="Arial"/>
                <a:cs typeface="Arial"/>
                <a:sym typeface="Arial"/>
              </a:rPr>
              <a:t>CT is essential for navigating technological advancements and solving real-world problems in education, daily and professional life. </a:t>
            </a:r>
            <a:endParaRPr>
              <a:latin typeface="Arial"/>
              <a:ea typeface="Arial"/>
              <a:cs typeface="Arial"/>
              <a:sym typeface="Arial"/>
            </a:endParaRPr>
          </a:p>
          <a:p>
            <a:pPr indent="-285750" lvl="0" marL="285750" rtl="0" algn="just">
              <a:lnSpc>
                <a:spcPct val="100000"/>
              </a:lnSpc>
              <a:spcBef>
                <a:spcPts val="600"/>
              </a:spcBef>
              <a:spcAft>
                <a:spcPts val="0"/>
              </a:spcAft>
              <a:buSzPts val="1120"/>
              <a:buChar char="•"/>
            </a:pPr>
            <a:r>
              <a:rPr lang="lt-LT">
                <a:latin typeface="Arial"/>
                <a:ea typeface="Arial"/>
                <a:cs typeface="Arial"/>
                <a:sym typeface="Arial"/>
              </a:rPr>
              <a:t>CT is important for workforce development, digital literacy and lifelong learning in 21st century.</a:t>
            </a:r>
            <a:endParaRPr>
              <a:latin typeface="Arial"/>
              <a:ea typeface="Arial"/>
              <a:cs typeface="Arial"/>
              <a:sym typeface="Arial"/>
            </a:endParaRPr>
          </a:p>
          <a:p>
            <a:pPr indent="-103504" lvl="0" marL="266700" rtl="0" algn="just">
              <a:lnSpc>
                <a:spcPct val="100000"/>
              </a:lnSpc>
              <a:spcBef>
                <a:spcPts val="600"/>
              </a:spcBef>
              <a:spcAft>
                <a:spcPts val="0"/>
              </a:spcAft>
              <a:buSzPts val="1120"/>
              <a:buFont typeface="Arial"/>
              <a:buNone/>
            </a:pPr>
            <a:r>
              <a:t/>
            </a:r>
            <a:endParaRPr>
              <a:latin typeface="Arial"/>
              <a:ea typeface="Arial"/>
              <a:cs typeface="Arial"/>
              <a:sym typeface="Arial"/>
            </a:endParaRPr>
          </a:p>
        </p:txBody>
      </p:sp>
      <p:sp>
        <p:nvSpPr>
          <p:cNvPr id="567" name="Google Shape;567;p13"/>
          <p:cNvSpPr txBox="1"/>
          <p:nvPr>
            <p:ph idx="3" type="body"/>
          </p:nvPr>
        </p:nvSpPr>
        <p:spPr>
          <a:xfrm>
            <a:off x="4589752" y="2048940"/>
            <a:ext cx="2888156" cy="683565"/>
          </a:xfrm>
          <a:prstGeom prst="rect">
            <a:avLst/>
          </a:prstGeom>
          <a:noFill/>
          <a:ln>
            <a:noFill/>
          </a:ln>
        </p:spPr>
        <p:txBody>
          <a:bodyPr anchorCtr="0" anchor="b" bIns="45700" lIns="91425" spcFirstLastPara="1" rIns="91425" wrap="square" tIns="45700">
            <a:normAutofit/>
          </a:bodyPr>
          <a:lstStyle/>
          <a:p>
            <a:pPr indent="0" lvl="0" marL="92075" rtl="0" algn="ctr">
              <a:lnSpc>
                <a:spcPct val="100000"/>
              </a:lnSpc>
              <a:spcBef>
                <a:spcPts val="1000"/>
              </a:spcBef>
              <a:spcAft>
                <a:spcPts val="0"/>
              </a:spcAft>
              <a:buClr>
                <a:schemeClr val="dk2"/>
              </a:buClr>
              <a:buSzPts val="1680"/>
              <a:buNone/>
            </a:pPr>
            <a:r>
              <a:rPr lang="lt-LT">
                <a:latin typeface="Arial"/>
                <a:ea typeface="Arial"/>
                <a:cs typeface="Arial"/>
                <a:sym typeface="Arial"/>
              </a:rPr>
              <a:t>Main concepts</a:t>
            </a:r>
            <a:endParaRPr>
              <a:latin typeface="Arial"/>
              <a:ea typeface="Arial"/>
              <a:cs typeface="Arial"/>
              <a:sym typeface="Arial"/>
            </a:endParaRPr>
          </a:p>
        </p:txBody>
      </p:sp>
      <p:sp>
        <p:nvSpPr>
          <p:cNvPr id="568" name="Google Shape;568;p13"/>
          <p:cNvSpPr txBox="1"/>
          <p:nvPr>
            <p:ph idx="5" type="body"/>
          </p:nvPr>
        </p:nvSpPr>
        <p:spPr>
          <a:xfrm>
            <a:off x="8093212" y="2033447"/>
            <a:ext cx="2888156" cy="683565"/>
          </a:xfrm>
          <a:prstGeom prst="rect">
            <a:avLst/>
          </a:prstGeom>
          <a:noFill/>
          <a:ln>
            <a:noFill/>
          </a:ln>
        </p:spPr>
        <p:txBody>
          <a:bodyPr anchorCtr="0" anchor="b" bIns="45700" lIns="91425" spcFirstLastPara="1" rIns="91425" wrap="square" tIns="45700">
            <a:normAutofit/>
          </a:bodyPr>
          <a:lstStyle/>
          <a:p>
            <a:pPr indent="-228600" lvl="0" marL="457200" rtl="0" algn="ctr">
              <a:lnSpc>
                <a:spcPct val="100000"/>
              </a:lnSpc>
              <a:spcBef>
                <a:spcPts val="1000"/>
              </a:spcBef>
              <a:spcAft>
                <a:spcPts val="0"/>
              </a:spcAft>
              <a:buClr>
                <a:schemeClr val="dk2"/>
              </a:buClr>
              <a:buSzPts val="1680"/>
              <a:buNone/>
            </a:pPr>
            <a:r>
              <a:rPr lang="lt-LT">
                <a:latin typeface="Arial"/>
                <a:ea typeface="Arial"/>
                <a:cs typeface="Arial"/>
                <a:sym typeface="Arial"/>
              </a:rPr>
              <a:t>Meaning  </a:t>
            </a:r>
            <a:endParaRPr>
              <a:latin typeface="Arial"/>
              <a:ea typeface="Arial"/>
              <a:cs typeface="Arial"/>
              <a:sym typeface="Arial"/>
            </a:endParaRPr>
          </a:p>
        </p:txBody>
      </p:sp>
      <p:sp>
        <p:nvSpPr>
          <p:cNvPr id="569" name="Google Shape;569;p13"/>
          <p:cNvSpPr txBox="1"/>
          <p:nvPr>
            <p:ph idx="6" type="body"/>
          </p:nvPr>
        </p:nvSpPr>
        <p:spPr>
          <a:xfrm>
            <a:off x="7712244" y="2764723"/>
            <a:ext cx="3650092" cy="3262699"/>
          </a:xfrm>
          <a:prstGeom prst="rect">
            <a:avLst/>
          </a:prstGeom>
          <a:noFill/>
          <a:ln>
            <a:noFill/>
          </a:ln>
        </p:spPr>
        <p:txBody>
          <a:bodyPr anchorCtr="0" anchor="t" bIns="45700" lIns="91425" spcFirstLastPara="1" rIns="91425" wrap="square" tIns="45700">
            <a:noAutofit/>
          </a:bodyPr>
          <a:lstStyle/>
          <a:p>
            <a:pPr indent="-285750" lvl="0" marL="285750" rtl="0" algn="just">
              <a:lnSpc>
                <a:spcPct val="100000"/>
              </a:lnSpc>
              <a:spcBef>
                <a:spcPts val="0"/>
              </a:spcBef>
              <a:spcAft>
                <a:spcPts val="0"/>
              </a:spcAft>
              <a:buSzPts val="1120"/>
              <a:buChar char="•"/>
            </a:pPr>
            <a:r>
              <a:rPr lang="lt-LT">
                <a:latin typeface="Arial"/>
                <a:ea typeface="Arial"/>
                <a:cs typeface="Arial"/>
                <a:sym typeface="Arial"/>
              </a:rPr>
              <a:t>CT is a cognitive framework for problem-solving or decision making using such components as decomposition, abstraction, pattern recognition, and algorithms.</a:t>
            </a:r>
            <a:endParaRPr>
              <a:latin typeface="Arial"/>
              <a:ea typeface="Arial"/>
              <a:cs typeface="Arial"/>
              <a:sym typeface="Arial"/>
            </a:endParaRPr>
          </a:p>
          <a:p>
            <a:pPr indent="-285750" lvl="0" marL="285750" rtl="0" algn="just">
              <a:lnSpc>
                <a:spcPct val="100000"/>
              </a:lnSpc>
              <a:spcBef>
                <a:spcPts val="600"/>
              </a:spcBef>
              <a:spcAft>
                <a:spcPts val="0"/>
              </a:spcAft>
              <a:buSzPts val="1120"/>
              <a:buChar char="•"/>
            </a:pPr>
            <a:r>
              <a:rPr lang="lt-LT">
                <a:latin typeface="Arial"/>
                <a:ea typeface="Arial"/>
                <a:cs typeface="Arial"/>
                <a:sym typeface="Arial"/>
              </a:rPr>
              <a:t>Problem-solving or decision making process can be represented as computational steps and algorithms.</a:t>
            </a:r>
            <a:endParaRPr>
              <a:latin typeface="Arial"/>
              <a:ea typeface="Arial"/>
              <a:cs typeface="Arial"/>
              <a:sym typeface="Arial"/>
            </a:endParaRPr>
          </a:p>
          <a:p>
            <a:pPr indent="-285750" lvl="0" marL="285750" rtl="0" algn="just">
              <a:lnSpc>
                <a:spcPct val="100000"/>
              </a:lnSpc>
              <a:spcBef>
                <a:spcPts val="600"/>
              </a:spcBef>
              <a:spcAft>
                <a:spcPts val="600"/>
              </a:spcAft>
              <a:buSzPts val="1120"/>
              <a:buChar char="•"/>
            </a:pPr>
            <a:r>
              <a:rPr lang="lt-LT">
                <a:latin typeface="Arial"/>
                <a:ea typeface="Arial"/>
                <a:cs typeface="Arial"/>
                <a:sym typeface="Arial"/>
              </a:rPr>
              <a:t>CT is like a hybrid thinking paradigm that must accommodate different mental models that help understand and use technology.</a:t>
            </a:r>
            <a:endParaRPr>
              <a:latin typeface="Arial"/>
              <a:ea typeface="Arial"/>
              <a:cs typeface="Arial"/>
              <a:sym typeface="Arial"/>
            </a:endParaRPr>
          </a:p>
        </p:txBody>
      </p:sp>
      <p:sp>
        <p:nvSpPr>
          <p:cNvPr id="570" name="Google Shape;570;p1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latin typeface="Arial"/>
                <a:ea typeface="Arial"/>
                <a:cs typeface="Arial"/>
                <a:sym typeface="Arial"/>
              </a:rPr>
              <a:t>‹#›</a:t>
            </a:fld>
            <a:endParaRPr>
              <a:latin typeface="Arial"/>
              <a:ea typeface="Arial"/>
              <a:cs typeface="Arial"/>
              <a:sym typeface="Arial"/>
            </a:endParaRPr>
          </a:p>
        </p:txBody>
      </p:sp>
      <p:pic>
        <p:nvPicPr>
          <p:cNvPr descr="Computational thinking" id="571" name="Google Shape;571;p13"/>
          <p:cNvPicPr preferRelativeResize="0"/>
          <p:nvPr/>
        </p:nvPicPr>
        <p:blipFill rotWithShape="1">
          <a:blip r:embed="rId3">
            <a:alphaModFix/>
          </a:blip>
          <a:srcRect b="0" l="0" r="0" t="0"/>
          <a:stretch/>
        </p:blipFill>
        <p:spPr>
          <a:xfrm>
            <a:off x="4486465" y="2829119"/>
            <a:ext cx="3094730" cy="1519629"/>
          </a:xfrm>
          <a:prstGeom prst="rect">
            <a:avLst/>
          </a:prstGeom>
          <a:noFill/>
          <a:ln>
            <a:noFill/>
          </a:ln>
        </p:spPr>
      </p:pic>
      <p:sp>
        <p:nvSpPr>
          <p:cNvPr id="572" name="Google Shape;572;p13"/>
          <p:cNvSpPr txBox="1"/>
          <p:nvPr/>
        </p:nvSpPr>
        <p:spPr>
          <a:xfrm>
            <a:off x="4576149" y="4523077"/>
            <a:ext cx="2915362" cy="156966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rgbClr val="000000"/>
                </a:solidFill>
                <a:latin typeface="Arial"/>
                <a:ea typeface="Arial"/>
                <a:cs typeface="Arial"/>
                <a:sym typeface="Arial"/>
              </a:rPr>
              <a:t>“CT represents a universally applicable attitude and skillset everyone, not just computer scientists, would be eager to learn and use“ (Wing, 2006).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573" name="Google Shape;573;p13"/>
          <p:cNvSpPr txBox="1"/>
          <p:nvPr/>
        </p:nvSpPr>
        <p:spPr>
          <a:xfrm>
            <a:off x="4781542" y="2895623"/>
            <a:ext cx="1122194" cy="138499"/>
          </a:xfrm>
          <a:prstGeom prst="rect">
            <a:avLst/>
          </a:prstGeom>
          <a:solidFill>
            <a:srgbClr val="F7F7EF"/>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900" u="none" cap="none" strike="noStrike">
                <a:solidFill>
                  <a:srgbClr val="000000"/>
                </a:solidFill>
                <a:latin typeface="Arial"/>
                <a:ea typeface="Arial"/>
                <a:cs typeface="Arial"/>
                <a:sym typeface="Arial"/>
              </a:rPr>
              <a:t>DECOMPOSITION</a:t>
            </a:r>
            <a:endParaRPr b="1" i="0" sz="800" u="none" cap="none" strike="noStrike">
              <a:solidFill>
                <a:srgbClr val="000000"/>
              </a:solidFill>
              <a:latin typeface="Arial"/>
              <a:ea typeface="Arial"/>
              <a:cs typeface="Arial"/>
              <a:sym typeface="Arial"/>
            </a:endParaRPr>
          </a:p>
        </p:txBody>
      </p:sp>
      <p:sp>
        <p:nvSpPr>
          <p:cNvPr id="574" name="Google Shape;574;p13"/>
          <p:cNvSpPr txBox="1"/>
          <p:nvPr/>
        </p:nvSpPr>
        <p:spPr>
          <a:xfrm>
            <a:off x="6172687" y="2895623"/>
            <a:ext cx="1279095" cy="138499"/>
          </a:xfrm>
          <a:prstGeom prst="rect">
            <a:avLst/>
          </a:prstGeom>
          <a:solidFill>
            <a:srgbClr val="F7F7EF"/>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900" u="none" cap="none" strike="noStrike">
                <a:solidFill>
                  <a:srgbClr val="000000"/>
                </a:solidFill>
                <a:latin typeface="Arial"/>
                <a:ea typeface="Arial"/>
                <a:cs typeface="Arial"/>
                <a:sym typeface="Arial"/>
              </a:rPr>
              <a:t>PATTERN RECOGNITION</a:t>
            </a:r>
            <a:endParaRPr b="1" i="0" sz="800" u="none" cap="none" strike="noStrike">
              <a:solidFill>
                <a:srgbClr val="000000"/>
              </a:solidFill>
              <a:latin typeface="Arial"/>
              <a:ea typeface="Arial"/>
              <a:cs typeface="Arial"/>
              <a:sym typeface="Arial"/>
            </a:endParaRPr>
          </a:p>
        </p:txBody>
      </p:sp>
      <p:sp>
        <p:nvSpPr>
          <p:cNvPr id="575" name="Google Shape;575;p13"/>
          <p:cNvSpPr txBox="1"/>
          <p:nvPr/>
        </p:nvSpPr>
        <p:spPr>
          <a:xfrm>
            <a:off x="4859920" y="3685380"/>
            <a:ext cx="1122194" cy="138499"/>
          </a:xfrm>
          <a:prstGeom prst="rect">
            <a:avLst/>
          </a:prstGeom>
          <a:solidFill>
            <a:srgbClr val="F7F7EF"/>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900" u="none" cap="none" strike="noStrike">
                <a:solidFill>
                  <a:srgbClr val="000000"/>
                </a:solidFill>
                <a:latin typeface="Arial"/>
                <a:ea typeface="Arial"/>
                <a:cs typeface="Arial"/>
                <a:sym typeface="Arial"/>
              </a:rPr>
              <a:t>ABSTRACTION</a:t>
            </a:r>
            <a:endParaRPr b="1" i="0" sz="800" u="none" cap="none" strike="noStrike">
              <a:solidFill>
                <a:srgbClr val="000000"/>
              </a:solidFill>
              <a:latin typeface="Arial"/>
              <a:ea typeface="Arial"/>
              <a:cs typeface="Arial"/>
              <a:sym typeface="Arial"/>
            </a:endParaRPr>
          </a:p>
        </p:txBody>
      </p:sp>
      <p:sp>
        <p:nvSpPr>
          <p:cNvPr id="576" name="Google Shape;576;p13"/>
          <p:cNvSpPr txBox="1"/>
          <p:nvPr/>
        </p:nvSpPr>
        <p:spPr>
          <a:xfrm>
            <a:off x="6484193" y="3672317"/>
            <a:ext cx="828000" cy="138499"/>
          </a:xfrm>
          <a:prstGeom prst="rect">
            <a:avLst/>
          </a:prstGeom>
          <a:solidFill>
            <a:srgbClr val="F7F7EF"/>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900" u="none" cap="none" strike="noStrike">
                <a:solidFill>
                  <a:srgbClr val="000000"/>
                </a:solidFill>
                <a:latin typeface="Arial"/>
                <a:ea typeface="Arial"/>
                <a:cs typeface="Arial"/>
                <a:sym typeface="Arial"/>
              </a:rPr>
              <a:t>ALGORITHM</a:t>
            </a:r>
            <a:endParaRPr b="1" i="0" sz="8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81" name="Shape 581"/>
        <p:cNvGrpSpPr/>
        <p:nvPr/>
      </p:nvGrpSpPr>
      <p:grpSpPr>
        <a:xfrm>
          <a:off x="0" y="0"/>
          <a:ext cx="0" cy="0"/>
          <a:chOff x="0" y="0"/>
          <a:chExt cx="0" cy="0"/>
        </a:xfrm>
      </p:grpSpPr>
      <p:sp>
        <p:nvSpPr>
          <p:cNvPr id="582" name="Google Shape;582;p14"/>
          <p:cNvSpPr/>
          <p:nvPr/>
        </p:nvSpPr>
        <p:spPr>
          <a:xfrm>
            <a:off x="2553650" y="2305558"/>
            <a:ext cx="8743241" cy="834952"/>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83" name="Google Shape;583;p14"/>
          <p:cNvSpPr txBox="1"/>
          <p:nvPr>
            <p:ph type="title"/>
          </p:nvPr>
        </p:nvSpPr>
        <p:spPr>
          <a:xfrm>
            <a:off x="995680" y="601658"/>
            <a:ext cx="9894491"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3200"/>
              <a:buFont typeface="Sorts Mill Goudy"/>
              <a:buNone/>
            </a:pPr>
            <a:r>
              <a:rPr b="1" lang="lt-LT" sz="2800">
                <a:solidFill>
                  <a:schemeClr val="dk1"/>
                </a:solidFill>
                <a:latin typeface="Arial"/>
                <a:ea typeface="Arial"/>
                <a:cs typeface="Arial"/>
                <a:sym typeface="Arial"/>
              </a:rPr>
              <a:t>CT across industries</a:t>
            </a:r>
            <a:endParaRPr/>
          </a:p>
        </p:txBody>
      </p:sp>
      <p:sp>
        <p:nvSpPr>
          <p:cNvPr id="584" name="Google Shape;584;p1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585" name="Google Shape;585;p14"/>
          <p:cNvSpPr txBox="1"/>
          <p:nvPr>
            <p:ph idx="2" type="body"/>
          </p:nvPr>
        </p:nvSpPr>
        <p:spPr>
          <a:xfrm>
            <a:off x="2553650" y="2329448"/>
            <a:ext cx="8634714" cy="756906"/>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Utilizing algorithms and data analysis enables medical professionals to diagnose diseases more accurately, interpret medical images efficiently, and detect patterns in patient data, leading to improved treatment outcomes.</a:t>
            </a:r>
            <a:endParaRPr>
              <a:latin typeface="Arial"/>
              <a:ea typeface="Arial"/>
              <a:cs typeface="Arial"/>
              <a:sym typeface="Arial"/>
            </a:endParaRPr>
          </a:p>
        </p:txBody>
      </p:sp>
      <p:sp>
        <p:nvSpPr>
          <p:cNvPr id="586" name="Google Shape;586;p14"/>
          <p:cNvSpPr/>
          <p:nvPr/>
        </p:nvSpPr>
        <p:spPr>
          <a:xfrm>
            <a:off x="757520" y="2317265"/>
            <a:ext cx="1584000" cy="769089"/>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87" name="Google Shape;587;p14"/>
          <p:cNvSpPr txBox="1"/>
          <p:nvPr>
            <p:ph idx="1" type="body"/>
          </p:nvPr>
        </p:nvSpPr>
        <p:spPr>
          <a:xfrm>
            <a:off x="787079" y="2312878"/>
            <a:ext cx="1537807"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1000"/>
              </a:spcBef>
              <a:spcAft>
                <a:spcPts val="0"/>
              </a:spcAft>
              <a:buSzPts val="1680"/>
              <a:buNone/>
            </a:pPr>
            <a:r>
              <a:rPr b="0" lang="lt-LT" sz="1600">
                <a:latin typeface="Arial"/>
                <a:ea typeface="Arial"/>
                <a:cs typeface="Arial"/>
                <a:sym typeface="Arial"/>
              </a:rPr>
              <a:t>Medical Industry</a:t>
            </a:r>
            <a:endParaRPr sz="1600">
              <a:latin typeface="Arial"/>
              <a:ea typeface="Arial"/>
              <a:cs typeface="Arial"/>
              <a:sym typeface="Arial"/>
            </a:endParaRPr>
          </a:p>
        </p:txBody>
      </p:sp>
      <p:sp>
        <p:nvSpPr>
          <p:cNvPr id="588" name="Google Shape;588;p14"/>
          <p:cNvSpPr/>
          <p:nvPr/>
        </p:nvSpPr>
        <p:spPr>
          <a:xfrm>
            <a:off x="2552304" y="3357394"/>
            <a:ext cx="8744587" cy="723694"/>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89" name="Google Shape;589;p14"/>
          <p:cNvSpPr txBox="1"/>
          <p:nvPr>
            <p:ph idx="2" type="body"/>
          </p:nvPr>
        </p:nvSpPr>
        <p:spPr>
          <a:xfrm>
            <a:off x="2553650" y="3429864"/>
            <a:ext cx="8634714" cy="618344"/>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Algorithms process data to optimize shipping routes, forecast supply and demand, and enhance inventory management for maximum efficiency.</a:t>
            </a:r>
            <a:endParaRPr>
              <a:latin typeface="Arial"/>
              <a:ea typeface="Arial"/>
              <a:cs typeface="Arial"/>
              <a:sym typeface="Arial"/>
            </a:endParaRPr>
          </a:p>
        </p:txBody>
      </p:sp>
      <p:sp>
        <p:nvSpPr>
          <p:cNvPr id="590" name="Google Shape;590;p14"/>
          <p:cNvSpPr/>
          <p:nvPr/>
        </p:nvSpPr>
        <p:spPr>
          <a:xfrm>
            <a:off x="757520" y="3321047"/>
            <a:ext cx="1584000" cy="773428"/>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1" name="Google Shape;591;p14"/>
          <p:cNvSpPr txBox="1"/>
          <p:nvPr>
            <p:ph idx="1" type="body"/>
          </p:nvPr>
        </p:nvSpPr>
        <p:spPr>
          <a:xfrm>
            <a:off x="787079" y="3318133"/>
            <a:ext cx="1482938"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600">
                <a:latin typeface="Arial"/>
                <a:ea typeface="Arial"/>
                <a:cs typeface="Arial"/>
                <a:sym typeface="Arial"/>
              </a:rPr>
              <a:t>Supply Chain Management</a:t>
            </a:r>
            <a:endParaRPr b="0" sz="1600">
              <a:latin typeface="Arial"/>
              <a:ea typeface="Arial"/>
              <a:cs typeface="Arial"/>
              <a:sym typeface="Arial"/>
            </a:endParaRPr>
          </a:p>
        </p:txBody>
      </p:sp>
      <p:sp>
        <p:nvSpPr>
          <p:cNvPr id="592" name="Google Shape;592;p14"/>
          <p:cNvSpPr/>
          <p:nvPr/>
        </p:nvSpPr>
        <p:spPr>
          <a:xfrm>
            <a:off x="2553650" y="4308990"/>
            <a:ext cx="8743241" cy="723694"/>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3" name="Google Shape;593;p14"/>
          <p:cNvSpPr txBox="1"/>
          <p:nvPr>
            <p:ph idx="2" type="body"/>
          </p:nvPr>
        </p:nvSpPr>
        <p:spPr>
          <a:xfrm>
            <a:off x="2553650" y="4381460"/>
            <a:ext cx="8634714" cy="618344"/>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This is related to strategic decisions about planting, herd management, crop rotation, irrigation, pest and disease of the plants control and more.</a:t>
            </a:r>
            <a:endParaRPr>
              <a:latin typeface="Arial"/>
              <a:ea typeface="Arial"/>
              <a:cs typeface="Arial"/>
              <a:sym typeface="Arial"/>
            </a:endParaRPr>
          </a:p>
        </p:txBody>
      </p:sp>
      <p:sp>
        <p:nvSpPr>
          <p:cNvPr id="594" name="Google Shape;594;p14"/>
          <p:cNvSpPr/>
          <p:nvPr/>
        </p:nvSpPr>
        <p:spPr>
          <a:xfrm>
            <a:off x="757520" y="4301686"/>
            <a:ext cx="1584000" cy="769559"/>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5" name="Google Shape;595;p14"/>
          <p:cNvSpPr txBox="1"/>
          <p:nvPr>
            <p:ph idx="1" type="body"/>
          </p:nvPr>
        </p:nvSpPr>
        <p:spPr>
          <a:xfrm>
            <a:off x="787079" y="4299869"/>
            <a:ext cx="1461015"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600">
                <a:latin typeface="Arial"/>
                <a:ea typeface="Arial"/>
                <a:cs typeface="Arial"/>
                <a:sym typeface="Arial"/>
              </a:rPr>
              <a:t>Agriculture &amp; Farming</a:t>
            </a:r>
            <a:endParaRPr>
              <a:latin typeface="Arial"/>
              <a:ea typeface="Arial"/>
              <a:cs typeface="Arial"/>
              <a:sym typeface="Arial"/>
            </a:endParaRPr>
          </a:p>
        </p:txBody>
      </p:sp>
      <p:sp>
        <p:nvSpPr>
          <p:cNvPr id="596" name="Google Shape;596;p14"/>
          <p:cNvSpPr/>
          <p:nvPr/>
        </p:nvSpPr>
        <p:spPr>
          <a:xfrm>
            <a:off x="757520" y="5252330"/>
            <a:ext cx="1584000" cy="745469"/>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7" name="Google Shape;597;p14"/>
          <p:cNvSpPr txBox="1"/>
          <p:nvPr>
            <p:ph idx="1" type="body"/>
          </p:nvPr>
        </p:nvSpPr>
        <p:spPr>
          <a:xfrm>
            <a:off x="787079" y="5416433"/>
            <a:ext cx="2107544" cy="637049"/>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600">
                <a:latin typeface="Arial"/>
                <a:ea typeface="Arial"/>
                <a:cs typeface="Arial"/>
                <a:sym typeface="Arial"/>
              </a:rPr>
              <a:t>Finance &amp; </a:t>
            </a:r>
            <a:endParaRPr>
              <a:latin typeface="Arial"/>
              <a:ea typeface="Arial"/>
              <a:cs typeface="Arial"/>
              <a:sym typeface="Arial"/>
            </a:endParaRPr>
          </a:p>
          <a:p>
            <a:pPr indent="0" lvl="0" marL="0" rtl="0" algn="l">
              <a:lnSpc>
                <a:spcPct val="100000"/>
              </a:lnSpc>
              <a:spcBef>
                <a:spcPts val="0"/>
              </a:spcBef>
              <a:spcAft>
                <a:spcPts val="0"/>
              </a:spcAft>
              <a:buSzPts val="1680"/>
              <a:buNone/>
            </a:pPr>
            <a:r>
              <a:rPr b="0" lang="lt-LT" sz="1600">
                <a:latin typeface="Arial"/>
                <a:ea typeface="Arial"/>
                <a:cs typeface="Arial"/>
                <a:sym typeface="Arial"/>
              </a:rPr>
              <a:t>Business </a:t>
            </a:r>
            <a:endParaRPr b="0" sz="1600">
              <a:latin typeface="Arial"/>
              <a:ea typeface="Arial"/>
              <a:cs typeface="Arial"/>
              <a:sym typeface="Arial"/>
            </a:endParaRPr>
          </a:p>
          <a:p>
            <a:pPr indent="0" lvl="0" marL="0" rtl="0" algn="l">
              <a:lnSpc>
                <a:spcPct val="100000"/>
              </a:lnSpc>
              <a:spcBef>
                <a:spcPts val="0"/>
              </a:spcBef>
              <a:spcAft>
                <a:spcPts val="0"/>
              </a:spcAft>
              <a:buSzPts val="1680"/>
              <a:buNone/>
            </a:pPr>
            <a:r>
              <a:rPr b="0" lang="lt-LT" sz="1600">
                <a:latin typeface="Arial"/>
                <a:ea typeface="Arial"/>
                <a:cs typeface="Arial"/>
                <a:sym typeface="Arial"/>
              </a:rPr>
              <a:t>Industry</a:t>
            </a:r>
            <a:endParaRPr b="0" sz="1600">
              <a:latin typeface="Arial"/>
              <a:ea typeface="Arial"/>
              <a:cs typeface="Arial"/>
              <a:sym typeface="Arial"/>
            </a:endParaRPr>
          </a:p>
        </p:txBody>
      </p:sp>
      <p:sp>
        <p:nvSpPr>
          <p:cNvPr id="598" name="Google Shape;598;p14"/>
          <p:cNvSpPr/>
          <p:nvPr/>
        </p:nvSpPr>
        <p:spPr>
          <a:xfrm>
            <a:off x="2553650" y="5193972"/>
            <a:ext cx="8743241" cy="837939"/>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99" name="Google Shape;599;p14"/>
          <p:cNvSpPr txBox="1"/>
          <p:nvPr>
            <p:ph idx="2" type="body"/>
          </p:nvPr>
        </p:nvSpPr>
        <p:spPr>
          <a:xfrm>
            <a:off x="2553651" y="5202480"/>
            <a:ext cx="8634714" cy="618344"/>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A data-driven business strategy uses pattern recognition, modeling, and risk assessment to determine the most effective approaches for achieving objectives. These analytical methods and models are grounded in the principles of computational thinking.</a:t>
            </a:r>
            <a:endParaRPr>
              <a:latin typeface="Arial"/>
              <a:ea typeface="Arial"/>
              <a:cs typeface="Arial"/>
              <a:sym typeface="Arial"/>
            </a:endParaRPr>
          </a:p>
        </p:txBody>
      </p:sp>
      <p:sp>
        <p:nvSpPr>
          <p:cNvPr id="600" name="Google Shape;600;p14"/>
          <p:cNvSpPr txBox="1"/>
          <p:nvPr/>
        </p:nvSpPr>
        <p:spPr>
          <a:xfrm>
            <a:off x="757521" y="1421643"/>
            <a:ext cx="9678282" cy="58473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lt-LT" sz="1600" u="none" cap="none" strike="noStrike">
                <a:solidFill>
                  <a:schemeClr val="dk1"/>
                </a:solidFill>
                <a:latin typeface="Arial"/>
                <a:ea typeface="Arial"/>
                <a:cs typeface="Arial"/>
                <a:sym typeface="Arial"/>
              </a:rPr>
              <a:t>CT is already making an impact across many fields. The following examples show how it drives innovation and efficiency in industries from medicine to space exploration.</a:t>
            </a:r>
            <a:endParaRPr b="0" i="0" sz="1600" u="none" cap="none" strike="noStrike">
              <a:solidFill>
                <a:schemeClr val="dk1"/>
              </a:solidFill>
              <a:latin typeface="Arial"/>
              <a:ea typeface="Arial"/>
              <a:cs typeface="Arial"/>
              <a:sym typeface="Arial"/>
            </a:endParaRPr>
          </a:p>
        </p:txBody>
      </p:sp>
      <p:pic>
        <p:nvPicPr>
          <p:cNvPr descr="Imagen que contiene dibujo&#10;&#10;Descripción generada automáticamente" id="601" name="Google Shape;601;p14"/>
          <p:cNvPicPr preferRelativeResize="0"/>
          <p:nvPr/>
        </p:nvPicPr>
        <p:blipFill rotWithShape="1">
          <a:blip r:embed="rId3">
            <a:alphaModFix/>
          </a:blip>
          <a:srcRect b="0" l="0" r="0" t="0"/>
          <a:stretch/>
        </p:blipFill>
        <p:spPr>
          <a:xfrm>
            <a:off x="10327275" y="1240457"/>
            <a:ext cx="861089" cy="86108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06" name="Shape 606"/>
        <p:cNvGrpSpPr/>
        <p:nvPr/>
      </p:nvGrpSpPr>
      <p:grpSpPr>
        <a:xfrm>
          <a:off x="0" y="0"/>
          <a:ext cx="0" cy="0"/>
          <a:chOff x="0" y="0"/>
          <a:chExt cx="0" cy="0"/>
        </a:xfrm>
      </p:grpSpPr>
      <p:sp>
        <p:nvSpPr>
          <p:cNvPr id="607" name="Google Shape;607;p59"/>
          <p:cNvSpPr/>
          <p:nvPr/>
        </p:nvSpPr>
        <p:spPr>
          <a:xfrm>
            <a:off x="2553650" y="1769980"/>
            <a:ext cx="8743241" cy="834952"/>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08" name="Google Shape;608;p59"/>
          <p:cNvSpPr txBox="1"/>
          <p:nvPr>
            <p:ph type="title"/>
          </p:nvPr>
        </p:nvSpPr>
        <p:spPr>
          <a:xfrm>
            <a:off x="995680" y="601658"/>
            <a:ext cx="9894491"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3200"/>
              <a:buFont typeface="Sorts Mill Goudy"/>
              <a:buNone/>
            </a:pPr>
            <a:r>
              <a:rPr b="1" lang="lt-LT" sz="2800">
                <a:solidFill>
                  <a:schemeClr val="dk1"/>
                </a:solidFill>
                <a:latin typeface="Arial"/>
                <a:ea typeface="Arial"/>
                <a:cs typeface="Arial"/>
                <a:sym typeface="Arial"/>
              </a:rPr>
              <a:t>CT across industries</a:t>
            </a:r>
            <a:endParaRPr/>
          </a:p>
        </p:txBody>
      </p:sp>
      <p:sp>
        <p:nvSpPr>
          <p:cNvPr id="609" name="Google Shape;609;p5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610" name="Google Shape;610;p59"/>
          <p:cNvSpPr txBox="1"/>
          <p:nvPr>
            <p:ph idx="2" type="body"/>
          </p:nvPr>
        </p:nvSpPr>
        <p:spPr>
          <a:xfrm>
            <a:off x="2553650" y="1898374"/>
            <a:ext cx="8634714" cy="756906"/>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CT helps to analyze ecological data, monitor wildlife populations, and formulate strategies for conserving natural habitats.</a:t>
            </a:r>
            <a:endParaRPr/>
          </a:p>
        </p:txBody>
      </p:sp>
      <p:sp>
        <p:nvSpPr>
          <p:cNvPr id="611" name="Google Shape;611;p59"/>
          <p:cNvSpPr/>
          <p:nvPr/>
        </p:nvSpPr>
        <p:spPr>
          <a:xfrm>
            <a:off x="757520" y="1781687"/>
            <a:ext cx="1584000" cy="769089"/>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12" name="Google Shape;612;p59"/>
          <p:cNvSpPr txBox="1"/>
          <p:nvPr>
            <p:ph idx="1" type="body"/>
          </p:nvPr>
        </p:nvSpPr>
        <p:spPr>
          <a:xfrm>
            <a:off x="757520" y="1777300"/>
            <a:ext cx="1537807"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1000"/>
              </a:spcBef>
              <a:spcAft>
                <a:spcPts val="0"/>
              </a:spcAft>
              <a:buSzPts val="1680"/>
              <a:buNone/>
            </a:pPr>
            <a:r>
              <a:rPr b="0" lang="lt-LT" sz="1600">
                <a:latin typeface="Arial"/>
                <a:ea typeface="Arial"/>
                <a:cs typeface="Arial"/>
                <a:sym typeface="Arial"/>
              </a:rPr>
              <a:t>Environmental protection</a:t>
            </a:r>
            <a:endParaRPr sz="1600">
              <a:latin typeface="Arial"/>
              <a:ea typeface="Arial"/>
              <a:cs typeface="Arial"/>
              <a:sym typeface="Arial"/>
            </a:endParaRPr>
          </a:p>
        </p:txBody>
      </p:sp>
      <p:sp>
        <p:nvSpPr>
          <p:cNvPr id="613" name="Google Shape;613;p59"/>
          <p:cNvSpPr/>
          <p:nvPr/>
        </p:nvSpPr>
        <p:spPr>
          <a:xfrm>
            <a:off x="2552304" y="2821816"/>
            <a:ext cx="8744587" cy="723694"/>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14" name="Google Shape;614;p59"/>
          <p:cNvSpPr txBox="1"/>
          <p:nvPr>
            <p:ph idx="2" type="body"/>
          </p:nvPr>
        </p:nvSpPr>
        <p:spPr>
          <a:xfrm>
            <a:off x="2553650" y="2894286"/>
            <a:ext cx="8634714" cy="618344"/>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CT helps to enhance energy distribution efficiency. In the green energy sector helps to the design and development of wind, solar, natural gas, and geothermal energy systems.</a:t>
            </a:r>
            <a:endParaRPr/>
          </a:p>
        </p:txBody>
      </p:sp>
      <p:sp>
        <p:nvSpPr>
          <p:cNvPr id="615" name="Google Shape;615;p59"/>
          <p:cNvSpPr/>
          <p:nvPr/>
        </p:nvSpPr>
        <p:spPr>
          <a:xfrm>
            <a:off x="757520" y="2785469"/>
            <a:ext cx="1584000" cy="773428"/>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16" name="Google Shape;616;p59"/>
          <p:cNvSpPr txBox="1"/>
          <p:nvPr>
            <p:ph idx="1" type="body"/>
          </p:nvPr>
        </p:nvSpPr>
        <p:spPr>
          <a:xfrm>
            <a:off x="787079" y="2782555"/>
            <a:ext cx="1482938"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600">
                <a:latin typeface="Arial"/>
                <a:ea typeface="Arial"/>
                <a:cs typeface="Arial"/>
                <a:sym typeface="Arial"/>
              </a:rPr>
              <a:t>Energy Industry </a:t>
            </a:r>
            <a:endParaRPr sz="1600">
              <a:latin typeface="Arial"/>
              <a:ea typeface="Arial"/>
              <a:cs typeface="Arial"/>
              <a:sym typeface="Arial"/>
            </a:endParaRPr>
          </a:p>
        </p:txBody>
      </p:sp>
      <p:sp>
        <p:nvSpPr>
          <p:cNvPr id="617" name="Google Shape;617;p59"/>
          <p:cNvSpPr/>
          <p:nvPr/>
        </p:nvSpPr>
        <p:spPr>
          <a:xfrm>
            <a:off x="2553650" y="3773412"/>
            <a:ext cx="8743241" cy="723694"/>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18" name="Google Shape;618;p59"/>
          <p:cNvSpPr txBox="1"/>
          <p:nvPr>
            <p:ph idx="2" type="body"/>
          </p:nvPr>
        </p:nvSpPr>
        <p:spPr>
          <a:xfrm>
            <a:off x="2553650" y="3845882"/>
            <a:ext cx="8634714" cy="618344"/>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CT enables the simulation and prediction of weather patterns by utilizing advanced algorithms that process extensive atmospheric data to generate precise forecasts.</a:t>
            </a:r>
            <a:endParaRPr/>
          </a:p>
        </p:txBody>
      </p:sp>
      <p:sp>
        <p:nvSpPr>
          <p:cNvPr id="619" name="Google Shape;619;p59"/>
          <p:cNvSpPr/>
          <p:nvPr/>
        </p:nvSpPr>
        <p:spPr>
          <a:xfrm>
            <a:off x="757520" y="3766108"/>
            <a:ext cx="1584000" cy="769559"/>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20" name="Google Shape;620;p59"/>
          <p:cNvSpPr txBox="1"/>
          <p:nvPr>
            <p:ph idx="1" type="body"/>
          </p:nvPr>
        </p:nvSpPr>
        <p:spPr>
          <a:xfrm>
            <a:off x="787079" y="3659787"/>
            <a:ext cx="1461015" cy="68356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600">
                <a:latin typeface="Arial"/>
                <a:ea typeface="Arial"/>
                <a:cs typeface="Arial"/>
                <a:sym typeface="Arial"/>
              </a:rPr>
              <a:t>Meteorology</a:t>
            </a:r>
            <a:endParaRPr/>
          </a:p>
        </p:txBody>
      </p:sp>
      <p:sp>
        <p:nvSpPr>
          <p:cNvPr id="621" name="Google Shape;621;p59"/>
          <p:cNvSpPr/>
          <p:nvPr/>
        </p:nvSpPr>
        <p:spPr>
          <a:xfrm>
            <a:off x="757520" y="4716752"/>
            <a:ext cx="1584000" cy="745469"/>
          </a:xfrm>
          <a:prstGeom prst="homePlate">
            <a:avLst>
              <a:gd fmla="val 50000" name="adj"/>
            </a:avLst>
          </a:prstGeom>
          <a:solidFill>
            <a:srgbClr val="D4DADA"/>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22" name="Google Shape;622;p59"/>
          <p:cNvSpPr txBox="1"/>
          <p:nvPr>
            <p:ph idx="1" type="body"/>
          </p:nvPr>
        </p:nvSpPr>
        <p:spPr>
          <a:xfrm>
            <a:off x="787079" y="4724099"/>
            <a:ext cx="2107544" cy="637049"/>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120"/>
              <a:buNone/>
            </a:pPr>
            <a:r>
              <a:rPr b="0" lang="lt-LT" sz="1600">
                <a:latin typeface="Arial"/>
                <a:ea typeface="Arial"/>
                <a:cs typeface="Arial"/>
                <a:sym typeface="Arial"/>
              </a:rPr>
              <a:t>Space </a:t>
            </a:r>
            <a:endParaRPr b="0" sz="1600">
              <a:latin typeface="Arial"/>
              <a:ea typeface="Arial"/>
              <a:cs typeface="Arial"/>
              <a:sym typeface="Arial"/>
            </a:endParaRPr>
          </a:p>
          <a:p>
            <a:pPr indent="0" lvl="0" marL="0" rtl="0" algn="l">
              <a:lnSpc>
                <a:spcPct val="100000"/>
              </a:lnSpc>
              <a:spcBef>
                <a:spcPts val="0"/>
              </a:spcBef>
              <a:spcAft>
                <a:spcPts val="0"/>
              </a:spcAft>
              <a:buSzPts val="1120"/>
              <a:buNone/>
            </a:pPr>
            <a:r>
              <a:rPr b="0" lang="lt-LT" sz="1600">
                <a:latin typeface="Arial"/>
                <a:ea typeface="Arial"/>
                <a:cs typeface="Arial"/>
                <a:sym typeface="Arial"/>
              </a:rPr>
              <a:t>Exploration</a:t>
            </a:r>
            <a:endParaRPr sz="1600">
              <a:latin typeface="Arial"/>
              <a:ea typeface="Arial"/>
              <a:cs typeface="Arial"/>
              <a:sym typeface="Arial"/>
            </a:endParaRPr>
          </a:p>
        </p:txBody>
      </p:sp>
      <p:sp>
        <p:nvSpPr>
          <p:cNvPr id="623" name="Google Shape;623;p59"/>
          <p:cNvSpPr/>
          <p:nvPr/>
        </p:nvSpPr>
        <p:spPr>
          <a:xfrm>
            <a:off x="2553650" y="4658394"/>
            <a:ext cx="8743241" cy="837939"/>
          </a:xfrm>
          <a:prstGeom prst="rect">
            <a:avLst/>
          </a:prstGeom>
          <a:solidFill>
            <a:srgbClr val="D4DADA"/>
          </a:solidFill>
          <a:ln cap="flat" cmpd="sng" w="28575">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24" name="Google Shape;624;p59"/>
          <p:cNvSpPr txBox="1"/>
          <p:nvPr>
            <p:ph idx="2" type="body"/>
          </p:nvPr>
        </p:nvSpPr>
        <p:spPr>
          <a:xfrm>
            <a:off x="2553650" y="4771406"/>
            <a:ext cx="8634713" cy="618344"/>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Space agencies, for example, NASA, use CT to plan missions, calculate trajectories and analyze data obtained from satellites and probes.</a:t>
            </a:r>
            <a:endParaRPr>
              <a:latin typeface="Arial"/>
              <a:ea typeface="Arial"/>
              <a:cs typeface="Arial"/>
              <a:sym typeface="Arial"/>
            </a:endParaRPr>
          </a:p>
        </p:txBody>
      </p:sp>
      <p:pic>
        <p:nvPicPr>
          <p:cNvPr descr="Imagen que contiene dibujo&#10;&#10;Descripción generada automáticamente" id="625" name="Google Shape;625;p59"/>
          <p:cNvPicPr preferRelativeResize="0"/>
          <p:nvPr/>
        </p:nvPicPr>
        <p:blipFill rotWithShape="1">
          <a:blip r:embed="rId3">
            <a:alphaModFix/>
          </a:blip>
          <a:srcRect b="0" l="0" r="0" t="0"/>
          <a:stretch/>
        </p:blipFill>
        <p:spPr>
          <a:xfrm>
            <a:off x="10435802" y="727761"/>
            <a:ext cx="861089" cy="86108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pic>
        <p:nvPicPr>
          <p:cNvPr id="632" name="Google Shape;632;p16"/>
          <p:cNvPicPr preferRelativeResize="0"/>
          <p:nvPr>
            <p:ph idx="2" type="pic"/>
          </p:nvPr>
        </p:nvPicPr>
        <p:blipFill rotWithShape="1">
          <a:blip r:embed="rId4">
            <a:alphaModFix/>
          </a:blip>
          <a:srcRect b="0" l="30342" r="30344" t="0"/>
          <a:stretch/>
        </p:blipFill>
        <p:spPr>
          <a:xfrm>
            <a:off x="8140700" y="-1"/>
            <a:ext cx="4051300" cy="6858001"/>
          </a:xfrm>
          <a:prstGeom prst="rect">
            <a:avLst/>
          </a:prstGeom>
          <a:noFill/>
          <a:ln>
            <a:noFill/>
          </a:ln>
        </p:spPr>
      </p:pic>
      <p:sp>
        <p:nvSpPr>
          <p:cNvPr id="633" name="Google Shape;633;p16"/>
          <p:cNvSpPr/>
          <p:nvPr/>
        </p:nvSpPr>
        <p:spPr>
          <a:xfrm>
            <a:off x="0" y="0"/>
            <a:ext cx="12192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4" name="Google Shape;634;p16"/>
          <p:cNvSpPr txBox="1"/>
          <p:nvPr/>
        </p:nvSpPr>
        <p:spPr>
          <a:xfrm>
            <a:off x="1231392" y="374506"/>
            <a:ext cx="5677916" cy="914400"/>
          </a:xfrm>
          <a:prstGeom prst="rect">
            <a:avLst/>
          </a:prstGeom>
          <a:noFill/>
          <a:ln>
            <a:noFill/>
          </a:ln>
        </p:spPr>
        <p:txBody>
          <a:bodyPr anchorCtr="0" anchor="b" bIns="45700" lIns="91425" spcFirstLastPara="1" rIns="91425" wrap="square" tIns="45700">
            <a:noAutofit/>
          </a:bodyPr>
          <a:lstStyle/>
          <a:p>
            <a:pPr indent="-228600" lvl="0" marL="228600" marR="0" rtl="0" algn="ctr">
              <a:lnSpc>
                <a:spcPct val="100000"/>
              </a:lnSpc>
              <a:spcBef>
                <a:spcPts val="0"/>
              </a:spcBef>
              <a:spcAft>
                <a:spcPts val="0"/>
              </a:spcAft>
              <a:buClr>
                <a:schemeClr val="dk2"/>
              </a:buClr>
              <a:buSzPts val="2400"/>
              <a:buFont typeface="Sorts Mill Goudy"/>
              <a:buNone/>
            </a:pPr>
            <a:r>
              <a:rPr b="1" i="0" lang="lt-LT" sz="2400" u="none" cap="none" strike="noStrike">
                <a:solidFill>
                  <a:schemeClr val="dk2"/>
                </a:solidFill>
                <a:latin typeface="Arial"/>
                <a:ea typeface="Arial"/>
                <a:cs typeface="Arial"/>
                <a:sym typeface="Arial"/>
              </a:rPr>
              <a:t>The learning framework of CT</a:t>
            </a:r>
            <a:endParaRPr/>
          </a:p>
        </p:txBody>
      </p:sp>
      <p:sp>
        <p:nvSpPr>
          <p:cNvPr id="635" name="Google Shape;635;p16"/>
          <p:cNvSpPr/>
          <p:nvPr/>
        </p:nvSpPr>
        <p:spPr>
          <a:xfrm>
            <a:off x="1022349" y="1376663"/>
            <a:ext cx="6345101" cy="58473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lt-LT" sz="1600" u="none" cap="none" strike="noStrike">
                <a:solidFill>
                  <a:srgbClr val="000000"/>
                </a:solidFill>
                <a:latin typeface="Arial"/>
                <a:ea typeface="Arial"/>
                <a:cs typeface="Arial"/>
                <a:sym typeface="Arial"/>
              </a:rPr>
              <a:t>The model shows the relation among CT skills, knowledge dimensions and categories of cognitive processes.</a:t>
            </a:r>
            <a:endParaRPr b="0" i="0" sz="1600" u="none" cap="none" strike="noStrike">
              <a:solidFill>
                <a:srgbClr val="000000"/>
              </a:solidFill>
              <a:latin typeface="Arial"/>
              <a:ea typeface="Arial"/>
              <a:cs typeface="Arial"/>
              <a:sym typeface="Arial"/>
            </a:endParaRPr>
          </a:p>
        </p:txBody>
      </p:sp>
      <p:grpSp>
        <p:nvGrpSpPr>
          <p:cNvPr id="636" name="Google Shape;636;p16"/>
          <p:cNvGrpSpPr/>
          <p:nvPr/>
        </p:nvGrpSpPr>
        <p:grpSpPr>
          <a:xfrm>
            <a:off x="1084173" y="2108616"/>
            <a:ext cx="6105130" cy="4183086"/>
            <a:chOff x="1123362" y="1991049"/>
            <a:chExt cx="6105130" cy="4183086"/>
          </a:xfrm>
        </p:grpSpPr>
        <p:graphicFrame>
          <p:nvGraphicFramePr>
            <p:cNvPr id="637" name="Google Shape;637;p16"/>
            <p:cNvGraphicFramePr/>
            <p:nvPr/>
          </p:nvGraphicFramePr>
          <p:xfrm>
            <a:off x="1123362" y="1991049"/>
            <a:ext cx="5893976" cy="4183086"/>
          </p:xfrm>
          <a:graphic>
            <a:graphicData uri="http://schemas.openxmlformats.org/presentationml/2006/ole">
              <mc:AlternateContent>
                <mc:Choice Requires="v">
                  <p:oleObj r:id="rId5" imgH="4183086" imgW="5893976" progId="Visio.Drawing.11" spid="_x0000_s1">
                    <p:embed/>
                  </p:oleObj>
                </mc:Choice>
                <mc:Fallback>
                  <p:oleObj r:id="rId6" imgH="4183086" imgW="5893976" progId="Visio.Drawing.11">
                    <p:embed/>
                    <p:pic>
                      <p:nvPicPr>
                        <p:cNvPr id="637" name="Google Shape;637;p16"/>
                        <p:cNvPicPr preferRelativeResize="0"/>
                        <p:nvPr/>
                      </p:nvPicPr>
                      <p:blipFill rotWithShape="1">
                        <a:blip r:embed="rId7">
                          <a:alphaModFix/>
                        </a:blip>
                        <a:srcRect b="0" l="0" r="0" t="0"/>
                        <a:stretch/>
                      </p:blipFill>
                      <p:spPr>
                        <a:xfrm>
                          <a:off x="1123362" y="1991049"/>
                          <a:ext cx="5893976" cy="4183086"/>
                        </a:xfrm>
                        <a:prstGeom prst="rect">
                          <a:avLst/>
                        </a:prstGeom>
                        <a:noFill/>
                        <a:ln>
                          <a:noFill/>
                        </a:ln>
                      </p:spPr>
                    </p:pic>
                  </p:oleObj>
                </mc:Fallback>
              </mc:AlternateContent>
            </a:graphicData>
          </a:graphic>
        </p:graphicFrame>
        <p:sp>
          <p:nvSpPr>
            <p:cNvPr id="638" name="Google Shape;638;p16"/>
            <p:cNvSpPr txBox="1"/>
            <p:nvPr/>
          </p:nvSpPr>
          <p:spPr>
            <a:xfrm>
              <a:off x="1123362" y="2329817"/>
              <a:ext cx="1761066" cy="261610"/>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1" i="0" lang="lt-LT" sz="1100" u="none" cap="none" strike="noStrike">
                  <a:solidFill>
                    <a:schemeClr val="dk1"/>
                  </a:solidFill>
                  <a:latin typeface="Arial"/>
                  <a:ea typeface="Arial"/>
                  <a:cs typeface="Arial"/>
                  <a:sym typeface="Arial"/>
                </a:rPr>
                <a:t>Knowledge  dimension </a:t>
              </a:r>
              <a:endParaRPr b="1" i="0" sz="1100" u="none" cap="none" strike="noStrike">
                <a:solidFill>
                  <a:schemeClr val="dk1"/>
                </a:solidFill>
                <a:latin typeface="Arial"/>
                <a:ea typeface="Arial"/>
                <a:cs typeface="Arial"/>
                <a:sym typeface="Arial"/>
              </a:endParaRPr>
            </a:p>
          </p:txBody>
        </p:sp>
        <p:sp>
          <p:nvSpPr>
            <p:cNvPr id="639" name="Google Shape;639;p16"/>
            <p:cNvSpPr txBox="1"/>
            <p:nvPr/>
          </p:nvSpPr>
          <p:spPr>
            <a:xfrm>
              <a:off x="1462618" y="3084736"/>
              <a:ext cx="1167693" cy="261610"/>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1" i="0" lang="lt-LT" sz="1100" u="none" cap="none" strike="noStrike">
                  <a:solidFill>
                    <a:schemeClr val="dk1"/>
                  </a:solidFill>
                  <a:latin typeface="Arial"/>
                  <a:ea typeface="Arial"/>
                  <a:cs typeface="Arial"/>
                  <a:sym typeface="Arial"/>
                </a:rPr>
                <a:t>Metacognitive </a:t>
              </a:r>
              <a:endParaRPr b="1" i="0" sz="1100" u="none" cap="none" strike="noStrike">
                <a:solidFill>
                  <a:schemeClr val="dk1"/>
                </a:solidFill>
                <a:latin typeface="Arial"/>
                <a:ea typeface="Arial"/>
                <a:cs typeface="Arial"/>
                <a:sym typeface="Arial"/>
              </a:endParaRPr>
            </a:p>
          </p:txBody>
        </p:sp>
        <p:sp>
          <p:nvSpPr>
            <p:cNvPr id="640" name="Google Shape;640;p16"/>
            <p:cNvSpPr txBox="1"/>
            <p:nvPr/>
          </p:nvSpPr>
          <p:spPr>
            <a:xfrm>
              <a:off x="1598085" y="3947176"/>
              <a:ext cx="1032226" cy="261610"/>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1" i="0" lang="lt-LT" sz="1100" u="none" cap="none" strike="noStrike">
                  <a:solidFill>
                    <a:schemeClr val="dk1"/>
                  </a:solidFill>
                  <a:latin typeface="Arial"/>
                  <a:ea typeface="Arial"/>
                  <a:cs typeface="Arial"/>
                  <a:sym typeface="Arial"/>
                </a:rPr>
                <a:t>Procedural </a:t>
              </a:r>
              <a:endParaRPr b="1" i="0" sz="1100" u="none" cap="none" strike="noStrike">
                <a:solidFill>
                  <a:schemeClr val="dk1"/>
                </a:solidFill>
                <a:latin typeface="Arial"/>
                <a:ea typeface="Arial"/>
                <a:cs typeface="Arial"/>
                <a:sym typeface="Arial"/>
              </a:endParaRPr>
            </a:p>
          </p:txBody>
        </p:sp>
        <p:sp>
          <p:nvSpPr>
            <p:cNvPr id="641" name="Google Shape;641;p16"/>
            <p:cNvSpPr txBox="1"/>
            <p:nvPr/>
          </p:nvSpPr>
          <p:spPr>
            <a:xfrm>
              <a:off x="1598085" y="4678811"/>
              <a:ext cx="1032226" cy="261610"/>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1" i="0" lang="lt-LT" sz="1100" u="none" cap="none" strike="noStrike">
                  <a:solidFill>
                    <a:schemeClr val="dk1"/>
                  </a:solidFill>
                  <a:latin typeface="Arial"/>
                  <a:ea typeface="Arial"/>
                  <a:cs typeface="Arial"/>
                  <a:sym typeface="Arial"/>
                </a:rPr>
                <a:t>Conceptual </a:t>
              </a:r>
              <a:endParaRPr b="1" i="0" sz="1100" u="none" cap="none" strike="noStrike">
                <a:solidFill>
                  <a:schemeClr val="dk1"/>
                </a:solidFill>
                <a:latin typeface="Arial"/>
                <a:ea typeface="Arial"/>
                <a:cs typeface="Arial"/>
                <a:sym typeface="Arial"/>
              </a:endParaRPr>
            </a:p>
          </p:txBody>
        </p:sp>
        <p:sp>
          <p:nvSpPr>
            <p:cNvPr id="642" name="Google Shape;642;p16"/>
            <p:cNvSpPr txBox="1"/>
            <p:nvPr/>
          </p:nvSpPr>
          <p:spPr>
            <a:xfrm>
              <a:off x="1626014" y="5508544"/>
              <a:ext cx="1032226" cy="261610"/>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1" i="0" lang="lt-LT" sz="1100" u="none" cap="none" strike="noStrike">
                  <a:solidFill>
                    <a:schemeClr val="dk1"/>
                  </a:solidFill>
                  <a:latin typeface="Arial"/>
                  <a:ea typeface="Arial"/>
                  <a:cs typeface="Arial"/>
                  <a:sym typeface="Arial"/>
                </a:rPr>
                <a:t>Factual  </a:t>
              </a:r>
              <a:endParaRPr b="1" i="0" sz="1100" u="none" cap="none" strike="noStrike">
                <a:solidFill>
                  <a:schemeClr val="dk1"/>
                </a:solidFill>
                <a:latin typeface="Arial"/>
                <a:ea typeface="Arial"/>
                <a:cs typeface="Arial"/>
                <a:sym typeface="Arial"/>
              </a:endParaRPr>
            </a:p>
          </p:txBody>
        </p:sp>
        <p:grpSp>
          <p:nvGrpSpPr>
            <p:cNvPr id="643" name="Google Shape;643;p16"/>
            <p:cNvGrpSpPr/>
            <p:nvPr/>
          </p:nvGrpSpPr>
          <p:grpSpPr>
            <a:xfrm>
              <a:off x="3410066" y="4447273"/>
              <a:ext cx="3796433" cy="1463351"/>
              <a:chOff x="3410066" y="4447273"/>
              <a:chExt cx="3796433" cy="1463351"/>
            </a:xfrm>
          </p:grpSpPr>
          <p:grpSp>
            <p:nvGrpSpPr>
              <p:cNvPr id="644" name="Google Shape;644;p16"/>
              <p:cNvGrpSpPr/>
              <p:nvPr/>
            </p:nvGrpSpPr>
            <p:grpSpPr>
              <a:xfrm>
                <a:off x="3410066" y="4447273"/>
                <a:ext cx="3796433" cy="1463351"/>
                <a:chOff x="3432644" y="2024916"/>
                <a:chExt cx="3749281" cy="1463351"/>
              </a:xfrm>
            </p:grpSpPr>
            <p:sp>
              <p:nvSpPr>
                <p:cNvPr id="645" name="Google Shape;645;p16"/>
                <p:cNvSpPr/>
                <p:nvPr/>
              </p:nvSpPr>
              <p:spPr>
                <a:xfrm>
                  <a:off x="3466511" y="2024916"/>
                  <a:ext cx="3408422" cy="868145"/>
                </a:xfrm>
                <a:prstGeom prst="parallelogram">
                  <a:avLst>
                    <a:gd fmla="val 114724" name="adj"/>
                  </a:avLst>
                </a:prstGeom>
                <a:solidFill>
                  <a:srgbClr val="EAEAEA"/>
                </a:solidFill>
                <a:ln cap="flat" cmpd="sng" w="9525">
                  <a:solidFill>
                    <a:srgbClr val="A5A293"/>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646" name="Google Shape;646;p16"/>
                <p:cNvSpPr/>
                <p:nvPr/>
              </p:nvSpPr>
              <p:spPr>
                <a:xfrm>
                  <a:off x="3432644" y="2893061"/>
                  <a:ext cx="2448867" cy="595206"/>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47" name="Google Shape;647;p16"/>
                <p:cNvSpPr/>
                <p:nvPr/>
              </p:nvSpPr>
              <p:spPr>
                <a:xfrm rot="8354318">
                  <a:off x="5527815" y="2536226"/>
                  <a:ext cx="1716865" cy="445605"/>
                </a:xfrm>
                <a:prstGeom prst="parallelogram">
                  <a:avLst>
                    <a:gd fmla="val 85005" name="adj"/>
                  </a:avLst>
                </a:prstGeom>
                <a:solidFill>
                  <a:srgbClr val="EAEAEA"/>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48" name="Google Shape;648;p16"/>
                <p:cNvSpPr txBox="1"/>
                <p:nvPr/>
              </p:nvSpPr>
              <p:spPr>
                <a:xfrm rot="-2481486">
                  <a:off x="5798448" y="2493419"/>
                  <a:ext cx="130226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lt-LT" sz="900" u="none" cap="none" strike="noStrike">
                      <a:solidFill>
                        <a:schemeClr val="dk1"/>
                      </a:solidFill>
                      <a:latin typeface="Arial"/>
                      <a:ea typeface="Arial"/>
                      <a:cs typeface="Arial"/>
                      <a:sym typeface="Arial"/>
                    </a:rPr>
                    <a:t>Categories of cognitive processes</a:t>
                  </a:r>
                  <a:endParaRPr b="0" i="0" sz="900" u="none" cap="none" strike="noStrike">
                    <a:solidFill>
                      <a:schemeClr val="dk1"/>
                    </a:solidFill>
                    <a:latin typeface="Arial"/>
                    <a:ea typeface="Arial"/>
                    <a:cs typeface="Arial"/>
                    <a:sym typeface="Arial"/>
                  </a:endParaRPr>
                </a:p>
              </p:txBody>
            </p:sp>
          </p:grpSp>
          <p:sp>
            <p:nvSpPr>
              <p:cNvPr id="649" name="Google Shape;649;p16"/>
              <p:cNvSpPr txBox="1"/>
              <p:nvPr/>
            </p:nvSpPr>
            <p:spPr>
              <a:xfrm>
                <a:off x="3754985" y="5079125"/>
                <a:ext cx="2547808"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lt-LT" sz="1100" u="none" cap="none" strike="noStrike">
                    <a:solidFill>
                      <a:srgbClr val="000000"/>
                    </a:solidFill>
                    <a:latin typeface="Arial"/>
                    <a:ea typeface="Arial"/>
                    <a:cs typeface="Arial"/>
                    <a:sym typeface="Arial"/>
                  </a:rPr>
                  <a:t>Computational Thinking skills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650" name="Google Shape;650;p16"/>
            <p:cNvGrpSpPr/>
            <p:nvPr/>
          </p:nvGrpSpPr>
          <p:grpSpPr>
            <a:xfrm>
              <a:off x="3432059" y="3669892"/>
              <a:ext cx="3796433" cy="1463351"/>
              <a:chOff x="3410066" y="4447273"/>
              <a:chExt cx="3796433" cy="1463351"/>
            </a:xfrm>
          </p:grpSpPr>
          <p:grpSp>
            <p:nvGrpSpPr>
              <p:cNvPr id="651" name="Google Shape;651;p16"/>
              <p:cNvGrpSpPr/>
              <p:nvPr/>
            </p:nvGrpSpPr>
            <p:grpSpPr>
              <a:xfrm>
                <a:off x="3410066" y="4447273"/>
                <a:ext cx="3796433" cy="1463351"/>
                <a:chOff x="3432644" y="2024916"/>
                <a:chExt cx="3749281" cy="1463351"/>
              </a:xfrm>
            </p:grpSpPr>
            <p:sp>
              <p:nvSpPr>
                <p:cNvPr id="652" name="Google Shape;652;p16"/>
                <p:cNvSpPr/>
                <p:nvPr/>
              </p:nvSpPr>
              <p:spPr>
                <a:xfrm>
                  <a:off x="3466511" y="2024916"/>
                  <a:ext cx="3408422" cy="868145"/>
                </a:xfrm>
                <a:prstGeom prst="parallelogram">
                  <a:avLst>
                    <a:gd fmla="val 114724" name="adj"/>
                  </a:avLst>
                </a:prstGeom>
                <a:solidFill>
                  <a:srgbClr val="EAEAEA"/>
                </a:solidFill>
                <a:ln cap="flat" cmpd="sng" w="9525">
                  <a:solidFill>
                    <a:srgbClr val="A5A293"/>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653" name="Google Shape;653;p16"/>
                <p:cNvSpPr/>
                <p:nvPr/>
              </p:nvSpPr>
              <p:spPr>
                <a:xfrm>
                  <a:off x="3432644" y="2893061"/>
                  <a:ext cx="2448867" cy="595206"/>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54" name="Google Shape;654;p16"/>
                <p:cNvSpPr/>
                <p:nvPr/>
              </p:nvSpPr>
              <p:spPr>
                <a:xfrm rot="8354318">
                  <a:off x="5527815" y="2536226"/>
                  <a:ext cx="1716865" cy="445605"/>
                </a:xfrm>
                <a:prstGeom prst="parallelogram">
                  <a:avLst>
                    <a:gd fmla="val 85005" name="adj"/>
                  </a:avLst>
                </a:prstGeom>
                <a:solidFill>
                  <a:srgbClr val="EAEAEA"/>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55" name="Google Shape;655;p16"/>
                <p:cNvSpPr txBox="1"/>
                <p:nvPr/>
              </p:nvSpPr>
              <p:spPr>
                <a:xfrm rot="-2481486">
                  <a:off x="5798448" y="2493419"/>
                  <a:ext cx="130226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lt-LT" sz="900" u="none" cap="none" strike="noStrike">
                      <a:solidFill>
                        <a:schemeClr val="dk1"/>
                      </a:solidFill>
                      <a:latin typeface="Arial"/>
                      <a:ea typeface="Arial"/>
                      <a:cs typeface="Arial"/>
                      <a:sym typeface="Arial"/>
                    </a:rPr>
                    <a:t>Categories of cognitive processes</a:t>
                  </a:r>
                  <a:endParaRPr b="0" i="0" sz="900" u="none" cap="none" strike="noStrike">
                    <a:solidFill>
                      <a:schemeClr val="dk1"/>
                    </a:solidFill>
                    <a:latin typeface="Arial"/>
                    <a:ea typeface="Arial"/>
                    <a:cs typeface="Arial"/>
                    <a:sym typeface="Arial"/>
                  </a:endParaRPr>
                </a:p>
              </p:txBody>
            </p:sp>
          </p:grpSp>
          <p:sp>
            <p:nvSpPr>
              <p:cNvPr id="656" name="Google Shape;656;p16"/>
              <p:cNvSpPr txBox="1"/>
              <p:nvPr/>
            </p:nvSpPr>
            <p:spPr>
              <a:xfrm>
                <a:off x="3754985" y="5079125"/>
                <a:ext cx="2547808"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lt-LT" sz="1100" u="none" cap="none" strike="noStrike">
                    <a:solidFill>
                      <a:srgbClr val="000000"/>
                    </a:solidFill>
                    <a:latin typeface="Arial"/>
                    <a:ea typeface="Arial"/>
                    <a:cs typeface="Arial"/>
                    <a:sym typeface="Arial"/>
                  </a:rPr>
                  <a:t>Computational Thinking skills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657" name="Google Shape;657;p16"/>
            <p:cNvGrpSpPr/>
            <p:nvPr/>
          </p:nvGrpSpPr>
          <p:grpSpPr>
            <a:xfrm>
              <a:off x="3398777" y="2851723"/>
              <a:ext cx="3796433" cy="1463351"/>
              <a:chOff x="3410066" y="4447273"/>
              <a:chExt cx="3796433" cy="1463351"/>
            </a:xfrm>
          </p:grpSpPr>
          <p:grpSp>
            <p:nvGrpSpPr>
              <p:cNvPr id="658" name="Google Shape;658;p16"/>
              <p:cNvGrpSpPr/>
              <p:nvPr/>
            </p:nvGrpSpPr>
            <p:grpSpPr>
              <a:xfrm>
                <a:off x="3410066" y="4447273"/>
                <a:ext cx="3796433" cy="1463351"/>
                <a:chOff x="3432644" y="2024916"/>
                <a:chExt cx="3749281" cy="1463351"/>
              </a:xfrm>
            </p:grpSpPr>
            <p:sp>
              <p:nvSpPr>
                <p:cNvPr id="659" name="Google Shape;659;p16"/>
                <p:cNvSpPr/>
                <p:nvPr/>
              </p:nvSpPr>
              <p:spPr>
                <a:xfrm>
                  <a:off x="3466511" y="2024916"/>
                  <a:ext cx="3408422" cy="868145"/>
                </a:xfrm>
                <a:prstGeom prst="parallelogram">
                  <a:avLst>
                    <a:gd fmla="val 114724" name="adj"/>
                  </a:avLst>
                </a:prstGeom>
                <a:solidFill>
                  <a:srgbClr val="EAEAEA"/>
                </a:solidFill>
                <a:ln cap="flat" cmpd="sng" w="9525">
                  <a:solidFill>
                    <a:srgbClr val="A5A293"/>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660" name="Google Shape;660;p16"/>
                <p:cNvSpPr/>
                <p:nvPr/>
              </p:nvSpPr>
              <p:spPr>
                <a:xfrm>
                  <a:off x="3432644" y="2893061"/>
                  <a:ext cx="2448867" cy="595206"/>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61" name="Google Shape;661;p16"/>
                <p:cNvSpPr/>
                <p:nvPr/>
              </p:nvSpPr>
              <p:spPr>
                <a:xfrm rot="8354318">
                  <a:off x="5527815" y="2536226"/>
                  <a:ext cx="1716865" cy="445605"/>
                </a:xfrm>
                <a:prstGeom prst="parallelogram">
                  <a:avLst>
                    <a:gd fmla="val 85005" name="adj"/>
                  </a:avLst>
                </a:prstGeom>
                <a:solidFill>
                  <a:srgbClr val="EAEAEA"/>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62" name="Google Shape;662;p16"/>
                <p:cNvSpPr txBox="1"/>
                <p:nvPr/>
              </p:nvSpPr>
              <p:spPr>
                <a:xfrm rot="-2481486">
                  <a:off x="5798448" y="2493419"/>
                  <a:ext cx="130226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lt-LT" sz="900" u="none" cap="none" strike="noStrike">
                      <a:solidFill>
                        <a:schemeClr val="dk1"/>
                      </a:solidFill>
                      <a:latin typeface="Arial"/>
                      <a:ea typeface="Arial"/>
                      <a:cs typeface="Arial"/>
                      <a:sym typeface="Arial"/>
                    </a:rPr>
                    <a:t>Categories of cognitive processes</a:t>
                  </a:r>
                  <a:endParaRPr b="0" i="0" sz="900" u="none" cap="none" strike="noStrike">
                    <a:solidFill>
                      <a:schemeClr val="dk1"/>
                    </a:solidFill>
                    <a:latin typeface="Arial"/>
                    <a:ea typeface="Arial"/>
                    <a:cs typeface="Arial"/>
                    <a:sym typeface="Arial"/>
                  </a:endParaRPr>
                </a:p>
              </p:txBody>
            </p:sp>
          </p:grpSp>
          <p:sp>
            <p:nvSpPr>
              <p:cNvPr id="663" name="Google Shape;663;p16"/>
              <p:cNvSpPr txBox="1"/>
              <p:nvPr/>
            </p:nvSpPr>
            <p:spPr>
              <a:xfrm>
                <a:off x="3754985" y="5079125"/>
                <a:ext cx="2547808" cy="430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lt-LT" sz="1100" u="none" cap="none" strike="noStrike">
                    <a:solidFill>
                      <a:srgbClr val="000000"/>
                    </a:solidFill>
                    <a:latin typeface="Arial"/>
                    <a:ea typeface="Arial"/>
                    <a:cs typeface="Arial"/>
                    <a:sym typeface="Arial"/>
                  </a:rPr>
                  <a:t>Computational Thinking skills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grpSp>
        <p:grpSp>
          <p:nvGrpSpPr>
            <p:cNvPr id="664" name="Google Shape;664;p16"/>
            <p:cNvGrpSpPr/>
            <p:nvPr/>
          </p:nvGrpSpPr>
          <p:grpSpPr>
            <a:xfrm>
              <a:off x="3432644" y="2024916"/>
              <a:ext cx="3749281" cy="1463351"/>
              <a:chOff x="3432644" y="2024916"/>
              <a:chExt cx="3749281" cy="1463351"/>
            </a:xfrm>
          </p:grpSpPr>
          <p:sp>
            <p:nvSpPr>
              <p:cNvPr id="665" name="Google Shape;665;p16"/>
              <p:cNvSpPr/>
              <p:nvPr/>
            </p:nvSpPr>
            <p:spPr>
              <a:xfrm rot="8354318">
                <a:off x="5527815" y="2536226"/>
                <a:ext cx="1716865" cy="445605"/>
              </a:xfrm>
              <a:prstGeom prst="parallelogram">
                <a:avLst>
                  <a:gd fmla="val 85005" name="adj"/>
                </a:avLst>
              </a:prstGeom>
              <a:solidFill>
                <a:srgbClr val="EAEAEA"/>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66" name="Google Shape;666;p16"/>
              <p:cNvSpPr/>
              <p:nvPr/>
            </p:nvSpPr>
            <p:spPr>
              <a:xfrm>
                <a:off x="3466511" y="2024916"/>
                <a:ext cx="3408422" cy="868145"/>
              </a:xfrm>
              <a:prstGeom prst="parallelogram">
                <a:avLst>
                  <a:gd fmla="val 114724" name="adj"/>
                </a:avLst>
              </a:prstGeom>
              <a:solidFill>
                <a:srgbClr val="EAEAEA"/>
              </a:solidFill>
              <a:ln cap="flat" cmpd="sng" w="9525">
                <a:solidFill>
                  <a:srgbClr val="A5A293"/>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lt-LT" sz="1200" u="none" cap="none" strike="noStrike">
                    <a:solidFill>
                      <a:schemeClr val="dk1"/>
                    </a:solidFill>
                    <a:latin typeface="Arial"/>
                    <a:ea typeface="Arial"/>
                    <a:cs typeface="Arial"/>
                    <a:sym typeface="Arial"/>
                  </a:rPr>
                  <a:t>Computational Thinking skills</a:t>
                </a:r>
                <a:endParaRPr b="0" i="0" sz="1200" u="none" cap="none" strike="noStrike">
                  <a:solidFill>
                    <a:schemeClr val="dk1"/>
                  </a:solidFill>
                  <a:latin typeface="Arial"/>
                  <a:ea typeface="Arial"/>
                  <a:cs typeface="Arial"/>
                  <a:sym typeface="Arial"/>
                </a:endParaRPr>
              </a:p>
            </p:txBody>
          </p:sp>
          <p:sp>
            <p:nvSpPr>
              <p:cNvPr id="667" name="Google Shape;667;p16"/>
              <p:cNvSpPr/>
              <p:nvPr/>
            </p:nvSpPr>
            <p:spPr>
              <a:xfrm>
                <a:off x="3432644" y="2893061"/>
                <a:ext cx="2448867" cy="595206"/>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668" name="Google Shape;668;p16"/>
              <p:cNvSpPr txBox="1"/>
              <p:nvPr/>
            </p:nvSpPr>
            <p:spPr>
              <a:xfrm rot="-2481486">
                <a:off x="5807187" y="2516571"/>
                <a:ext cx="123219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lt-LT" sz="900" u="none" cap="none" strike="noStrike">
                    <a:solidFill>
                      <a:schemeClr val="dk1"/>
                    </a:solidFill>
                    <a:latin typeface="Arial"/>
                    <a:ea typeface="Arial"/>
                    <a:cs typeface="Arial"/>
                    <a:sym typeface="Arial"/>
                  </a:rPr>
                  <a:t>Categories of cognitive processes</a:t>
                </a:r>
                <a:endParaRPr b="0" i="0" sz="900" u="none" cap="none" strike="noStrike">
                  <a:solidFill>
                    <a:schemeClr val="dk1"/>
                  </a:solidFill>
                  <a:latin typeface="Arial"/>
                  <a:ea typeface="Arial"/>
                  <a:cs typeface="Arial"/>
                  <a:sym typeface="Arial"/>
                </a:endParaRPr>
              </a:p>
            </p:txBody>
          </p:sp>
        </p:grpSp>
      </p:grpSp>
      <p:sp>
        <p:nvSpPr>
          <p:cNvPr id="669" name="Google Shape;669;p1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solidFill>
                  <a:schemeClr val="lt1"/>
                </a:solidFill>
              </a:rPr>
              <a:t>‹#›</a:t>
            </a:fld>
            <a:endParaRPr>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75" name="Shape 675"/>
        <p:cNvGrpSpPr/>
        <p:nvPr/>
      </p:nvGrpSpPr>
      <p:grpSpPr>
        <a:xfrm>
          <a:off x="0" y="0"/>
          <a:ext cx="0" cy="0"/>
          <a:chOff x="0" y="0"/>
          <a:chExt cx="0" cy="0"/>
        </a:xfrm>
      </p:grpSpPr>
      <p:sp>
        <p:nvSpPr>
          <p:cNvPr id="676" name="Google Shape;676;p18"/>
          <p:cNvSpPr/>
          <p:nvPr/>
        </p:nvSpPr>
        <p:spPr>
          <a:xfrm>
            <a:off x="415020" y="1805517"/>
            <a:ext cx="3709851" cy="4167402"/>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77" name="Google Shape;677;p18"/>
          <p:cNvSpPr/>
          <p:nvPr/>
        </p:nvSpPr>
        <p:spPr>
          <a:xfrm>
            <a:off x="0" y="0"/>
            <a:ext cx="12192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678" name="Google Shape;678;p18"/>
          <p:cNvGraphicFramePr/>
          <p:nvPr/>
        </p:nvGraphicFramePr>
        <p:xfrm>
          <a:off x="4534808" y="1805516"/>
          <a:ext cx="3000000" cy="3000000"/>
        </p:xfrm>
        <a:graphic>
          <a:graphicData uri="http://schemas.openxmlformats.org/drawingml/2006/table">
            <a:tbl>
              <a:tblPr bandCol="1" bandRow="1" firstCol="1" firstRow="1" lastCol="1" lastRow="1">
                <a:noFill/>
                <a:tableStyleId>{CB497356-86E5-4930-A39F-BAF0A315C46E}</a:tableStyleId>
              </a:tblPr>
              <a:tblGrid>
                <a:gridCol w="1023700"/>
                <a:gridCol w="3451725"/>
                <a:gridCol w="2250500"/>
              </a:tblGrid>
              <a:tr h="203375">
                <a:tc rowSpan="7">
                  <a:txBody>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A lower order thinking skills</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 </a:t>
                      </a:r>
                      <a:endParaRPr b="0" i="0" sz="1400" u="none" cap="none" strike="noStrike">
                        <a:solidFill>
                          <a:schemeClr val="dk2"/>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An upper order thinking skills</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Category</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Cognitive processes</a:t>
                      </a:r>
                      <a:endParaRPr sz="1400" u="none" cap="none" strike="noStrike">
                        <a:latin typeface="Arial"/>
                        <a:ea typeface="Arial"/>
                        <a:cs typeface="Arial"/>
                        <a:sym typeface="Arial"/>
                      </a:endParaRPr>
                    </a:p>
                  </a:txBody>
                  <a:tcPr marT="0" marB="0" marR="58000" marL="58000"/>
                </a:tc>
              </a:tr>
              <a:tr h="406750">
                <a:tc vMerge="1"/>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Remembering – retrieving relevant knowledge from long-term memory.</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Recognizing</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Recalling</a:t>
                      </a:r>
                      <a:endParaRPr b="0" i="0" sz="1400" u="none" cap="none" strike="noStrike">
                        <a:solidFill>
                          <a:schemeClr val="dk2"/>
                        </a:solidFill>
                        <a:latin typeface="Arial"/>
                        <a:ea typeface="Arial"/>
                        <a:cs typeface="Arial"/>
                        <a:sym typeface="Arial"/>
                      </a:endParaRPr>
                    </a:p>
                  </a:txBody>
                  <a:tcPr marT="0" marB="0" marR="58000" marL="58000"/>
                </a:tc>
              </a:tr>
              <a:tr h="857925">
                <a:tc vMerge="1"/>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Understanding – determining the meaning of instructional messages, including oral, written, and graphic communication.</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Interpreting, Exemplifying</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Classifying, Summarizing</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Inferring, Comparing</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Explaining</a:t>
                      </a:r>
                      <a:endParaRPr b="0" i="0" sz="1400" u="none" cap="none" strike="noStrike">
                        <a:solidFill>
                          <a:schemeClr val="dk2"/>
                        </a:solidFill>
                        <a:latin typeface="Arial"/>
                        <a:ea typeface="Arial"/>
                        <a:cs typeface="Arial"/>
                        <a:sym typeface="Arial"/>
                      </a:endParaRPr>
                    </a:p>
                  </a:txBody>
                  <a:tcPr marT="0" marB="0" marR="58000" marL="58000"/>
                </a:tc>
              </a:tr>
              <a:tr h="406750">
                <a:tc vMerge="1"/>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Applying – carrying out or using a procedure in a given situation.</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Executing</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Implementing</a:t>
                      </a:r>
                      <a:endParaRPr b="0" i="0" sz="1400" u="none" cap="none" strike="noStrike">
                        <a:solidFill>
                          <a:schemeClr val="dk2"/>
                        </a:solidFill>
                        <a:latin typeface="Arial"/>
                        <a:ea typeface="Arial"/>
                        <a:cs typeface="Arial"/>
                        <a:sym typeface="Arial"/>
                      </a:endParaRPr>
                    </a:p>
                  </a:txBody>
                  <a:tcPr marT="0" marB="0" marR="58000" marL="58000"/>
                </a:tc>
              </a:tr>
              <a:tr h="813525">
                <a:tc vMerge="1"/>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Analyzing – breaking material into its constituent parts and detecting how the parts relate to one another and to an overall structure or purpose.</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Differentiating</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Organizing</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Attributing</a:t>
                      </a:r>
                      <a:endParaRPr b="0" i="0" sz="1400" u="none" cap="none" strike="noStrike">
                        <a:solidFill>
                          <a:schemeClr val="dk2"/>
                        </a:solidFill>
                        <a:latin typeface="Arial"/>
                        <a:ea typeface="Arial"/>
                        <a:cs typeface="Arial"/>
                        <a:sym typeface="Arial"/>
                      </a:endParaRPr>
                    </a:p>
                  </a:txBody>
                  <a:tcPr marT="0" marB="0" marR="58000" marL="58000"/>
                </a:tc>
              </a:tr>
              <a:tr h="406750">
                <a:tc vMerge="1"/>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Evaluating – making a judgement based on criteria and standards.</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Checking</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Critiquing</a:t>
                      </a:r>
                      <a:endParaRPr b="0" i="0" sz="1400" u="none" cap="none" strike="noStrike">
                        <a:solidFill>
                          <a:schemeClr val="dk2"/>
                        </a:solidFill>
                        <a:latin typeface="Arial"/>
                        <a:ea typeface="Arial"/>
                        <a:cs typeface="Arial"/>
                        <a:sym typeface="Arial"/>
                      </a:endParaRPr>
                    </a:p>
                  </a:txBody>
                  <a:tcPr marT="0" marB="0" marR="58000" marL="58000"/>
                </a:tc>
              </a:tr>
              <a:tr h="976675">
                <a:tc vMerge="1"/>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Creating – putting elements together to form a novel, coherent whole or make an original product.</a:t>
                      </a:r>
                      <a:endParaRPr b="0" i="0" sz="1400" u="none" cap="none" strike="noStrike">
                        <a:solidFill>
                          <a:schemeClr val="dk2"/>
                        </a:solidFill>
                        <a:latin typeface="Arial"/>
                        <a:ea typeface="Arial"/>
                        <a:cs typeface="Arial"/>
                        <a:sym typeface="Arial"/>
                      </a:endParaRPr>
                    </a:p>
                  </a:txBody>
                  <a:tcPr marT="0" marB="0" marR="58000" marL="58000"/>
                </a:tc>
                <a:tc>
                  <a:txBody>
                    <a:bodyPr/>
                    <a:lstStyle/>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Generating</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Planning</a:t>
                      </a:r>
                      <a:endParaRPr b="0" i="0" sz="14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lt-LT" sz="1400" u="none" cap="none" strike="noStrike">
                          <a:solidFill>
                            <a:schemeClr val="dk2"/>
                          </a:solidFill>
                          <a:latin typeface="Arial"/>
                          <a:ea typeface="Arial"/>
                          <a:cs typeface="Arial"/>
                          <a:sym typeface="Arial"/>
                        </a:rPr>
                        <a:t>Producing</a:t>
                      </a:r>
                      <a:endParaRPr b="0" i="0" sz="1400" u="none" cap="none" strike="noStrike">
                        <a:solidFill>
                          <a:schemeClr val="dk2"/>
                        </a:solidFill>
                        <a:latin typeface="Arial"/>
                        <a:ea typeface="Arial"/>
                        <a:cs typeface="Arial"/>
                        <a:sym typeface="Arial"/>
                      </a:endParaRPr>
                    </a:p>
                  </a:txBody>
                  <a:tcPr marT="0" marB="0" marR="58000" marL="58000"/>
                </a:tc>
              </a:tr>
            </a:tbl>
          </a:graphicData>
        </a:graphic>
      </p:graphicFrame>
      <p:sp>
        <p:nvSpPr>
          <p:cNvPr id="679" name="Google Shape;679;p18"/>
          <p:cNvSpPr txBox="1"/>
          <p:nvPr/>
        </p:nvSpPr>
        <p:spPr>
          <a:xfrm>
            <a:off x="4541120" y="5972918"/>
            <a:ext cx="6726000" cy="246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0" i="0" lang="lt-LT" sz="1000" u="none" cap="none" strike="noStrike">
                <a:solidFill>
                  <a:srgbClr val="000000"/>
                </a:solidFill>
                <a:latin typeface="Arial"/>
                <a:ea typeface="Arial"/>
                <a:cs typeface="Arial"/>
                <a:sym typeface="Arial"/>
              </a:rPr>
              <a:t>The focus: any learning objective can be represented in two dimensions Cognitive Process and Knowledge. </a:t>
            </a:r>
            <a:endParaRPr b="0" i="0" sz="1000" u="none" cap="none" strike="noStrike">
              <a:solidFill>
                <a:srgbClr val="000000"/>
              </a:solidFill>
              <a:latin typeface="Arial"/>
              <a:ea typeface="Arial"/>
              <a:cs typeface="Arial"/>
              <a:sym typeface="Arial"/>
            </a:endParaRPr>
          </a:p>
        </p:txBody>
      </p:sp>
      <p:sp>
        <p:nvSpPr>
          <p:cNvPr id="680" name="Google Shape;680;p18"/>
          <p:cNvSpPr txBox="1"/>
          <p:nvPr/>
        </p:nvSpPr>
        <p:spPr>
          <a:xfrm>
            <a:off x="3257042" y="309191"/>
            <a:ext cx="5677916" cy="914400"/>
          </a:xfrm>
          <a:prstGeom prst="rect">
            <a:avLst/>
          </a:prstGeom>
          <a:noFill/>
          <a:ln>
            <a:noFill/>
          </a:ln>
        </p:spPr>
        <p:txBody>
          <a:bodyPr anchorCtr="0" anchor="b" bIns="45700" lIns="91425" spcFirstLastPara="1" rIns="91425" wrap="square" tIns="45700">
            <a:noAutofit/>
          </a:bodyPr>
          <a:lstStyle/>
          <a:p>
            <a:pPr indent="-228600" lvl="0" marL="228600" marR="0" rtl="0" algn="ctr">
              <a:lnSpc>
                <a:spcPct val="100000"/>
              </a:lnSpc>
              <a:spcBef>
                <a:spcPts val="0"/>
              </a:spcBef>
              <a:spcAft>
                <a:spcPts val="0"/>
              </a:spcAft>
              <a:buClr>
                <a:schemeClr val="dk2"/>
              </a:buClr>
              <a:buSzPts val="2400"/>
              <a:buFont typeface="Sorts Mill Goudy"/>
              <a:buNone/>
            </a:pPr>
            <a:r>
              <a:rPr b="1" i="0" lang="lt-LT" sz="2800" u="none" cap="none" strike="noStrike">
                <a:solidFill>
                  <a:schemeClr val="dk2"/>
                </a:solidFill>
                <a:latin typeface="Arial"/>
                <a:ea typeface="Arial"/>
                <a:cs typeface="Arial"/>
                <a:sym typeface="Arial"/>
              </a:rPr>
              <a:t>Levels of thinking in learning</a:t>
            </a:r>
            <a:endParaRPr/>
          </a:p>
        </p:txBody>
      </p:sp>
      <p:sp>
        <p:nvSpPr>
          <p:cNvPr id="681" name="Google Shape;681;p18"/>
          <p:cNvSpPr txBox="1"/>
          <p:nvPr/>
        </p:nvSpPr>
        <p:spPr>
          <a:xfrm>
            <a:off x="553813" y="1996392"/>
            <a:ext cx="3432265" cy="378565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lt-LT" sz="1600" u="none" cap="none" strike="noStrike">
                <a:solidFill>
                  <a:srgbClr val="000000"/>
                </a:solidFill>
                <a:latin typeface="Arial"/>
                <a:ea typeface="Arial"/>
                <a:cs typeface="Arial"/>
                <a:sym typeface="Arial"/>
              </a:rPr>
              <a:t>Learning involves a range of thinking skills, from basic recall to complex creation. </a:t>
            </a:r>
            <a:endParaRPr/>
          </a:p>
          <a:p>
            <a:pPr indent="0" lvl="0" marL="0" marR="0" rtl="0" algn="just">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lt-LT" sz="1600" u="none" cap="none" strike="noStrike">
                <a:solidFill>
                  <a:srgbClr val="000000"/>
                </a:solidFill>
                <a:latin typeface="Arial"/>
                <a:ea typeface="Arial"/>
                <a:cs typeface="Arial"/>
                <a:sym typeface="Arial"/>
              </a:rPr>
              <a:t>This model shows how these skills build on each other, supporting learners as they move from understanding information to applying, analyzing, and creating with it. </a:t>
            </a:r>
            <a:endParaRPr/>
          </a:p>
          <a:p>
            <a:pPr indent="0" lvl="0" marL="0" marR="0" rtl="0" algn="just">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lt-LT" sz="1600" u="none" cap="none" strike="noStrike">
                <a:solidFill>
                  <a:srgbClr val="000000"/>
                </a:solidFill>
                <a:latin typeface="Arial"/>
                <a:ea typeface="Arial"/>
                <a:cs typeface="Arial"/>
                <a:sym typeface="Arial"/>
              </a:rPr>
              <a:t>These cognitive processes are important when designing meaningful and effective learning experiences.</a:t>
            </a:r>
            <a:endParaRPr b="0" i="0" sz="1600" u="none" cap="none" strike="noStrike">
              <a:solidFill>
                <a:srgbClr val="000000"/>
              </a:solidFill>
              <a:latin typeface="Arial"/>
              <a:ea typeface="Arial"/>
              <a:cs typeface="Arial"/>
              <a:sym typeface="Arial"/>
            </a:endParaRPr>
          </a:p>
        </p:txBody>
      </p:sp>
      <p:pic>
        <p:nvPicPr>
          <p:cNvPr descr="A cartoon of a head with rockets and stars&#10;&#10;AI-generated content may be incorrect." id="682" name="Google Shape;682;p18"/>
          <p:cNvPicPr preferRelativeResize="0"/>
          <p:nvPr/>
        </p:nvPicPr>
        <p:blipFill rotWithShape="1">
          <a:blip r:embed="rId3">
            <a:alphaModFix/>
          </a:blip>
          <a:srcRect b="0" l="0" r="0" t="0"/>
          <a:stretch/>
        </p:blipFill>
        <p:spPr>
          <a:xfrm>
            <a:off x="10366998" y="221636"/>
            <a:ext cx="1292918" cy="1292918"/>
          </a:xfrm>
          <a:prstGeom prst="rect">
            <a:avLst/>
          </a:prstGeom>
          <a:noFill/>
          <a:ln>
            <a:noFill/>
          </a:ln>
        </p:spPr>
      </p:pic>
      <p:sp>
        <p:nvSpPr>
          <p:cNvPr id="683" name="Google Shape;683;p1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pic>
        <p:nvPicPr>
          <p:cNvPr id="690" name="Google Shape;690;p20"/>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691" name="Google Shape;691;p20"/>
          <p:cNvSpPr txBox="1"/>
          <p:nvPr>
            <p:ph type="title"/>
          </p:nvPr>
        </p:nvSpPr>
        <p:spPr>
          <a:xfrm>
            <a:off x="7279767" y="316105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lt-LT" sz="2700">
                <a:latin typeface="Arial"/>
                <a:ea typeface="Arial"/>
                <a:cs typeface="Arial"/>
                <a:sym typeface="Arial"/>
              </a:rPr>
              <a:t>UNIT 3</a:t>
            </a:r>
            <a:endParaRPr>
              <a:latin typeface="Arial"/>
              <a:ea typeface="Arial"/>
              <a:cs typeface="Arial"/>
              <a:sym typeface="Arial"/>
            </a:endParaRPr>
          </a:p>
        </p:txBody>
      </p:sp>
      <p:sp>
        <p:nvSpPr>
          <p:cNvPr id="692" name="Google Shape;692;p20"/>
          <p:cNvSpPr txBox="1"/>
          <p:nvPr>
            <p:ph idx="1" type="body"/>
          </p:nvPr>
        </p:nvSpPr>
        <p:spPr>
          <a:xfrm>
            <a:off x="7831740" y="3615661"/>
            <a:ext cx="2663825" cy="1149379"/>
          </a:xfrm>
          <a:prstGeom prst="rect">
            <a:avLst/>
          </a:prstGeom>
          <a:noFill/>
          <a:ln>
            <a:noFill/>
          </a:ln>
        </p:spPr>
        <p:txBody>
          <a:bodyPr anchorCtr="0" anchor="t" bIns="45700" lIns="91425" spcFirstLastPara="1" rIns="91425" wrap="square" tIns="45700">
            <a:normAutofit fontScale="92500"/>
          </a:bodyPr>
          <a:lstStyle/>
          <a:p>
            <a:pPr indent="0" lvl="0" marL="0" rtl="0" algn="ctr">
              <a:lnSpc>
                <a:spcPct val="100000"/>
              </a:lnSpc>
              <a:spcBef>
                <a:spcPts val="0"/>
              </a:spcBef>
              <a:spcAft>
                <a:spcPts val="0"/>
              </a:spcAft>
              <a:buSzPct val="94594"/>
              <a:buNone/>
            </a:pPr>
            <a:r>
              <a:rPr lang="lt-LT" sz="1600">
                <a:latin typeface="Arial"/>
                <a:ea typeface="Arial"/>
                <a:cs typeface="Arial"/>
                <a:sym typeface="Arial"/>
              </a:rPr>
              <a:t>Challenges and opportunities in promoting CT in adult education: adopting engagement strategies</a:t>
            </a:r>
            <a:endParaRPr sz="1600">
              <a:latin typeface="Arial"/>
              <a:ea typeface="Arial"/>
              <a:cs typeface="Arial"/>
              <a:sym typeface="Arial"/>
            </a:endParaRPr>
          </a:p>
        </p:txBody>
      </p:sp>
      <p:sp>
        <p:nvSpPr>
          <p:cNvPr id="693" name="Google Shape;693;p20"/>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lt-LT" sz="9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pic>
        <p:nvPicPr>
          <p:cNvPr descr="Close-up of circuit board" id="700" name="Google Shape;700;p21"/>
          <p:cNvPicPr preferRelativeResize="0"/>
          <p:nvPr>
            <p:ph idx="2" type="pic"/>
          </p:nvPr>
        </p:nvPicPr>
        <p:blipFill rotWithShape="1">
          <a:blip r:embed="rId3">
            <a:alphaModFix/>
          </a:blip>
          <a:srcRect b="0" l="1453" r="1452" t="0"/>
          <a:stretch/>
        </p:blipFill>
        <p:spPr>
          <a:xfrm>
            <a:off x="0" y="0"/>
            <a:ext cx="12192000" cy="6858000"/>
          </a:xfrm>
          <a:prstGeom prst="rect">
            <a:avLst/>
          </a:prstGeom>
          <a:noFill/>
          <a:ln>
            <a:noFill/>
          </a:ln>
        </p:spPr>
      </p:pic>
      <p:sp>
        <p:nvSpPr>
          <p:cNvPr id="701" name="Google Shape;701;p21"/>
          <p:cNvSpPr/>
          <p:nvPr/>
        </p:nvSpPr>
        <p:spPr>
          <a:xfrm>
            <a:off x="798576" y="697992"/>
            <a:ext cx="10594848" cy="5462016"/>
          </a:xfrm>
          <a:prstGeom prst="rect">
            <a:avLst/>
          </a:prstGeom>
          <a:solidFill>
            <a:srgbClr val="7F7F7F">
              <a:alpha val="7215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02" name="Google Shape;702;p21"/>
          <p:cNvSpPr txBox="1"/>
          <p:nvPr/>
        </p:nvSpPr>
        <p:spPr>
          <a:xfrm>
            <a:off x="1127100" y="1428472"/>
            <a:ext cx="9937800" cy="37866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This unit, "Challenges and opportunities in promoting CT in adult education: adopting engagement strategies" provides the understanding about key players in the educational process, including trainers, learners, and other relevant stakeholders.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It explores the multifaceted challenges associated with CT integration in adult education, emphasizing the necessity of a collaborative seeking to solve effectively barriers and develop sustainable solutions. By fostering cooperation among educators, learners and stakeholders, the implementation of CT can be optimized to enhance educational outcomes.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Additionally, this unit presents the learners engagement strategies in the CT education process. Following them adult trainers can integrate CT according diverse needs of adult learners, ensuring accessibility, motivation and meaningful participation in the learning process.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Despite the fact, that democratic space should be ensured, the teacher-centered approach during the trainings can be applied as well.</a:t>
            </a:r>
            <a:endParaRPr b="0" i="0" sz="1600" u="none" cap="none" strike="noStrike">
              <a:solidFill>
                <a:schemeClr val="lt1"/>
              </a:solidFill>
              <a:latin typeface="Arial"/>
              <a:ea typeface="Arial"/>
              <a:cs typeface="Arial"/>
              <a:sym typeface="Arial"/>
            </a:endParaRPr>
          </a:p>
        </p:txBody>
      </p:sp>
      <p:sp>
        <p:nvSpPr>
          <p:cNvPr id="703" name="Google Shape;703;p21"/>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chemeClr val="lt1"/>
                </a:solidFill>
                <a:latin typeface="Gill Sans"/>
                <a:ea typeface="Gill Sans"/>
                <a:cs typeface="Gill Sans"/>
                <a:sym typeface="Gill Sans"/>
              </a:rPr>
              <a:t>‹#›</a:t>
            </a:fld>
            <a:endParaRPr b="0" i="0" sz="900" u="none" cap="none" strike="noStrike">
              <a:solidFill>
                <a:schemeClr val="lt1"/>
              </a:solidFill>
              <a:latin typeface="Gill Sans"/>
              <a:ea typeface="Gill Sans"/>
              <a:cs typeface="Gill Sans"/>
              <a:sym typeface="Gill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22"/>
          <p:cNvSpPr txBox="1"/>
          <p:nvPr>
            <p:ph type="title"/>
          </p:nvPr>
        </p:nvSpPr>
        <p:spPr>
          <a:xfrm>
            <a:off x="1224280" y="1061766"/>
            <a:ext cx="9743439"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111"/>
              <a:buNone/>
            </a:pPr>
            <a:r>
              <a:rPr b="1" lang="lt-LT" sz="2800">
                <a:latin typeface="Arial"/>
                <a:ea typeface="Arial"/>
                <a:cs typeface="Arial"/>
                <a:sym typeface="Arial"/>
              </a:rPr>
              <a:t>Challenges in promoting CT for adults</a:t>
            </a:r>
            <a:endParaRPr/>
          </a:p>
        </p:txBody>
      </p:sp>
      <p:sp>
        <p:nvSpPr>
          <p:cNvPr id="710" name="Google Shape;710;p22"/>
          <p:cNvSpPr txBox="1"/>
          <p:nvPr>
            <p:ph idx="2" type="body"/>
          </p:nvPr>
        </p:nvSpPr>
        <p:spPr>
          <a:xfrm>
            <a:off x="754381" y="2286000"/>
            <a:ext cx="7266213" cy="3801291"/>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b="1" lang="lt-LT">
                <a:latin typeface="Arial"/>
                <a:ea typeface="Arial"/>
                <a:cs typeface="Arial"/>
                <a:sym typeface="Arial"/>
              </a:rPr>
              <a:t>The challenges of promoting CT in adult education </a:t>
            </a:r>
            <a:r>
              <a:rPr lang="lt-LT">
                <a:latin typeface="Arial"/>
                <a:ea typeface="Arial"/>
                <a:cs typeface="Arial"/>
                <a:sym typeface="Arial"/>
              </a:rPr>
              <a:t>arise from different perspectives:</a:t>
            </a:r>
            <a:endParaRPr>
              <a:latin typeface="Arial"/>
              <a:ea typeface="Arial"/>
              <a:cs typeface="Arial"/>
              <a:sym typeface="Arial"/>
            </a:endParaRPr>
          </a:p>
          <a:p>
            <a:pPr indent="-299720" lvl="0" marL="457200" rtl="0" algn="just">
              <a:lnSpc>
                <a:spcPct val="100000"/>
              </a:lnSpc>
              <a:spcBef>
                <a:spcPts val="0"/>
              </a:spcBef>
              <a:spcAft>
                <a:spcPts val="0"/>
              </a:spcAft>
              <a:buSzPts val="1120"/>
              <a:buChar char="•"/>
            </a:pPr>
            <a:r>
              <a:rPr b="1" lang="lt-LT">
                <a:latin typeface="Arial"/>
                <a:ea typeface="Arial"/>
                <a:cs typeface="Arial"/>
                <a:sym typeface="Arial"/>
              </a:rPr>
              <a:t>Trainer-Centric Perspective: </a:t>
            </a:r>
            <a:r>
              <a:rPr lang="lt-LT">
                <a:latin typeface="Arial"/>
                <a:ea typeface="Arial"/>
                <a:cs typeface="Arial"/>
                <a:sym typeface="Arial"/>
              </a:rPr>
              <a:t>Adult trainers often face a lack of pedagogical guidelines on effectively integrating CT into their teaching. They may struggle with limited access to appropriate learning materials and insufficient skills to facilitate CT-based trainings.</a:t>
            </a:r>
            <a:endParaRPr>
              <a:latin typeface="Arial"/>
              <a:ea typeface="Arial"/>
              <a:cs typeface="Arial"/>
              <a:sym typeface="Arial"/>
            </a:endParaRPr>
          </a:p>
          <a:p>
            <a:pPr indent="-299720" lvl="0" marL="457200" rtl="0" algn="just">
              <a:lnSpc>
                <a:spcPct val="100000"/>
              </a:lnSpc>
              <a:spcBef>
                <a:spcPts val="0"/>
              </a:spcBef>
              <a:spcAft>
                <a:spcPts val="0"/>
              </a:spcAft>
              <a:buSzPts val="1120"/>
              <a:buChar char="•"/>
            </a:pPr>
            <a:r>
              <a:rPr b="1" lang="lt-LT">
                <a:latin typeface="Arial"/>
                <a:ea typeface="Arial"/>
                <a:cs typeface="Arial"/>
                <a:sym typeface="Arial"/>
              </a:rPr>
              <a:t>Learner-Centric Perspective: </a:t>
            </a:r>
            <a:r>
              <a:rPr lang="lt-LT">
                <a:latin typeface="Arial"/>
                <a:ea typeface="Arial"/>
                <a:cs typeface="Arial"/>
                <a:sym typeface="Arial"/>
              </a:rPr>
              <a:t>Many adult learners, particularly those with lower qualifications, encounter obstacles such as a lack of motivation, internal barriers, and limited resources. Negative past educational experiences may also contribute to reluctance or anxiety toward learning new concepts. Trainers should understand these aspects. </a:t>
            </a:r>
            <a:endParaRPr>
              <a:latin typeface="Arial"/>
              <a:ea typeface="Arial"/>
              <a:cs typeface="Arial"/>
              <a:sym typeface="Arial"/>
            </a:endParaRPr>
          </a:p>
          <a:p>
            <a:pPr indent="-299720" lvl="0" marL="457200" rtl="0" algn="just">
              <a:lnSpc>
                <a:spcPct val="100000"/>
              </a:lnSpc>
              <a:spcBef>
                <a:spcPts val="0"/>
              </a:spcBef>
              <a:spcAft>
                <a:spcPts val="0"/>
              </a:spcAft>
              <a:buSzPts val="1120"/>
              <a:buChar char="•"/>
            </a:pPr>
            <a:r>
              <a:rPr b="1" lang="lt-LT">
                <a:latin typeface="Arial"/>
                <a:ea typeface="Arial"/>
                <a:cs typeface="Arial"/>
                <a:sym typeface="Arial"/>
              </a:rPr>
              <a:t>Stakeholders role: </a:t>
            </a:r>
            <a:r>
              <a:rPr lang="lt-LT">
                <a:latin typeface="Arial"/>
                <a:ea typeface="Arial"/>
                <a:cs typeface="Arial"/>
                <a:sym typeface="Arial"/>
              </a:rPr>
              <a:t>Seeking to implement successfully CT in adults education, it is essential to engage all relevant stakeholders, who will help to ensure the inclusive educational process, provide equipment or space and will help to relate to real life problem solutions.</a:t>
            </a:r>
            <a:endParaRPr>
              <a:latin typeface="Arial"/>
              <a:ea typeface="Arial"/>
              <a:cs typeface="Arial"/>
              <a:sym typeface="Arial"/>
            </a:endParaRPr>
          </a:p>
        </p:txBody>
      </p:sp>
      <p:sp>
        <p:nvSpPr>
          <p:cNvPr id="711" name="Google Shape;711;p2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pic>
        <p:nvPicPr>
          <p:cNvPr descr="Adult listening in class" id="712" name="Google Shape;712;p22"/>
          <p:cNvPicPr preferRelativeResize="0"/>
          <p:nvPr/>
        </p:nvPicPr>
        <p:blipFill rotWithShape="1">
          <a:blip r:embed="rId3">
            <a:alphaModFix/>
          </a:blip>
          <a:srcRect b="0" l="30085" r="19933" t="1517"/>
          <a:stretch/>
        </p:blipFill>
        <p:spPr>
          <a:xfrm>
            <a:off x="8188961" y="2153920"/>
            <a:ext cx="3312159" cy="403352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sp>
        <p:nvSpPr>
          <p:cNvPr id="718" name="Google Shape;718;p23"/>
          <p:cNvSpPr txBox="1"/>
          <p:nvPr>
            <p:ph idx="2" type="body"/>
          </p:nvPr>
        </p:nvSpPr>
        <p:spPr>
          <a:xfrm>
            <a:off x="836023" y="2367280"/>
            <a:ext cx="7180217" cy="3342641"/>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lt-LT">
                <a:latin typeface="Arial"/>
                <a:ea typeface="Arial"/>
                <a:cs typeface="Arial"/>
                <a:sym typeface="Arial"/>
              </a:rPr>
              <a:t>Despite the challenges, </a:t>
            </a:r>
            <a:r>
              <a:rPr b="1" lang="lt-LT">
                <a:latin typeface="Arial"/>
                <a:ea typeface="Arial"/>
                <a:cs typeface="Arial"/>
                <a:sym typeface="Arial"/>
              </a:rPr>
              <a:t>promoting CT in adult education opens opportunities </a:t>
            </a:r>
            <a:r>
              <a:rPr lang="lt-LT">
                <a:latin typeface="Arial"/>
                <a:ea typeface="Arial"/>
                <a:cs typeface="Arial"/>
                <a:sym typeface="Arial"/>
              </a:rPr>
              <a:t>for transformation and inclusion.</a:t>
            </a:r>
            <a:endParaRPr/>
          </a:p>
          <a:p>
            <a:pPr indent="0" lvl="0" marL="157480" rtl="0" algn="just">
              <a:lnSpc>
                <a:spcPct val="100000"/>
              </a:lnSpc>
              <a:spcBef>
                <a:spcPts val="0"/>
              </a:spcBef>
              <a:spcAft>
                <a:spcPts val="0"/>
              </a:spcAft>
              <a:buSzPts val="1120"/>
              <a:buNone/>
            </a:pPr>
            <a:r>
              <a:t/>
            </a:r>
            <a:endParaRPr>
              <a:latin typeface="Arial"/>
              <a:ea typeface="Arial"/>
              <a:cs typeface="Arial"/>
              <a:sym typeface="Arial"/>
            </a:endParaRPr>
          </a:p>
          <a:p>
            <a:pPr indent="-299720" lvl="0" marL="457200" rtl="0" algn="just">
              <a:lnSpc>
                <a:spcPct val="100000"/>
              </a:lnSpc>
              <a:spcBef>
                <a:spcPts val="0"/>
              </a:spcBef>
              <a:spcAft>
                <a:spcPts val="0"/>
              </a:spcAft>
              <a:buSzPts val="1120"/>
              <a:buChar char="•"/>
            </a:pPr>
            <a:r>
              <a:rPr lang="lt-LT">
                <a:latin typeface="Arial"/>
                <a:ea typeface="Arial"/>
                <a:cs typeface="Arial"/>
                <a:sym typeface="Arial"/>
              </a:rPr>
              <a:t>The integration of CT into adult education presents significant opportunities for low-qualified adults, enhancing their cognitive, professional, and socio-economic perspectives. </a:t>
            </a:r>
            <a:endParaRPr>
              <a:latin typeface="Arial"/>
              <a:ea typeface="Arial"/>
              <a:cs typeface="Arial"/>
              <a:sym typeface="Arial"/>
            </a:endParaRPr>
          </a:p>
          <a:p>
            <a:pPr indent="-299720" lvl="0" marL="457200" rtl="0" algn="just">
              <a:lnSpc>
                <a:spcPct val="100000"/>
              </a:lnSpc>
              <a:spcBef>
                <a:spcPts val="600"/>
              </a:spcBef>
              <a:spcAft>
                <a:spcPts val="0"/>
              </a:spcAft>
              <a:buSzPts val="1120"/>
              <a:buChar char="•"/>
            </a:pPr>
            <a:r>
              <a:rPr lang="lt-LT">
                <a:latin typeface="Arial"/>
                <a:ea typeface="Arial"/>
                <a:cs typeface="Arial"/>
                <a:sym typeface="Arial"/>
              </a:rPr>
              <a:t>The CT contributes to social inclusion by reducing the digital divide. Adults with limited formal education often experience barriers to lifelong learning and workforce participation, yet CT training equips them with essential 21st-century skills. </a:t>
            </a:r>
            <a:endParaRPr>
              <a:latin typeface="Arial"/>
              <a:ea typeface="Arial"/>
              <a:cs typeface="Arial"/>
              <a:sym typeface="Arial"/>
            </a:endParaRPr>
          </a:p>
          <a:p>
            <a:pPr indent="-299720" lvl="0" marL="457200" rtl="0" algn="just">
              <a:lnSpc>
                <a:spcPct val="100000"/>
              </a:lnSpc>
              <a:spcBef>
                <a:spcPts val="600"/>
              </a:spcBef>
              <a:spcAft>
                <a:spcPts val="600"/>
              </a:spcAft>
              <a:buSzPts val="1120"/>
              <a:buChar char="•"/>
            </a:pPr>
            <a:r>
              <a:rPr lang="lt-LT">
                <a:latin typeface="Arial"/>
                <a:ea typeface="Arial"/>
                <a:cs typeface="Arial"/>
                <a:sym typeface="Arial"/>
              </a:rPr>
              <a:t>CT principles fosters self-efficacy, lifelong learning habits, and active engagement in an increasingly technology-dependent society.</a:t>
            </a:r>
            <a:endParaRPr>
              <a:latin typeface="Arial"/>
              <a:ea typeface="Arial"/>
              <a:cs typeface="Arial"/>
              <a:sym typeface="Arial"/>
            </a:endParaRPr>
          </a:p>
        </p:txBody>
      </p:sp>
      <p:sp>
        <p:nvSpPr>
          <p:cNvPr id="719" name="Google Shape;719;p2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pic>
        <p:nvPicPr>
          <p:cNvPr descr="Adult listening in class" id="720" name="Google Shape;720;p23"/>
          <p:cNvPicPr preferRelativeResize="0"/>
          <p:nvPr/>
        </p:nvPicPr>
        <p:blipFill rotWithShape="1">
          <a:blip r:embed="rId3">
            <a:alphaModFix/>
          </a:blip>
          <a:srcRect b="0" l="30085" r="19933" t="1517"/>
          <a:stretch/>
        </p:blipFill>
        <p:spPr>
          <a:xfrm>
            <a:off x="8188961" y="2153920"/>
            <a:ext cx="3312159" cy="4033520"/>
          </a:xfrm>
          <a:prstGeom prst="rect">
            <a:avLst/>
          </a:prstGeom>
          <a:noFill/>
          <a:ln>
            <a:noFill/>
          </a:ln>
        </p:spPr>
      </p:pic>
      <p:sp>
        <p:nvSpPr>
          <p:cNvPr id="721" name="Google Shape;721;p23"/>
          <p:cNvSpPr txBox="1"/>
          <p:nvPr>
            <p:ph type="title"/>
          </p:nvPr>
        </p:nvSpPr>
        <p:spPr>
          <a:xfrm>
            <a:off x="1224280" y="1061766"/>
            <a:ext cx="9743439"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111"/>
              <a:buNone/>
            </a:pPr>
            <a:r>
              <a:rPr b="1" lang="lt-LT" sz="2800">
                <a:latin typeface="Arial"/>
                <a:ea typeface="Arial"/>
                <a:cs typeface="Arial"/>
                <a:sym typeface="Arial"/>
              </a:rPr>
              <a:t>Opportunities in promoting CT for adults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sp>
        <p:nvSpPr>
          <p:cNvPr id="727" name="Google Shape;727;p24"/>
          <p:cNvSpPr/>
          <p:nvPr/>
        </p:nvSpPr>
        <p:spPr>
          <a:xfrm>
            <a:off x="2590802" y="2536236"/>
            <a:ext cx="5862318" cy="2185424"/>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28" name="Google Shape;728;p24"/>
          <p:cNvSpPr txBox="1"/>
          <p:nvPr>
            <p:ph type="title"/>
          </p:nvPr>
        </p:nvSpPr>
        <p:spPr>
          <a:xfrm>
            <a:off x="1109385" y="1109662"/>
            <a:ext cx="9973230"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200"/>
              <a:buNone/>
            </a:pPr>
            <a:r>
              <a:rPr b="1" lang="lt-LT">
                <a:latin typeface="Arial"/>
                <a:ea typeface="Arial"/>
                <a:cs typeface="Arial"/>
                <a:sym typeface="Arial"/>
              </a:rPr>
              <a:t>Making CT work in every context</a:t>
            </a:r>
            <a:endParaRPr>
              <a:latin typeface="Arial"/>
              <a:ea typeface="Arial"/>
              <a:cs typeface="Arial"/>
              <a:sym typeface="Arial"/>
            </a:endParaRPr>
          </a:p>
        </p:txBody>
      </p:sp>
      <p:sp>
        <p:nvSpPr>
          <p:cNvPr id="729" name="Google Shape;729;p24"/>
          <p:cNvSpPr txBox="1"/>
          <p:nvPr>
            <p:ph idx="1" type="body"/>
          </p:nvPr>
        </p:nvSpPr>
        <p:spPr>
          <a:xfrm>
            <a:off x="916941" y="2536236"/>
            <a:ext cx="1551939" cy="2168739"/>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rmAutofit/>
          </a:bodyPr>
          <a:lstStyle/>
          <a:p>
            <a:pPr indent="0" lvl="0" marL="0" rtl="0" algn="ctr">
              <a:lnSpc>
                <a:spcPct val="100000"/>
              </a:lnSpc>
              <a:spcBef>
                <a:spcPts val="1000"/>
              </a:spcBef>
              <a:spcAft>
                <a:spcPts val="0"/>
              </a:spcAft>
              <a:buSzPts val="1680"/>
              <a:buNone/>
            </a:pPr>
            <a:r>
              <a:t/>
            </a:r>
            <a:endParaRPr sz="1600">
              <a:solidFill>
                <a:schemeClr val="dk1"/>
              </a:solidFill>
              <a:latin typeface="Arial"/>
              <a:ea typeface="Arial"/>
              <a:cs typeface="Arial"/>
              <a:sym typeface="Arial"/>
            </a:endParaRPr>
          </a:p>
          <a:p>
            <a:pPr indent="0" lvl="0" marL="0" rtl="0" algn="ctr">
              <a:lnSpc>
                <a:spcPct val="100000"/>
              </a:lnSpc>
              <a:spcBef>
                <a:spcPts val="1000"/>
              </a:spcBef>
              <a:spcAft>
                <a:spcPts val="0"/>
              </a:spcAft>
              <a:buSzPts val="1680"/>
              <a:buNone/>
            </a:pPr>
            <a:r>
              <a:t/>
            </a:r>
            <a:endParaRPr sz="1600">
              <a:solidFill>
                <a:schemeClr val="dk1"/>
              </a:solidFill>
              <a:latin typeface="Arial"/>
              <a:ea typeface="Arial"/>
              <a:cs typeface="Arial"/>
              <a:sym typeface="Arial"/>
            </a:endParaRPr>
          </a:p>
          <a:p>
            <a:pPr indent="0" lvl="0" marL="0" rtl="0" algn="ctr">
              <a:lnSpc>
                <a:spcPct val="100000"/>
              </a:lnSpc>
              <a:spcBef>
                <a:spcPts val="1000"/>
              </a:spcBef>
              <a:spcAft>
                <a:spcPts val="0"/>
              </a:spcAft>
              <a:buSzPts val="1680"/>
              <a:buNone/>
            </a:pPr>
            <a:r>
              <a:rPr lang="lt-LT" sz="1600">
                <a:solidFill>
                  <a:schemeClr val="dk1"/>
                </a:solidFill>
                <a:latin typeface="Arial"/>
                <a:ea typeface="Arial"/>
                <a:cs typeface="Arial"/>
                <a:sym typeface="Arial"/>
              </a:rPr>
              <a:t>Pedagogical</a:t>
            </a:r>
            <a:endParaRPr>
              <a:latin typeface="Arial"/>
              <a:ea typeface="Arial"/>
              <a:cs typeface="Arial"/>
              <a:sym typeface="Arial"/>
            </a:endParaRPr>
          </a:p>
        </p:txBody>
      </p:sp>
      <p:sp>
        <p:nvSpPr>
          <p:cNvPr id="730" name="Google Shape;730;p24"/>
          <p:cNvSpPr txBox="1"/>
          <p:nvPr>
            <p:ph idx="2" type="body"/>
          </p:nvPr>
        </p:nvSpPr>
        <p:spPr>
          <a:xfrm>
            <a:off x="2468880" y="2549136"/>
            <a:ext cx="5879333" cy="1748372"/>
          </a:xfrm>
          <a:prstGeom prst="rect">
            <a:avLst/>
          </a:prstGeom>
          <a:noFill/>
          <a:ln>
            <a:noFill/>
          </a:ln>
        </p:spPr>
        <p:txBody>
          <a:bodyPr anchorCtr="0" anchor="t" bIns="45700" lIns="91425" spcFirstLastPara="1" rIns="91425" wrap="square" tIns="45700">
            <a:noAutofit/>
          </a:bodyPr>
          <a:lstStyle/>
          <a:p>
            <a:pPr indent="-299720" lvl="0" marL="457200" rtl="0" algn="l">
              <a:lnSpc>
                <a:spcPct val="100000"/>
              </a:lnSpc>
              <a:spcBef>
                <a:spcPts val="0"/>
              </a:spcBef>
              <a:spcAft>
                <a:spcPts val="0"/>
              </a:spcAft>
              <a:buSzPts val="1120"/>
              <a:buChar char="•"/>
            </a:pPr>
            <a:r>
              <a:rPr lang="lt-LT">
                <a:latin typeface="Arial"/>
                <a:ea typeface="Arial"/>
                <a:cs typeface="Arial"/>
                <a:sym typeface="Arial"/>
              </a:rPr>
              <a:t>Learning models that do not correspond to the learner’s needs</a:t>
            </a:r>
            <a:endParaRPr>
              <a:latin typeface="Arial"/>
              <a:ea typeface="Arial"/>
              <a:cs typeface="Arial"/>
              <a:sym typeface="Arial"/>
            </a:endParaRPr>
          </a:p>
          <a:p>
            <a:pPr indent="-299720" lvl="0" marL="457200" rtl="0" algn="l">
              <a:lnSpc>
                <a:spcPct val="100000"/>
              </a:lnSpc>
              <a:spcBef>
                <a:spcPts val="0"/>
              </a:spcBef>
              <a:spcAft>
                <a:spcPts val="0"/>
              </a:spcAft>
              <a:buSzPts val="1120"/>
              <a:buChar char="•"/>
            </a:pPr>
            <a:r>
              <a:rPr lang="lt-LT">
                <a:latin typeface="Arial"/>
                <a:ea typeface="Arial"/>
                <a:cs typeface="Arial"/>
                <a:sym typeface="Arial"/>
              </a:rPr>
              <a:t>Difficulties with learning personalization </a:t>
            </a:r>
            <a:endParaRPr>
              <a:latin typeface="Arial"/>
              <a:ea typeface="Arial"/>
              <a:cs typeface="Arial"/>
              <a:sym typeface="Arial"/>
            </a:endParaRPr>
          </a:p>
          <a:p>
            <a:pPr indent="-299720" lvl="0" marL="457200" rtl="0" algn="l">
              <a:lnSpc>
                <a:spcPct val="100000"/>
              </a:lnSpc>
              <a:spcBef>
                <a:spcPts val="0"/>
              </a:spcBef>
              <a:spcAft>
                <a:spcPts val="0"/>
              </a:spcAft>
              <a:buSzPts val="1120"/>
              <a:buChar char="•"/>
            </a:pPr>
            <a:r>
              <a:rPr lang="lt-LT">
                <a:latin typeface="Arial"/>
                <a:ea typeface="Arial"/>
                <a:cs typeface="Arial"/>
                <a:sym typeface="Arial"/>
              </a:rPr>
              <a:t>Difficulties with the selection of relevant teaching context </a:t>
            </a:r>
            <a:endParaRPr>
              <a:latin typeface="Arial"/>
              <a:ea typeface="Arial"/>
              <a:cs typeface="Arial"/>
              <a:sym typeface="Arial"/>
            </a:endParaRPr>
          </a:p>
          <a:p>
            <a:pPr indent="-299720" lvl="0" marL="457200" rtl="0" algn="l">
              <a:lnSpc>
                <a:spcPct val="100000"/>
              </a:lnSpc>
              <a:spcBef>
                <a:spcPts val="0"/>
              </a:spcBef>
              <a:spcAft>
                <a:spcPts val="0"/>
              </a:spcAft>
              <a:buSzPts val="1120"/>
              <a:buChar char="•"/>
            </a:pPr>
            <a:r>
              <a:rPr lang="lt-LT">
                <a:latin typeface="Arial"/>
                <a:ea typeface="Arial"/>
                <a:cs typeface="Arial"/>
                <a:sym typeface="Arial"/>
              </a:rPr>
              <a:t>Lack of tailored resources or trainers experienced in teaching CT to low-qualified adults</a:t>
            </a:r>
            <a:endParaRPr>
              <a:latin typeface="Arial"/>
              <a:ea typeface="Arial"/>
              <a:cs typeface="Arial"/>
              <a:sym typeface="Arial"/>
            </a:endParaRPr>
          </a:p>
          <a:p>
            <a:pPr indent="-299720" lvl="0" marL="457200" rtl="0" algn="l">
              <a:lnSpc>
                <a:spcPct val="100000"/>
              </a:lnSpc>
              <a:spcBef>
                <a:spcPts val="0"/>
              </a:spcBef>
              <a:spcAft>
                <a:spcPts val="0"/>
              </a:spcAft>
              <a:buSzPts val="1120"/>
              <a:buChar char="•"/>
            </a:pPr>
            <a:r>
              <a:rPr lang="lt-LT">
                <a:latin typeface="Arial"/>
                <a:ea typeface="Arial"/>
                <a:cs typeface="Arial"/>
                <a:sym typeface="Arial"/>
              </a:rPr>
              <a:t>Lack of knowledge of how to apply teaching strategies for low-qualified adults </a:t>
            </a:r>
            <a:endParaRPr>
              <a:latin typeface="Arial"/>
              <a:ea typeface="Arial"/>
              <a:cs typeface="Arial"/>
              <a:sym typeface="Arial"/>
            </a:endParaRPr>
          </a:p>
        </p:txBody>
      </p:sp>
      <p:sp>
        <p:nvSpPr>
          <p:cNvPr id="731" name="Google Shape;731;p2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732" name="Google Shape;732;p24"/>
          <p:cNvSpPr txBox="1"/>
          <p:nvPr/>
        </p:nvSpPr>
        <p:spPr>
          <a:xfrm>
            <a:off x="9216420" y="2162950"/>
            <a:ext cx="18999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Opportunities  </a:t>
            </a:r>
            <a:endParaRPr b="1" i="0" sz="1400" u="none" cap="none" strike="noStrike">
              <a:solidFill>
                <a:srgbClr val="000000"/>
              </a:solidFill>
              <a:latin typeface="Arial"/>
              <a:ea typeface="Arial"/>
              <a:cs typeface="Arial"/>
              <a:sym typeface="Arial"/>
            </a:endParaRPr>
          </a:p>
        </p:txBody>
      </p:sp>
      <p:sp>
        <p:nvSpPr>
          <p:cNvPr id="733" name="Google Shape;733;p24"/>
          <p:cNvSpPr txBox="1"/>
          <p:nvPr/>
        </p:nvSpPr>
        <p:spPr>
          <a:xfrm>
            <a:off x="1371852" y="2162950"/>
            <a:ext cx="18999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Challenge </a:t>
            </a:r>
            <a:endParaRPr b="1" i="0" sz="1400" u="none" cap="none" strike="noStrike">
              <a:solidFill>
                <a:srgbClr val="000000"/>
              </a:solidFill>
              <a:latin typeface="Arial"/>
              <a:ea typeface="Arial"/>
              <a:cs typeface="Arial"/>
              <a:sym typeface="Arial"/>
            </a:endParaRPr>
          </a:p>
        </p:txBody>
      </p:sp>
      <p:sp>
        <p:nvSpPr>
          <p:cNvPr id="734" name="Google Shape;734;p24"/>
          <p:cNvSpPr txBox="1"/>
          <p:nvPr/>
        </p:nvSpPr>
        <p:spPr>
          <a:xfrm>
            <a:off x="3988884" y="2162950"/>
            <a:ext cx="309437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Explanation of challenges </a:t>
            </a:r>
            <a:endParaRPr b="1" i="0" sz="1400" u="none" cap="none" strike="noStrike">
              <a:solidFill>
                <a:srgbClr val="000000"/>
              </a:solidFill>
              <a:latin typeface="Arial"/>
              <a:ea typeface="Arial"/>
              <a:cs typeface="Arial"/>
              <a:sym typeface="Arial"/>
            </a:endParaRPr>
          </a:p>
        </p:txBody>
      </p:sp>
      <p:sp>
        <p:nvSpPr>
          <p:cNvPr id="735" name="Google Shape;735;p24"/>
          <p:cNvSpPr/>
          <p:nvPr/>
        </p:nvSpPr>
        <p:spPr>
          <a:xfrm>
            <a:off x="2590802" y="4772531"/>
            <a:ext cx="5862318" cy="1261497"/>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36" name="Google Shape;736;p24"/>
          <p:cNvSpPr txBox="1"/>
          <p:nvPr>
            <p:ph idx="6" type="body"/>
          </p:nvPr>
        </p:nvSpPr>
        <p:spPr>
          <a:xfrm>
            <a:off x="2425979" y="4996160"/>
            <a:ext cx="6220181" cy="2424882"/>
          </a:xfrm>
          <a:prstGeom prst="rect">
            <a:avLst/>
          </a:prstGeom>
          <a:noFill/>
          <a:ln>
            <a:noFill/>
          </a:ln>
        </p:spPr>
        <p:txBody>
          <a:bodyPr anchorCtr="0" anchor="t" bIns="45700" lIns="91425" spcFirstLastPara="1" rIns="91425" wrap="square" tIns="45700">
            <a:noAutofit/>
          </a:bodyPr>
          <a:lstStyle/>
          <a:p>
            <a:pPr indent="-299720" lvl="0" marL="457200" rtl="0" algn="l">
              <a:lnSpc>
                <a:spcPct val="100000"/>
              </a:lnSpc>
              <a:spcBef>
                <a:spcPts val="0"/>
              </a:spcBef>
              <a:spcAft>
                <a:spcPts val="0"/>
              </a:spcAft>
              <a:buSzPts val="1120"/>
              <a:buChar char="•"/>
            </a:pPr>
            <a:r>
              <a:rPr lang="lt-LT">
                <a:latin typeface="Arial"/>
                <a:ea typeface="Arial"/>
                <a:cs typeface="Arial"/>
                <a:sym typeface="Arial"/>
              </a:rPr>
              <a:t>In dynamic contexts to provide the newest learning content</a:t>
            </a:r>
            <a:endParaRPr/>
          </a:p>
          <a:p>
            <a:pPr indent="-299720" lvl="0" marL="457200" rtl="0" algn="l">
              <a:lnSpc>
                <a:spcPct val="100000"/>
              </a:lnSpc>
              <a:spcBef>
                <a:spcPts val="0"/>
              </a:spcBef>
              <a:spcAft>
                <a:spcPts val="0"/>
              </a:spcAft>
              <a:buSzPts val="1120"/>
              <a:buChar char="•"/>
            </a:pPr>
            <a:r>
              <a:rPr lang="lt-LT">
                <a:latin typeface="Arial"/>
                <a:ea typeface="Arial"/>
                <a:cs typeface="Arial"/>
                <a:sym typeface="Arial"/>
              </a:rPr>
              <a:t>To adopt content to every learner‘s context and needs</a:t>
            </a:r>
            <a:endParaRPr/>
          </a:p>
          <a:p>
            <a:pPr indent="-299720" lvl="0" marL="457200" rtl="0" algn="l">
              <a:lnSpc>
                <a:spcPct val="100000"/>
              </a:lnSpc>
              <a:spcBef>
                <a:spcPts val="0"/>
              </a:spcBef>
              <a:spcAft>
                <a:spcPts val="0"/>
              </a:spcAft>
              <a:buSzPts val="1120"/>
              <a:buChar char="•"/>
            </a:pPr>
            <a:r>
              <a:rPr lang="lt-LT">
                <a:latin typeface="Arial"/>
                <a:ea typeface="Arial"/>
                <a:cs typeface="Arial"/>
                <a:sym typeface="Arial"/>
              </a:rPr>
              <a:t>Content visualization and adaptation according to the context</a:t>
            </a:r>
            <a:endParaRPr>
              <a:latin typeface="Arial"/>
              <a:ea typeface="Arial"/>
              <a:cs typeface="Arial"/>
              <a:sym typeface="Arial"/>
            </a:endParaRPr>
          </a:p>
        </p:txBody>
      </p:sp>
      <p:sp>
        <p:nvSpPr>
          <p:cNvPr id="737" name="Google Shape;737;p24"/>
          <p:cNvSpPr txBox="1"/>
          <p:nvPr>
            <p:ph idx="1" type="body"/>
          </p:nvPr>
        </p:nvSpPr>
        <p:spPr>
          <a:xfrm>
            <a:off x="8524241" y="2552919"/>
            <a:ext cx="2926078" cy="2152057"/>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400">
                <a:solidFill>
                  <a:schemeClr val="dk1"/>
                </a:solidFill>
                <a:latin typeface="Arial"/>
                <a:ea typeface="Arial"/>
                <a:cs typeface="Arial"/>
                <a:sym typeface="Arial"/>
              </a:rPr>
              <a:t>Learner-centered/teachers-centered pedagogical approaches; individualized learning paths; scaffolding; investment in educator training programs; use of interactive teaching strategies (gamification, storytelling, collaborative learning, and hands-on activities)</a:t>
            </a:r>
            <a:endParaRPr b="0" sz="1400">
              <a:latin typeface="Arial"/>
              <a:ea typeface="Arial"/>
              <a:cs typeface="Arial"/>
              <a:sym typeface="Arial"/>
            </a:endParaRPr>
          </a:p>
        </p:txBody>
      </p:sp>
      <p:sp>
        <p:nvSpPr>
          <p:cNvPr id="738" name="Google Shape;738;p24"/>
          <p:cNvSpPr txBox="1"/>
          <p:nvPr>
            <p:ph idx="1" type="body"/>
          </p:nvPr>
        </p:nvSpPr>
        <p:spPr>
          <a:xfrm>
            <a:off x="916941" y="4772530"/>
            <a:ext cx="1551939" cy="1261497"/>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ctr">
              <a:lnSpc>
                <a:spcPct val="100000"/>
              </a:lnSpc>
              <a:spcBef>
                <a:spcPts val="1000"/>
              </a:spcBef>
              <a:spcAft>
                <a:spcPts val="0"/>
              </a:spcAft>
              <a:buSzPts val="1680"/>
              <a:buNone/>
            </a:pPr>
            <a:r>
              <a:rPr lang="lt-LT" sz="1600">
                <a:solidFill>
                  <a:schemeClr val="dk1"/>
                </a:solidFill>
                <a:latin typeface="Arial"/>
                <a:ea typeface="Arial"/>
                <a:cs typeface="Arial"/>
                <a:sym typeface="Arial"/>
              </a:rPr>
              <a:t>Learning content &amp; context</a:t>
            </a:r>
            <a:endParaRPr>
              <a:latin typeface="Arial"/>
              <a:ea typeface="Arial"/>
              <a:cs typeface="Arial"/>
              <a:sym typeface="Arial"/>
            </a:endParaRPr>
          </a:p>
        </p:txBody>
      </p:sp>
      <p:sp>
        <p:nvSpPr>
          <p:cNvPr id="739" name="Google Shape;739;p24"/>
          <p:cNvSpPr txBox="1"/>
          <p:nvPr>
            <p:ph idx="1" type="body"/>
          </p:nvPr>
        </p:nvSpPr>
        <p:spPr>
          <a:xfrm>
            <a:off x="8524242" y="4772531"/>
            <a:ext cx="2926078" cy="1261497"/>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400">
                <a:solidFill>
                  <a:schemeClr val="dk1"/>
                </a:solidFill>
                <a:latin typeface="Arial"/>
                <a:ea typeface="Arial"/>
                <a:cs typeface="Arial"/>
                <a:sym typeface="Arial"/>
              </a:rPr>
              <a:t>Relevant learning content; enhanced personalization; interactive simulations, graphical representations real-world case studies</a:t>
            </a:r>
            <a:endParaRPr b="0" sz="1400">
              <a:latin typeface="Arial"/>
              <a:ea typeface="Arial"/>
              <a:cs typeface="Arial"/>
              <a:sym typeface="Arial"/>
            </a:endParaRPr>
          </a:p>
        </p:txBody>
      </p:sp>
      <p:pic>
        <p:nvPicPr>
          <p:cNvPr descr="Icono&#10;&#10;Descripción generada automáticamente" id="740" name="Google Shape;740;p24"/>
          <p:cNvPicPr preferRelativeResize="0"/>
          <p:nvPr/>
        </p:nvPicPr>
        <p:blipFill rotWithShape="1">
          <a:blip r:embed="rId3">
            <a:alphaModFix/>
          </a:blip>
          <a:srcRect b="0" l="0" r="0" t="0"/>
          <a:stretch/>
        </p:blipFill>
        <p:spPr>
          <a:xfrm>
            <a:off x="10890172" y="1753720"/>
            <a:ext cx="631539" cy="587160"/>
          </a:xfrm>
          <a:prstGeom prst="rect">
            <a:avLst/>
          </a:prstGeom>
          <a:noFill/>
          <a:ln>
            <a:noFill/>
          </a:ln>
        </p:spPr>
      </p:pic>
      <p:pic>
        <p:nvPicPr>
          <p:cNvPr descr="Un dibujo de un perro&#10;&#10;Descripción generada automáticamente con confianza media" id="741" name="Google Shape;741;p24"/>
          <p:cNvPicPr preferRelativeResize="0"/>
          <p:nvPr/>
        </p:nvPicPr>
        <p:blipFill rotWithShape="1">
          <a:blip r:embed="rId4">
            <a:alphaModFix/>
          </a:blip>
          <a:srcRect b="0" l="0" r="0" t="0"/>
          <a:stretch/>
        </p:blipFill>
        <p:spPr>
          <a:xfrm>
            <a:off x="557467" y="2101410"/>
            <a:ext cx="814385" cy="76489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25"/>
          <p:cNvSpPr/>
          <p:nvPr/>
        </p:nvSpPr>
        <p:spPr>
          <a:xfrm>
            <a:off x="2685631" y="2549137"/>
            <a:ext cx="5940209" cy="1535184"/>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48" name="Google Shape;748;p25"/>
          <p:cNvSpPr txBox="1"/>
          <p:nvPr>
            <p:ph idx="1" type="body"/>
          </p:nvPr>
        </p:nvSpPr>
        <p:spPr>
          <a:xfrm>
            <a:off x="979714" y="2546050"/>
            <a:ext cx="1604317" cy="1538271"/>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rmAutofit/>
          </a:bodyPr>
          <a:lstStyle/>
          <a:p>
            <a:pPr indent="0" lvl="0" marL="0" rtl="0" algn="ctr">
              <a:lnSpc>
                <a:spcPct val="100000"/>
              </a:lnSpc>
              <a:spcBef>
                <a:spcPts val="1000"/>
              </a:spcBef>
              <a:spcAft>
                <a:spcPts val="0"/>
              </a:spcAft>
              <a:buSzPts val="1680"/>
              <a:buNone/>
            </a:pPr>
            <a:r>
              <a:t/>
            </a:r>
            <a:endParaRPr sz="1600">
              <a:solidFill>
                <a:schemeClr val="dk1"/>
              </a:solidFill>
              <a:latin typeface="Arial"/>
              <a:ea typeface="Arial"/>
              <a:cs typeface="Arial"/>
              <a:sym typeface="Arial"/>
            </a:endParaRPr>
          </a:p>
          <a:p>
            <a:pPr indent="0" lvl="0" marL="0" rtl="0" algn="ctr">
              <a:lnSpc>
                <a:spcPct val="100000"/>
              </a:lnSpc>
              <a:spcBef>
                <a:spcPts val="1000"/>
              </a:spcBef>
              <a:spcAft>
                <a:spcPts val="0"/>
              </a:spcAft>
              <a:buSzPts val="1680"/>
              <a:buNone/>
            </a:pPr>
            <a:r>
              <a:rPr lang="lt-LT" sz="1600">
                <a:solidFill>
                  <a:schemeClr val="dk1"/>
                </a:solidFill>
                <a:latin typeface="Arial"/>
                <a:ea typeface="Arial"/>
                <a:cs typeface="Arial"/>
                <a:sym typeface="Arial"/>
              </a:rPr>
              <a:t>Personal</a:t>
            </a:r>
            <a:endParaRPr>
              <a:latin typeface="Arial"/>
              <a:ea typeface="Arial"/>
              <a:cs typeface="Arial"/>
              <a:sym typeface="Arial"/>
            </a:endParaRPr>
          </a:p>
        </p:txBody>
      </p:sp>
      <p:sp>
        <p:nvSpPr>
          <p:cNvPr id="749" name="Google Shape;749;p25"/>
          <p:cNvSpPr txBox="1"/>
          <p:nvPr>
            <p:ph idx="2" type="body"/>
          </p:nvPr>
        </p:nvSpPr>
        <p:spPr>
          <a:xfrm>
            <a:off x="2685631" y="2546050"/>
            <a:ext cx="5706587" cy="1535184"/>
          </a:xfrm>
          <a:prstGeom prst="rect">
            <a:avLst/>
          </a:prstGeom>
          <a:noFill/>
          <a:ln>
            <a:noFill/>
          </a:ln>
        </p:spPr>
        <p:txBody>
          <a:bodyPr anchorCtr="0" anchor="t" bIns="45700" lIns="91425" spcFirstLastPara="1" rIns="91425" wrap="square" tIns="45700">
            <a:noAutofit/>
          </a:bodyPr>
          <a:lstStyle/>
          <a:p>
            <a:pPr indent="-263525" lvl="0" marL="263525" rtl="0" algn="l">
              <a:lnSpc>
                <a:spcPct val="100000"/>
              </a:lnSpc>
              <a:spcBef>
                <a:spcPts val="0"/>
              </a:spcBef>
              <a:spcAft>
                <a:spcPts val="0"/>
              </a:spcAft>
              <a:buSzPts val="1120"/>
              <a:buChar char="•"/>
            </a:pPr>
            <a:r>
              <a:rPr lang="lt-LT">
                <a:latin typeface="Arial"/>
                <a:ea typeface="Arial"/>
                <a:cs typeface="Arial"/>
                <a:sym typeface="Arial"/>
              </a:rPr>
              <a:t>The insufficient recognition of the subject's significance and practical relevance.</a:t>
            </a:r>
            <a:endParaRPr>
              <a:latin typeface="Arial"/>
              <a:ea typeface="Arial"/>
              <a:cs typeface="Arial"/>
              <a:sym typeface="Arial"/>
            </a:endParaRPr>
          </a:p>
          <a:p>
            <a:pPr indent="-263525" lvl="0" marL="263525" rtl="0" algn="l">
              <a:lnSpc>
                <a:spcPct val="100000"/>
              </a:lnSpc>
              <a:spcBef>
                <a:spcPts val="0"/>
              </a:spcBef>
              <a:spcAft>
                <a:spcPts val="0"/>
              </a:spcAft>
              <a:buSzPts val="1120"/>
              <a:buChar char="•"/>
            </a:pPr>
            <a:r>
              <a:rPr lang="lt-LT">
                <a:latin typeface="Arial"/>
                <a:ea typeface="Arial"/>
                <a:cs typeface="Arial"/>
                <a:sym typeface="Arial"/>
              </a:rPr>
              <a:t>Lack of the learner’s motivation and engagement </a:t>
            </a:r>
            <a:endParaRPr>
              <a:latin typeface="Arial"/>
              <a:ea typeface="Arial"/>
              <a:cs typeface="Arial"/>
              <a:sym typeface="Arial"/>
            </a:endParaRPr>
          </a:p>
          <a:p>
            <a:pPr indent="-263525" lvl="0" marL="263525" rtl="0" algn="l">
              <a:lnSpc>
                <a:spcPct val="100000"/>
              </a:lnSpc>
              <a:spcBef>
                <a:spcPts val="0"/>
              </a:spcBef>
              <a:spcAft>
                <a:spcPts val="0"/>
              </a:spcAft>
              <a:buSzPts val="1120"/>
              <a:buChar char="•"/>
            </a:pPr>
            <a:r>
              <a:rPr lang="lt-LT">
                <a:latin typeface="Arial"/>
                <a:ea typeface="Arial"/>
                <a:cs typeface="Arial"/>
                <a:sym typeface="Arial"/>
              </a:rPr>
              <a:t>Lack of experience in technology devices and knowledge, how to collect, analyze and interpret data </a:t>
            </a:r>
            <a:endParaRPr>
              <a:latin typeface="Arial"/>
              <a:ea typeface="Arial"/>
              <a:cs typeface="Arial"/>
              <a:sym typeface="Arial"/>
            </a:endParaRPr>
          </a:p>
          <a:p>
            <a:pPr indent="-263525" lvl="0" marL="263525" rtl="0" algn="l">
              <a:lnSpc>
                <a:spcPct val="100000"/>
              </a:lnSpc>
              <a:spcBef>
                <a:spcPts val="0"/>
              </a:spcBef>
              <a:spcAft>
                <a:spcPts val="0"/>
              </a:spcAft>
              <a:buSzPts val="1120"/>
              <a:buChar char="•"/>
            </a:pPr>
            <a:r>
              <a:rPr lang="lt-LT">
                <a:latin typeface="Arial"/>
                <a:ea typeface="Arial"/>
                <a:cs typeface="Arial"/>
                <a:sym typeface="Arial"/>
              </a:rPr>
              <a:t>Resistance to new learning approaches</a:t>
            </a:r>
            <a:endParaRPr>
              <a:latin typeface="Arial"/>
              <a:ea typeface="Arial"/>
              <a:cs typeface="Arial"/>
              <a:sym typeface="Arial"/>
            </a:endParaRPr>
          </a:p>
        </p:txBody>
      </p:sp>
      <p:sp>
        <p:nvSpPr>
          <p:cNvPr id="750" name="Google Shape;750;p2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751" name="Google Shape;751;p25"/>
          <p:cNvSpPr/>
          <p:nvPr/>
        </p:nvSpPr>
        <p:spPr>
          <a:xfrm>
            <a:off x="2685631" y="4206241"/>
            <a:ext cx="5940210" cy="1818639"/>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52" name="Google Shape;752;p25"/>
          <p:cNvSpPr txBox="1"/>
          <p:nvPr>
            <p:ph idx="6" type="body"/>
          </p:nvPr>
        </p:nvSpPr>
        <p:spPr>
          <a:xfrm>
            <a:off x="2507259" y="4327620"/>
            <a:ext cx="6220181" cy="1697260"/>
          </a:xfrm>
          <a:prstGeom prst="rect">
            <a:avLst/>
          </a:prstGeom>
          <a:noFill/>
          <a:ln>
            <a:noFill/>
          </a:ln>
        </p:spPr>
        <p:txBody>
          <a:bodyPr anchorCtr="0" anchor="t" bIns="45700" lIns="91425" spcFirstLastPara="1" rIns="91425" wrap="square" tIns="45700">
            <a:noAutofit/>
          </a:bodyPr>
          <a:lstStyle/>
          <a:p>
            <a:pPr indent="-299720" lvl="0" marL="457200" rtl="0" algn="l">
              <a:lnSpc>
                <a:spcPct val="100000"/>
              </a:lnSpc>
              <a:spcBef>
                <a:spcPts val="0"/>
              </a:spcBef>
              <a:spcAft>
                <a:spcPts val="0"/>
              </a:spcAft>
              <a:buSzPts val="1120"/>
              <a:buChar char="•"/>
            </a:pPr>
            <a:r>
              <a:rPr lang="lt-LT">
                <a:latin typeface="Arial"/>
                <a:ea typeface="Arial"/>
                <a:cs typeface="Arial"/>
                <a:sym typeface="Arial"/>
              </a:rPr>
              <a:t>The use of high-level abstractions that hinder the understanding ability for learners with a lack of CT</a:t>
            </a:r>
            <a:endParaRPr/>
          </a:p>
          <a:p>
            <a:pPr indent="-299720" lvl="0" marL="457200" rtl="0" algn="l">
              <a:lnSpc>
                <a:spcPct val="100000"/>
              </a:lnSpc>
              <a:spcBef>
                <a:spcPts val="0"/>
              </a:spcBef>
              <a:spcAft>
                <a:spcPts val="0"/>
              </a:spcAft>
              <a:buSzPts val="1120"/>
              <a:buChar char="•"/>
            </a:pPr>
            <a:r>
              <a:rPr lang="lt-LT">
                <a:latin typeface="Arial"/>
                <a:ea typeface="Arial"/>
                <a:cs typeface="Arial"/>
                <a:sym typeface="Arial"/>
              </a:rPr>
              <a:t>The need to keep balance between the theoretical knowledge and practice may reduce the interest in particular subject</a:t>
            </a:r>
            <a:endParaRPr/>
          </a:p>
          <a:p>
            <a:pPr indent="-299720" lvl="0" marL="457200" rtl="0" algn="l">
              <a:lnSpc>
                <a:spcPct val="100000"/>
              </a:lnSpc>
              <a:spcBef>
                <a:spcPts val="0"/>
              </a:spcBef>
              <a:spcAft>
                <a:spcPts val="0"/>
              </a:spcAft>
              <a:buSzPts val="1120"/>
              <a:buChar char="•"/>
            </a:pPr>
            <a:r>
              <a:rPr lang="lt-LT">
                <a:latin typeface="Arial"/>
                <a:ea typeface="Arial"/>
                <a:cs typeface="Arial"/>
                <a:sym typeface="Arial"/>
              </a:rPr>
              <a:t>Difficulty understanding abstract concepts like algorithms or patterns.</a:t>
            </a:r>
            <a:endParaRPr/>
          </a:p>
          <a:p>
            <a:pPr indent="-228600" lvl="0" marL="457200" rtl="0" algn="l">
              <a:lnSpc>
                <a:spcPct val="100000"/>
              </a:lnSpc>
              <a:spcBef>
                <a:spcPts val="1000"/>
              </a:spcBef>
              <a:spcAft>
                <a:spcPts val="0"/>
              </a:spcAft>
              <a:buClr>
                <a:schemeClr val="dk2"/>
              </a:buClr>
              <a:buSzPts val="1120"/>
              <a:buNone/>
            </a:pPr>
            <a:r>
              <a:t/>
            </a:r>
            <a:endParaRPr>
              <a:latin typeface="Arial"/>
              <a:ea typeface="Arial"/>
              <a:cs typeface="Arial"/>
              <a:sym typeface="Arial"/>
            </a:endParaRPr>
          </a:p>
        </p:txBody>
      </p:sp>
      <p:sp>
        <p:nvSpPr>
          <p:cNvPr id="753" name="Google Shape;753;p25"/>
          <p:cNvSpPr txBox="1"/>
          <p:nvPr>
            <p:ph idx="1" type="body"/>
          </p:nvPr>
        </p:nvSpPr>
        <p:spPr>
          <a:xfrm>
            <a:off x="8757920" y="2546050"/>
            <a:ext cx="2570480" cy="1538271"/>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400">
                <a:solidFill>
                  <a:schemeClr val="dk1"/>
                </a:solidFill>
                <a:latin typeface="Arial"/>
                <a:ea typeface="Arial"/>
                <a:cs typeface="Arial"/>
                <a:sym typeface="Arial"/>
              </a:rPr>
              <a:t>Integration real-world problems-solving scenarios and workplace-related tasks, adaptive learning technologies and gamified instructional; personalization, learner-centered methodologies  </a:t>
            </a:r>
            <a:endParaRPr b="0" sz="1400">
              <a:latin typeface="Arial"/>
              <a:ea typeface="Arial"/>
              <a:cs typeface="Arial"/>
              <a:sym typeface="Arial"/>
            </a:endParaRPr>
          </a:p>
        </p:txBody>
      </p:sp>
      <p:sp>
        <p:nvSpPr>
          <p:cNvPr id="754" name="Google Shape;754;p25"/>
          <p:cNvSpPr txBox="1"/>
          <p:nvPr>
            <p:ph idx="1" type="body"/>
          </p:nvPr>
        </p:nvSpPr>
        <p:spPr>
          <a:xfrm>
            <a:off x="979714" y="4206241"/>
            <a:ext cx="1604317" cy="1818639"/>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1000"/>
              </a:spcBef>
              <a:spcAft>
                <a:spcPts val="0"/>
              </a:spcAft>
              <a:buSzPts val="1680"/>
              <a:buNone/>
            </a:pPr>
            <a:r>
              <a:t/>
            </a:r>
            <a:endParaRPr sz="1600">
              <a:solidFill>
                <a:schemeClr val="dk1"/>
              </a:solidFill>
              <a:latin typeface="Arial"/>
              <a:ea typeface="Arial"/>
              <a:cs typeface="Arial"/>
              <a:sym typeface="Arial"/>
            </a:endParaRPr>
          </a:p>
          <a:p>
            <a:pPr indent="0" lvl="0" marL="0" rtl="0" algn="ctr">
              <a:lnSpc>
                <a:spcPct val="100000"/>
              </a:lnSpc>
              <a:spcBef>
                <a:spcPts val="1000"/>
              </a:spcBef>
              <a:spcAft>
                <a:spcPts val="0"/>
              </a:spcAft>
              <a:buSzPts val="1680"/>
              <a:buNone/>
            </a:pPr>
            <a:r>
              <a:rPr lang="lt-LT" sz="1600">
                <a:solidFill>
                  <a:schemeClr val="dk1"/>
                </a:solidFill>
                <a:latin typeface="Arial"/>
                <a:ea typeface="Arial"/>
                <a:cs typeface="Arial"/>
                <a:sym typeface="Arial"/>
              </a:rPr>
              <a:t>Cognitive </a:t>
            </a:r>
            <a:endParaRPr sz="1600">
              <a:latin typeface="Arial"/>
              <a:ea typeface="Arial"/>
              <a:cs typeface="Arial"/>
              <a:sym typeface="Arial"/>
            </a:endParaRPr>
          </a:p>
        </p:txBody>
      </p:sp>
      <p:sp>
        <p:nvSpPr>
          <p:cNvPr id="755" name="Google Shape;755;p25"/>
          <p:cNvSpPr txBox="1"/>
          <p:nvPr>
            <p:ph idx="1" type="body"/>
          </p:nvPr>
        </p:nvSpPr>
        <p:spPr>
          <a:xfrm>
            <a:off x="8757921" y="4206241"/>
            <a:ext cx="2570479" cy="1818639"/>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1000"/>
              </a:spcBef>
              <a:spcAft>
                <a:spcPts val="0"/>
              </a:spcAft>
              <a:buSzPts val="1680"/>
              <a:buNone/>
            </a:pPr>
            <a:r>
              <a:rPr b="0" lang="lt-LT" sz="1400">
                <a:solidFill>
                  <a:schemeClr val="dk1"/>
                </a:solidFill>
                <a:latin typeface="Arial"/>
                <a:ea typeface="Arial"/>
                <a:cs typeface="Arial"/>
                <a:sym typeface="Arial"/>
              </a:rPr>
              <a:t>Use of low-level abstractions; CT concepts integration in real-world scenarios; experiential learning and metacognitive strategies implementation; graphical and flowcharts representation</a:t>
            </a:r>
            <a:endParaRPr b="0" sz="1400">
              <a:latin typeface="Arial"/>
              <a:ea typeface="Arial"/>
              <a:cs typeface="Arial"/>
              <a:sym typeface="Arial"/>
            </a:endParaRPr>
          </a:p>
          <a:p>
            <a:pPr indent="0" lvl="0" marL="0" rtl="0" algn="l">
              <a:lnSpc>
                <a:spcPct val="100000"/>
              </a:lnSpc>
              <a:spcBef>
                <a:spcPts val="1000"/>
              </a:spcBef>
              <a:spcAft>
                <a:spcPts val="0"/>
              </a:spcAft>
              <a:buSzPts val="1680"/>
              <a:buNone/>
            </a:pPr>
            <a:r>
              <a:t/>
            </a:r>
            <a:endParaRPr b="0" sz="1400">
              <a:latin typeface="Arial"/>
              <a:ea typeface="Arial"/>
              <a:cs typeface="Arial"/>
              <a:sym typeface="Arial"/>
            </a:endParaRPr>
          </a:p>
        </p:txBody>
      </p:sp>
      <p:sp>
        <p:nvSpPr>
          <p:cNvPr id="756" name="Google Shape;756;p25"/>
          <p:cNvSpPr txBox="1"/>
          <p:nvPr/>
        </p:nvSpPr>
        <p:spPr>
          <a:xfrm>
            <a:off x="9216420" y="2162950"/>
            <a:ext cx="18999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Opportunities  </a:t>
            </a:r>
            <a:endParaRPr b="1" i="0" sz="1400" u="none" cap="none" strike="noStrike">
              <a:solidFill>
                <a:srgbClr val="000000"/>
              </a:solidFill>
              <a:latin typeface="Arial"/>
              <a:ea typeface="Arial"/>
              <a:cs typeface="Arial"/>
              <a:sym typeface="Arial"/>
            </a:endParaRPr>
          </a:p>
        </p:txBody>
      </p:sp>
      <p:sp>
        <p:nvSpPr>
          <p:cNvPr id="757" name="Google Shape;757;p25"/>
          <p:cNvSpPr txBox="1"/>
          <p:nvPr/>
        </p:nvSpPr>
        <p:spPr>
          <a:xfrm>
            <a:off x="1371852" y="2162950"/>
            <a:ext cx="18999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Challenge </a:t>
            </a:r>
            <a:endParaRPr b="1" i="0" sz="1400" u="none" cap="none" strike="noStrike">
              <a:solidFill>
                <a:srgbClr val="000000"/>
              </a:solidFill>
              <a:latin typeface="Arial"/>
              <a:ea typeface="Arial"/>
              <a:cs typeface="Arial"/>
              <a:sym typeface="Arial"/>
            </a:endParaRPr>
          </a:p>
        </p:txBody>
      </p:sp>
      <p:sp>
        <p:nvSpPr>
          <p:cNvPr id="758" name="Google Shape;758;p25"/>
          <p:cNvSpPr txBox="1"/>
          <p:nvPr/>
        </p:nvSpPr>
        <p:spPr>
          <a:xfrm>
            <a:off x="3988884" y="2162950"/>
            <a:ext cx="309437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Explanation of challenges </a:t>
            </a:r>
            <a:endParaRPr b="1" i="0" sz="1400" u="none" cap="none" strike="noStrike">
              <a:solidFill>
                <a:srgbClr val="000000"/>
              </a:solidFill>
              <a:latin typeface="Arial"/>
              <a:ea typeface="Arial"/>
              <a:cs typeface="Arial"/>
              <a:sym typeface="Arial"/>
            </a:endParaRPr>
          </a:p>
        </p:txBody>
      </p:sp>
      <p:sp>
        <p:nvSpPr>
          <p:cNvPr id="759" name="Google Shape;759;p25"/>
          <p:cNvSpPr txBox="1"/>
          <p:nvPr>
            <p:ph type="title"/>
          </p:nvPr>
        </p:nvSpPr>
        <p:spPr>
          <a:xfrm>
            <a:off x="1109385" y="1109662"/>
            <a:ext cx="9973230"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200"/>
              <a:buNone/>
            </a:pPr>
            <a:r>
              <a:rPr b="1" lang="lt-LT">
                <a:latin typeface="Arial"/>
                <a:ea typeface="Arial"/>
                <a:cs typeface="Arial"/>
                <a:sym typeface="Arial"/>
              </a:rPr>
              <a:t>Making CT work in every context</a:t>
            </a:r>
            <a:endParaRPr>
              <a:latin typeface="Arial"/>
              <a:ea typeface="Arial"/>
              <a:cs typeface="Arial"/>
              <a:sym typeface="Arial"/>
            </a:endParaRPr>
          </a:p>
        </p:txBody>
      </p:sp>
      <p:pic>
        <p:nvPicPr>
          <p:cNvPr descr="Un dibujo de un perro&#10;&#10;Descripción generada automáticamente con confianza media" id="760" name="Google Shape;760;p25"/>
          <p:cNvPicPr preferRelativeResize="0"/>
          <p:nvPr/>
        </p:nvPicPr>
        <p:blipFill rotWithShape="1">
          <a:blip r:embed="rId3">
            <a:alphaModFix/>
          </a:blip>
          <a:srcRect b="0" l="0" r="0" t="0"/>
          <a:stretch/>
        </p:blipFill>
        <p:spPr>
          <a:xfrm>
            <a:off x="557467" y="2101410"/>
            <a:ext cx="814385" cy="764896"/>
          </a:xfrm>
          <a:prstGeom prst="rect">
            <a:avLst/>
          </a:prstGeom>
          <a:noFill/>
          <a:ln>
            <a:noFill/>
          </a:ln>
        </p:spPr>
      </p:pic>
      <p:pic>
        <p:nvPicPr>
          <p:cNvPr descr="Icono&#10;&#10;Descripción generada automáticamente" id="761" name="Google Shape;761;p25"/>
          <p:cNvPicPr preferRelativeResize="0"/>
          <p:nvPr/>
        </p:nvPicPr>
        <p:blipFill rotWithShape="1">
          <a:blip r:embed="rId4">
            <a:alphaModFix/>
          </a:blip>
          <a:srcRect b="0" l="0" r="0" t="0"/>
          <a:stretch/>
        </p:blipFill>
        <p:spPr>
          <a:xfrm>
            <a:off x="10890172" y="1753720"/>
            <a:ext cx="631539" cy="58716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6" name="Shape 766"/>
        <p:cNvGrpSpPr/>
        <p:nvPr/>
      </p:nvGrpSpPr>
      <p:grpSpPr>
        <a:xfrm>
          <a:off x="0" y="0"/>
          <a:ext cx="0" cy="0"/>
          <a:chOff x="0" y="0"/>
          <a:chExt cx="0" cy="0"/>
        </a:xfrm>
      </p:grpSpPr>
      <p:sp>
        <p:nvSpPr>
          <p:cNvPr id="767" name="Google Shape;767;p26"/>
          <p:cNvSpPr/>
          <p:nvPr/>
        </p:nvSpPr>
        <p:spPr>
          <a:xfrm>
            <a:off x="2685631" y="2549136"/>
            <a:ext cx="5869089" cy="1875913"/>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68" name="Google Shape;768;p26"/>
          <p:cNvSpPr txBox="1"/>
          <p:nvPr>
            <p:ph idx="1" type="body"/>
          </p:nvPr>
        </p:nvSpPr>
        <p:spPr>
          <a:xfrm>
            <a:off x="992778" y="2549137"/>
            <a:ext cx="1608358" cy="1875912"/>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rmAutofit/>
          </a:bodyPr>
          <a:lstStyle/>
          <a:p>
            <a:pPr indent="0" lvl="0" marL="0" rtl="0" algn="ctr">
              <a:lnSpc>
                <a:spcPct val="100000"/>
              </a:lnSpc>
              <a:spcBef>
                <a:spcPts val="1000"/>
              </a:spcBef>
              <a:spcAft>
                <a:spcPts val="0"/>
              </a:spcAft>
              <a:buSzPts val="1680"/>
              <a:buNone/>
            </a:pPr>
            <a:r>
              <a:t/>
            </a:r>
            <a:endParaRPr sz="1600">
              <a:solidFill>
                <a:schemeClr val="dk1"/>
              </a:solidFill>
              <a:latin typeface="Arial"/>
              <a:ea typeface="Arial"/>
              <a:cs typeface="Arial"/>
              <a:sym typeface="Arial"/>
            </a:endParaRPr>
          </a:p>
          <a:p>
            <a:pPr indent="0" lvl="0" marL="0" rtl="0" algn="ctr">
              <a:lnSpc>
                <a:spcPct val="100000"/>
              </a:lnSpc>
              <a:spcBef>
                <a:spcPts val="1000"/>
              </a:spcBef>
              <a:spcAft>
                <a:spcPts val="0"/>
              </a:spcAft>
              <a:buSzPts val="1680"/>
              <a:buNone/>
            </a:pPr>
            <a:r>
              <a:rPr lang="lt-LT" sz="1600">
                <a:solidFill>
                  <a:schemeClr val="dk1"/>
                </a:solidFill>
                <a:latin typeface="Arial"/>
                <a:ea typeface="Arial"/>
                <a:cs typeface="Arial"/>
                <a:sym typeface="Arial"/>
              </a:rPr>
              <a:t>Technological</a:t>
            </a:r>
            <a:endParaRPr>
              <a:latin typeface="Arial"/>
              <a:ea typeface="Arial"/>
              <a:cs typeface="Arial"/>
              <a:sym typeface="Arial"/>
            </a:endParaRPr>
          </a:p>
        </p:txBody>
      </p:sp>
      <p:sp>
        <p:nvSpPr>
          <p:cNvPr id="769" name="Google Shape;769;p26"/>
          <p:cNvSpPr txBox="1"/>
          <p:nvPr>
            <p:ph idx="2" type="body"/>
          </p:nvPr>
        </p:nvSpPr>
        <p:spPr>
          <a:xfrm>
            <a:off x="2601136" y="2614451"/>
            <a:ext cx="6126303" cy="1748372"/>
          </a:xfrm>
          <a:prstGeom prst="rect">
            <a:avLst/>
          </a:prstGeom>
          <a:noFill/>
          <a:ln>
            <a:noFill/>
          </a:ln>
        </p:spPr>
        <p:txBody>
          <a:bodyPr anchorCtr="0" anchor="t" bIns="45700" lIns="91425" spcFirstLastPara="1" rIns="91425" wrap="square" tIns="45700">
            <a:noAutofit/>
          </a:bodyPr>
          <a:lstStyle/>
          <a:p>
            <a:pPr indent="-299720" lvl="0" marL="457200" rtl="0" algn="l">
              <a:lnSpc>
                <a:spcPct val="100000"/>
              </a:lnSpc>
              <a:spcBef>
                <a:spcPts val="0"/>
              </a:spcBef>
              <a:spcAft>
                <a:spcPts val="0"/>
              </a:spcAft>
              <a:buSzPts val="1120"/>
              <a:buChar char="•"/>
            </a:pPr>
            <a:r>
              <a:rPr lang="lt-LT">
                <a:latin typeface="Arial"/>
                <a:ea typeface="Arial"/>
                <a:cs typeface="Arial"/>
                <a:sym typeface="Arial"/>
              </a:rPr>
              <a:t>The lack of adequate tools, that provide adaptation and generalization </a:t>
            </a:r>
            <a:endParaRPr>
              <a:latin typeface="Arial"/>
              <a:ea typeface="Arial"/>
              <a:cs typeface="Arial"/>
              <a:sym typeface="Arial"/>
            </a:endParaRPr>
          </a:p>
          <a:p>
            <a:pPr indent="-299720" lvl="0" marL="457200" rtl="0" algn="l">
              <a:lnSpc>
                <a:spcPct val="100000"/>
              </a:lnSpc>
              <a:spcBef>
                <a:spcPts val="0"/>
              </a:spcBef>
              <a:spcAft>
                <a:spcPts val="0"/>
              </a:spcAft>
              <a:buSzPts val="1120"/>
              <a:buChar char="•"/>
            </a:pPr>
            <a:r>
              <a:rPr lang="lt-LT">
                <a:latin typeface="Arial"/>
                <a:ea typeface="Arial"/>
                <a:cs typeface="Arial"/>
                <a:sym typeface="Arial"/>
              </a:rPr>
              <a:t>Lack of technical support (interactive learning should overcome obstacles related to pedagogical and cognitive problems)</a:t>
            </a:r>
            <a:endParaRPr>
              <a:latin typeface="Arial"/>
              <a:ea typeface="Arial"/>
              <a:cs typeface="Arial"/>
              <a:sym typeface="Arial"/>
            </a:endParaRPr>
          </a:p>
          <a:p>
            <a:pPr indent="-299720" lvl="0" marL="457200" rtl="0" algn="l">
              <a:lnSpc>
                <a:spcPct val="100000"/>
              </a:lnSpc>
              <a:spcBef>
                <a:spcPts val="0"/>
              </a:spcBef>
              <a:spcAft>
                <a:spcPts val="0"/>
              </a:spcAft>
              <a:buSzPts val="1120"/>
              <a:buChar char="•"/>
            </a:pPr>
            <a:r>
              <a:rPr lang="lt-LT">
                <a:latin typeface="Arial"/>
                <a:ea typeface="Arial"/>
                <a:cs typeface="Arial"/>
                <a:sym typeface="Arial"/>
              </a:rPr>
              <a:t>Limited or no access to computers, the Internet, or digital tools</a:t>
            </a:r>
            <a:endParaRPr>
              <a:latin typeface="Arial"/>
              <a:ea typeface="Arial"/>
              <a:cs typeface="Arial"/>
              <a:sym typeface="Arial"/>
            </a:endParaRPr>
          </a:p>
        </p:txBody>
      </p:sp>
      <p:sp>
        <p:nvSpPr>
          <p:cNvPr id="770" name="Google Shape;770;p2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771" name="Google Shape;771;p26"/>
          <p:cNvSpPr/>
          <p:nvPr/>
        </p:nvSpPr>
        <p:spPr>
          <a:xfrm>
            <a:off x="2685631" y="4480437"/>
            <a:ext cx="5869090" cy="1422523"/>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72" name="Google Shape;772;p26"/>
          <p:cNvSpPr txBox="1"/>
          <p:nvPr>
            <p:ph idx="6" type="body"/>
          </p:nvPr>
        </p:nvSpPr>
        <p:spPr>
          <a:xfrm>
            <a:off x="2760639" y="4607978"/>
            <a:ext cx="5794081" cy="1294982"/>
          </a:xfrm>
          <a:prstGeom prst="rect">
            <a:avLst/>
          </a:prstGeom>
          <a:noFill/>
          <a:ln>
            <a:noFill/>
          </a:ln>
        </p:spPr>
        <p:txBody>
          <a:bodyPr anchorCtr="0" anchor="t" bIns="45700" lIns="91425" spcFirstLastPara="1" rIns="91425" wrap="square" tIns="45700">
            <a:noAutofit/>
          </a:bodyPr>
          <a:lstStyle/>
          <a:p>
            <a:pPr indent="-177800" lvl="0" marL="177800" rtl="0" algn="l">
              <a:lnSpc>
                <a:spcPct val="114000"/>
              </a:lnSpc>
              <a:spcBef>
                <a:spcPts val="0"/>
              </a:spcBef>
              <a:spcAft>
                <a:spcPts val="0"/>
              </a:spcAft>
              <a:buClr>
                <a:srgbClr val="243131"/>
              </a:buClr>
              <a:buSzPts val="1260"/>
              <a:buChar char="•"/>
            </a:pPr>
            <a:r>
              <a:rPr lang="lt-LT">
                <a:latin typeface="Arial"/>
                <a:ea typeface="Arial"/>
                <a:cs typeface="Arial"/>
                <a:sym typeface="Arial"/>
              </a:rPr>
              <a:t>Competing responsibilities (jobs or family affairs) may limit time for learning.</a:t>
            </a:r>
            <a:endParaRPr>
              <a:latin typeface="Arial"/>
              <a:ea typeface="Arial"/>
              <a:cs typeface="Arial"/>
              <a:sym typeface="Arial"/>
            </a:endParaRPr>
          </a:p>
          <a:p>
            <a:pPr indent="-177800" lvl="0" marL="177800" rtl="0" algn="l">
              <a:lnSpc>
                <a:spcPct val="114000"/>
              </a:lnSpc>
              <a:spcBef>
                <a:spcPts val="0"/>
              </a:spcBef>
              <a:spcAft>
                <a:spcPts val="0"/>
              </a:spcAft>
              <a:buClr>
                <a:srgbClr val="243131"/>
              </a:buClr>
              <a:buSzPts val="1260"/>
              <a:buChar char="•"/>
            </a:pPr>
            <a:r>
              <a:rPr lang="lt-LT">
                <a:latin typeface="Arial"/>
                <a:ea typeface="Arial"/>
                <a:cs typeface="Arial"/>
                <a:sym typeface="Arial"/>
              </a:rPr>
              <a:t>Limited recourses (time, financial, logistics, especially if learners live the periphery).</a:t>
            </a:r>
            <a:endParaRPr>
              <a:latin typeface="Arial"/>
              <a:ea typeface="Arial"/>
              <a:cs typeface="Arial"/>
              <a:sym typeface="Arial"/>
            </a:endParaRPr>
          </a:p>
          <a:p>
            <a:pPr indent="-97790" lvl="0" marL="177800" rtl="0" algn="l">
              <a:lnSpc>
                <a:spcPct val="114000"/>
              </a:lnSpc>
              <a:spcBef>
                <a:spcPts val="0"/>
              </a:spcBef>
              <a:spcAft>
                <a:spcPts val="0"/>
              </a:spcAft>
              <a:buClr>
                <a:srgbClr val="243131"/>
              </a:buClr>
              <a:buSzPts val="1260"/>
              <a:buNone/>
            </a:pPr>
            <a:r>
              <a:t/>
            </a:r>
            <a:endParaRPr>
              <a:latin typeface="Arial"/>
              <a:ea typeface="Arial"/>
              <a:cs typeface="Arial"/>
              <a:sym typeface="Arial"/>
            </a:endParaRPr>
          </a:p>
        </p:txBody>
      </p:sp>
      <p:sp>
        <p:nvSpPr>
          <p:cNvPr id="773" name="Google Shape;773;p26"/>
          <p:cNvSpPr txBox="1"/>
          <p:nvPr>
            <p:ph idx="1" type="body"/>
          </p:nvPr>
        </p:nvSpPr>
        <p:spPr>
          <a:xfrm>
            <a:off x="8639215" y="2560836"/>
            <a:ext cx="2658705" cy="1828618"/>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1000"/>
              </a:spcBef>
              <a:spcAft>
                <a:spcPts val="0"/>
              </a:spcAft>
              <a:buSzPts val="1680"/>
              <a:buNone/>
            </a:pPr>
            <a:r>
              <a:rPr b="0" lang="lt-LT" sz="1400">
                <a:solidFill>
                  <a:schemeClr val="dk1"/>
                </a:solidFill>
                <a:latin typeface="Arial"/>
                <a:ea typeface="Arial"/>
                <a:cs typeface="Arial"/>
                <a:sym typeface="Arial"/>
              </a:rPr>
              <a:t>Development of adaptive educational technologies; integration of mobile learning (m-learning), offline resources, and community technology hubs </a:t>
            </a:r>
            <a:endParaRPr>
              <a:latin typeface="Arial"/>
              <a:ea typeface="Arial"/>
              <a:cs typeface="Arial"/>
              <a:sym typeface="Arial"/>
            </a:endParaRPr>
          </a:p>
          <a:p>
            <a:pPr indent="0" lvl="0" marL="0" rtl="0" algn="ctr">
              <a:lnSpc>
                <a:spcPct val="100000"/>
              </a:lnSpc>
              <a:spcBef>
                <a:spcPts val="1000"/>
              </a:spcBef>
              <a:spcAft>
                <a:spcPts val="0"/>
              </a:spcAft>
              <a:buSzPts val="1680"/>
              <a:buNone/>
            </a:pPr>
            <a:r>
              <a:t/>
            </a:r>
            <a:endParaRPr b="0" sz="1400">
              <a:latin typeface="Arial"/>
              <a:ea typeface="Arial"/>
              <a:cs typeface="Arial"/>
              <a:sym typeface="Arial"/>
            </a:endParaRPr>
          </a:p>
        </p:txBody>
      </p:sp>
      <p:sp>
        <p:nvSpPr>
          <p:cNvPr id="774" name="Google Shape;774;p26"/>
          <p:cNvSpPr txBox="1"/>
          <p:nvPr>
            <p:ph idx="1" type="body"/>
          </p:nvPr>
        </p:nvSpPr>
        <p:spPr>
          <a:xfrm>
            <a:off x="992777" y="4480437"/>
            <a:ext cx="1608358" cy="1422523"/>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ctr">
              <a:lnSpc>
                <a:spcPct val="100000"/>
              </a:lnSpc>
              <a:spcBef>
                <a:spcPts val="1000"/>
              </a:spcBef>
              <a:spcAft>
                <a:spcPts val="0"/>
              </a:spcAft>
              <a:buSzPts val="1680"/>
              <a:buNone/>
            </a:pPr>
            <a:r>
              <a:rPr lang="lt-LT" sz="1600">
                <a:solidFill>
                  <a:schemeClr val="dk1"/>
                </a:solidFill>
                <a:latin typeface="Arial"/>
                <a:ea typeface="Arial"/>
                <a:cs typeface="Arial"/>
                <a:sym typeface="Arial"/>
              </a:rPr>
              <a:t>Socio-Economic / Cultural</a:t>
            </a:r>
            <a:endParaRPr>
              <a:latin typeface="Arial"/>
              <a:ea typeface="Arial"/>
              <a:cs typeface="Arial"/>
              <a:sym typeface="Arial"/>
            </a:endParaRPr>
          </a:p>
        </p:txBody>
      </p:sp>
      <p:sp>
        <p:nvSpPr>
          <p:cNvPr id="775" name="Google Shape;775;p26"/>
          <p:cNvSpPr txBox="1"/>
          <p:nvPr>
            <p:ph idx="1" type="body"/>
          </p:nvPr>
        </p:nvSpPr>
        <p:spPr>
          <a:xfrm>
            <a:off x="8639215" y="4462969"/>
            <a:ext cx="2658706" cy="1458140"/>
          </a:xfrm>
          <a:prstGeom prst="rect">
            <a:avLst/>
          </a:prstGeom>
          <a:solidFill>
            <a:schemeClr val="lt1"/>
          </a:solidFill>
          <a:ln cap="flat" cmpd="sng" w="25400">
            <a:solidFill>
              <a:srgbClr val="678877"/>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680"/>
              <a:buNone/>
            </a:pPr>
            <a:r>
              <a:rPr b="0" lang="lt-LT" sz="1400">
                <a:solidFill>
                  <a:schemeClr val="dk1"/>
                </a:solidFill>
                <a:latin typeface="Arial"/>
                <a:ea typeface="Arial"/>
                <a:cs typeface="Arial"/>
                <a:sym typeface="Arial"/>
              </a:rPr>
              <a:t>Online and blended learning models, asynchronous course, micro-learning modules. Community-based learning centers can serve as accessible educational spaces</a:t>
            </a:r>
            <a:endParaRPr b="0" sz="1400">
              <a:latin typeface="Arial"/>
              <a:ea typeface="Arial"/>
              <a:cs typeface="Arial"/>
              <a:sym typeface="Arial"/>
            </a:endParaRPr>
          </a:p>
        </p:txBody>
      </p:sp>
      <p:pic>
        <p:nvPicPr>
          <p:cNvPr descr="Un dibujo de un perro&#10;&#10;Descripción generada automáticamente con confianza media" id="776" name="Google Shape;776;p26"/>
          <p:cNvPicPr preferRelativeResize="0"/>
          <p:nvPr/>
        </p:nvPicPr>
        <p:blipFill rotWithShape="1">
          <a:blip r:embed="rId3">
            <a:alphaModFix/>
          </a:blip>
          <a:srcRect b="0" l="0" r="0" t="0"/>
          <a:stretch/>
        </p:blipFill>
        <p:spPr>
          <a:xfrm>
            <a:off x="557467" y="2101410"/>
            <a:ext cx="814385" cy="764896"/>
          </a:xfrm>
          <a:prstGeom prst="rect">
            <a:avLst/>
          </a:prstGeom>
          <a:noFill/>
          <a:ln>
            <a:noFill/>
          </a:ln>
        </p:spPr>
      </p:pic>
      <p:sp>
        <p:nvSpPr>
          <p:cNvPr id="777" name="Google Shape;777;p26"/>
          <p:cNvSpPr txBox="1"/>
          <p:nvPr/>
        </p:nvSpPr>
        <p:spPr>
          <a:xfrm>
            <a:off x="9216420" y="2162950"/>
            <a:ext cx="18999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Opportunities  </a:t>
            </a:r>
            <a:endParaRPr b="1" i="0" sz="1400" u="none" cap="none" strike="noStrike">
              <a:solidFill>
                <a:srgbClr val="000000"/>
              </a:solidFill>
              <a:latin typeface="Arial"/>
              <a:ea typeface="Arial"/>
              <a:cs typeface="Arial"/>
              <a:sym typeface="Arial"/>
            </a:endParaRPr>
          </a:p>
        </p:txBody>
      </p:sp>
      <p:sp>
        <p:nvSpPr>
          <p:cNvPr id="778" name="Google Shape;778;p26"/>
          <p:cNvSpPr txBox="1"/>
          <p:nvPr/>
        </p:nvSpPr>
        <p:spPr>
          <a:xfrm>
            <a:off x="1371852" y="2162950"/>
            <a:ext cx="189992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Challenge </a:t>
            </a:r>
            <a:endParaRPr b="1" i="0" sz="1400" u="none" cap="none" strike="noStrike">
              <a:solidFill>
                <a:srgbClr val="000000"/>
              </a:solidFill>
              <a:latin typeface="Arial"/>
              <a:ea typeface="Arial"/>
              <a:cs typeface="Arial"/>
              <a:sym typeface="Arial"/>
            </a:endParaRPr>
          </a:p>
        </p:txBody>
      </p:sp>
      <p:sp>
        <p:nvSpPr>
          <p:cNvPr id="779" name="Google Shape;779;p26"/>
          <p:cNvSpPr txBox="1"/>
          <p:nvPr/>
        </p:nvSpPr>
        <p:spPr>
          <a:xfrm>
            <a:off x="3988884" y="2162950"/>
            <a:ext cx="309437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Explanation of challenges </a:t>
            </a:r>
            <a:endParaRPr b="1" i="0" sz="1400" u="none" cap="none" strike="noStrike">
              <a:solidFill>
                <a:srgbClr val="000000"/>
              </a:solidFill>
              <a:latin typeface="Arial"/>
              <a:ea typeface="Arial"/>
              <a:cs typeface="Arial"/>
              <a:sym typeface="Arial"/>
            </a:endParaRPr>
          </a:p>
        </p:txBody>
      </p:sp>
      <p:pic>
        <p:nvPicPr>
          <p:cNvPr descr="Icono&#10;&#10;Descripción generada automáticamente" id="780" name="Google Shape;780;p26"/>
          <p:cNvPicPr preferRelativeResize="0"/>
          <p:nvPr/>
        </p:nvPicPr>
        <p:blipFill rotWithShape="1">
          <a:blip r:embed="rId4">
            <a:alphaModFix/>
          </a:blip>
          <a:srcRect b="0" l="0" r="0" t="0"/>
          <a:stretch/>
        </p:blipFill>
        <p:spPr>
          <a:xfrm>
            <a:off x="10890172" y="1753720"/>
            <a:ext cx="631539" cy="587160"/>
          </a:xfrm>
          <a:prstGeom prst="rect">
            <a:avLst/>
          </a:prstGeom>
          <a:noFill/>
          <a:ln>
            <a:noFill/>
          </a:ln>
        </p:spPr>
      </p:pic>
      <p:sp>
        <p:nvSpPr>
          <p:cNvPr id="781" name="Google Shape;781;p26"/>
          <p:cNvSpPr txBox="1"/>
          <p:nvPr>
            <p:ph type="title"/>
          </p:nvPr>
        </p:nvSpPr>
        <p:spPr>
          <a:xfrm>
            <a:off x="1109385" y="1109662"/>
            <a:ext cx="9973230" cy="61531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200"/>
              <a:buNone/>
            </a:pPr>
            <a:r>
              <a:rPr b="1" lang="lt-LT">
                <a:latin typeface="Arial"/>
                <a:ea typeface="Arial"/>
                <a:cs typeface="Arial"/>
                <a:sym typeface="Arial"/>
              </a:rPr>
              <a:t>Making CT work in every context</a:t>
            </a:r>
            <a:endParaRPr>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sp>
        <p:nvSpPr>
          <p:cNvPr id="788" name="Google Shape;788;p27"/>
          <p:cNvSpPr txBox="1"/>
          <p:nvPr>
            <p:ph idx="1" type="body"/>
          </p:nvPr>
        </p:nvSpPr>
        <p:spPr>
          <a:xfrm>
            <a:off x="924560" y="2135829"/>
            <a:ext cx="6278879" cy="3642347"/>
          </a:xfrm>
          <a:prstGeom prst="rect">
            <a:avLst/>
          </a:prstGeom>
          <a:noFill/>
          <a:ln>
            <a:noFill/>
          </a:ln>
        </p:spPr>
        <p:txBody>
          <a:bodyPr anchorCtr="0" anchor="t" bIns="45700" lIns="91425" spcFirstLastPara="1" rIns="91425" wrap="square" tIns="45700">
            <a:normAutofit/>
          </a:bodyPr>
          <a:lstStyle/>
          <a:p>
            <a:pPr indent="-228600" lvl="0" marL="457200" rtl="0" algn="l">
              <a:lnSpc>
                <a:spcPct val="110000"/>
              </a:lnSpc>
              <a:spcBef>
                <a:spcPts val="0"/>
              </a:spcBef>
              <a:spcAft>
                <a:spcPts val="0"/>
              </a:spcAft>
              <a:buSzPts val="1260"/>
              <a:buNone/>
            </a:pPr>
            <a:r>
              <a:rPr b="1" lang="lt-LT" sz="1600">
                <a:latin typeface="Arial"/>
                <a:ea typeface="Arial"/>
                <a:cs typeface="Arial"/>
                <a:sym typeface="Arial"/>
              </a:rPr>
              <a:t>To engage learners</a:t>
            </a:r>
            <a:endParaRPr sz="1600">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The engagement of learners could be higher when they may play the role of mediator, leader, or team member, but everyone should participate when practicing (students, researchers, and teachers). </a:t>
            </a:r>
            <a:endParaRPr sz="1600">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Learners (adults) have many life experiences to share too, therefore they can share these experiences. </a:t>
            </a:r>
            <a:endParaRPr sz="1600">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The different teaching methods should be engaging: arranged in a circle, divided into teams, or other ways that favor direct communication, contact, and collaboration with each other. Activities should be presented in an inviting and attractive way to raise learners’ interest. </a:t>
            </a:r>
            <a:endParaRPr sz="1600">
              <a:latin typeface="Arial"/>
              <a:ea typeface="Arial"/>
              <a:cs typeface="Arial"/>
              <a:sym typeface="Arial"/>
            </a:endParaRPr>
          </a:p>
          <a:p>
            <a:pPr indent="-205740" lvl="0" marL="514350" rtl="0" algn="l">
              <a:lnSpc>
                <a:spcPct val="110000"/>
              </a:lnSpc>
              <a:spcBef>
                <a:spcPts val="0"/>
              </a:spcBef>
              <a:spcAft>
                <a:spcPts val="0"/>
              </a:spcAft>
              <a:buSzPts val="1260"/>
              <a:buFont typeface="Arial"/>
              <a:buNone/>
            </a:pPr>
            <a:r>
              <a:t/>
            </a:r>
            <a:endParaRPr>
              <a:latin typeface="Arial"/>
              <a:ea typeface="Arial"/>
              <a:cs typeface="Arial"/>
              <a:sym typeface="Arial"/>
            </a:endParaRPr>
          </a:p>
        </p:txBody>
      </p:sp>
      <p:sp>
        <p:nvSpPr>
          <p:cNvPr id="789" name="Google Shape;789;p27"/>
          <p:cNvSpPr txBox="1"/>
          <p:nvPr/>
        </p:nvSpPr>
        <p:spPr>
          <a:xfrm>
            <a:off x="1087120" y="1117289"/>
            <a:ext cx="5944616" cy="9144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2400"/>
              <a:buFont typeface="Sorts Mill Goudy"/>
              <a:buNone/>
            </a:pPr>
            <a:r>
              <a:rPr b="1" i="0" lang="lt-LT" sz="2400" u="none" cap="none" strike="noStrike">
                <a:solidFill>
                  <a:schemeClr val="dk2"/>
                </a:solidFill>
                <a:latin typeface="Arial"/>
                <a:ea typeface="Arial"/>
                <a:cs typeface="Arial"/>
                <a:sym typeface="Arial"/>
              </a:rPr>
              <a:t>Strategies for CT promotion: learners engagement</a:t>
            </a:r>
            <a:endParaRPr b="1" i="0" sz="2400" u="none" cap="none" strike="noStrike">
              <a:solidFill>
                <a:schemeClr val="dk2"/>
              </a:solidFill>
              <a:latin typeface="Arial"/>
              <a:ea typeface="Arial"/>
              <a:cs typeface="Arial"/>
              <a:sym typeface="Arial"/>
            </a:endParaRPr>
          </a:p>
        </p:txBody>
      </p:sp>
      <p:sp>
        <p:nvSpPr>
          <p:cNvPr id="790" name="Google Shape;790;p27"/>
          <p:cNvSpPr/>
          <p:nvPr>
            <p:ph idx="2" type="pic"/>
          </p:nvPr>
        </p:nvSpPr>
        <p:spPr>
          <a:xfrm>
            <a:off x="8839200" y="685800"/>
            <a:ext cx="2667000" cy="2400300"/>
          </a:xfrm>
          <a:prstGeom prst="rect">
            <a:avLst/>
          </a:prstGeom>
          <a:noFill/>
          <a:ln>
            <a:noFill/>
          </a:ln>
        </p:spPr>
      </p:sp>
      <p:pic>
        <p:nvPicPr>
          <p:cNvPr descr="Adult listening in class" id="791" name="Google Shape;791;p27"/>
          <p:cNvPicPr preferRelativeResize="0"/>
          <p:nvPr/>
        </p:nvPicPr>
        <p:blipFill rotWithShape="1">
          <a:blip r:embed="rId3">
            <a:alphaModFix/>
          </a:blip>
          <a:srcRect b="0" l="30085" r="29010" t="1517"/>
          <a:stretch/>
        </p:blipFill>
        <p:spPr>
          <a:xfrm>
            <a:off x="8082840" y="0"/>
            <a:ext cx="4109160" cy="6858000"/>
          </a:xfrm>
          <a:prstGeom prst="rect">
            <a:avLst/>
          </a:prstGeom>
          <a:noFill/>
          <a:ln>
            <a:noFill/>
          </a:ln>
        </p:spPr>
      </p:pic>
      <p:sp>
        <p:nvSpPr>
          <p:cNvPr id="792" name="Google Shape;792;p2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sp>
        <p:nvSpPr>
          <p:cNvPr id="799" name="Google Shape;799;p28"/>
          <p:cNvSpPr txBox="1"/>
          <p:nvPr>
            <p:ph idx="1" type="body"/>
          </p:nvPr>
        </p:nvSpPr>
        <p:spPr>
          <a:xfrm>
            <a:off x="904240" y="2031325"/>
            <a:ext cx="6398259" cy="3642347"/>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1000"/>
              </a:spcBef>
              <a:spcAft>
                <a:spcPts val="0"/>
              </a:spcAft>
              <a:buClr>
                <a:srgbClr val="243131"/>
              </a:buClr>
              <a:buSzPts val="1260"/>
              <a:buNone/>
            </a:pPr>
            <a:r>
              <a:rPr b="1" lang="lt-LT" sz="1600">
                <a:latin typeface="Arial"/>
                <a:ea typeface="Arial"/>
                <a:cs typeface="Arial"/>
                <a:sym typeface="Arial"/>
              </a:rPr>
              <a:t>To create a sense of need </a:t>
            </a:r>
            <a:endParaRPr sz="1600">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When the activities are as close as possible to the learners’ socio-cultural context, it will make students sense that the knowledge they are creating can be applied and related to their needs, interests, desires, curiosities, difficulties, etc. </a:t>
            </a:r>
            <a:endParaRPr sz="1600">
              <a:latin typeface="Arial"/>
              <a:ea typeface="Arial"/>
              <a:cs typeface="Arial"/>
              <a:sym typeface="Arial"/>
            </a:endParaRPr>
          </a:p>
          <a:p>
            <a:pPr indent="-228600" lvl="0" marL="457200" rtl="0" algn="l">
              <a:lnSpc>
                <a:spcPct val="100000"/>
              </a:lnSpc>
              <a:spcBef>
                <a:spcPts val="1000"/>
              </a:spcBef>
              <a:spcAft>
                <a:spcPts val="0"/>
              </a:spcAft>
              <a:buClr>
                <a:srgbClr val="243131"/>
              </a:buClr>
              <a:buSzPts val="1260"/>
              <a:buNone/>
            </a:pPr>
            <a:r>
              <a:rPr b="1" lang="lt-LT" sz="1600">
                <a:latin typeface="Arial"/>
                <a:ea typeface="Arial"/>
                <a:cs typeface="Arial"/>
                <a:sym typeface="Arial"/>
              </a:rPr>
              <a:t>To create a sense of usefulness </a:t>
            </a:r>
            <a:endParaRPr sz="1600">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When training content and practical tasks involve useful things for learners, they can apply them immediately and see the benefits. </a:t>
            </a:r>
            <a:endParaRPr sz="1600">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Clear, well-structured, visualized, coherent training content will give them the feeling that they are progressing and learning more. </a:t>
            </a:r>
            <a:endParaRPr sz="1600">
              <a:latin typeface="Arial"/>
              <a:ea typeface="Arial"/>
              <a:cs typeface="Arial"/>
              <a:sym typeface="Arial"/>
            </a:endParaRPr>
          </a:p>
        </p:txBody>
      </p:sp>
      <p:sp>
        <p:nvSpPr>
          <p:cNvPr id="800" name="Google Shape;800;p28"/>
          <p:cNvSpPr txBox="1"/>
          <p:nvPr/>
        </p:nvSpPr>
        <p:spPr>
          <a:xfrm>
            <a:off x="1087120" y="1117289"/>
            <a:ext cx="5944616" cy="9144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2400"/>
              <a:buFont typeface="Sorts Mill Goudy"/>
              <a:buNone/>
            </a:pPr>
            <a:r>
              <a:rPr b="1" i="0" lang="lt-LT" sz="2400" u="none" cap="none" strike="noStrike">
                <a:solidFill>
                  <a:schemeClr val="dk2"/>
                </a:solidFill>
                <a:latin typeface="Arial"/>
                <a:ea typeface="Arial"/>
                <a:cs typeface="Arial"/>
                <a:sym typeface="Arial"/>
              </a:rPr>
              <a:t>Strategies for CT promotion: learners engagement</a:t>
            </a:r>
            <a:endParaRPr b="1" i="0" sz="2400" u="none" cap="none" strike="noStrike">
              <a:solidFill>
                <a:schemeClr val="dk2"/>
              </a:solidFill>
              <a:latin typeface="Arial"/>
              <a:ea typeface="Arial"/>
              <a:cs typeface="Arial"/>
              <a:sym typeface="Arial"/>
            </a:endParaRPr>
          </a:p>
        </p:txBody>
      </p:sp>
      <p:sp>
        <p:nvSpPr>
          <p:cNvPr id="801" name="Google Shape;801;p28"/>
          <p:cNvSpPr/>
          <p:nvPr>
            <p:ph idx="2" type="pic"/>
          </p:nvPr>
        </p:nvSpPr>
        <p:spPr>
          <a:xfrm>
            <a:off x="8839200" y="685800"/>
            <a:ext cx="2667000" cy="2400300"/>
          </a:xfrm>
          <a:prstGeom prst="rect">
            <a:avLst/>
          </a:prstGeom>
          <a:noFill/>
          <a:ln>
            <a:noFill/>
          </a:ln>
        </p:spPr>
      </p:sp>
      <p:pic>
        <p:nvPicPr>
          <p:cNvPr descr="Adult listening in class" id="802" name="Google Shape;802;p28"/>
          <p:cNvPicPr preferRelativeResize="0"/>
          <p:nvPr/>
        </p:nvPicPr>
        <p:blipFill rotWithShape="1">
          <a:blip r:embed="rId3">
            <a:alphaModFix/>
          </a:blip>
          <a:srcRect b="0" l="30085" r="29010" t="1517"/>
          <a:stretch/>
        </p:blipFill>
        <p:spPr>
          <a:xfrm>
            <a:off x="8082840" y="0"/>
            <a:ext cx="4109160" cy="6858000"/>
          </a:xfrm>
          <a:prstGeom prst="rect">
            <a:avLst/>
          </a:prstGeom>
          <a:noFill/>
          <a:ln>
            <a:noFill/>
          </a:ln>
        </p:spPr>
      </p:pic>
      <p:sp>
        <p:nvSpPr>
          <p:cNvPr id="803" name="Google Shape;803;p2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29"/>
          <p:cNvSpPr txBox="1"/>
          <p:nvPr>
            <p:ph idx="1" type="body"/>
          </p:nvPr>
        </p:nvSpPr>
        <p:spPr>
          <a:xfrm>
            <a:off x="912948" y="2031325"/>
            <a:ext cx="6319520" cy="3642347"/>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1000"/>
              </a:spcBef>
              <a:spcAft>
                <a:spcPts val="0"/>
              </a:spcAft>
              <a:buClr>
                <a:srgbClr val="243131"/>
              </a:buClr>
              <a:buSzPts val="1260"/>
              <a:buNone/>
            </a:pPr>
            <a:r>
              <a:rPr b="1" lang="lt-LT" sz="1600">
                <a:latin typeface="Arial"/>
                <a:ea typeface="Arial"/>
                <a:cs typeface="Arial"/>
                <a:sym typeface="Arial"/>
              </a:rPr>
              <a:t>To personalize</a:t>
            </a:r>
            <a:endParaRPr sz="1600">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The training content must be applied for all the groups of learners, especially concerning limitations or difficulties in terms of movement and vision. </a:t>
            </a:r>
            <a:endParaRPr sz="1600">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For disabled people (such as deafness or blindness) some specialized resource may be necessary. </a:t>
            </a:r>
            <a:endParaRPr sz="1600">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The learners may study at different speeds. Instead of speeding up learners who have not finished their activities, it's better to offer additional activities for those who have already finished, ask them to help other students, or show what they have done and learned. </a:t>
            </a:r>
            <a:endParaRPr sz="1600">
              <a:latin typeface="Arial"/>
              <a:ea typeface="Arial"/>
              <a:cs typeface="Arial"/>
              <a:sym typeface="Arial"/>
            </a:endParaRPr>
          </a:p>
        </p:txBody>
      </p:sp>
      <p:sp>
        <p:nvSpPr>
          <p:cNvPr id="811" name="Google Shape;811;p29"/>
          <p:cNvSpPr txBox="1"/>
          <p:nvPr/>
        </p:nvSpPr>
        <p:spPr>
          <a:xfrm>
            <a:off x="1087120" y="1117289"/>
            <a:ext cx="5944616" cy="9144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2400"/>
              <a:buFont typeface="Sorts Mill Goudy"/>
              <a:buNone/>
            </a:pPr>
            <a:r>
              <a:rPr b="1" i="0" lang="lt-LT" sz="2400" u="none" cap="none" strike="noStrike">
                <a:solidFill>
                  <a:schemeClr val="dk2"/>
                </a:solidFill>
                <a:latin typeface="Arial"/>
                <a:ea typeface="Arial"/>
                <a:cs typeface="Arial"/>
                <a:sym typeface="Arial"/>
              </a:rPr>
              <a:t>Strategies for CT promotion: learners engagement</a:t>
            </a:r>
            <a:endParaRPr b="1" i="0" sz="2400" u="none" cap="none" strike="noStrike">
              <a:solidFill>
                <a:schemeClr val="dk2"/>
              </a:solidFill>
              <a:latin typeface="Arial"/>
              <a:ea typeface="Arial"/>
              <a:cs typeface="Arial"/>
              <a:sym typeface="Arial"/>
            </a:endParaRPr>
          </a:p>
        </p:txBody>
      </p:sp>
      <p:sp>
        <p:nvSpPr>
          <p:cNvPr id="812" name="Google Shape;812;p29"/>
          <p:cNvSpPr/>
          <p:nvPr>
            <p:ph idx="2" type="pic"/>
          </p:nvPr>
        </p:nvSpPr>
        <p:spPr>
          <a:xfrm>
            <a:off x="8839200" y="685800"/>
            <a:ext cx="2667000" cy="2400300"/>
          </a:xfrm>
          <a:prstGeom prst="rect">
            <a:avLst/>
          </a:prstGeom>
          <a:noFill/>
          <a:ln>
            <a:noFill/>
          </a:ln>
        </p:spPr>
      </p:sp>
      <p:pic>
        <p:nvPicPr>
          <p:cNvPr descr="Adult listening in class" id="813" name="Google Shape;813;p29"/>
          <p:cNvPicPr preferRelativeResize="0"/>
          <p:nvPr/>
        </p:nvPicPr>
        <p:blipFill rotWithShape="1">
          <a:blip r:embed="rId3">
            <a:alphaModFix/>
          </a:blip>
          <a:srcRect b="0" l="30085" r="29010" t="1517"/>
          <a:stretch/>
        </p:blipFill>
        <p:spPr>
          <a:xfrm>
            <a:off x="8082840" y="0"/>
            <a:ext cx="4109160" cy="6858000"/>
          </a:xfrm>
          <a:prstGeom prst="rect">
            <a:avLst/>
          </a:prstGeom>
          <a:noFill/>
          <a:ln>
            <a:noFill/>
          </a:ln>
        </p:spPr>
      </p:pic>
      <p:sp>
        <p:nvSpPr>
          <p:cNvPr id="814" name="Google Shape;814;p2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sp>
        <p:nvSpPr>
          <p:cNvPr id="821" name="Google Shape;821;p30"/>
          <p:cNvSpPr txBox="1"/>
          <p:nvPr>
            <p:ph idx="1" type="body"/>
          </p:nvPr>
        </p:nvSpPr>
        <p:spPr>
          <a:xfrm>
            <a:off x="912948" y="2031325"/>
            <a:ext cx="6319520" cy="3642347"/>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1000"/>
              </a:spcBef>
              <a:spcAft>
                <a:spcPts val="0"/>
              </a:spcAft>
              <a:buClr>
                <a:srgbClr val="243131"/>
              </a:buClr>
              <a:buSzPts val="1260"/>
              <a:buNone/>
            </a:pPr>
            <a:r>
              <a:rPr b="1" lang="lt-LT" sz="1600">
                <a:latin typeface="Arial"/>
                <a:ea typeface="Arial"/>
                <a:cs typeface="Arial"/>
                <a:sym typeface="Arial"/>
              </a:rPr>
              <a:t>To apply trans-disciplinary approach </a:t>
            </a:r>
            <a:endParaRPr>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Activities must involve a combination of different contents, prioritizing the work in thematic problem situations instead of specific contents. </a:t>
            </a:r>
            <a:endParaRPr>
              <a:latin typeface="Arial"/>
              <a:ea typeface="Arial"/>
              <a:cs typeface="Arial"/>
              <a:sym typeface="Arial"/>
            </a:endParaRPr>
          </a:p>
          <a:p>
            <a:pPr indent="-228600" lvl="0" marL="457200" rtl="0" algn="l">
              <a:lnSpc>
                <a:spcPct val="100000"/>
              </a:lnSpc>
              <a:spcBef>
                <a:spcPts val="1000"/>
              </a:spcBef>
              <a:spcAft>
                <a:spcPts val="0"/>
              </a:spcAft>
              <a:buClr>
                <a:srgbClr val="243131"/>
              </a:buClr>
              <a:buSzPts val="1260"/>
              <a:buNone/>
            </a:pPr>
            <a:r>
              <a:rPr b="1" lang="lt-LT" sz="1600">
                <a:latin typeface="Arial"/>
                <a:ea typeface="Arial"/>
                <a:cs typeface="Arial"/>
                <a:sym typeface="Arial"/>
              </a:rPr>
              <a:t>To create a positive experience </a:t>
            </a:r>
            <a:endParaRPr>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When the experience is joyful, positive, and engaging for adults who apply CT in practices, this will have a positive impact on digital culture creation. </a:t>
            </a:r>
            <a:endParaRPr>
              <a:latin typeface="Arial"/>
              <a:ea typeface="Arial"/>
              <a:cs typeface="Arial"/>
              <a:sym typeface="Arial"/>
            </a:endParaRPr>
          </a:p>
          <a:p>
            <a:pPr indent="-285750" lvl="0" marL="514350" rtl="0" algn="l">
              <a:lnSpc>
                <a:spcPct val="100000"/>
              </a:lnSpc>
              <a:spcBef>
                <a:spcPts val="1000"/>
              </a:spcBef>
              <a:spcAft>
                <a:spcPts val="0"/>
              </a:spcAft>
              <a:buSzPts val="1260"/>
              <a:buFont typeface="Arial"/>
              <a:buChar char="•"/>
            </a:pPr>
            <a:r>
              <a:rPr lang="lt-LT" sz="1600">
                <a:latin typeface="Arial"/>
                <a:ea typeface="Arial"/>
                <a:cs typeface="Arial"/>
                <a:sym typeface="Arial"/>
              </a:rPr>
              <a:t>The process creates mental models that help learners develop familiarity with technological devices, reducing rejection and fear of exploring new technologies. </a:t>
            </a:r>
            <a:endParaRPr>
              <a:latin typeface="Arial"/>
              <a:ea typeface="Arial"/>
              <a:cs typeface="Arial"/>
              <a:sym typeface="Arial"/>
            </a:endParaRPr>
          </a:p>
          <a:p>
            <a:pPr indent="-228600" lvl="0" marL="457200" rtl="0" algn="l">
              <a:lnSpc>
                <a:spcPct val="100000"/>
              </a:lnSpc>
              <a:spcBef>
                <a:spcPts val="1000"/>
              </a:spcBef>
              <a:spcAft>
                <a:spcPts val="0"/>
              </a:spcAft>
              <a:buClr>
                <a:srgbClr val="243131"/>
              </a:buClr>
              <a:buSzPts val="1260"/>
              <a:buNone/>
            </a:pPr>
            <a:r>
              <a:t/>
            </a:r>
            <a:endParaRPr sz="1600">
              <a:latin typeface="Arial"/>
              <a:ea typeface="Arial"/>
              <a:cs typeface="Arial"/>
              <a:sym typeface="Arial"/>
            </a:endParaRPr>
          </a:p>
          <a:p>
            <a:pPr indent="-205740" lvl="0" marL="514350" rtl="0" algn="l">
              <a:lnSpc>
                <a:spcPct val="100000"/>
              </a:lnSpc>
              <a:spcBef>
                <a:spcPts val="1000"/>
              </a:spcBef>
              <a:spcAft>
                <a:spcPts val="0"/>
              </a:spcAft>
              <a:buSzPts val="1260"/>
              <a:buFont typeface="Arial"/>
              <a:buNone/>
            </a:pPr>
            <a:r>
              <a:t/>
            </a:r>
            <a:endParaRPr sz="1600">
              <a:latin typeface="Arial"/>
              <a:ea typeface="Arial"/>
              <a:cs typeface="Arial"/>
              <a:sym typeface="Arial"/>
            </a:endParaRPr>
          </a:p>
        </p:txBody>
      </p:sp>
      <p:sp>
        <p:nvSpPr>
          <p:cNvPr id="822" name="Google Shape;822;p30"/>
          <p:cNvSpPr txBox="1"/>
          <p:nvPr/>
        </p:nvSpPr>
        <p:spPr>
          <a:xfrm>
            <a:off x="1087120" y="1117289"/>
            <a:ext cx="5944616" cy="9144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2400"/>
              <a:buFont typeface="Sorts Mill Goudy"/>
              <a:buNone/>
            </a:pPr>
            <a:r>
              <a:rPr b="1" i="0" lang="lt-LT" sz="2400" u="none" cap="none" strike="noStrike">
                <a:solidFill>
                  <a:schemeClr val="dk2"/>
                </a:solidFill>
                <a:latin typeface="Arial"/>
                <a:ea typeface="Arial"/>
                <a:cs typeface="Arial"/>
                <a:sym typeface="Arial"/>
              </a:rPr>
              <a:t>Strategies for CT promotion: learners engagement</a:t>
            </a:r>
            <a:endParaRPr b="1" i="0" sz="2400" u="none" cap="none" strike="noStrike">
              <a:solidFill>
                <a:schemeClr val="dk2"/>
              </a:solidFill>
              <a:latin typeface="Arial"/>
              <a:ea typeface="Arial"/>
              <a:cs typeface="Arial"/>
              <a:sym typeface="Arial"/>
            </a:endParaRPr>
          </a:p>
        </p:txBody>
      </p:sp>
      <p:sp>
        <p:nvSpPr>
          <p:cNvPr id="823" name="Google Shape;823;p30"/>
          <p:cNvSpPr/>
          <p:nvPr>
            <p:ph idx="2" type="pic"/>
          </p:nvPr>
        </p:nvSpPr>
        <p:spPr>
          <a:xfrm>
            <a:off x="8839200" y="685800"/>
            <a:ext cx="2667000" cy="2400300"/>
          </a:xfrm>
          <a:prstGeom prst="rect">
            <a:avLst/>
          </a:prstGeom>
          <a:noFill/>
          <a:ln>
            <a:noFill/>
          </a:ln>
        </p:spPr>
      </p:sp>
      <p:pic>
        <p:nvPicPr>
          <p:cNvPr descr="Adult listening in class" id="824" name="Google Shape;824;p30"/>
          <p:cNvPicPr preferRelativeResize="0"/>
          <p:nvPr/>
        </p:nvPicPr>
        <p:blipFill rotWithShape="1">
          <a:blip r:embed="rId3">
            <a:alphaModFix/>
          </a:blip>
          <a:srcRect b="0" l="30085" r="29010" t="1517"/>
          <a:stretch/>
        </p:blipFill>
        <p:spPr>
          <a:xfrm>
            <a:off x="8082840" y="0"/>
            <a:ext cx="4109160" cy="6858000"/>
          </a:xfrm>
          <a:prstGeom prst="rect">
            <a:avLst/>
          </a:prstGeom>
          <a:noFill/>
          <a:ln>
            <a:noFill/>
          </a:ln>
        </p:spPr>
      </p:pic>
      <p:sp>
        <p:nvSpPr>
          <p:cNvPr id="825" name="Google Shape;825;p3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1" name="Shape 831"/>
        <p:cNvGrpSpPr/>
        <p:nvPr/>
      </p:nvGrpSpPr>
      <p:grpSpPr>
        <a:xfrm>
          <a:off x="0" y="0"/>
          <a:ext cx="0" cy="0"/>
          <a:chOff x="0" y="0"/>
          <a:chExt cx="0" cy="0"/>
        </a:xfrm>
      </p:grpSpPr>
      <p:sp>
        <p:nvSpPr>
          <p:cNvPr id="832" name="Google Shape;832;p31"/>
          <p:cNvSpPr txBox="1"/>
          <p:nvPr>
            <p:ph idx="1" type="body"/>
          </p:nvPr>
        </p:nvSpPr>
        <p:spPr>
          <a:xfrm>
            <a:off x="922141" y="2070514"/>
            <a:ext cx="5962286" cy="3642347"/>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600"/>
              </a:spcBef>
              <a:spcAft>
                <a:spcPts val="0"/>
              </a:spcAft>
              <a:buSzPts val="1260"/>
              <a:buNone/>
            </a:pPr>
            <a:r>
              <a:rPr b="1" lang="lt-LT" sz="1600">
                <a:latin typeface="Arial"/>
                <a:ea typeface="Arial"/>
                <a:cs typeface="Arial"/>
                <a:sym typeface="Arial"/>
              </a:rPr>
              <a:t>OER availability and interactivity </a:t>
            </a:r>
            <a:endParaRPr>
              <a:latin typeface="Arial"/>
              <a:ea typeface="Arial"/>
              <a:cs typeface="Arial"/>
              <a:sym typeface="Arial"/>
            </a:endParaRPr>
          </a:p>
          <a:p>
            <a:pPr indent="-285750" lvl="0" marL="468313" rtl="0" algn="l">
              <a:lnSpc>
                <a:spcPct val="100000"/>
              </a:lnSpc>
              <a:spcBef>
                <a:spcPts val="1000"/>
              </a:spcBef>
              <a:spcAft>
                <a:spcPts val="0"/>
              </a:spcAft>
              <a:buSzPts val="1260"/>
              <a:buFont typeface="Arial"/>
              <a:buChar char="•"/>
            </a:pPr>
            <a:r>
              <a:rPr lang="lt-LT" sz="1600">
                <a:latin typeface="Arial"/>
                <a:ea typeface="Arial"/>
                <a:cs typeface="Arial"/>
                <a:sym typeface="Arial"/>
              </a:rPr>
              <a:t>The part of the digital culture to ensure the availability of the OER, when the adults can study an inappropriate times using blended learning models, asynchronous courses, and micro-learning modules </a:t>
            </a:r>
            <a:endParaRPr>
              <a:latin typeface="Arial"/>
              <a:ea typeface="Arial"/>
              <a:cs typeface="Arial"/>
              <a:sym typeface="Arial"/>
            </a:endParaRPr>
          </a:p>
          <a:p>
            <a:pPr indent="-285750" lvl="0" marL="468313" rtl="0" algn="l">
              <a:lnSpc>
                <a:spcPct val="100000"/>
              </a:lnSpc>
              <a:spcBef>
                <a:spcPts val="1000"/>
              </a:spcBef>
              <a:spcAft>
                <a:spcPts val="0"/>
              </a:spcAft>
              <a:buSzPts val="1260"/>
              <a:buFont typeface="Arial"/>
              <a:buChar char="•"/>
            </a:pPr>
            <a:r>
              <a:rPr lang="lt-LT" sz="1600">
                <a:latin typeface="Arial"/>
                <a:ea typeface="Arial"/>
                <a:cs typeface="Arial"/>
                <a:sym typeface="Arial"/>
              </a:rPr>
              <a:t>It shouldn't be an impediment to participate if the learner misses any activity/training. Even when activities are linked to the previous ones, a new learner should have the opportunity to continue their studies. </a:t>
            </a:r>
            <a:endParaRPr>
              <a:latin typeface="Arial"/>
              <a:ea typeface="Arial"/>
              <a:cs typeface="Arial"/>
              <a:sym typeface="Arial"/>
            </a:endParaRPr>
          </a:p>
          <a:p>
            <a:pPr indent="-285750" lvl="0" marL="468313" rtl="0" algn="l">
              <a:lnSpc>
                <a:spcPct val="100000"/>
              </a:lnSpc>
              <a:spcBef>
                <a:spcPts val="1000"/>
              </a:spcBef>
              <a:spcAft>
                <a:spcPts val="0"/>
              </a:spcAft>
              <a:buSzPts val="1260"/>
              <a:buFont typeface="Arial"/>
              <a:buChar char="•"/>
            </a:pPr>
            <a:r>
              <a:rPr lang="lt-LT" sz="1600">
                <a:latin typeface="Arial"/>
                <a:ea typeface="Arial"/>
                <a:cs typeface="Arial"/>
                <a:sym typeface="Arial"/>
              </a:rPr>
              <a:t>The interactive tools integration may help to see the progress. </a:t>
            </a:r>
            <a:endParaRPr>
              <a:latin typeface="Arial"/>
              <a:ea typeface="Arial"/>
              <a:cs typeface="Arial"/>
              <a:sym typeface="Arial"/>
            </a:endParaRPr>
          </a:p>
          <a:p>
            <a:pPr indent="-285750" lvl="0" marL="468313" rtl="0" algn="l">
              <a:lnSpc>
                <a:spcPct val="100000"/>
              </a:lnSpc>
              <a:spcBef>
                <a:spcPts val="1000"/>
              </a:spcBef>
              <a:spcAft>
                <a:spcPts val="0"/>
              </a:spcAft>
              <a:buSzPts val="1260"/>
              <a:buFont typeface="Arial"/>
              <a:buChar char="•"/>
            </a:pPr>
            <a:r>
              <a:rPr lang="lt-LT" sz="1600">
                <a:latin typeface="Arial"/>
                <a:ea typeface="Arial"/>
                <a:cs typeface="Arial"/>
                <a:sym typeface="Arial"/>
              </a:rPr>
              <a:t>But at the same time, there should be opportunities to study offline. </a:t>
            </a:r>
            <a:endParaRPr>
              <a:latin typeface="Arial"/>
              <a:ea typeface="Arial"/>
              <a:cs typeface="Arial"/>
              <a:sym typeface="Arial"/>
            </a:endParaRPr>
          </a:p>
        </p:txBody>
      </p:sp>
      <p:sp>
        <p:nvSpPr>
          <p:cNvPr id="833" name="Google Shape;833;p31"/>
          <p:cNvSpPr txBox="1"/>
          <p:nvPr/>
        </p:nvSpPr>
        <p:spPr>
          <a:xfrm>
            <a:off x="1087120" y="1117289"/>
            <a:ext cx="5944616" cy="9144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chemeClr val="dk2"/>
              </a:buClr>
              <a:buSzPts val="2400"/>
              <a:buFont typeface="Sorts Mill Goudy"/>
              <a:buNone/>
            </a:pPr>
            <a:r>
              <a:rPr b="1" i="0" lang="lt-LT" sz="2400" u="none" cap="none" strike="noStrike">
                <a:solidFill>
                  <a:schemeClr val="dk2"/>
                </a:solidFill>
                <a:latin typeface="Arial"/>
                <a:ea typeface="Arial"/>
                <a:cs typeface="Arial"/>
                <a:sym typeface="Arial"/>
              </a:rPr>
              <a:t>Strategies for CT promotion: learners engagement</a:t>
            </a:r>
            <a:endParaRPr b="1" i="0" sz="2400" u="none" cap="none" strike="noStrike">
              <a:solidFill>
                <a:schemeClr val="dk2"/>
              </a:solidFill>
              <a:latin typeface="Arial"/>
              <a:ea typeface="Arial"/>
              <a:cs typeface="Arial"/>
              <a:sym typeface="Arial"/>
            </a:endParaRPr>
          </a:p>
        </p:txBody>
      </p:sp>
      <p:sp>
        <p:nvSpPr>
          <p:cNvPr id="834" name="Google Shape;834;p31"/>
          <p:cNvSpPr/>
          <p:nvPr>
            <p:ph idx="2" type="pic"/>
          </p:nvPr>
        </p:nvSpPr>
        <p:spPr>
          <a:xfrm>
            <a:off x="8839200" y="685800"/>
            <a:ext cx="2667000" cy="2400300"/>
          </a:xfrm>
          <a:prstGeom prst="rect">
            <a:avLst/>
          </a:prstGeom>
          <a:noFill/>
          <a:ln>
            <a:noFill/>
          </a:ln>
        </p:spPr>
      </p:sp>
      <p:pic>
        <p:nvPicPr>
          <p:cNvPr descr="Adult listening in class" id="835" name="Google Shape;835;p31"/>
          <p:cNvPicPr preferRelativeResize="0"/>
          <p:nvPr/>
        </p:nvPicPr>
        <p:blipFill rotWithShape="1">
          <a:blip r:embed="rId3">
            <a:alphaModFix/>
          </a:blip>
          <a:srcRect b="0" l="30085" r="29010" t="1517"/>
          <a:stretch/>
        </p:blipFill>
        <p:spPr>
          <a:xfrm>
            <a:off x="8082840" y="0"/>
            <a:ext cx="4109160" cy="6858000"/>
          </a:xfrm>
          <a:prstGeom prst="rect">
            <a:avLst/>
          </a:prstGeom>
          <a:noFill/>
          <a:ln>
            <a:noFill/>
          </a:ln>
        </p:spPr>
      </p:pic>
      <p:sp>
        <p:nvSpPr>
          <p:cNvPr id="836" name="Google Shape;836;p3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0" name="Shape 840"/>
        <p:cNvGrpSpPr/>
        <p:nvPr/>
      </p:nvGrpSpPr>
      <p:grpSpPr>
        <a:xfrm>
          <a:off x="0" y="0"/>
          <a:ext cx="0" cy="0"/>
          <a:chOff x="0" y="0"/>
          <a:chExt cx="0" cy="0"/>
        </a:xfrm>
      </p:grpSpPr>
      <p:sp>
        <p:nvSpPr>
          <p:cNvPr id="841" name="Google Shape;841;p32"/>
          <p:cNvSpPr/>
          <p:nvPr/>
        </p:nvSpPr>
        <p:spPr>
          <a:xfrm>
            <a:off x="701041" y="659383"/>
            <a:ext cx="10768148" cy="1091691"/>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22860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lt1"/>
              </a:solidFill>
              <a:latin typeface="Arial"/>
              <a:ea typeface="Arial"/>
              <a:cs typeface="Arial"/>
              <a:sym typeface="Arial"/>
            </a:endParaRPr>
          </a:p>
        </p:txBody>
      </p:sp>
      <p:sp>
        <p:nvSpPr>
          <p:cNvPr id="842" name="Google Shape;842;p32"/>
          <p:cNvSpPr txBox="1"/>
          <p:nvPr>
            <p:ph type="title"/>
          </p:nvPr>
        </p:nvSpPr>
        <p:spPr>
          <a:xfrm>
            <a:off x="1295449" y="772159"/>
            <a:ext cx="9601102" cy="72511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200"/>
              <a:buNone/>
            </a:pPr>
            <a:r>
              <a:rPr b="1" lang="lt-LT" sz="2900">
                <a:solidFill>
                  <a:schemeClr val="lt1"/>
                </a:solidFill>
                <a:latin typeface="Arial"/>
                <a:ea typeface="Arial"/>
                <a:cs typeface="Arial"/>
                <a:sym typeface="Arial"/>
              </a:rPr>
              <a:t>The Socially Aware Design model </a:t>
            </a:r>
            <a:endParaRPr sz="2900">
              <a:solidFill>
                <a:schemeClr val="lt1"/>
              </a:solidFill>
              <a:latin typeface="Arial"/>
              <a:ea typeface="Arial"/>
              <a:cs typeface="Arial"/>
              <a:sym typeface="Arial"/>
            </a:endParaRPr>
          </a:p>
        </p:txBody>
      </p:sp>
      <p:sp>
        <p:nvSpPr>
          <p:cNvPr id="843" name="Google Shape;843;p32"/>
          <p:cNvSpPr txBox="1"/>
          <p:nvPr>
            <p:ph idx="1" type="body"/>
          </p:nvPr>
        </p:nvSpPr>
        <p:spPr>
          <a:xfrm>
            <a:off x="1202690" y="1751074"/>
            <a:ext cx="9993630" cy="4322759"/>
          </a:xfrm>
          <a:prstGeom prst="rect">
            <a:avLst/>
          </a:prstGeom>
          <a:noFill/>
          <a:ln>
            <a:noFill/>
          </a:ln>
        </p:spPr>
        <p:txBody>
          <a:bodyPr anchorCtr="0" anchor="t" bIns="45700" lIns="91425" spcFirstLastPara="1" rIns="91425" wrap="square" tIns="45700">
            <a:normAutofit/>
          </a:bodyPr>
          <a:lstStyle/>
          <a:p>
            <a:pPr indent="0" lvl="0" marL="148590" rtl="0" algn="just">
              <a:lnSpc>
                <a:spcPct val="100000"/>
              </a:lnSpc>
              <a:spcBef>
                <a:spcPts val="1000"/>
              </a:spcBef>
              <a:spcAft>
                <a:spcPts val="0"/>
              </a:spcAft>
              <a:buSzPts val="1260"/>
              <a:buNone/>
            </a:pPr>
            <a:r>
              <a:rPr lang="lt-LT" sz="1600">
                <a:latin typeface="Arial"/>
                <a:ea typeface="Arial"/>
                <a:cs typeface="Arial"/>
                <a:sym typeface="Arial"/>
              </a:rPr>
              <a:t>The Socially Aware Design model main idea: before developing any solution, it is essential at first to understand the problem, engaging both users and stakeholders; the problem examination from multiple perspectives ensures a more comprehensive understanding of its context. </a:t>
            </a:r>
            <a:endParaRPr sz="1600">
              <a:latin typeface="Arial"/>
              <a:ea typeface="Arial"/>
              <a:cs typeface="Arial"/>
              <a:sym typeface="Arial"/>
            </a:endParaRPr>
          </a:p>
          <a:p>
            <a:pPr indent="-342900" lvl="0" marL="491490" rtl="0" algn="just">
              <a:lnSpc>
                <a:spcPct val="100000"/>
              </a:lnSpc>
              <a:spcBef>
                <a:spcPts val="600"/>
              </a:spcBef>
              <a:spcAft>
                <a:spcPts val="0"/>
              </a:spcAft>
              <a:buSzPts val="1260"/>
              <a:buFont typeface="Arial"/>
              <a:buAutoNum type="arabicParenR"/>
            </a:pPr>
            <a:r>
              <a:rPr lang="lt-LT" sz="1600">
                <a:latin typeface="Arial"/>
                <a:ea typeface="Arial"/>
                <a:cs typeface="Arial"/>
                <a:sym typeface="Arial"/>
              </a:rPr>
              <a:t>Model focuses on understanding the problem before anything else; </a:t>
            </a:r>
            <a:endParaRPr sz="1600">
              <a:latin typeface="Arial"/>
              <a:ea typeface="Arial"/>
              <a:cs typeface="Arial"/>
              <a:sym typeface="Arial"/>
            </a:endParaRPr>
          </a:p>
          <a:p>
            <a:pPr indent="-342900" lvl="0" marL="491490" rtl="0" algn="just">
              <a:lnSpc>
                <a:spcPct val="100000"/>
              </a:lnSpc>
              <a:spcBef>
                <a:spcPts val="0"/>
              </a:spcBef>
              <a:spcAft>
                <a:spcPts val="0"/>
              </a:spcAft>
              <a:buSzPts val="1260"/>
              <a:buFont typeface="Arial"/>
              <a:buAutoNum type="arabicParenR"/>
            </a:pPr>
            <a:r>
              <a:rPr lang="lt-LT" sz="1600">
                <a:latin typeface="Arial"/>
                <a:ea typeface="Arial"/>
                <a:cs typeface="Arial"/>
                <a:sym typeface="Arial"/>
              </a:rPr>
              <a:t>The understanding goes beyond just technical aspects of the problem and covers informal aspects such as culture and values and formal such as procedures and rules of the problem and context of use; </a:t>
            </a:r>
            <a:endParaRPr sz="1600">
              <a:latin typeface="Arial"/>
              <a:ea typeface="Arial"/>
              <a:cs typeface="Arial"/>
              <a:sym typeface="Arial"/>
            </a:endParaRPr>
          </a:p>
          <a:p>
            <a:pPr indent="-342900" lvl="0" marL="491490" rtl="0" algn="just">
              <a:lnSpc>
                <a:spcPct val="100000"/>
              </a:lnSpc>
              <a:spcBef>
                <a:spcPts val="0"/>
              </a:spcBef>
              <a:spcAft>
                <a:spcPts val="0"/>
              </a:spcAft>
              <a:buSzPts val="1260"/>
              <a:buFont typeface="Arial"/>
              <a:buAutoNum type="arabicParenR"/>
            </a:pPr>
            <a:r>
              <a:rPr lang="lt-LT" sz="1600">
                <a:latin typeface="Arial"/>
                <a:ea typeface="Arial"/>
                <a:cs typeface="Arial"/>
                <a:sym typeface="Arial"/>
              </a:rPr>
              <a:t>This study is carried out with the involvement of users and stakeholders who are or will be affected by the problem or its solution.</a:t>
            </a:r>
            <a:endParaRPr sz="1600">
              <a:latin typeface="Arial"/>
              <a:ea typeface="Arial"/>
              <a:cs typeface="Arial"/>
              <a:sym typeface="Arial"/>
            </a:endParaRPr>
          </a:p>
        </p:txBody>
      </p:sp>
      <p:sp>
        <p:nvSpPr>
          <p:cNvPr id="844" name="Google Shape;844;p3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845" name="Google Shape;845;p32"/>
          <p:cNvSpPr/>
          <p:nvPr/>
        </p:nvSpPr>
        <p:spPr>
          <a:xfrm>
            <a:off x="4635966" y="5039505"/>
            <a:ext cx="2727451" cy="952387"/>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46" name="Google Shape;846;p32"/>
          <p:cNvSpPr/>
          <p:nvPr/>
        </p:nvSpPr>
        <p:spPr>
          <a:xfrm>
            <a:off x="8091981" y="4865635"/>
            <a:ext cx="2711811" cy="1126257"/>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847" name="Google Shape;847;p32"/>
          <p:cNvGrpSpPr/>
          <p:nvPr/>
        </p:nvGrpSpPr>
        <p:grpSpPr>
          <a:xfrm>
            <a:off x="1281278" y="4365794"/>
            <a:ext cx="9372986" cy="1815571"/>
            <a:chOff x="1167079" y="4223554"/>
            <a:chExt cx="9372986" cy="1815571"/>
          </a:xfrm>
        </p:grpSpPr>
        <p:sp>
          <p:nvSpPr>
            <p:cNvPr id="848" name="Google Shape;848;p32"/>
            <p:cNvSpPr/>
            <p:nvPr/>
          </p:nvSpPr>
          <p:spPr>
            <a:xfrm>
              <a:off x="1597036" y="4223554"/>
              <a:ext cx="8686800" cy="424485"/>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22860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SOCIAL AWARE MODEL</a:t>
              </a:r>
              <a:endParaRPr b="1" i="0" sz="1400" u="none" cap="none" strike="noStrike">
                <a:solidFill>
                  <a:schemeClr val="lt1"/>
                </a:solidFill>
                <a:latin typeface="Arial"/>
                <a:ea typeface="Arial"/>
                <a:cs typeface="Arial"/>
                <a:sym typeface="Arial"/>
              </a:endParaRPr>
            </a:p>
          </p:txBody>
        </p:sp>
        <p:sp>
          <p:nvSpPr>
            <p:cNvPr id="849" name="Google Shape;849;p32"/>
            <p:cNvSpPr txBox="1"/>
            <p:nvPr/>
          </p:nvSpPr>
          <p:spPr>
            <a:xfrm>
              <a:off x="4747410" y="5085058"/>
              <a:ext cx="2243327" cy="95406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To create abilities related to the adults interests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0" name="Google Shape;850;p32"/>
            <p:cNvSpPr/>
            <p:nvPr/>
          </p:nvSpPr>
          <p:spPr>
            <a:xfrm>
              <a:off x="1167079" y="4852257"/>
              <a:ext cx="2757647" cy="1043772"/>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To know learners and understand what's important to them, what technologies they use</a:t>
              </a:r>
              <a:endParaRPr b="0" i="0" sz="1400" u="none" cap="none" strike="noStrike">
                <a:solidFill>
                  <a:srgbClr val="000000"/>
                </a:solidFill>
                <a:latin typeface="Arial"/>
                <a:ea typeface="Arial"/>
                <a:cs typeface="Arial"/>
                <a:sym typeface="Arial"/>
              </a:endParaRPr>
            </a:p>
          </p:txBody>
        </p:sp>
        <p:sp>
          <p:nvSpPr>
            <p:cNvPr id="851" name="Google Shape;851;p32"/>
            <p:cNvSpPr/>
            <p:nvPr/>
          </p:nvSpPr>
          <p:spPr>
            <a:xfrm>
              <a:off x="1341581" y="4617333"/>
              <a:ext cx="2437270"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22860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1. TO KNOW</a:t>
              </a:r>
              <a:endParaRPr b="1" i="0" sz="1400" u="none" cap="none" strike="noStrike">
                <a:solidFill>
                  <a:schemeClr val="lt1"/>
                </a:solidFill>
                <a:latin typeface="Arial"/>
                <a:ea typeface="Arial"/>
                <a:cs typeface="Arial"/>
                <a:sym typeface="Arial"/>
              </a:endParaRPr>
            </a:p>
          </p:txBody>
        </p:sp>
        <p:sp>
          <p:nvSpPr>
            <p:cNvPr id="852" name="Google Shape;852;p32"/>
            <p:cNvSpPr txBox="1"/>
            <p:nvPr/>
          </p:nvSpPr>
          <p:spPr>
            <a:xfrm>
              <a:off x="8446765" y="4934454"/>
              <a:ext cx="2068827" cy="73862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To implement activities following the set of principles</a:t>
              </a:r>
              <a:endParaRPr b="0" i="0" sz="1400" u="none" cap="none" strike="noStrike">
                <a:solidFill>
                  <a:srgbClr val="000000"/>
                </a:solidFill>
                <a:latin typeface="Arial"/>
                <a:ea typeface="Arial"/>
                <a:cs typeface="Arial"/>
                <a:sym typeface="Arial"/>
              </a:endParaRPr>
            </a:p>
          </p:txBody>
        </p:sp>
        <p:sp>
          <p:nvSpPr>
            <p:cNvPr id="853" name="Google Shape;853;p32"/>
            <p:cNvSpPr/>
            <p:nvPr/>
          </p:nvSpPr>
          <p:spPr>
            <a:xfrm>
              <a:off x="8115896" y="4617333"/>
              <a:ext cx="2424169"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2. TO IMPLEMENT</a:t>
              </a:r>
              <a:endParaRPr b="0" i="0" sz="1400" u="none" cap="none" strike="noStrike">
                <a:solidFill>
                  <a:srgbClr val="000000"/>
                </a:solidFill>
                <a:latin typeface="Arial"/>
                <a:ea typeface="Arial"/>
                <a:cs typeface="Arial"/>
                <a:sym typeface="Arial"/>
              </a:endParaRPr>
            </a:p>
          </p:txBody>
        </p:sp>
        <p:sp>
          <p:nvSpPr>
            <p:cNvPr id="854" name="Google Shape;854;p32"/>
            <p:cNvSpPr/>
            <p:nvPr/>
          </p:nvSpPr>
          <p:spPr>
            <a:xfrm>
              <a:off x="4650554" y="4626084"/>
              <a:ext cx="2437270"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2. To CREATE</a:t>
              </a:r>
              <a:endParaRPr b="0" i="0" sz="1400" u="none" cap="none" strike="noStrike">
                <a:solidFill>
                  <a:srgbClr val="000000"/>
                </a:solidFill>
                <a:latin typeface="Arial"/>
                <a:ea typeface="Arial"/>
                <a:cs typeface="Arial"/>
                <a:sym typeface="Arial"/>
              </a:endParaRPr>
            </a:p>
          </p:txBody>
        </p:sp>
        <p:sp>
          <p:nvSpPr>
            <p:cNvPr id="855" name="Google Shape;855;p32"/>
            <p:cNvSpPr/>
            <p:nvPr/>
          </p:nvSpPr>
          <p:spPr>
            <a:xfrm>
              <a:off x="3860269" y="4659976"/>
              <a:ext cx="659911" cy="280315"/>
            </a:xfrm>
            <a:prstGeom prst="rightArrow">
              <a:avLst>
                <a:gd fmla="val 50000" name="adj1"/>
                <a:gd fmla="val 50000" name="adj2"/>
              </a:avLst>
            </a:prstGeom>
            <a:solidFill>
              <a:srgbClr val="678877"/>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56" name="Google Shape;856;p32"/>
            <p:cNvSpPr/>
            <p:nvPr/>
          </p:nvSpPr>
          <p:spPr>
            <a:xfrm>
              <a:off x="7256000" y="4641465"/>
              <a:ext cx="659911" cy="280315"/>
            </a:xfrm>
            <a:prstGeom prst="rightArrow">
              <a:avLst>
                <a:gd fmla="val 50000" name="adj1"/>
                <a:gd fmla="val 50000" name="adj2"/>
              </a:avLst>
            </a:prstGeom>
            <a:solidFill>
              <a:srgbClr val="678877"/>
            </a:solidFill>
            <a:ln cap="flat" cmpd="sng" w="254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0" name="Shape 860"/>
        <p:cNvGrpSpPr/>
        <p:nvPr/>
      </p:nvGrpSpPr>
      <p:grpSpPr>
        <a:xfrm>
          <a:off x="0" y="0"/>
          <a:ext cx="0" cy="0"/>
          <a:chOff x="0" y="0"/>
          <a:chExt cx="0" cy="0"/>
        </a:xfrm>
      </p:grpSpPr>
      <p:sp>
        <p:nvSpPr>
          <p:cNvPr id="861" name="Google Shape;861;p33"/>
          <p:cNvSpPr/>
          <p:nvPr/>
        </p:nvSpPr>
        <p:spPr>
          <a:xfrm>
            <a:off x="750570" y="1792935"/>
            <a:ext cx="6760334" cy="4322759"/>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62" name="Google Shape;862;p33"/>
          <p:cNvSpPr txBox="1"/>
          <p:nvPr>
            <p:ph idx="1" type="body"/>
          </p:nvPr>
        </p:nvSpPr>
        <p:spPr>
          <a:xfrm>
            <a:off x="816610" y="1792935"/>
            <a:ext cx="6336030" cy="4322759"/>
          </a:xfrm>
          <a:prstGeom prst="rect">
            <a:avLst/>
          </a:prstGeom>
          <a:noFill/>
          <a:ln>
            <a:noFill/>
          </a:ln>
        </p:spPr>
        <p:txBody>
          <a:bodyPr anchorCtr="0" anchor="t" bIns="45700" lIns="91425" spcFirstLastPara="1" rIns="91425" wrap="square" tIns="45700">
            <a:normAutofit/>
          </a:bodyPr>
          <a:lstStyle/>
          <a:p>
            <a:pPr indent="0" lvl="0" marL="148590" rtl="0" algn="l">
              <a:lnSpc>
                <a:spcPct val="100000"/>
              </a:lnSpc>
              <a:spcBef>
                <a:spcPts val="1000"/>
              </a:spcBef>
              <a:spcAft>
                <a:spcPts val="0"/>
              </a:spcAft>
              <a:buSzPts val="1260"/>
              <a:buNone/>
            </a:pPr>
            <a:r>
              <a:rPr lang="lt-LT" sz="1600">
                <a:latin typeface="Arial"/>
                <a:ea typeface="Arial"/>
                <a:cs typeface="Arial"/>
                <a:sym typeface="Arial"/>
              </a:rPr>
              <a:t>Socially Aware Design model application in adults education.</a:t>
            </a:r>
            <a:endParaRPr sz="1600">
              <a:latin typeface="Arial"/>
              <a:ea typeface="Arial"/>
              <a:cs typeface="Arial"/>
              <a:sym typeface="Arial"/>
            </a:endParaRPr>
          </a:p>
          <a:p>
            <a:pPr indent="0" lvl="0" marL="148590" rtl="0" algn="l">
              <a:lnSpc>
                <a:spcPct val="100000"/>
              </a:lnSpc>
              <a:spcBef>
                <a:spcPts val="1000"/>
              </a:spcBef>
              <a:spcAft>
                <a:spcPts val="0"/>
              </a:spcAft>
              <a:buSzPts val="1260"/>
              <a:buNone/>
            </a:pPr>
            <a:r>
              <a:rPr b="1" lang="lt-LT" sz="1600">
                <a:latin typeface="Arial"/>
                <a:ea typeface="Arial"/>
                <a:cs typeface="Arial"/>
                <a:sym typeface="Arial"/>
              </a:rPr>
              <a:t>Democratic space. </a:t>
            </a:r>
            <a:r>
              <a:rPr lang="lt-LT" sz="1600">
                <a:latin typeface="Arial"/>
                <a:ea typeface="Arial"/>
                <a:cs typeface="Arial"/>
                <a:sym typeface="Arial"/>
              </a:rPr>
              <a:t>Everyone can express opinions, curiosity, and needs, emphasizing the subjects that are important to the participants. </a:t>
            </a:r>
            <a:endParaRPr sz="1600">
              <a:latin typeface="Arial"/>
              <a:ea typeface="Arial"/>
              <a:cs typeface="Arial"/>
              <a:sym typeface="Arial"/>
            </a:endParaRPr>
          </a:p>
          <a:p>
            <a:pPr indent="0" lvl="0" marL="148590" rtl="0" algn="l">
              <a:lnSpc>
                <a:spcPct val="100000"/>
              </a:lnSpc>
              <a:spcBef>
                <a:spcPts val="1000"/>
              </a:spcBef>
              <a:spcAft>
                <a:spcPts val="0"/>
              </a:spcAft>
              <a:buSzPts val="1260"/>
              <a:buNone/>
            </a:pPr>
            <a:r>
              <a:rPr b="1" lang="lt-LT" sz="1600">
                <a:latin typeface="Arial"/>
                <a:ea typeface="Arial"/>
                <a:cs typeface="Arial"/>
                <a:sym typeface="Arial"/>
              </a:rPr>
              <a:t>Participation practices. </a:t>
            </a:r>
            <a:r>
              <a:rPr lang="lt-LT" sz="1600">
                <a:latin typeface="Arial"/>
                <a:ea typeface="Arial"/>
                <a:cs typeface="Arial"/>
                <a:sym typeface="Arial"/>
              </a:rPr>
              <a:t>All group members (learners) participate, therefore study object should represents all the participants’ preferences and context. The motivation, engagement, empowerment and enrichment the learning experience are important. </a:t>
            </a:r>
            <a:endParaRPr>
              <a:latin typeface="Arial"/>
              <a:ea typeface="Arial"/>
              <a:cs typeface="Arial"/>
              <a:sym typeface="Arial"/>
            </a:endParaRPr>
          </a:p>
          <a:p>
            <a:pPr indent="0" lvl="0" marL="148590" rtl="0" algn="l">
              <a:lnSpc>
                <a:spcPct val="100000"/>
              </a:lnSpc>
              <a:spcBef>
                <a:spcPts val="1000"/>
              </a:spcBef>
              <a:spcAft>
                <a:spcPts val="0"/>
              </a:spcAft>
              <a:buSzPts val="1260"/>
              <a:buNone/>
            </a:pPr>
            <a:r>
              <a:rPr b="1" lang="lt-LT" sz="1600">
                <a:latin typeface="Arial"/>
                <a:ea typeface="Arial"/>
                <a:cs typeface="Arial"/>
                <a:sym typeface="Arial"/>
              </a:rPr>
              <a:t>Priorities</a:t>
            </a:r>
            <a:r>
              <a:rPr lang="lt-LT" sz="1600">
                <a:latin typeface="Arial"/>
                <a:ea typeface="Arial"/>
                <a:cs typeface="Arial"/>
                <a:sym typeface="Arial"/>
              </a:rPr>
              <a:t>. First focus on learners the interests, needs, curiosities, doubts, or everyday problems that could be approached with the available technology. Then, activities to can be carried out to solve the problems, evaluating the abilities and experiences students already have.</a:t>
            </a:r>
            <a:endParaRPr>
              <a:latin typeface="Arial"/>
              <a:ea typeface="Arial"/>
              <a:cs typeface="Arial"/>
              <a:sym typeface="Arial"/>
            </a:endParaRPr>
          </a:p>
        </p:txBody>
      </p:sp>
      <p:sp>
        <p:nvSpPr>
          <p:cNvPr id="863" name="Google Shape;863;p3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864" name="Google Shape;864;p33"/>
          <p:cNvSpPr/>
          <p:nvPr/>
        </p:nvSpPr>
        <p:spPr>
          <a:xfrm>
            <a:off x="7678482" y="1987682"/>
            <a:ext cx="3352800" cy="3271520"/>
          </a:xfrm>
          <a:prstGeom prst="ellipse">
            <a:avLst/>
          </a:prstGeom>
          <a:noFill/>
          <a:ln cap="flat" cmpd="sng" w="381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865" name="Google Shape;865;p33"/>
          <p:cNvSpPr txBox="1"/>
          <p:nvPr/>
        </p:nvSpPr>
        <p:spPr>
          <a:xfrm>
            <a:off x="8543352" y="2204892"/>
            <a:ext cx="212344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Democratic Space</a:t>
            </a:r>
            <a:endParaRPr b="0" i="0" sz="1400" u="none" cap="none" strike="noStrike">
              <a:solidFill>
                <a:srgbClr val="000000"/>
              </a:solidFill>
              <a:latin typeface="Arial"/>
              <a:ea typeface="Arial"/>
              <a:cs typeface="Arial"/>
              <a:sym typeface="Arial"/>
            </a:endParaRPr>
          </a:p>
        </p:txBody>
      </p:sp>
      <p:sp>
        <p:nvSpPr>
          <p:cNvPr id="866" name="Google Shape;866;p33"/>
          <p:cNvSpPr/>
          <p:nvPr/>
        </p:nvSpPr>
        <p:spPr>
          <a:xfrm>
            <a:off x="9804400" y="3827627"/>
            <a:ext cx="589280" cy="591973"/>
          </a:xfrm>
          <a:prstGeom prst="ellipse">
            <a:avLst/>
          </a:prstGeom>
          <a:solidFill>
            <a:schemeClr val="accent1">
              <a:alpha val="4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67" name="Google Shape;867;p33"/>
          <p:cNvSpPr/>
          <p:nvPr/>
        </p:nvSpPr>
        <p:spPr>
          <a:xfrm>
            <a:off x="8016240" y="3362341"/>
            <a:ext cx="589280" cy="591973"/>
          </a:xfrm>
          <a:prstGeom prst="ellipse">
            <a:avLst/>
          </a:prstGeom>
          <a:solidFill>
            <a:schemeClr val="accent1">
              <a:alpha val="4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68" name="Google Shape;868;p33"/>
          <p:cNvSpPr/>
          <p:nvPr/>
        </p:nvSpPr>
        <p:spPr>
          <a:xfrm>
            <a:off x="8844280" y="4418125"/>
            <a:ext cx="589280" cy="591973"/>
          </a:xfrm>
          <a:prstGeom prst="ellipse">
            <a:avLst/>
          </a:prstGeom>
          <a:solidFill>
            <a:schemeClr val="accent1">
              <a:alpha val="4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69" name="Google Shape;869;p33"/>
          <p:cNvSpPr txBox="1"/>
          <p:nvPr/>
        </p:nvSpPr>
        <p:spPr>
          <a:xfrm>
            <a:off x="8790305" y="4575611"/>
            <a:ext cx="795655"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Learner</a:t>
            </a:r>
            <a:endParaRPr b="0" i="0" sz="1200" u="none" cap="none" strike="noStrike">
              <a:solidFill>
                <a:srgbClr val="000000"/>
              </a:solidFill>
              <a:latin typeface="Arial"/>
              <a:ea typeface="Arial"/>
              <a:cs typeface="Arial"/>
              <a:sym typeface="Arial"/>
            </a:endParaRPr>
          </a:p>
        </p:txBody>
      </p:sp>
      <p:sp>
        <p:nvSpPr>
          <p:cNvPr id="870" name="Google Shape;870;p33"/>
          <p:cNvSpPr txBox="1"/>
          <p:nvPr/>
        </p:nvSpPr>
        <p:spPr>
          <a:xfrm>
            <a:off x="7963462" y="3512325"/>
            <a:ext cx="795655"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Learner</a:t>
            </a:r>
            <a:endParaRPr b="0" i="0" sz="1200" u="none" cap="none" strike="noStrike">
              <a:solidFill>
                <a:srgbClr val="000000"/>
              </a:solidFill>
              <a:latin typeface="Arial"/>
              <a:ea typeface="Arial"/>
              <a:cs typeface="Arial"/>
              <a:sym typeface="Arial"/>
            </a:endParaRPr>
          </a:p>
        </p:txBody>
      </p:sp>
      <p:sp>
        <p:nvSpPr>
          <p:cNvPr id="871" name="Google Shape;871;p33"/>
          <p:cNvSpPr txBox="1"/>
          <p:nvPr/>
        </p:nvSpPr>
        <p:spPr>
          <a:xfrm>
            <a:off x="9765903" y="3969197"/>
            <a:ext cx="795655"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Learner</a:t>
            </a:r>
            <a:endParaRPr b="0" i="0" sz="1200" u="none" cap="none" strike="noStrike">
              <a:solidFill>
                <a:srgbClr val="000000"/>
              </a:solidFill>
              <a:latin typeface="Arial"/>
              <a:ea typeface="Arial"/>
              <a:cs typeface="Arial"/>
              <a:sym typeface="Arial"/>
            </a:endParaRPr>
          </a:p>
        </p:txBody>
      </p:sp>
      <p:cxnSp>
        <p:nvCxnSpPr>
          <p:cNvPr id="872" name="Google Shape;872;p33"/>
          <p:cNvCxnSpPr>
            <a:stCxn id="867" idx="5"/>
            <a:endCxn id="868" idx="1"/>
          </p:cNvCxnSpPr>
          <p:nvPr/>
        </p:nvCxnSpPr>
        <p:spPr>
          <a:xfrm>
            <a:off x="8519222" y="3867622"/>
            <a:ext cx="411300" cy="637200"/>
          </a:xfrm>
          <a:prstGeom prst="straightConnector1">
            <a:avLst/>
          </a:prstGeom>
          <a:noFill/>
          <a:ln cap="flat" cmpd="sng" w="19050">
            <a:solidFill>
              <a:srgbClr val="2E86C7"/>
            </a:solidFill>
            <a:prstDash val="solid"/>
            <a:round/>
            <a:headEnd len="med" w="med" type="triangle"/>
            <a:tailEnd len="med" w="med" type="triangle"/>
          </a:ln>
        </p:spPr>
      </p:cxnSp>
      <p:cxnSp>
        <p:nvCxnSpPr>
          <p:cNvPr id="873" name="Google Shape;873;p33"/>
          <p:cNvCxnSpPr/>
          <p:nvPr/>
        </p:nvCxnSpPr>
        <p:spPr>
          <a:xfrm>
            <a:off x="8587864" y="3623442"/>
            <a:ext cx="1272416" cy="354169"/>
          </a:xfrm>
          <a:prstGeom prst="straightConnector1">
            <a:avLst/>
          </a:prstGeom>
          <a:noFill/>
          <a:ln cap="flat" cmpd="sng" w="19050">
            <a:solidFill>
              <a:srgbClr val="2E86C7"/>
            </a:solidFill>
            <a:prstDash val="solid"/>
            <a:round/>
            <a:headEnd len="med" w="med" type="triangle"/>
            <a:tailEnd len="med" w="med" type="triangle"/>
          </a:ln>
        </p:spPr>
      </p:cxnSp>
      <p:cxnSp>
        <p:nvCxnSpPr>
          <p:cNvPr id="874" name="Google Shape;874;p33"/>
          <p:cNvCxnSpPr>
            <a:endCxn id="866" idx="3"/>
          </p:cNvCxnSpPr>
          <p:nvPr/>
        </p:nvCxnSpPr>
        <p:spPr>
          <a:xfrm flipH="1" rot="10800000">
            <a:off x="9376198" y="4332908"/>
            <a:ext cx="514500" cy="242700"/>
          </a:xfrm>
          <a:prstGeom prst="straightConnector1">
            <a:avLst/>
          </a:prstGeom>
          <a:noFill/>
          <a:ln cap="flat" cmpd="sng" w="19050">
            <a:solidFill>
              <a:srgbClr val="2E86C7"/>
            </a:solidFill>
            <a:prstDash val="solid"/>
            <a:round/>
            <a:headEnd len="med" w="med" type="triangle"/>
            <a:tailEnd len="med" w="med" type="triangle"/>
          </a:ln>
        </p:spPr>
      </p:cxnSp>
      <p:sp>
        <p:nvSpPr>
          <p:cNvPr id="875" name="Google Shape;875;p33"/>
          <p:cNvSpPr txBox="1"/>
          <p:nvPr/>
        </p:nvSpPr>
        <p:spPr>
          <a:xfrm>
            <a:off x="9037320" y="2683755"/>
            <a:ext cx="1356360"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Interests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Needs, Curiosities, Doubts</a:t>
            </a:r>
            <a:endParaRPr b="0" i="0" sz="1200" u="none" cap="none" strike="noStrike">
              <a:solidFill>
                <a:srgbClr val="000000"/>
              </a:solidFill>
              <a:latin typeface="Arial"/>
              <a:ea typeface="Arial"/>
              <a:cs typeface="Arial"/>
              <a:sym typeface="Arial"/>
            </a:endParaRPr>
          </a:p>
        </p:txBody>
      </p:sp>
      <p:sp>
        <p:nvSpPr>
          <p:cNvPr id="876" name="Google Shape;876;p33"/>
          <p:cNvSpPr/>
          <p:nvPr/>
        </p:nvSpPr>
        <p:spPr>
          <a:xfrm>
            <a:off x="8833609" y="2597886"/>
            <a:ext cx="1120713" cy="1090484"/>
          </a:xfrm>
          <a:prstGeom prst="ellipse">
            <a:avLst/>
          </a:prstGeom>
          <a:solidFill>
            <a:schemeClr val="accent3">
              <a:alpha val="4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877" name="Google Shape;877;p33"/>
          <p:cNvCxnSpPr>
            <a:stCxn id="876" idx="2"/>
            <a:endCxn id="867" idx="0"/>
          </p:cNvCxnSpPr>
          <p:nvPr/>
        </p:nvCxnSpPr>
        <p:spPr>
          <a:xfrm flipH="1">
            <a:off x="8311009" y="3143128"/>
            <a:ext cx="522600" cy="219300"/>
          </a:xfrm>
          <a:prstGeom prst="straightConnector1">
            <a:avLst/>
          </a:prstGeom>
          <a:noFill/>
          <a:ln cap="flat" cmpd="sng" w="9525">
            <a:solidFill>
              <a:schemeClr val="dk1"/>
            </a:solidFill>
            <a:prstDash val="solid"/>
            <a:round/>
            <a:headEnd len="sm" w="sm" type="none"/>
            <a:tailEnd len="med" w="med" type="triangle"/>
          </a:ln>
        </p:spPr>
      </p:cxnSp>
      <p:cxnSp>
        <p:nvCxnSpPr>
          <p:cNvPr id="878" name="Google Shape;878;p33"/>
          <p:cNvCxnSpPr>
            <a:stCxn id="876" idx="1"/>
            <a:endCxn id="867" idx="0"/>
          </p:cNvCxnSpPr>
          <p:nvPr/>
        </p:nvCxnSpPr>
        <p:spPr>
          <a:xfrm flipH="1">
            <a:off x="8310734" y="2757584"/>
            <a:ext cx="687000" cy="604800"/>
          </a:xfrm>
          <a:prstGeom prst="straightConnector1">
            <a:avLst/>
          </a:prstGeom>
          <a:noFill/>
          <a:ln cap="flat" cmpd="sng" w="9525">
            <a:solidFill>
              <a:schemeClr val="dk1"/>
            </a:solidFill>
            <a:prstDash val="solid"/>
            <a:round/>
            <a:headEnd len="med" w="med" type="triangle"/>
            <a:tailEnd len="sm" w="sm" type="none"/>
          </a:ln>
        </p:spPr>
      </p:cxnSp>
      <p:cxnSp>
        <p:nvCxnSpPr>
          <p:cNvPr id="879" name="Google Shape;879;p33"/>
          <p:cNvCxnSpPr>
            <a:stCxn id="876" idx="3"/>
            <a:endCxn id="868" idx="0"/>
          </p:cNvCxnSpPr>
          <p:nvPr/>
        </p:nvCxnSpPr>
        <p:spPr>
          <a:xfrm>
            <a:off x="8997734" y="3528672"/>
            <a:ext cx="141300" cy="889500"/>
          </a:xfrm>
          <a:prstGeom prst="straightConnector1">
            <a:avLst/>
          </a:prstGeom>
          <a:noFill/>
          <a:ln cap="flat" cmpd="sng" w="9525">
            <a:solidFill>
              <a:schemeClr val="dk1"/>
            </a:solidFill>
            <a:prstDash val="solid"/>
            <a:round/>
            <a:headEnd len="med" w="med" type="triangle"/>
            <a:tailEnd len="sm" w="sm" type="none"/>
          </a:ln>
        </p:spPr>
      </p:cxnSp>
      <p:cxnSp>
        <p:nvCxnSpPr>
          <p:cNvPr id="880" name="Google Shape;880;p33"/>
          <p:cNvCxnSpPr>
            <a:stCxn id="876" idx="4"/>
            <a:endCxn id="868" idx="0"/>
          </p:cNvCxnSpPr>
          <p:nvPr/>
        </p:nvCxnSpPr>
        <p:spPr>
          <a:xfrm flipH="1">
            <a:off x="9138966" y="3688370"/>
            <a:ext cx="255000" cy="729900"/>
          </a:xfrm>
          <a:prstGeom prst="straightConnector1">
            <a:avLst/>
          </a:prstGeom>
          <a:noFill/>
          <a:ln cap="flat" cmpd="sng" w="9525">
            <a:solidFill>
              <a:schemeClr val="dk1"/>
            </a:solidFill>
            <a:prstDash val="solid"/>
            <a:round/>
            <a:headEnd len="sm" w="sm" type="none"/>
            <a:tailEnd len="med" w="med" type="triangle"/>
          </a:ln>
        </p:spPr>
      </p:cxnSp>
      <p:cxnSp>
        <p:nvCxnSpPr>
          <p:cNvPr id="881" name="Google Shape;881;p33"/>
          <p:cNvCxnSpPr>
            <a:stCxn id="876" idx="5"/>
            <a:endCxn id="866" idx="0"/>
          </p:cNvCxnSpPr>
          <p:nvPr/>
        </p:nvCxnSpPr>
        <p:spPr>
          <a:xfrm>
            <a:off x="9790197" y="3528672"/>
            <a:ext cx="308700" cy="299100"/>
          </a:xfrm>
          <a:prstGeom prst="straightConnector1">
            <a:avLst/>
          </a:prstGeom>
          <a:noFill/>
          <a:ln cap="flat" cmpd="sng" w="9525">
            <a:solidFill>
              <a:schemeClr val="dk1"/>
            </a:solidFill>
            <a:prstDash val="solid"/>
            <a:round/>
            <a:headEnd len="sm" w="sm" type="none"/>
            <a:tailEnd len="med" w="med" type="triangle"/>
          </a:ln>
        </p:spPr>
      </p:cxnSp>
      <p:cxnSp>
        <p:nvCxnSpPr>
          <p:cNvPr id="882" name="Google Shape;882;p33"/>
          <p:cNvCxnSpPr>
            <a:endCxn id="866" idx="0"/>
          </p:cNvCxnSpPr>
          <p:nvPr/>
        </p:nvCxnSpPr>
        <p:spPr>
          <a:xfrm>
            <a:off x="9954440" y="3059927"/>
            <a:ext cx="144600" cy="767700"/>
          </a:xfrm>
          <a:prstGeom prst="straightConnector1">
            <a:avLst/>
          </a:prstGeom>
          <a:noFill/>
          <a:ln cap="flat" cmpd="sng" w="9525">
            <a:solidFill>
              <a:schemeClr val="dk1"/>
            </a:solidFill>
            <a:prstDash val="solid"/>
            <a:round/>
            <a:headEnd len="med" w="med" type="triangle"/>
            <a:tailEnd len="sm" w="sm" type="none"/>
          </a:ln>
        </p:spPr>
      </p:cxnSp>
      <p:sp>
        <p:nvSpPr>
          <p:cNvPr id="883" name="Google Shape;883;p33"/>
          <p:cNvSpPr/>
          <p:nvPr/>
        </p:nvSpPr>
        <p:spPr>
          <a:xfrm>
            <a:off x="701041" y="659383"/>
            <a:ext cx="10768148" cy="1091691"/>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22860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lt1"/>
              </a:solidFill>
              <a:latin typeface="Arial"/>
              <a:ea typeface="Arial"/>
              <a:cs typeface="Arial"/>
              <a:sym typeface="Arial"/>
            </a:endParaRPr>
          </a:p>
        </p:txBody>
      </p:sp>
      <p:sp>
        <p:nvSpPr>
          <p:cNvPr id="884" name="Google Shape;884;p33"/>
          <p:cNvSpPr txBox="1"/>
          <p:nvPr>
            <p:ph type="title"/>
          </p:nvPr>
        </p:nvSpPr>
        <p:spPr>
          <a:xfrm>
            <a:off x="1295449" y="772159"/>
            <a:ext cx="9601102" cy="72511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3200"/>
              <a:buNone/>
            </a:pPr>
            <a:r>
              <a:rPr b="1" lang="lt-LT" sz="2900">
                <a:solidFill>
                  <a:schemeClr val="lt1"/>
                </a:solidFill>
                <a:latin typeface="Arial"/>
                <a:ea typeface="Arial"/>
                <a:cs typeface="Arial"/>
                <a:sym typeface="Arial"/>
              </a:rPr>
              <a:t>The Socially Aware Design model </a:t>
            </a:r>
            <a:endParaRPr sz="2900">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888" name="Shape 888"/>
        <p:cNvGrpSpPr/>
        <p:nvPr/>
      </p:nvGrpSpPr>
      <p:grpSpPr>
        <a:xfrm>
          <a:off x="0" y="0"/>
          <a:ext cx="0" cy="0"/>
          <a:chOff x="0" y="0"/>
          <a:chExt cx="0" cy="0"/>
        </a:xfrm>
      </p:grpSpPr>
      <p:pic>
        <p:nvPicPr>
          <p:cNvPr id="889" name="Google Shape;889;p71"/>
          <p:cNvPicPr preferRelativeResize="0"/>
          <p:nvPr/>
        </p:nvPicPr>
        <p:blipFill rotWithShape="1">
          <a:blip r:embed="rId3">
            <a:alphaModFix/>
          </a:blip>
          <a:srcRect b="0" l="0" r="0" t="0"/>
          <a:stretch/>
        </p:blipFill>
        <p:spPr>
          <a:xfrm>
            <a:off x="0" y="2004550"/>
            <a:ext cx="12192000" cy="4853449"/>
          </a:xfrm>
          <a:prstGeom prst="rect">
            <a:avLst/>
          </a:prstGeom>
          <a:noFill/>
          <a:ln>
            <a:noFill/>
          </a:ln>
        </p:spPr>
      </p:pic>
      <p:sp>
        <p:nvSpPr>
          <p:cNvPr id="890" name="Google Shape;890;p71"/>
          <p:cNvSpPr/>
          <p:nvPr/>
        </p:nvSpPr>
        <p:spPr>
          <a:xfrm>
            <a:off x="0" y="2004550"/>
            <a:ext cx="12192000" cy="4853449"/>
          </a:xfrm>
          <a:prstGeom prst="rect">
            <a:avLst/>
          </a:prstGeom>
          <a:solidFill>
            <a:srgbClr val="7F7F7F">
              <a:alpha val="7254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891" name="Google Shape;891;p71"/>
          <p:cNvSpPr txBox="1"/>
          <p:nvPr>
            <p:ph idx="1" type="body"/>
          </p:nvPr>
        </p:nvSpPr>
        <p:spPr>
          <a:xfrm>
            <a:off x="533275" y="640825"/>
            <a:ext cx="9237900" cy="1055700"/>
          </a:xfrm>
          <a:prstGeom prst="rect">
            <a:avLst/>
          </a:prstGeom>
          <a:noFill/>
          <a:ln>
            <a:noFill/>
          </a:ln>
        </p:spPr>
        <p:txBody>
          <a:bodyPr anchorCtr="0" anchor="b" bIns="45700" lIns="91425" spcFirstLastPara="1" rIns="91425" wrap="square" tIns="45700">
            <a:noAutofit/>
          </a:bodyPr>
          <a:lstStyle/>
          <a:p>
            <a:pPr indent="0" lvl="0" marL="0" rtl="0" algn="l">
              <a:lnSpc>
                <a:spcPct val="80000"/>
              </a:lnSpc>
              <a:spcBef>
                <a:spcPts val="0"/>
              </a:spcBef>
              <a:spcAft>
                <a:spcPts val="0"/>
              </a:spcAft>
              <a:buClr>
                <a:schemeClr val="accent3"/>
              </a:buClr>
              <a:buSzPts val="1680"/>
              <a:buNone/>
            </a:pPr>
            <a:r>
              <a:rPr lang="lt-LT" sz="2800">
                <a:solidFill>
                  <a:srgbClr val="678877"/>
                </a:solidFill>
                <a:latin typeface="Arial"/>
                <a:ea typeface="Arial"/>
                <a:cs typeface="Arial"/>
                <a:sym typeface="Arial"/>
              </a:rPr>
              <a:t>Are you following along? </a:t>
            </a:r>
            <a:r>
              <a:rPr b="0" lang="lt-LT" sz="2800">
                <a:latin typeface="Arial"/>
                <a:ea typeface="Arial"/>
                <a:cs typeface="Arial"/>
                <a:sym typeface="Arial"/>
              </a:rPr>
              <a:t>Try this quick question to reinforce what you’ve learned</a:t>
            </a:r>
            <a:endParaRPr b="0" sz="3000"/>
          </a:p>
        </p:txBody>
      </p:sp>
      <p:sp>
        <p:nvSpPr>
          <p:cNvPr id="892" name="Google Shape;892;p71"/>
          <p:cNvSpPr txBox="1"/>
          <p:nvPr/>
        </p:nvSpPr>
        <p:spPr>
          <a:xfrm>
            <a:off x="935577" y="2533750"/>
            <a:ext cx="10058700" cy="426779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000"/>
              <a:buFont typeface="Arial"/>
              <a:buNone/>
            </a:pPr>
            <a:r>
              <a:rPr b="1" i="0" lang="lt-LT" sz="3000" u="none" cap="none" strike="noStrike">
                <a:solidFill>
                  <a:srgbClr val="FFFFFF"/>
                </a:solidFill>
                <a:latin typeface="Arial"/>
                <a:ea typeface="Arial"/>
                <a:cs typeface="Arial"/>
                <a:sym typeface="Arial"/>
              </a:rPr>
              <a:t>What are the main challenges in implementing CT in adult education?</a:t>
            </a:r>
            <a:endParaRPr b="1" i="0" sz="2500" u="none" cap="none" strike="noStrike">
              <a:solidFill>
                <a:srgbClr val="FFFFFF"/>
              </a:solidFill>
              <a:latin typeface="Arial"/>
              <a:ea typeface="Arial"/>
              <a:cs typeface="Arial"/>
              <a:sym typeface="Arial"/>
            </a:endParaRPr>
          </a:p>
          <a:p>
            <a:pPr indent="0" lvl="0" marL="0" marR="0" rtl="0" algn="l">
              <a:lnSpc>
                <a:spcPct val="150000"/>
              </a:lnSpc>
              <a:spcBef>
                <a:spcPts val="800"/>
              </a:spcBef>
              <a:spcAft>
                <a:spcPts val="0"/>
              </a:spcAft>
              <a:buClr>
                <a:srgbClr val="000000"/>
              </a:buClr>
              <a:buSzPts val="2500"/>
              <a:buFont typeface="Arial"/>
              <a:buNone/>
            </a:pPr>
            <a:r>
              <a:rPr b="0" i="0" lang="lt-LT" sz="2500" u="none" cap="none" strike="noStrike">
                <a:solidFill>
                  <a:srgbClr val="FFFFFF"/>
                </a:solidFill>
                <a:latin typeface="Arial"/>
                <a:ea typeface="Arial"/>
                <a:cs typeface="Arial"/>
                <a:sym typeface="Arial"/>
              </a:rPr>
              <a:t>A) Pedagogical, Personal, Cognitive, Technological </a:t>
            </a:r>
            <a:endParaRPr/>
          </a:p>
          <a:p>
            <a:pPr indent="0" lvl="0" marL="0" marR="0" rtl="0" algn="l">
              <a:lnSpc>
                <a:spcPct val="150000"/>
              </a:lnSpc>
              <a:spcBef>
                <a:spcPts val="800"/>
              </a:spcBef>
              <a:spcAft>
                <a:spcPts val="0"/>
              </a:spcAft>
              <a:buClr>
                <a:srgbClr val="000000"/>
              </a:buClr>
              <a:buSzPts val="2500"/>
              <a:buFont typeface="Arial"/>
              <a:buNone/>
            </a:pPr>
            <a:r>
              <a:rPr b="0" i="0" lang="lt-LT" sz="2500" u="none" cap="none" strike="noStrike">
                <a:solidFill>
                  <a:srgbClr val="FFFFFF"/>
                </a:solidFill>
                <a:latin typeface="Arial"/>
                <a:ea typeface="Arial"/>
                <a:cs typeface="Arial"/>
                <a:sym typeface="Arial"/>
              </a:rPr>
              <a:t>B) Socio-economic/cultural </a:t>
            </a:r>
            <a:endParaRPr/>
          </a:p>
          <a:p>
            <a:pPr indent="0" lvl="0" marL="0" marR="0" rtl="0" algn="l">
              <a:lnSpc>
                <a:spcPct val="150000"/>
              </a:lnSpc>
              <a:spcBef>
                <a:spcPts val="800"/>
              </a:spcBef>
              <a:spcAft>
                <a:spcPts val="0"/>
              </a:spcAft>
              <a:buClr>
                <a:srgbClr val="000000"/>
              </a:buClr>
              <a:buSzPts val="2500"/>
              <a:buFont typeface="Arial"/>
              <a:buNone/>
            </a:pPr>
            <a:r>
              <a:rPr b="0" i="0" lang="lt-LT" sz="2500" u="none" cap="none" strike="noStrike">
                <a:solidFill>
                  <a:srgbClr val="FFFFFF"/>
                </a:solidFill>
                <a:latin typeface="Arial"/>
                <a:ea typeface="Arial"/>
                <a:cs typeface="Arial"/>
                <a:sym typeface="Arial"/>
              </a:rPr>
              <a:t>C) Learning content and context</a:t>
            </a:r>
            <a:endParaRPr/>
          </a:p>
          <a:p>
            <a:pPr indent="0" lvl="0" marL="0" marR="0" rtl="0" algn="l">
              <a:lnSpc>
                <a:spcPct val="150000"/>
              </a:lnSpc>
              <a:spcBef>
                <a:spcPts val="800"/>
              </a:spcBef>
              <a:spcAft>
                <a:spcPts val="0"/>
              </a:spcAft>
              <a:buClr>
                <a:srgbClr val="000000"/>
              </a:buClr>
              <a:buSzPts val="2500"/>
              <a:buFont typeface="Arial"/>
              <a:buNone/>
            </a:pPr>
            <a:r>
              <a:rPr b="0" i="0" lang="lt-LT" sz="2500" u="none" cap="none" strike="noStrike">
                <a:solidFill>
                  <a:srgbClr val="FFFFFF"/>
                </a:solidFill>
                <a:latin typeface="Arial"/>
                <a:ea typeface="Arial"/>
                <a:cs typeface="Arial"/>
                <a:sym typeface="Arial"/>
              </a:rPr>
              <a:t>D) All of them</a:t>
            </a:r>
            <a:endParaRPr b="0" i="0" sz="2500" u="none" cap="none" strike="noStrike">
              <a:solidFill>
                <a:srgbClr val="FFFFFF"/>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Un dibujo de un perro&#10;&#10;Descripción generada automáticamente con confianza media" id="893" name="Google Shape;893;p71"/>
          <p:cNvPicPr preferRelativeResize="0"/>
          <p:nvPr/>
        </p:nvPicPr>
        <p:blipFill rotWithShape="1">
          <a:blip r:embed="rId4">
            <a:alphaModFix/>
          </a:blip>
          <a:srcRect b="0" l="0" r="0" t="0"/>
          <a:stretch/>
        </p:blipFill>
        <p:spPr>
          <a:xfrm>
            <a:off x="10041536" y="207562"/>
            <a:ext cx="1658817" cy="1658817"/>
          </a:xfrm>
          <a:prstGeom prst="rect">
            <a:avLst/>
          </a:prstGeom>
          <a:noFill/>
          <a:ln>
            <a:noFill/>
          </a:ln>
        </p:spPr>
      </p:pic>
      <p:sp>
        <p:nvSpPr>
          <p:cNvPr id="894" name="Google Shape;894;p71"/>
          <p:cNvSpPr txBox="1"/>
          <p:nvPr/>
        </p:nvSpPr>
        <p:spPr>
          <a:xfrm>
            <a:off x="11116340" y="6356350"/>
            <a:ext cx="8718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pic>
        <p:nvPicPr>
          <p:cNvPr id="901" name="Google Shape;901;p35"/>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902" name="Google Shape;902;p35"/>
          <p:cNvSpPr txBox="1"/>
          <p:nvPr>
            <p:ph type="title"/>
          </p:nvPr>
        </p:nvSpPr>
        <p:spPr>
          <a:xfrm>
            <a:off x="7279767" y="316105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SzPts val="2700"/>
              <a:buNone/>
            </a:pPr>
            <a:r>
              <a:rPr b="1" lang="lt-LT" sz="2700">
                <a:latin typeface="Arial"/>
                <a:ea typeface="Arial"/>
                <a:cs typeface="Arial"/>
                <a:sym typeface="Arial"/>
              </a:rPr>
              <a:t>UNIT 4</a:t>
            </a:r>
            <a:endParaRPr>
              <a:latin typeface="Arial"/>
              <a:ea typeface="Arial"/>
              <a:cs typeface="Arial"/>
              <a:sym typeface="Arial"/>
            </a:endParaRPr>
          </a:p>
        </p:txBody>
      </p:sp>
      <p:sp>
        <p:nvSpPr>
          <p:cNvPr id="903" name="Google Shape;903;p35"/>
          <p:cNvSpPr txBox="1"/>
          <p:nvPr>
            <p:ph idx="1" type="body"/>
          </p:nvPr>
        </p:nvSpPr>
        <p:spPr>
          <a:xfrm>
            <a:off x="7631342" y="3534381"/>
            <a:ext cx="3064618" cy="1149379"/>
          </a:xfrm>
          <a:prstGeom prst="rect">
            <a:avLst/>
          </a:prstGeom>
          <a:noFill/>
          <a:ln>
            <a:noFill/>
          </a:ln>
        </p:spPr>
        <p:txBody>
          <a:bodyPr anchorCtr="0" anchor="t" bIns="45700" lIns="91425" spcFirstLastPara="1" rIns="91425" wrap="square" tIns="45700">
            <a:noAutofit/>
          </a:bodyPr>
          <a:lstStyle/>
          <a:p>
            <a:pPr indent="0" lvl="0" marL="0" rtl="0" algn="ctr">
              <a:lnSpc>
                <a:spcPct val="114000"/>
              </a:lnSpc>
              <a:spcBef>
                <a:spcPts val="1000"/>
              </a:spcBef>
              <a:spcAft>
                <a:spcPts val="0"/>
              </a:spcAft>
              <a:buSzPts val="1400"/>
              <a:buNone/>
            </a:pPr>
            <a:r>
              <a:rPr lang="lt-LT" sz="1800">
                <a:latin typeface="Arial"/>
                <a:ea typeface="Arial"/>
                <a:cs typeface="Arial"/>
                <a:sym typeface="Arial"/>
              </a:rPr>
              <a:t>The impact and potential of CT on low-qualified adults</a:t>
            </a:r>
            <a:endParaRPr sz="1800">
              <a:latin typeface="Arial"/>
              <a:ea typeface="Arial"/>
              <a:cs typeface="Arial"/>
              <a:sym typeface="Arial"/>
            </a:endParaRPr>
          </a:p>
        </p:txBody>
      </p:sp>
      <p:sp>
        <p:nvSpPr>
          <p:cNvPr id="904" name="Google Shape;904;p35"/>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lt-LT" sz="9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0" name="Shape 910"/>
        <p:cNvGrpSpPr/>
        <p:nvPr/>
      </p:nvGrpSpPr>
      <p:grpSpPr>
        <a:xfrm>
          <a:off x="0" y="0"/>
          <a:ext cx="0" cy="0"/>
          <a:chOff x="0" y="0"/>
          <a:chExt cx="0" cy="0"/>
        </a:xfrm>
      </p:grpSpPr>
      <p:pic>
        <p:nvPicPr>
          <p:cNvPr descr="Close-up of circuit board" id="911" name="Google Shape;911;p36"/>
          <p:cNvPicPr preferRelativeResize="0"/>
          <p:nvPr>
            <p:ph idx="2" type="pic"/>
          </p:nvPr>
        </p:nvPicPr>
        <p:blipFill rotWithShape="1">
          <a:blip r:embed="rId3">
            <a:alphaModFix/>
          </a:blip>
          <a:srcRect b="0" l="1453" r="1452" t="0"/>
          <a:stretch/>
        </p:blipFill>
        <p:spPr>
          <a:xfrm>
            <a:off x="0" y="0"/>
            <a:ext cx="12192000" cy="6858000"/>
          </a:xfrm>
          <a:prstGeom prst="rect">
            <a:avLst/>
          </a:prstGeom>
          <a:noFill/>
          <a:ln>
            <a:noFill/>
          </a:ln>
        </p:spPr>
      </p:pic>
      <p:sp>
        <p:nvSpPr>
          <p:cNvPr id="912" name="Google Shape;912;p36"/>
          <p:cNvSpPr/>
          <p:nvPr/>
        </p:nvSpPr>
        <p:spPr>
          <a:xfrm>
            <a:off x="798576" y="697992"/>
            <a:ext cx="10594848" cy="5462016"/>
          </a:xfrm>
          <a:prstGeom prst="rect">
            <a:avLst/>
          </a:prstGeom>
          <a:solidFill>
            <a:srgbClr val="7F7F7F">
              <a:alpha val="7215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13" name="Google Shape;913;p36"/>
          <p:cNvSpPr txBox="1"/>
          <p:nvPr/>
        </p:nvSpPr>
        <p:spPr>
          <a:xfrm>
            <a:off x="1249680" y="1797784"/>
            <a:ext cx="9866660" cy="255450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In this unit, "The impact and potential of CT on low-qualified adults", we examine the necessity of CT knowledge.</a:t>
            </a:r>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The integration of CT competencies among low-qualified adults has the potential to enhance employability prospects and facilitate lifelong learning opportunities. Among the TOP 10 critical skills identified for the contemporary workforce are problem-solving, creativity, and critical thinking, where CT is frequently associated with computational critical literacy, as well as technological proficiency and adaptability.</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lt-LT" sz="1600" u="none" cap="none" strike="noStrike">
                <a:solidFill>
                  <a:schemeClr val="lt1"/>
                </a:solidFill>
                <a:latin typeface="Arial"/>
                <a:ea typeface="Arial"/>
                <a:cs typeface="Arial"/>
                <a:sym typeface="Arial"/>
              </a:rPr>
              <a:t>The close relationship among computational thinking and AI thing is presented as well.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914" name="Google Shape;914;p36"/>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chemeClr val="lt1"/>
                </a:solidFill>
                <a:latin typeface="Gill Sans"/>
                <a:ea typeface="Gill Sans"/>
                <a:cs typeface="Gill Sans"/>
                <a:sym typeface="Gill Sans"/>
              </a:rPr>
              <a:t>‹#›</a:t>
            </a:fld>
            <a:endParaRPr b="0" i="0" sz="900" u="none" cap="none" strike="noStrike">
              <a:solidFill>
                <a:schemeClr val="lt1"/>
              </a:solidFill>
              <a:latin typeface="Gill Sans"/>
              <a:ea typeface="Gill Sans"/>
              <a:cs typeface="Gill Sans"/>
              <a:sym typeface="Gill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18" name="Shape 918"/>
        <p:cNvGrpSpPr/>
        <p:nvPr/>
      </p:nvGrpSpPr>
      <p:grpSpPr>
        <a:xfrm>
          <a:off x="0" y="0"/>
          <a:ext cx="0" cy="0"/>
          <a:chOff x="0" y="0"/>
          <a:chExt cx="0" cy="0"/>
        </a:xfrm>
      </p:grpSpPr>
      <p:pic>
        <p:nvPicPr>
          <p:cNvPr id="919" name="Google Shape;919;p37"/>
          <p:cNvPicPr preferRelativeResize="0"/>
          <p:nvPr/>
        </p:nvPicPr>
        <p:blipFill rotWithShape="1">
          <a:blip r:embed="rId3">
            <a:alphaModFix/>
          </a:blip>
          <a:srcRect b="2847" l="0" r="0" t="0"/>
          <a:stretch/>
        </p:blipFill>
        <p:spPr>
          <a:xfrm>
            <a:off x="7489477" y="1598709"/>
            <a:ext cx="4393239" cy="4550379"/>
          </a:xfrm>
          <a:prstGeom prst="rect">
            <a:avLst/>
          </a:prstGeom>
          <a:noFill/>
          <a:ln>
            <a:noFill/>
          </a:ln>
        </p:spPr>
      </p:pic>
      <p:sp>
        <p:nvSpPr>
          <p:cNvPr id="920" name="Google Shape;920;p37"/>
          <p:cNvSpPr/>
          <p:nvPr/>
        </p:nvSpPr>
        <p:spPr>
          <a:xfrm>
            <a:off x="319997" y="1532965"/>
            <a:ext cx="7129406" cy="5005947"/>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21" name="Google Shape;921;p3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latin typeface="Arial"/>
                <a:ea typeface="Arial"/>
                <a:cs typeface="Arial"/>
                <a:sym typeface="Arial"/>
              </a:rPr>
              <a:t>‹#›</a:t>
            </a:fld>
            <a:endParaRPr>
              <a:latin typeface="Arial"/>
              <a:ea typeface="Arial"/>
              <a:cs typeface="Arial"/>
              <a:sym typeface="Arial"/>
            </a:endParaRPr>
          </a:p>
        </p:txBody>
      </p:sp>
      <p:sp>
        <p:nvSpPr>
          <p:cNvPr id="922" name="Google Shape;922;p37"/>
          <p:cNvSpPr txBox="1"/>
          <p:nvPr>
            <p:ph idx="1" type="body"/>
          </p:nvPr>
        </p:nvSpPr>
        <p:spPr>
          <a:xfrm>
            <a:off x="469148" y="1707637"/>
            <a:ext cx="6831105" cy="4441451"/>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600"/>
              </a:spcBef>
              <a:spcAft>
                <a:spcPts val="0"/>
              </a:spcAft>
              <a:buSzPts val="1260"/>
              <a:buNone/>
            </a:pPr>
            <a:r>
              <a:rPr lang="lt-LT" sz="1600">
                <a:latin typeface="Arial"/>
                <a:ea typeface="Arial"/>
                <a:cs typeface="Arial"/>
                <a:sym typeface="Arial"/>
              </a:rPr>
              <a:t>In 2021, the World Economic Forum identified the TOP 10 skills projected to be essential by 2025:</a:t>
            </a:r>
            <a:endParaRPr sz="1600">
              <a:latin typeface="Arial"/>
              <a:ea typeface="Arial"/>
              <a:cs typeface="Arial"/>
              <a:sym typeface="Arial"/>
            </a:endParaRPr>
          </a:p>
          <a:p>
            <a:pPr indent="-285750" lvl="0" marL="285750" rtl="0" algn="just">
              <a:lnSpc>
                <a:spcPct val="100000"/>
              </a:lnSpc>
              <a:spcBef>
                <a:spcPts val="600"/>
              </a:spcBef>
              <a:spcAft>
                <a:spcPts val="0"/>
              </a:spcAft>
              <a:buSzPts val="1260"/>
              <a:buFont typeface="Arial"/>
              <a:buChar char="•"/>
            </a:pPr>
            <a:r>
              <a:rPr b="1" lang="lt-LT" sz="1600">
                <a:latin typeface="Arial"/>
                <a:ea typeface="Arial"/>
                <a:cs typeface="Arial"/>
                <a:sym typeface="Arial"/>
              </a:rPr>
              <a:t>Problem-solving</a:t>
            </a:r>
            <a:endParaRPr sz="1600">
              <a:latin typeface="Arial"/>
              <a:ea typeface="Arial"/>
              <a:cs typeface="Arial"/>
              <a:sym typeface="Arial"/>
            </a:endParaRPr>
          </a:p>
          <a:p>
            <a:pPr indent="-285750" lvl="0" marL="285750" rtl="0" algn="just">
              <a:lnSpc>
                <a:spcPct val="100000"/>
              </a:lnSpc>
              <a:spcBef>
                <a:spcPts val="600"/>
              </a:spcBef>
              <a:spcAft>
                <a:spcPts val="0"/>
              </a:spcAft>
              <a:buSzPts val="1260"/>
              <a:buFont typeface="Arial"/>
              <a:buChar char="•"/>
            </a:pPr>
            <a:r>
              <a:rPr b="1" lang="lt-LT" sz="1600">
                <a:latin typeface="Arial"/>
                <a:ea typeface="Arial"/>
                <a:cs typeface="Arial"/>
                <a:sym typeface="Arial"/>
              </a:rPr>
              <a:t>Creativity </a:t>
            </a:r>
            <a:endParaRPr sz="1600">
              <a:latin typeface="Arial"/>
              <a:ea typeface="Arial"/>
              <a:cs typeface="Arial"/>
              <a:sym typeface="Arial"/>
            </a:endParaRPr>
          </a:p>
          <a:p>
            <a:pPr indent="-285750" lvl="0" marL="285750" rtl="0" algn="just">
              <a:lnSpc>
                <a:spcPct val="100000"/>
              </a:lnSpc>
              <a:spcBef>
                <a:spcPts val="600"/>
              </a:spcBef>
              <a:spcAft>
                <a:spcPts val="0"/>
              </a:spcAft>
              <a:buSzPts val="1260"/>
              <a:buFont typeface="Arial"/>
              <a:buChar char="•"/>
            </a:pPr>
            <a:r>
              <a:rPr b="1" lang="lt-LT" sz="1600">
                <a:latin typeface="Arial"/>
                <a:ea typeface="Arial"/>
                <a:cs typeface="Arial"/>
                <a:sym typeface="Arial"/>
              </a:rPr>
              <a:t>Critical thinking </a:t>
            </a:r>
            <a:endParaRPr sz="1600">
              <a:latin typeface="Arial"/>
              <a:ea typeface="Arial"/>
              <a:cs typeface="Arial"/>
              <a:sym typeface="Arial"/>
            </a:endParaRPr>
          </a:p>
          <a:p>
            <a:pPr indent="0" lvl="0" marL="0" rtl="0" algn="just">
              <a:lnSpc>
                <a:spcPct val="100000"/>
              </a:lnSpc>
              <a:spcBef>
                <a:spcPts val="600"/>
              </a:spcBef>
              <a:spcAft>
                <a:spcPts val="0"/>
              </a:spcAft>
              <a:buSzPts val="1260"/>
              <a:buNone/>
            </a:pPr>
            <a:r>
              <a:rPr lang="lt-LT" sz="1600">
                <a:latin typeface="Arial"/>
                <a:ea typeface="Arial"/>
                <a:cs typeface="Arial"/>
                <a:sym typeface="Arial"/>
              </a:rPr>
              <a:t>These skills are linked to </a:t>
            </a:r>
            <a:r>
              <a:rPr b="1" lang="lt-LT" sz="1600">
                <a:latin typeface="Arial"/>
                <a:ea typeface="Arial"/>
                <a:cs typeface="Arial"/>
                <a:sym typeface="Arial"/>
              </a:rPr>
              <a:t>computational critical literacy and technological proficiency. </a:t>
            </a:r>
            <a:r>
              <a:rPr lang="lt-LT" sz="1600">
                <a:latin typeface="Arial"/>
                <a:ea typeface="Arial"/>
                <a:cs typeface="Arial"/>
                <a:sym typeface="Arial"/>
              </a:rPr>
              <a:t>CT has the potential to enhance several of these key competencies.</a:t>
            </a:r>
            <a:endParaRPr sz="1600">
              <a:latin typeface="Arial"/>
              <a:ea typeface="Arial"/>
              <a:cs typeface="Arial"/>
              <a:sym typeface="Arial"/>
            </a:endParaRPr>
          </a:p>
          <a:p>
            <a:pPr indent="0" lvl="0" marL="0" rtl="0" algn="just">
              <a:lnSpc>
                <a:spcPct val="100000"/>
              </a:lnSpc>
              <a:spcBef>
                <a:spcPts val="600"/>
              </a:spcBef>
              <a:spcAft>
                <a:spcPts val="0"/>
              </a:spcAft>
              <a:buSzPts val="1260"/>
              <a:buNone/>
            </a:pPr>
            <a:r>
              <a:rPr lang="lt-LT" sz="1600">
                <a:latin typeface="Arial"/>
                <a:ea typeface="Arial"/>
                <a:cs typeface="Arial"/>
                <a:sym typeface="Arial"/>
              </a:rPr>
              <a:t>Within the CT education process, it is crucial to foster an inclusive and democratic learning environment where all learners can participate equally. Such an environment can enhance learners’ abilities to work </a:t>
            </a:r>
            <a:r>
              <a:rPr b="1" lang="lt-LT" sz="1600">
                <a:latin typeface="Arial"/>
                <a:ea typeface="Arial"/>
                <a:cs typeface="Arial"/>
                <a:sym typeface="Arial"/>
              </a:rPr>
              <a:t>with other people.</a:t>
            </a:r>
            <a:endParaRPr sz="1600">
              <a:latin typeface="Arial"/>
              <a:ea typeface="Arial"/>
              <a:cs typeface="Arial"/>
              <a:sym typeface="Arial"/>
            </a:endParaRPr>
          </a:p>
          <a:p>
            <a:pPr indent="0" lvl="0" marL="0" rtl="0" algn="just">
              <a:lnSpc>
                <a:spcPct val="100000"/>
              </a:lnSpc>
              <a:spcBef>
                <a:spcPts val="600"/>
              </a:spcBef>
              <a:spcAft>
                <a:spcPts val="0"/>
              </a:spcAft>
              <a:buSzPts val="1260"/>
              <a:buNone/>
            </a:pPr>
            <a:r>
              <a:rPr lang="lt-LT" sz="1600">
                <a:latin typeface="Arial"/>
                <a:ea typeface="Arial"/>
                <a:cs typeface="Arial"/>
                <a:sym typeface="Arial"/>
              </a:rPr>
              <a:t>Furthermore, </a:t>
            </a:r>
            <a:r>
              <a:rPr b="1" lang="lt-LT" sz="1600">
                <a:latin typeface="Arial"/>
                <a:ea typeface="Arial"/>
                <a:cs typeface="Arial"/>
                <a:sym typeface="Arial"/>
              </a:rPr>
              <a:t>self-management</a:t>
            </a:r>
            <a:r>
              <a:rPr lang="lt-LT" sz="1600">
                <a:latin typeface="Arial"/>
                <a:ea typeface="Arial"/>
                <a:cs typeface="Arial"/>
                <a:sym typeface="Arial"/>
              </a:rPr>
              <a:t> is a critical skill for adults, enabling them to balance work and continuous professional development effectively.</a:t>
            </a:r>
            <a:endParaRPr/>
          </a:p>
          <a:p>
            <a:pPr indent="0" lvl="0" marL="0" rtl="0" algn="just">
              <a:lnSpc>
                <a:spcPct val="100000"/>
              </a:lnSpc>
              <a:spcBef>
                <a:spcPts val="600"/>
              </a:spcBef>
              <a:spcAft>
                <a:spcPts val="0"/>
              </a:spcAft>
              <a:buSzPts val="1260"/>
              <a:buNone/>
            </a:pPr>
            <a:r>
              <a:rPr lang="lt-LT" sz="1600">
                <a:latin typeface="Arial"/>
                <a:ea typeface="Arial"/>
                <a:cs typeface="Arial"/>
                <a:sym typeface="Arial"/>
              </a:rPr>
              <a:t>Additionally, developing soft skills can be particularly beneficial for low-qualified adults, </a:t>
            </a:r>
            <a:r>
              <a:rPr b="1" lang="lt-LT" sz="1600">
                <a:latin typeface="Arial"/>
                <a:ea typeface="Arial"/>
                <a:cs typeface="Arial"/>
                <a:sym typeface="Arial"/>
              </a:rPr>
              <a:t>enhancing their employability in the labor market</a:t>
            </a:r>
            <a:r>
              <a:rPr lang="lt-LT" sz="1600">
                <a:latin typeface="Arial"/>
                <a:ea typeface="Arial"/>
                <a:cs typeface="Arial"/>
                <a:sym typeface="Arial"/>
              </a:rPr>
              <a:t>.</a:t>
            </a:r>
            <a:endParaRPr/>
          </a:p>
        </p:txBody>
      </p:sp>
      <p:sp>
        <p:nvSpPr>
          <p:cNvPr id="923" name="Google Shape;923;p37"/>
          <p:cNvSpPr txBox="1"/>
          <p:nvPr/>
        </p:nvSpPr>
        <p:spPr>
          <a:xfrm>
            <a:off x="2088777" y="430214"/>
            <a:ext cx="8014447" cy="914400"/>
          </a:xfrm>
          <a:prstGeom prst="rect">
            <a:avLst/>
          </a:prstGeom>
          <a:noFill/>
          <a:ln>
            <a:noFill/>
          </a:ln>
        </p:spPr>
        <p:txBody>
          <a:bodyPr anchorCtr="0" anchor="b" bIns="45700" lIns="91425" spcFirstLastPara="1" rIns="91425" wrap="square" tIns="45700">
            <a:noAutofit/>
          </a:bodyPr>
          <a:lstStyle/>
          <a:p>
            <a:pPr indent="-228600" lvl="0" marL="228600" marR="0" rtl="0" algn="ctr">
              <a:lnSpc>
                <a:spcPct val="100000"/>
              </a:lnSpc>
              <a:spcBef>
                <a:spcPts val="0"/>
              </a:spcBef>
              <a:spcAft>
                <a:spcPts val="0"/>
              </a:spcAft>
              <a:buClr>
                <a:schemeClr val="dk2"/>
              </a:buClr>
              <a:buSzPts val="2400"/>
              <a:buFont typeface="Sorts Mill Goudy"/>
              <a:buNone/>
            </a:pPr>
            <a:r>
              <a:rPr b="1" i="0" lang="lt-LT" sz="2800" u="none" cap="none" strike="noStrike">
                <a:solidFill>
                  <a:schemeClr val="dk2"/>
                </a:solidFill>
                <a:latin typeface="Arial"/>
                <a:ea typeface="Arial"/>
                <a:cs typeface="Arial"/>
                <a:sym typeface="Arial"/>
              </a:rPr>
              <a:t>How can CT support low-qualified adults in the job market?</a:t>
            </a:r>
            <a:endParaRPr/>
          </a:p>
        </p:txBody>
      </p:sp>
      <p:sp>
        <p:nvSpPr>
          <p:cNvPr id="924" name="Google Shape;924;p37"/>
          <p:cNvSpPr txBox="1"/>
          <p:nvPr/>
        </p:nvSpPr>
        <p:spPr>
          <a:xfrm>
            <a:off x="9783011" y="2398828"/>
            <a:ext cx="1611623"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Analytical thinking and innovation</a:t>
            </a:r>
            <a:endParaRPr/>
          </a:p>
        </p:txBody>
      </p:sp>
      <p:sp>
        <p:nvSpPr>
          <p:cNvPr id="925" name="Google Shape;925;p37"/>
          <p:cNvSpPr txBox="1"/>
          <p:nvPr/>
        </p:nvSpPr>
        <p:spPr>
          <a:xfrm>
            <a:off x="9783011" y="2746282"/>
            <a:ext cx="1833845"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Active learning and learning strategies</a:t>
            </a:r>
            <a:endParaRPr/>
          </a:p>
        </p:txBody>
      </p:sp>
      <p:sp>
        <p:nvSpPr>
          <p:cNvPr id="926" name="Google Shape;926;p37"/>
          <p:cNvSpPr txBox="1"/>
          <p:nvPr/>
        </p:nvSpPr>
        <p:spPr>
          <a:xfrm>
            <a:off x="9783011" y="3093736"/>
            <a:ext cx="1833845"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Complex problem-solving</a:t>
            </a:r>
            <a:endParaRPr/>
          </a:p>
        </p:txBody>
      </p:sp>
      <p:sp>
        <p:nvSpPr>
          <p:cNvPr id="927" name="Google Shape;927;p37"/>
          <p:cNvSpPr txBox="1"/>
          <p:nvPr/>
        </p:nvSpPr>
        <p:spPr>
          <a:xfrm>
            <a:off x="9783011" y="3462991"/>
            <a:ext cx="1833845"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Critical thinking and analysis</a:t>
            </a:r>
            <a:endParaRPr/>
          </a:p>
        </p:txBody>
      </p:sp>
      <p:sp>
        <p:nvSpPr>
          <p:cNvPr id="928" name="Google Shape;928;p37"/>
          <p:cNvSpPr txBox="1"/>
          <p:nvPr/>
        </p:nvSpPr>
        <p:spPr>
          <a:xfrm>
            <a:off x="9783010" y="3817478"/>
            <a:ext cx="1833845"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Creativity, originality and initiative</a:t>
            </a:r>
            <a:endParaRPr/>
          </a:p>
        </p:txBody>
      </p:sp>
      <p:sp>
        <p:nvSpPr>
          <p:cNvPr id="929" name="Google Shape;929;p37"/>
          <p:cNvSpPr txBox="1"/>
          <p:nvPr/>
        </p:nvSpPr>
        <p:spPr>
          <a:xfrm>
            <a:off x="9783010" y="4171924"/>
            <a:ext cx="1833845"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Leadership and social influence</a:t>
            </a:r>
            <a:endParaRPr/>
          </a:p>
        </p:txBody>
      </p:sp>
      <p:sp>
        <p:nvSpPr>
          <p:cNvPr id="930" name="Google Shape;930;p37"/>
          <p:cNvSpPr txBox="1"/>
          <p:nvPr/>
        </p:nvSpPr>
        <p:spPr>
          <a:xfrm>
            <a:off x="9783010" y="4510629"/>
            <a:ext cx="1833845"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Technology use, monitoring and control</a:t>
            </a:r>
            <a:endParaRPr/>
          </a:p>
        </p:txBody>
      </p:sp>
      <p:sp>
        <p:nvSpPr>
          <p:cNvPr id="931" name="Google Shape;931;p37"/>
          <p:cNvSpPr txBox="1"/>
          <p:nvPr/>
        </p:nvSpPr>
        <p:spPr>
          <a:xfrm>
            <a:off x="9783010" y="4867581"/>
            <a:ext cx="1833845"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Technology design and programming</a:t>
            </a:r>
            <a:endParaRPr/>
          </a:p>
        </p:txBody>
      </p:sp>
      <p:sp>
        <p:nvSpPr>
          <p:cNvPr id="932" name="Google Shape;932;p37"/>
          <p:cNvSpPr txBox="1"/>
          <p:nvPr/>
        </p:nvSpPr>
        <p:spPr>
          <a:xfrm>
            <a:off x="9783010" y="5224368"/>
            <a:ext cx="2088993"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Resilience, stress tolerance and flexibility</a:t>
            </a:r>
            <a:endParaRPr/>
          </a:p>
        </p:txBody>
      </p:sp>
      <p:sp>
        <p:nvSpPr>
          <p:cNvPr id="933" name="Google Shape;933;p37"/>
          <p:cNvSpPr txBox="1"/>
          <p:nvPr/>
        </p:nvSpPr>
        <p:spPr>
          <a:xfrm>
            <a:off x="9783010" y="5570901"/>
            <a:ext cx="2088993"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Reasoning, problem-solving and ideation</a:t>
            </a:r>
            <a:endParaRPr/>
          </a:p>
        </p:txBody>
      </p:sp>
      <p:sp>
        <p:nvSpPr>
          <p:cNvPr id="934" name="Google Shape;934;p37"/>
          <p:cNvSpPr txBox="1"/>
          <p:nvPr/>
        </p:nvSpPr>
        <p:spPr>
          <a:xfrm>
            <a:off x="9899215" y="5873858"/>
            <a:ext cx="2088993" cy="92333"/>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600" u="none" cap="none" strike="noStrike">
                <a:solidFill>
                  <a:srgbClr val="000000"/>
                </a:solidFill>
                <a:latin typeface="Arial"/>
                <a:ea typeface="Arial"/>
                <a:cs typeface="Arial"/>
                <a:sym typeface="Arial"/>
              </a:rPr>
              <a:t>Source: </a:t>
            </a:r>
            <a:r>
              <a:rPr b="0" i="1" lang="lt-LT" sz="600" u="none" cap="none" strike="noStrike">
                <a:solidFill>
                  <a:srgbClr val="000000"/>
                </a:solidFill>
                <a:latin typeface="Arial"/>
                <a:ea typeface="Arial"/>
                <a:cs typeface="Arial"/>
                <a:sym typeface="Arial"/>
              </a:rPr>
              <a:t>Future of Jobs Report 2020. World Economic Forum</a:t>
            </a:r>
            <a:endParaRPr/>
          </a:p>
        </p:txBody>
      </p:sp>
      <p:sp>
        <p:nvSpPr>
          <p:cNvPr id="935" name="Google Shape;935;p37"/>
          <p:cNvSpPr txBox="1"/>
          <p:nvPr/>
        </p:nvSpPr>
        <p:spPr>
          <a:xfrm>
            <a:off x="7795162" y="4937087"/>
            <a:ext cx="1197014"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800" u="none" cap="none" strike="noStrike">
                <a:solidFill>
                  <a:srgbClr val="000000"/>
                </a:solidFill>
                <a:latin typeface="Arial"/>
                <a:ea typeface="Arial"/>
                <a:cs typeface="Arial"/>
                <a:sym typeface="Arial"/>
              </a:rPr>
              <a:t>Type of skill</a:t>
            </a:r>
            <a:endParaRPr/>
          </a:p>
        </p:txBody>
      </p:sp>
      <p:sp>
        <p:nvSpPr>
          <p:cNvPr id="936" name="Google Shape;936;p37"/>
          <p:cNvSpPr txBox="1"/>
          <p:nvPr/>
        </p:nvSpPr>
        <p:spPr>
          <a:xfrm>
            <a:off x="7915757" y="5101257"/>
            <a:ext cx="1197014"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Problem-solving</a:t>
            </a:r>
            <a:endParaRPr/>
          </a:p>
        </p:txBody>
      </p:sp>
      <p:sp>
        <p:nvSpPr>
          <p:cNvPr id="937" name="Google Shape;937;p37"/>
          <p:cNvSpPr txBox="1"/>
          <p:nvPr/>
        </p:nvSpPr>
        <p:spPr>
          <a:xfrm>
            <a:off x="7915757" y="5412329"/>
            <a:ext cx="1197014"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Working with people</a:t>
            </a:r>
            <a:endParaRPr/>
          </a:p>
        </p:txBody>
      </p:sp>
      <p:sp>
        <p:nvSpPr>
          <p:cNvPr id="938" name="Google Shape;938;p37"/>
          <p:cNvSpPr txBox="1"/>
          <p:nvPr/>
        </p:nvSpPr>
        <p:spPr>
          <a:xfrm>
            <a:off x="7915757" y="5256793"/>
            <a:ext cx="1197014"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Self-management</a:t>
            </a:r>
            <a:endParaRPr/>
          </a:p>
        </p:txBody>
      </p:sp>
      <p:sp>
        <p:nvSpPr>
          <p:cNvPr id="939" name="Google Shape;939;p37"/>
          <p:cNvSpPr txBox="1"/>
          <p:nvPr/>
        </p:nvSpPr>
        <p:spPr>
          <a:xfrm>
            <a:off x="7915756" y="5567865"/>
            <a:ext cx="1498587" cy="123111"/>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lt-LT" sz="800" u="none" cap="none" strike="noStrike">
                <a:solidFill>
                  <a:srgbClr val="000000"/>
                </a:solidFill>
                <a:latin typeface="Arial"/>
                <a:ea typeface="Arial"/>
                <a:cs typeface="Arial"/>
                <a:sym typeface="Arial"/>
              </a:rPr>
              <a:t>Technology use and development</a:t>
            </a:r>
            <a:endParaRPr/>
          </a:p>
        </p:txBody>
      </p:sp>
      <p:sp>
        <p:nvSpPr>
          <p:cNvPr id="940" name="Google Shape;940;p37"/>
          <p:cNvSpPr txBox="1"/>
          <p:nvPr/>
        </p:nvSpPr>
        <p:spPr>
          <a:xfrm>
            <a:off x="7764970" y="1892749"/>
            <a:ext cx="1498587" cy="615553"/>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lt-LT" sz="2000" u="none" cap="none" strike="noStrike">
                <a:solidFill>
                  <a:srgbClr val="000000"/>
                </a:solidFill>
                <a:latin typeface="Arial"/>
                <a:ea typeface="Arial"/>
                <a:cs typeface="Arial"/>
                <a:sym typeface="Arial"/>
              </a:rPr>
              <a:t>Top 10 skills of 2025</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6" name="Shape 946"/>
        <p:cNvGrpSpPr/>
        <p:nvPr/>
      </p:nvGrpSpPr>
      <p:grpSpPr>
        <a:xfrm>
          <a:off x="0" y="0"/>
          <a:ext cx="0" cy="0"/>
          <a:chOff x="0" y="0"/>
          <a:chExt cx="0" cy="0"/>
        </a:xfrm>
      </p:grpSpPr>
      <p:sp>
        <p:nvSpPr>
          <p:cNvPr id="947" name="Google Shape;947;p39"/>
          <p:cNvSpPr txBox="1"/>
          <p:nvPr>
            <p:ph type="title"/>
          </p:nvPr>
        </p:nvSpPr>
        <p:spPr>
          <a:xfrm>
            <a:off x="1274064" y="845621"/>
            <a:ext cx="5964936" cy="914400"/>
          </a:xfrm>
          <a:prstGeom prst="rect">
            <a:avLst/>
          </a:prstGeom>
          <a:noFill/>
          <a:ln>
            <a:noFill/>
          </a:ln>
        </p:spPr>
        <p:txBody>
          <a:bodyPr anchorCtr="0" anchor="b" bIns="45700" lIns="91425" spcFirstLastPara="1" rIns="91425" wrap="square" tIns="45700">
            <a:noAutofit/>
          </a:bodyPr>
          <a:lstStyle/>
          <a:p>
            <a:pPr indent="0" lvl="0" marL="0" rtl="0" algn="l">
              <a:lnSpc>
                <a:spcPct val="114000"/>
              </a:lnSpc>
              <a:spcBef>
                <a:spcPts val="1000"/>
              </a:spcBef>
              <a:spcAft>
                <a:spcPts val="0"/>
              </a:spcAft>
              <a:buSzPts val="2400"/>
              <a:buNone/>
            </a:pPr>
            <a:r>
              <a:rPr b="1" lang="lt-LT">
                <a:latin typeface="Arial"/>
                <a:ea typeface="Arial"/>
                <a:cs typeface="Arial"/>
                <a:sym typeface="Arial"/>
              </a:rPr>
              <a:t>Unlocking Potential with CT</a:t>
            </a:r>
            <a:endParaRPr/>
          </a:p>
        </p:txBody>
      </p:sp>
      <p:sp>
        <p:nvSpPr>
          <p:cNvPr id="948" name="Google Shape;948;p39"/>
          <p:cNvSpPr txBox="1"/>
          <p:nvPr>
            <p:ph idx="1" type="body"/>
          </p:nvPr>
        </p:nvSpPr>
        <p:spPr>
          <a:xfrm>
            <a:off x="891430" y="1879289"/>
            <a:ext cx="6162040" cy="3642347"/>
          </a:xfrm>
          <a:prstGeom prst="rect">
            <a:avLst/>
          </a:prstGeom>
          <a:noFill/>
          <a:ln>
            <a:noFill/>
          </a:ln>
        </p:spPr>
        <p:txBody>
          <a:bodyPr anchorCtr="0" anchor="t" bIns="45700" lIns="91425" spcFirstLastPara="1" rIns="91425" wrap="square" tIns="45700">
            <a:noAutofit/>
          </a:bodyPr>
          <a:lstStyle/>
          <a:p>
            <a:pPr indent="-285750" lvl="0" marL="514350" rtl="0" algn="just">
              <a:lnSpc>
                <a:spcPct val="100000"/>
              </a:lnSpc>
              <a:spcBef>
                <a:spcPts val="600"/>
              </a:spcBef>
              <a:spcAft>
                <a:spcPts val="0"/>
              </a:spcAft>
              <a:buSzPts val="1260"/>
              <a:buFont typeface="Arial"/>
              <a:buChar char="•"/>
            </a:pPr>
            <a:r>
              <a:rPr lang="lt-LT" sz="1600">
                <a:latin typeface="Arial"/>
                <a:ea typeface="Arial"/>
                <a:cs typeface="Arial"/>
                <a:sym typeface="Arial"/>
              </a:rPr>
              <a:t>CT can have a significant impact by strengthening problem-solving abilities, logical reasoning, and decision-making skills among low-qualified adult learners across professional, educational, and everyday contexts.</a:t>
            </a:r>
            <a:endParaRPr sz="1600">
              <a:latin typeface="Arial"/>
              <a:ea typeface="Arial"/>
              <a:cs typeface="Arial"/>
              <a:sym typeface="Arial"/>
            </a:endParaRPr>
          </a:p>
          <a:p>
            <a:pPr indent="-285750" lvl="0" marL="514350" rtl="0" algn="just">
              <a:lnSpc>
                <a:spcPct val="100000"/>
              </a:lnSpc>
              <a:spcBef>
                <a:spcPts val="600"/>
              </a:spcBef>
              <a:spcAft>
                <a:spcPts val="0"/>
              </a:spcAft>
              <a:buSzPts val="1260"/>
              <a:buFont typeface="Arial"/>
              <a:buChar char="•"/>
            </a:pPr>
            <a:r>
              <a:rPr lang="lt-LT" sz="1600">
                <a:latin typeface="Arial"/>
                <a:ea typeface="Arial"/>
                <a:cs typeface="Arial"/>
                <a:sym typeface="Arial"/>
              </a:rPr>
              <a:t>The acquisition of these competencies can contribute to improved employability and expanded lifelong learning opportunities.</a:t>
            </a:r>
            <a:endParaRPr sz="1600">
              <a:latin typeface="Arial"/>
              <a:ea typeface="Arial"/>
              <a:cs typeface="Arial"/>
              <a:sym typeface="Arial"/>
            </a:endParaRPr>
          </a:p>
          <a:p>
            <a:pPr indent="-285750" lvl="0" marL="514350" rtl="0" algn="just">
              <a:lnSpc>
                <a:spcPct val="100000"/>
              </a:lnSpc>
              <a:spcBef>
                <a:spcPts val="600"/>
              </a:spcBef>
              <a:spcAft>
                <a:spcPts val="0"/>
              </a:spcAft>
              <a:buSzPts val="1260"/>
              <a:buFont typeface="Arial"/>
              <a:buChar char="•"/>
            </a:pPr>
            <a:r>
              <a:rPr lang="lt-LT" sz="1600">
                <a:latin typeface="Arial"/>
                <a:ea typeface="Arial"/>
                <a:cs typeface="Arial"/>
                <a:sym typeface="Arial"/>
              </a:rPr>
              <a:t>CT plays a crucial role in promoting digital inclusion among low-qualified adults by equipping them with essential skills for navigating the digital landscape. </a:t>
            </a:r>
            <a:endParaRPr sz="1600">
              <a:latin typeface="Arial"/>
              <a:ea typeface="Arial"/>
              <a:cs typeface="Arial"/>
              <a:sym typeface="Arial"/>
            </a:endParaRPr>
          </a:p>
          <a:p>
            <a:pPr indent="-285750" lvl="0" marL="514350" rtl="0" algn="just">
              <a:lnSpc>
                <a:spcPct val="100000"/>
              </a:lnSpc>
              <a:spcBef>
                <a:spcPts val="600"/>
              </a:spcBef>
              <a:spcAft>
                <a:spcPts val="0"/>
              </a:spcAft>
              <a:buSzPts val="1260"/>
              <a:buFont typeface="Arial"/>
              <a:buChar char="•"/>
            </a:pPr>
            <a:r>
              <a:rPr lang="lt-LT" sz="1600">
                <a:latin typeface="Arial"/>
                <a:ea typeface="Arial"/>
                <a:cs typeface="Arial"/>
                <a:sym typeface="Arial"/>
              </a:rPr>
              <a:t>Individuals with a strong understanding of CT principles demonstrate greater proficiency in technology use and exhibit higher levels of digital and artificial intelligence (AI) literacy.</a:t>
            </a:r>
            <a:endParaRPr>
              <a:latin typeface="Arial"/>
              <a:ea typeface="Arial"/>
              <a:cs typeface="Arial"/>
              <a:sym typeface="Arial"/>
            </a:endParaRPr>
          </a:p>
        </p:txBody>
      </p:sp>
      <p:pic>
        <p:nvPicPr>
          <p:cNvPr descr="Adult listening in class" id="949" name="Google Shape;949;p39"/>
          <p:cNvPicPr preferRelativeResize="0"/>
          <p:nvPr/>
        </p:nvPicPr>
        <p:blipFill rotWithShape="1">
          <a:blip r:embed="rId3">
            <a:alphaModFix/>
          </a:blip>
          <a:srcRect b="0" l="30085" r="29010" t="1517"/>
          <a:stretch/>
        </p:blipFill>
        <p:spPr>
          <a:xfrm>
            <a:off x="8082840" y="0"/>
            <a:ext cx="4109160" cy="6858000"/>
          </a:xfrm>
          <a:prstGeom prst="rect">
            <a:avLst/>
          </a:prstGeom>
          <a:noFill/>
          <a:ln>
            <a:noFill/>
          </a:ln>
        </p:spPr>
      </p:pic>
      <p:sp>
        <p:nvSpPr>
          <p:cNvPr id="950" name="Google Shape;950;p3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5" name="Shape 955"/>
        <p:cNvGrpSpPr/>
        <p:nvPr/>
      </p:nvGrpSpPr>
      <p:grpSpPr>
        <a:xfrm>
          <a:off x="0" y="0"/>
          <a:ext cx="0" cy="0"/>
          <a:chOff x="0" y="0"/>
          <a:chExt cx="0" cy="0"/>
        </a:xfrm>
      </p:grpSpPr>
      <p:sp>
        <p:nvSpPr>
          <p:cNvPr id="956" name="Google Shape;956;p40"/>
          <p:cNvSpPr/>
          <p:nvPr/>
        </p:nvSpPr>
        <p:spPr>
          <a:xfrm>
            <a:off x="893241" y="1788117"/>
            <a:ext cx="5918200" cy="1650120"/>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57" name="Google Shape;957;p40"/>
          <p:cNvSpPr txBox="1"/>
          <p:nvPr>
            <p:ph type="title"/>
          </p:nvPr>
        </p:nvSpPr>
        <p:spPr>
          <a:xfrm>
            <a:off x="1117600" y="850050"/>
            <a:ext cx="9956800" cy="72511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111"/>
              <a:buFont typeface="Sorts Mill Goudy"/>
              <a:buNone/>
            </a:pPr>
            <a:r>
              <a:rPr b="1" lang="lt-LT" sz="2800">
                <a:latin typeface="Arial"/>
                <a:ea typeface="Arial"/>
                <a:cs typeface="Arial"/>
                <a:sym typeface="Arial"/>
              </a:rPr>
              <a:t>CT in the age of AI</a:t>
            </a:r>
            <a:endParaRPr sz="2800">
              <a:latin typeface="Arial"/>
              <a:ea typeface="Arial"/>
              <a:cs typeface="Arial"/>
              <a:sym typeface="Arial"/>
            </a:endParaRPr>
          </a:p>
        </p:txBody>
      </p:sp>
      <p:sp>
        <p:nvSpPr>
          <p:cNvPr id="958" name="Google Shape;958;p40"/>
          <p:cNvSpPr txBox="1"/>
          <p:nvPr>
            <p:ph idx="1" type="body"/>
          </p:nvPr>
        </p:nvSpPr>
        <p:spPr>
          <a:xfrm>
            <a:off x="839493" y="1702163"/>
            <a:ext cx="5894478" cy="1605622"/>
          </a:xfrm>
          <a:prstGeom prst="rect">
            <a:avLst/>
          </a:prstGeom>
          <a:noFill/>
          <a:ln>
            <a:noFill/>
          </a:ln>
        </p:spPr>
        <p:txBody>
          <a:bodyPr anchorCtr="0" anchor="t" bIns="45700" lIns="91425" spcFirstLastPara="1" rIns="91425" wrap="square" tIns="45700">
            <a:normAutofit/>
          </a:bodyPr>
          <a:lstStyle/>
          <a:p>
            <a:pPr indent="0" lvl="0" marL="148590" rtl="0" algn="just">
              <a:lnSpc>
                <a:spcPct val="100000"/>
              </a:lnSpc>
              <a:spcBef>
                <a:spcPts val="1000"/>
              </a:spcBef>
              <a:spcAft>
                <a:spcPts val="0"/>
              </a:spcAft>
              <a:buSzPts val="1260"/>
              <a:buNone/>
            </a:pPr>
            <a:r>
              <a:rPr lang="lt-LT" sz="1600">
                <a:latin typeface="Arial"/>
                <a:ea typeface="Arial"/>
                <a:cs typeface="Arial"/>
                <a:sym typeface="Arial"/>
              </a:rPr>
              <a:t>CT elements such as decomposition, abstraction, pattern recognition, and algorithms are directly related to Artificial Intelligence (AI) thinking.</a:t>
            </a:r>
            <a:endParaRPr sz="1600">
              <a:latin typeface="Arial"/>
              <a:ea typeface="Arial"/>
              <a:cs typeface="Arial"/>
              <a:sym typeface="Arial"/>
            </a:endParaRPr>
          </a:p>
          <a:p>
            <a:pPr indent="0" lvl="0" marL="148590" rtl="0" algn="just">
              <a:lnSpc>
                <a:spcPct val="100000"/>
              </a:lnSpc>
              <a:spcBef>
                <a:spcPts val="1000"/>
              </a:spcBef>
              <a:spcAft>
                <a:spcPts val="0"/>
              </a:spcAft>
              <a:buSzPts val="1260"/>
              <a:buNone/>
            </a:pPr>
            <a:r>
              <a:rPr lang="lt-LT" sz="1600">
                <a:latin typeface="Arial"/>
                <a:ea typeface="Arial"/>
                <a:cs typeface="Arial"/>
                <a:sym typeface="Arial"/>
              </a:rPr>
              <a:t>Adults who understand the CT main principles can more easily adopt technologies and better apply AI thinking principles.</a:t>
            </a:r>
            <a:endParaRPr sz="1600">
              <a:latin typeface="Arial"/>
              <a:ea typeface="Arial"/>
              <a:cs typeface="Arial"/>
              <a:sym typeface="Arial"/>
            </a:endParaRPr>
          </a:p>
          <a:p>
            <a:pPr indent="0" lvl="0" marL="148590" rtl="0" algn="l">
              <a:lnSpc>
                <a:spcPct val="100000"/>
              </a:lnSpc>
              <a:spcBef>
                <a:spcPts val="1000"/>
              </a:spcBef>
              <a:spcAft>
                <a:spcPts val="0"/>
              </a:spcAft>
              <a:buSzPts val="1260"/>
              <a:buNone/>
            </a:pPr>
            <a:r>
              <a:t/>
            </a:r>
            <a:endParaRPr sz="1600">
              <a:latin typeface="Arial"/>
              <a:ea typeface="Arial"/>
              <a:cs typeface="Arial"/>
              <a:sym typeface="Arial"/>
            </a:endParaRPr>
          </a:p>
        </p:txBody>
      </p:sp>
      <p:sp>
        <p:nvSpPr>
          <p:cNvPr id="959" name="Google Shape;959;p4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960" name="Google Shape;960;p40"/>
          <p:cNvSpPr/>
          <p:nvPr/>
        </p:nvSpPr>
        <p:spPr>
          <a:xfrm>
            <a:off x="5323840" y="3547889"/>
            <a:ext cx="6096000" cy="252160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p:txBody>
      </p:sp>
      <p:sp>
        <p:nvSpPr>
          <p:cNvPr id="961" name="Google Shape;961;p40"/>
          <p:cNvSpPr txBox="1"/>
          <p:nvPr/>
        </p:nvSpPr>
        <p:spPr>
          <a:xfrm>
            <a:off x="5258016" y="3576150"/>
            <a:ext cx="6161824" cy="2466843"/>
          </a:xfrm>
          <a:prstGeom prst="rect">
            <a:avLst/>
          </a:prstGeom>
          <a:noFill/>
          <a:ln>
            <a:noFill/>
          </a:ln>
        </p:spPr>
        <p:txBody>
          <a:bodyPr anchorCtr="0" anchor="t" bIns="45700" lIns="91425" spcFirstLastPara="1" rIns="91425" wrap="square" tIns="45700">
            <a:noAutofit/>
          </a:bodyPr>
          <a:lstStyle/>
          <a:p>
            <a:pPr indent="0" lvl="0" marL="148590" marR="0" rtl="0" algn="just">
              <a:lnSpc>
                <a:spcPct val="100000"/>
              </a:lnSpc>
              <a:spcBef>
                <a:spcPts val="0"/>
              </a:spcBef>
              <a:spcAft>
                <a:spcPts val="0"/>
              </a:spcAft>
              <a:buClr>
                <a:schemeClr val="dk2"/>
              </a:buClr>
              <a:buSzPts val="1260"/>
              <a:buFont typeface="Arial"/>
              <a:buNone/>
            </a:pPr>
            <a:r>
              <a:rPr b="0" i="0" lang="lt-LT" sz="1600" u="none" cap="none" strike="noStrike">
                <a:solidFill>
                  <a:schemeClr val="dk2"/>
                </a:solidFill>
                <a:latin typeface="Arial"/>
                <a:ea typeface="Arial"/>
                <a:cs typeface="Arial"/>
                <a:sym typeface="Arial"/>
              </a:rPr>
              <a:t>AI thinking goes beyond CT foundations and incorporates more advanced cognitive and computational processes such as: Leveraging knowledge bases and case-based reasoning for problem-solving; Capturing and reasoning about commonsense knowledge; Enabling the processing of semantics and contextual information; Effectively handling unstructured data, among other complex tasks.</a:t>
            </a:r>
            <a:endParaRPr b="0" i="0" sz="1400" u="none" cap="none" strike="noStrike">
              <a:solidFill>
                <a:srgbClr val="000000"/>
              </a:solidFill>
              <a:latin typeface="Arial"/>
              <a:ea typeface="Arial"/>
              <a:cs typeface="Arial"/>
              <a:sym typeface="Arial"/>
            </a:endParaRPr>
          </a:p>
          <a:p>
            <a:pPr indent="0" lvl="0" marL="148590" marR="0" rtl="0" algn="just">
              <a:lnSpc>
                <a:spcPct val="100000"/>
              </a:lnSpc>
              <a:spcBef>
                <a:spcPts val="0"/>
              </a:spcBef>
              <a:spcAft>
                <a:spcPts val="0"/>
              </a:spcAft>
              <a:buClr>
                <a:schemeClr val="dk2"/>
              </a:buClr>
              <a:buSzPts val="1260"/>
              <a:buFont typeface="Arial"/>
              <a:buNone/>
            </a:pPr>
            <a:r>
              <a:rPr b="0" i="0" lang="lt-LT" sz="1600" u="none" cap="none" strike="noStrike">
                <a:solidFill>
                  <a:schemeClr val="dk2"/>
                </a:solidFill>
                <a:latin typeface="Arial"/>
                <a:ea typeface="Arial"/>
                <a:cs typeface="Arial"/>
                <a:sym typeface="Arial"/>
              </a:rPr>
              <a:t>These capabilities position AI Thinking as a more holistic and adaptive framework for addressing intricate, real-world challenges.</a:t>
            </a:r>
            <a:endParaRPr b="0" i="0" sz="1400" u="none" cap="none" strike="noStrike">
              <a:solidFill>
                <a:srgbClr val="000000"/>
              </a:solidFill>
              <a:latin typeface="Arial"/>
              <a:ea typeface="Arial"/>
              <a:cs typeface="Arial"/>
              <a:sym typeface="Arial"/>
            </a:endParaRPr>
          </a:p>
          <a:p>
            <a:pPr indent="0" lvl="0" marL="148590" marR="0" rtl="0" algn="l">
              <a:lnSpc>
                <a:spcPct val="100000"/>
              </a:lnSpc>
              <a:spcBef>
                <a:spcPts val="0"/>
              </a:spcBef>
              <a:spcAft>
                <a:spcPts val="0"/>
              </a:spcAft>
              <a:buClr>
                <a:schemeClr val="dk2"/>
              </a:buClr>
              <a:buSzPts val="1260"/>
              <a:buFont typeface="Arial"/>
              <a:buNone/>
            </a:pPr>
            <a:r>
              <a:t/>
            </a:r>
            <a:endParaRPr b="0" i="0" sz="1600" u="none" cap="none" strike="noStrike">
              <a:solidFill>
                <a:schemeClr val="dk2"/>
              </a:solidFill>
              <a:latin typeface="Arial"/>
              <a:ea typeface="Arial"/>
              <a:cs typeface="Arial"/>
              <a:sym typeface="Arial"/>
            </a:endParaRPr>
          </a:p>
        </p:txBody>
      </p:sp>
      <p:sp>
        <p:nvSpPr>
          <p:cNvPr id="962" name="Google Shape;962;p40"/>
          <p:cNvSpPr/>
          <p:nvPr/>
        </p:nvSpPr>
        <p:spPr>
          <a:xfrm>
            <a:off x="7772400" y="2042962"/>
            <a:ext cx="1280160" cy="1188720"/>
          </a:xfrm>
          <a:prstGeom prst="ellipse">
            <a:avLst/>
          </a:prstGeom>
          <a:solidFill>
            <a:schemeClr val="accent3">
              <a:alpha val="4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63" name="Google Shape;963;p40"/>
          <p:cNvSpPr/>
          <p:nvPr/>
        </p:nvSpPr>
        <p:spPr>
          <a:xfrm>
            <a:off x="8773160" y="2042962"/>
            <a:ext cx="1280160" cy="1188720"/>
          </a:xfrm>
          <a:prstGeom prst="ellipse">
            <a:avLst/>
          </a:prstGeom>
          <a:solidFill>
            <a:schemeClr val="accent5">
              <a:alpha val="4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64" name="Google Shape;964;p40"/>
          <p:cNvSpPr txBox="1"/>
          <p:nvPr/>
        </p:nvSpPr>
        <p:spPr>
          <a:xfrm>
            <a:off x="8986300" y="2461414"/>
            <a:ext cx="117856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AI thinking</a:t>
            </a:r>
            <a:endParaRPr b="0" i="0" sz="1400" u="none" cap="none" strike="noStrike">
              <a:solidFill>
                <a:srgbClr val="000000"/>
              </a:solidFill>
              <a:latin typeface="Arial"/>
              <a:ea typeface="Arial"/>
              <a:cs typeface="Arial"/>
              <a:sym typeface="Arial"/>
            </a:endParaRPr>
          </a:p>
        </p:txBody>
      </p:sp>
      <p:sp>
        <p:nvSpPr>
          <p:cNvPr id="965" name="Google Shape;965;p40"/>
          <p:cNvSpPr txBox="1"/>
          <p:nvPr/>
        </p:nvSpPr>
        <p:spPr>
          <a:xfrm>
            <a:off x="8051800" y="2489397"/>
            <a:ext cx="72136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CT</a:t>
            </a:r>
            <a:endParaRPr b="0" i="0" sz="1400" u="none" cap="none" strike="noStrike">
              <a:solidFill>
                <a:srgbClr val="000000"/>
              </a:solidFill>
              <a:latin typeface="Arial"/>
              <a:ea typeface="Arial"/>
              <a:cs typeface="Arial"/>
              <a:sym typeface="Arial"/>
            </a:endParaRPr>
          </a:p>
        </p:txBody>
      </p:sp>
      <p:sp>
        <p:nvSpPr>
          <p:cNvPr id="966" name="Google Shape;966;p40"/>
          <p:cNvSpPr txBox="1"/>
          <p:nvPr/>
        </p:nvSpPr>
        <p:spPr>
          <a:xfrm>
            <a:off x="8536940" y="3176205"/>
            <a:ext cx="117856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Overlap </a:t>
            </a:r>
            <a:endParaRPr b="0" i="0" sz="1400" u="none" cap="none" strike="noStrike">
              <a:solidFill>
                <a:srgbClr val="000000"/>
              </a:solidFill>
              <a:latin typeface="Arial"/>
              <a:ea typeface="Arial"/>
              <a:cs typeface="Arial"/>
              <a:sym typeface="Arial"/>
            </a:endParaRPr>
          </a:p>
        </p:txBody>
      </p:sp>
      <p:cxnSp>
        <p:nvCxnSpPr>
          <p:cNvPr id="967" name="Google Shape;967;p40"/>
          <p:cNvCxnSpPr/>
          <p:nvPr/>
        </p:nvCxnSpPr>
        <p:spPr>
          <a:xfrm rot="10800000">
            <a:off x="8933180" y="2749301"/>
            <a:ext cx="5080" cy="411495"/>
          </a:xfrm>
          <a:prstGeom prst="straightConnector1">
            <a:avLst/>
          </a:prstGeom>
          <a:noFill/>
          <a:ln cap="flat" cmpd="sng" w="38100">
            <a:solidFill>
              <a:schemeClr val="dk1"/>
            </a:solidFill>
            <a:prstDash val="solid"/>
            <a:round/>
            <a:headEnd len="sm" w="sm" type="none"/>
            <a:tailEnd len="med" w="med" type="triangle"/>
          </a:ln>
        </p:spPr>
      </p:cxnSp>
      <p:cxnSp>
        <p:nvCxnSpPr>
          <p:cNvPr id="968" name="Google Shape;968;p40"/>
          <p:cNvCxnSpPr/>
          <p:nvPr/>
        </p:nvCxnSpPr>
        <p:spPr>
          <a:xfrm>
            <a:off x="8133078" y="2013467"/>
            <a:ext cx="1508762" cy="0"/>
          </a:xfrm>
          <a:prstGeom prst="straightConnector1">
            <a:avLst/>
          </a:prstGeom>
          <a:noFill/>
          <a:ln cap="flat" cmpd="sng" w="38100">
            <a:solidFill>
              <a:srgbClr val="2E86C7"/>
            </a:solidFill>
            <a:prstDash val="solid"/>
            <a:round/>
            <a:headEnd len="sm" w="sm" type="none"/>
            <a:tailEnd len="med" w="med" type="triangle"/>
          </a:ln>
        </p:spPr>
      </p:cxnSp>
      <p:sp>
        <p:nvSpPr>
          <p:cNvPr id="969" name="Google Shape;969;p40"/>
          <p:cNvSpPr txBox="1"/>
          <p:nvPr/>
        </p:nvSpPr>
        <p:spPr>
          <a:xfrm>
            <a:off x="8445500" y="1728035"/>
            <a:ext cx="117856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rgbClr val="000000"/>
                </a:solidFill>
                <a:latin typeface="Arial"/>
                <a:ea typeface="Arial"/>
                <a:cs typeface="Arial"/>
                <a:sym typeface="Arial"/>
              </a:rPr>
              <a:t>Movement </a:t>
            </a:r>
            <a:endParaRPr b="0" i="0" sz="1400" u="none" cap="none" strike="noStrike">
              <a:solidFill>
                <a:srgbClr val="000000"/>
              </a:solidFill>
              <a:latin typeface="Arial"/>
              <a:ea typeface="Arial"/>
              <a:cs typeface="Arial"/>
              <a:sym typeface="Arial"/>
            </a:endParaRPr>
          </a:p>
        </p:txBody>
      </p:sp>
      <p:pic>
        <p:nvPicPr>
          <p:cNvPr descr="https://ars.els-cdn.com/content/image/1-s2.0-S0736585323000904-gr1.jpg" id="970" name="Google Shape;970;p40"/>
          <p:cNvPicPr preferRelativeResize="0"/>
          <p:nvPr/>
        </p:nvPicPr>
        <p:blipFill rotWithShape="1">
          <a:blip r:embed="rId3">
            <a:alphaModFix/>
          </a:blip>
          <a:srcRect b="0" l="0" r="0" t="0"/>
          <a:stretch/>
        </p:blipFill>
        <p:spPr>
          <a:xfrm>
            <a:off x="839493" y="3737661"/>
            <a:ext cx="4398418" cy="1873401"/>
          </a:xfrm>
          <a:prstGeom prst="rect">
            <a:avLst/>
          </a:prstGeom>
          <a:noFill/>
          <a:ln>
            <a:noFill/>
          </a:ln>
        </p:spPr>
      </p:pic>
      <p:sp>
        <p:nvSpPr>
          <p:cNvPr id="971" name="Google Shape;971;p40"/>
          <p:cNvSpPr/>
          <p:nvPr/>
        </p:nvSpPr>
        <p:spPr>
          <a:xfrm>
            <a:off x="3786732" y="5551878"/>
            <a:ext cx="1719505" cy="246181"/>
          </a:xfrm>
          <a:prstGeom prst="rect">
            <a:avLst/>
          </a:prstGeom>
          <a:noFill/>
          <a:ln>
            <a:noFill/>
          </a:ln>
        </p:spPr>
        <p:txBody>
          <a:bodyPr anchorCtr="0" anchor="t" bIns="45700" lIns="91425" spcFirstLastPara="1" rIns="91425" wrap="square" tIns="45700">
            <a:spAutoFit/>
          </a:bodyPr>
          <a:lstStyle/>
          <a:p>
            <a:pPr indent="0" lvl="0" marL="228600" marR="0" rtl="0" algn="l">
              <a:lnSpc>
                <a:spcPct val="100000"/>
              </a:lnSpc>
              <a:spcBef>
                <a:spcPts val="0"/>
              </a:spcBef>
              <a:spcAft>
                <a:spcPts val="0"/>
              </a:spcAft>
              <a:buClr>
                <a:srgbClr val="000000"/>
              </a:buClr>
              <a:buSzPts val="1000"/>
              <a:buFont typeface="Arial"/>
              <a:buNone/>
            </a:pPr>
            <a:r>
              <a:rPr b="1" i="1" lang="lt-LT" sz="1000" u="none" cap="none" strike="noStrike">
                <a:solidFill>
                  <a:srgbClr val="000000"/>
                </a:solidFill>
                <a:latin typeface="Arial"/>
                <a:ea typeface="Arial"/>
                <a:cs typeface="Arial"/>
                <a:sym typeface="Arial"/>
              </a:rPr>
              <a:t>Source: Celik, 2023</a:t>
            </a:r>
            <a:endParaRPr b="1" i="1" sz="1050" u="none" cap="none" strike="noStrike">
              <a:solidFill>
                <a:srgbClr val="000000"/>
              </a:solidFill>
              <a:latin typeface="Arial"/>
              <a:ea typeface="Arial"/>
              <a:cs typeface="Arial"/>
              <a:sym typeface="Arial"/>
            </a:endParaRPr>
          </a:p>
        </p:txBody>
      </p:sp>
      <p:sp>
        <p:nvSpPr>
          <p:cNvPr id="972" name="Google Shape;972;p40"/>
          <p:cNvSpPr txBox="1"/>
          <p:nvPr/>
        </p:nvSpPr>
        <p:spPr>
          <a:xfrm>
            <a:off x="1042279" y="4006710"/>
            <a:ext cx="432000"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Curiosity</a:t>
            </a:r>
            <a:endParaRPr b="1" i="0" sz="700" u="none" cap="none" strike="noStrike">
              <a:solidFill>
                <a:srgbClr val="000000"/>
              </a:solidFill>
              <a:latin typeface="Arial"/>
              <a:ea typeface="Arial"/>
              <a:cs typeface="Arial"/>
              <a:sym typeface="Arial"/>
            </a:endParaRPr>
          </a:p>
        </p:txBody>
      </p:sp>
      <p:sp>
        <p:nvSpPr>
          <p:cNvPr id="973" name="Google Shape;973;p40"/>
          <p:cNvSpPr txBox="1"/>
          <p:nvPr/>
        </p:nvSpPr>
        <p:spPr>
          <a:xfrm>
            <a:off x="918641" y="4183392"/>
            <a:ext cx="67603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Focusing of attention</a:t>
            </a:r>
            <a:endParaRPr b="1" i="0" sz="600" u="none" cap="none" strike="noStrike">
              <a:solidFill>
                <a:srgbClr val="000000"/>
              </a:solidFill>
              <a:latin typeface="Arial"/>
              <a:ea typeface="Arial"/>
              <a:cs typeface="Arial"/>
              <a:sym typeface="Arial"/>
            </a:endParaRPr>
          </a:p>
        </p:txBody>
      </p:sp>
      <p:sp>
        <p:nvSpPr>
          <p:cNvPr id="974" name="Google Shape;974;p40"/>
          <p:cNvSpPr txBox="1"/>
          <p:nvPr/>
        </p:nvSpPr>
        <p:spPr>
          <a:xfrm>
            <a:off x="926070" y="4363735"/>
            <a:ext cx="67603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Pleasure</a:t>
            </a:r>
            <a:endParaRPr b="1" i="0" sz="600" u="none" cap="none" strike="noStrike">
              <a:solidFill>
                <a:srgbClr val="000000"/>
              </a:solidFill>
              <a:latin typeface="Arial"/>
              <a:ea typeface="Arial"/>
              <a:cs typeface="Arial"/>
              <a:sym typeface="Arial"/>
            </a:endParaRPr>
          </a:p>
        </p:txBody>
      </p:sp>
      <p:sp>
        <p:nvSpPr>
          <p:cNvPr id="975" name="Google Shape;975;p40"/>
          <p:cNvSpPr txBox="1"/>
          <p:nvPr/>
        </p:nvSpPr>
        <p:spPr>
          <a:xfrm>
            <a:off x="926070" y="4540595"/>
            <a:ext cx="67603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Measure time</a:t>
            </a:r>
            <a:endParaRPr b="1" i="0" sz="600" u="none" cap="none" strike="noStrike">
              <a:solidFill>
                <a:srgbClr val="000000"/>
              </a:solidFill>
              <a:latin typeface="Arial"/>
              <a:ea typeface="Arial"/>
              <a:cs typeface="Arial"/>
              <a:sym typeface="Arial"/>
            </a:endParaRPr>
          </a:p>
        </p:txBody>
      </p:sp>
      <p:sp>
        <p:nvSpPr>
          <p:cNvPr id="976" name="Google Shape;976;p40"/>
          <p:cNvSpPr txBox="1"/>
          <p:nvPr/>
        </p:nvSpPr>
        <p:spPr>
          <a:xfrm>
            <a:off x="913370" y="4948853"/>
            <a:ext cx="67603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Skills access</a:t>
            </a:r>
            <a:endParaRPr b="1" i="0" sz="600" u="none" cap="none" strike="noStrike">
              <a:solidFill>
                <a:srgbClr val="000000"/>
              </a:solidFill>
              <a:latin typeface="Arial"/>
              <a:ea typeface="Arial"/>
              <a:cs typeface="Arial"/>
              <a:sym typeface="Arial"/>
            </a:endParaRPr>
          </a:p>
        </p:txBody>
      </p:sp>
      <p:sp>
        <p:nvSpPr>
          <p:cNvPr id="977" name="Google Shape;977;p40"/>
          <p:cNvSpPr txBox="1"/>
          <p:nvPr/>
        </p:nvSpPr>
        <p:spPr>
          <a:xfrm>
            <a:off x="913370" y="5127916"/>
            <a:ext cx="67603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Usage access</a:t>
            </a:r>
            <a:endParaRPr b="1" i="0" sz="600" u="none" cap="none" strike="noStrike">
              <a:solidFill>
                <a:srgbClr val="000000"/>
              </a:solidFill>
              <a:latin typeface="Arial"/>
              <a:ea typeface="Arial"/>
              <a:cs typeface="Arial"/>
              <a:sym typeface="Arial"/>
            </a:endParaRPr>
          </a:p>
        </p:txBody>
      </p:sp>
      <p:sp>
        <p:nvSpPr>
          <p:cNvPr id="978" name="Google Shape;978;p40"/>
          <p:cNvSpPr txBox="1"/>
          <p:nvPr/>
        </p:nvSpPr>
        <p:spPr>
          <a:xfrm>
            <a:off x="913370" y="5306056"/>
            <a:ext cx="67603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Physical access</a:t>
            </a:r>
            <a:endParaRPr b="1" i="0" sz="600" u="none" cap="none" strike="noStrike">
              <a:solidFill>
                <a:srgbClr val="000000"/>
              </a:solidFill>
              <a:latin typeface="Arial"/>
              <a:ea typeface="Arial"/>
              <a:cs typeface="Arial"/>
              <a:sym typeface="Arial"/>
            </a:endParaRPr>
          </a:p>
        </p:txBody>
      </p:sp>
      <p:sp>
        <p:nvSpPr>
          <p:cNvPr id="979" name="Google Shape;979;p40"/>
          <p:cNvSpPr txBox="1"/>
          <p:nvPr/>
        </p:nvSpPr>
        <p:spPr>
          <a:xfrm>
            <a:off x="913370" y="5481652"/>
            <a:ext cx="67603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Motivational access</a:t>
            </a:r>
            <a:endParaRPr b="1" i="0" sz="600" u="none" cap="none" strike="noStrike">
              <a:solidFill>
                <a:srgbClr val="000000"/>
              </a:solidFill>
              <a:latin typeface="Arial"/>
              <a:ea typeface="Arial"/>
              <a:cs typeface="Arial"/>
              <a:sym typeface="Arial"/>
            </a:endParaRPr>
          </a:p>
        </p:txBody>
      </p:sp>
      <p:sp>
        <p:nvSpPr>
          <p:cNvPr id="980" name="Google Shape;980;p40"/>
          <p:cNvSpPr txBox="1"/>
          <p:nvPr/>
        </p:nvSpPr>
        <p:spPr>
          <a:xfrm>
            <a:off x="2039229" y="4179069"/>
            <a:ext cx="432000" cy="184666"/>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600" u="none" cap="none" strike="noStrike">
                <a:solidFill>
                  <a:srgbClr val="000000"/>
                </a:solidFill>
                <a:latin typeface="Arial"/>
                <a:ea typeface="Arial"/>
                <a:cs typeface="Arial"/>
                <a:sym typeface="Arial"/>
              </a:rPr>
              <a:t>Cognitive </a:t>
            </a:r>
            <a:endParaRPr/>
          </a:p>
          <a:p>
            <a:pPr indent="0" lvl="0" marL="0" marR="0" rtl="0" algn="ctr">
              <a:lnSpc>
                <a:spcPct val="100000"/>
              </a:lnSpc>
              <a:spcBef>
                <a:spcPts val="0"/>
              </a:spcBef>
              <a:spcAft>
                <a:spcPts val="0"/>
              </a:spcAft>
              <a:buNone/>
            </a:pPr>
            <a:r>
              <a:rPr b="1" i="0" lang="lt-LT" sz="600" u="none" cap="none" strike="noStrike">
                <a:solidFill>
                  <a:srgbClr val="000000"/>
                </a:solidFill>
                <a:latin typeface="Arial"/>
                <a:ea typeface="Arial"/>
                <a:cs typeface="Arial"/>
                <a:sym typeface="Arial"/>
              </a:rPr>
              <a:t>Absorption</a:t>
            </a:r>
            <a:endParaRPr b="1" i="0" sz="800" u="none" cap="none" strike="noStrike">
              <a:solidFill>
                <a:srgbClr val="000000"/>
              </a:solidFill>
              <a:latin typeface="Arial"/>
              <a:ea typeface="Arial"/>
              <a:cs typeface="Arial"/>
              <a:sym typeface="Arial"/>
            </a:endParaRPr>
          </a:p>
        </p:txBody>
      </p:sp>
      <p:sp>
        <p:nvSpPr>
          <p:cNvPr id="981" name="Google Shape;981;p40"/>
          <p:cNvSpPr txBox="1"/>
          <p:nvPr/>
        </p:nvSpPr>
        <p:spPr>
          <a:xfrm>
            <a:off x="2008018" y="5171393"/>
            <a:ext cx="494421"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600" u="none" cap="none" strike="noStrike">
                <a:solidFill>
                  <a:srgbClr val="000000"/>
                </a:solidFill>
                <a:latin typeface="Arial"/>
                <a:ea typeface="Arial"/>
                <a:cs typeface="Arial"/>
                <a:sym typeface="Arial"/>
              </a:rPr>
              <a:t>Digital Divide</a:t>
            </a:r>
            <a:endParaRPr/>
          </a:p>
        </p:txBody>
      </p:sp>
      <p:sp>
        <p:nvSpPr>
          <p:cNvPr id="982" name="Google Shape;982;p40"/>
          <p:cNvSpPr txBox="1"/>
          <p:nvPr/>
        </p:nvSpPr>
        <p:spPr>
          <a:xfrm>
            <a:off x="3616614" y="5190443"/>
            <a:ext cx="494421"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600" u="none" cap="none" strike="noStrike">
                <a:solidFill>
                  <a:srgbClr val="000000"/>
                </a:solidFill>
                <a:latin typeface="Arial"/>
                <a:ea typeface="Arial"/>
                <a:cs typeface="Arial"/>
                <a:sym typeface="Arial"/>
              </a:rPr>
              <a:t>AI Literacy</a:t>
            </a:r>
            <a:endParaRPr/>
          </a:p>
        </p:txBody>
      </p:sp>
      <p:sp>
        <p:nvSpPr>
          <p:cNvPr id="983" name="Google Shape;983;p40"/>
          <p:cNvSpPr txBox="1"/>
          <p:nvPr/>
        </p:nvSpPr>
        <p:spPr>
          <a:xfrm>
            <a:off x="3600308" y="4198161"/>
            <a:ext cx="186424" cy="124350"/>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t/>
            </a:r>
            <a:endParaRPr b="1" i="0" sz="800" u="none" cap="none" strike="noStrike">
              <a:solidFill>
                <a:srgbClr val="000000"/>
              </a:solidFill>
              <a:latin typeface="Arial"/>
              <a:ea typeface="Arial"/>
              <a:cs typeface="Arial"/>
              <a:sym typeface="Arial"/>
            </a:endParaRPr>
          </a:p>
        </p:txBody>
      </p:sp>
      <p:sp>
        <p:nvSpPr>
          <p:cNvPr id="984" name="Google Shape;984;p40"/>
          <p:cNvSpPr txBox="1"/>
          <p:nvPr/>
        </p:nvSpPr>
        <p:spPr>
          <a:xfrm>
            <a:off x="3764194" y="4178662"/>
            <a:ext cx="328009" cy="92740"/>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t/>
            </a:r>
            <a:endParaRPr b="1" i="0" sz="800" u="none" cap="none" strike="noStrike">
              <a:solidFill>
                <a:srgbClr val="000000"/>
              </a:solidFill>
              <a:latin typeface="Arial"/>
              <a:ea typeface="Arial"/>
              <a:cs typeface="Arial"/>
              <a:sym typeface="Arial"/>
            </a:endParaRPr>
          </a:p>
        </p:txBody>
      </p:sp>
      <p:sp>
        <p:nvSpPr>
          <p:cNvPr id="985" name="Google Shape;985;p40"/>
          <p:cNvSpPr txBox="1"/>
          <p:nvPr/>
        </p:nvSpPr>
        <p:spPr>
          <a:xfrm>
            <a:off x="3872624" y="4186394"/>
            <a:ext cx="219580"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t/>
            </a:r>
            <a:endParaRPr b="1" i="0" sz="800" u="none" cap="none" strike="noStrike">
              <a:solidFill>
                <a:srgbClr val="000000"/>
              </a:solidFill>
              <a:latin typeface="Arial"/>
              <a:ea typeface="Arial"/>
              <a:cs typeface="Arial"/>
              <a:sym typeface="Arial"/>
            </a:endParaRPr>
          </a:p>
        </p:txBody>
      </p:sp>
      <p:sp>
        <p:nvSpPr>
          <p:cNvPr id="986" name="Google Shape;986;p40"/>
          <p:cNvSpPr txBox="1"/>
          <p:nvPr/>
        </p:nvSpPr>
        <p:spPr>
          <a:xfrm>
            <a:off x="4065316" y="4199419"/>
            <a:ext cx="45719"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t/>
            </a:r>
            <a:endParaRPr b="1" i="0" sz="800" u="none" cap="none" strike="noStrike">
              <a:solidFill>
                <a:srgbClr val="000000"/>
              </a:solidFill>
              <a:latin typeface="Arial"/>
              <a:ea typeface="Arial"/>
              <a:cs typeface="Arial"/>
              <a:sym typeface="Arial"/>
            </a:endParaRPr>
          </a:p>
        </p:txBody>
      </p:sp>
      <p:sp>
        <p:nvSpPr>
          <p:cNvPr id="987" name="Google Shape;987;p40"/>
          <p:cNvSpPr txBox="1"/>
          <p:nvPr/>
        </p:nvSpPr>
        <p:spPr>
          <a:xfrm>
            <a:off x="3613673" y="4183392"/>
            <a:ext cx="45719"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t/>
            </a:r>
            <a:endParaRPr b="1" i="0" sz="800" u="none" cap="none" strike="noStrike">
              <a:solidFill>
                <a:srgbClr val="000000"/>
              </a:solidFill>
              <a:latin typeface="Arial"/>
              <a:ea typeface="Arial"/>
              <a:cs typeface="Arial"/>
              <a:sym typeface="Arial"/>
            </a:endParaRPr>
          </a:p>
        </p:txBody>
      </p:sp>
      <p:sp>
        <p:nvSpPr>
          <p:cNvPr id="988" name="Google Shape;988;p40"/>
          <p:cNvSpPr txBox="1"/>
          <p:nvPr/>
        </p:nvSpPr>
        <p:spPr>
          <a:xfrm>
            <a:off x="4078759" y="4207174"/>
            <a:ext cx="45719"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t/>
            </a:r>
            <a:endParaRPr b="1" i="0" sz="800" u="none" cap="none" strike="noStrike">
              <a:solidFill>
                <a:srgbClr val="000000"/>
              </a:solidFill>
              <a:latin typeface="Arial"/>
              <a:ea typeface="Arial"/>
              <a:cs typeface="Arial"/>
              <a:sym typeface="Arial"/>
            </a:endParaRPr>
          </a:p>
        </p:txBody>
      </p:sp>
      <p:sp>
        <p:nvSpPr>
          <p:cNvPr id="989" name="Google Shape;989;p40"/>
          <p:cNvSpPr txBox="1"/>
          <p:nvPr/>
        </p:nvSpPr>
        <p:spPr>
          <a:xfrm>
            <a:off x="3717766" y="4282990"/>
            <a:ext cx="309715"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t/>
            </a:r>
            <a:endParaRPr b="1" i="0" sz="800" u="none" cap="none" strike="noStrike">
              <a:solidFill>
                <a:srgbClr val="000000"/>
              </a:solidFill>
              <a:latin typeface="Arial"/>
              <a:ea typeface="Arial"/>
              <a:cs typeface="Arial"/>
              <a:sym typeface="Arial"/>
            </a:endParaRPr>
          </a:p>
        </p:txBody>
      </p:sp>
      <p:sp>
        <p:nvSpPr>
          <p:cNvPr id="990" name="Google Shape;990;p40"/>
          <p:cNvSpPr txBox="1"/>
          <p:nvPr/>
        </p:nvSpPr>
        <p:spPr>
          <a:xfrm>
            <a:off x="3612985" y="4227367"/>
            <a:ext cx="468000" cy="92333"/>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600" u="none" cap="none" strike="noStrike">
                <a:solidFill>
                  <a:srgbClr val="000000"/>
                </a:solidFill>
                <a:latin typeface="Arial"/>
                <a:ea typeface="Arial"/>
                <a:cs typeface="Arial"/>
                <a:sym typeface="Arial"/>
              </a:rPr>
              <a:t>CT</a:t>
            </a:r>
            <a:endParaRPr b="1" i="0" sz="800" u="none" cap="none" strike="noStrike">
              <a:solidFill>
                <a:srgbClr val="000000"/>
              </a:solidFill>
              <a:latin typeface="Arial"/>
              <a:ea typeface="Arial"/>
              <a:cs typeface="Arial"/>
              <a:sym typeface="Arial"/>
            </a:endParaRPr>
          </a:p>
        </p:txBody>
      </p:sp>
      <p:sp>
        <p:nvSpPr>
          <p:cNvPr id="991" name="Google Shape;991;p40"/>
          <p:cNvSpPr txBox="1"/>
          <p:nvPr/>
        </p:nvSpPr>
        <p:spPr>
          <a:xfrm>
            <a:off x="4636104" y="3839790"/>
            <a:ext cx="432000"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Creativity</a:t>
            </a:r>
            <a:endParaRPr b="1" i="0" sz="700" u="none" cap="none" strike="noStrike">
              <a:solidFill>
                <a:srgbClr val="000000"/>
              </a:solidFill>
              <a:latin typeface="Arial"/>
              <a:ea typeface="Arial"/>
              <a:cs typeface="Arial"/>
              <a:sym typeface="Arial"/>
            </a:endParaRPr>
          </a:p>
        </p:txBody>
      </p:sp>
      <p:sp>
        <p:nvSpPr>
          <p:cNvPr id="992" name="Google Shape;992;p40"/>
          <p:cNvSpPr txBox="1"/>
          <p:nvPr/>
        </p:nvSpPr>
        <p:spPr>
          <a:xfrm>
            <a:off x="4531057" y="4016521"/>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 Algorithmic Thinking </a:t>
            </a:r>
            <a:endParaRPr b="1" i="0" sz="700" u="none" cap="none" strike="noStrike">
              <a:solidFill>
                <a:srgbClr val="000000"/>
              </a:solidFill>
              <a:latin typeface="Arial"/>
              <a:ea typeface="Arial"/>
              <a:cs typeface="Arial"/>
              <a:sym typeface="Arial"/>
            </a:endParaRPr>
          </a:p>
        </p:txBody>
      </p:sp>
      <p:sp>
        <p:nvSpPr>
          <p:cNvPr id="993" name="Google Shape;993;p40"/>
          <p:cNvSpPr txBox="1"/>
          <p:nvPr/>
        </p:nvSpPr>
        <p:spPr>
          <a:xfrm>
            <a:off x="4531057" y="4198274"/>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Cooperativity</a:t>
            </a:r>
            <a:endParaRPr b="1" i="0" sz="700" u="none" cap="none" strike="noStrike">
              <a:solidFill>
                <a:srgbClr val="000000"/>
              </a:solidFill>
              <a:latin typeface="Arial"/>
              <a:ea typeface="Arial"/>
              <a:cs typeface="Arial"/>
              <a:sym typeface="Arial"/>
            </a:endParaRPr>
          </a:p>
        </p:txBody>
      </p:sp>
      <p:sp>
        <p:nvSpPr>
          <p:cNvPr id="994" name="Google Shape;994;p40"/>
          <p:cNvSpPr txBox="1"/>
          <p:nvPr/>
        </p:nvSpPr>
        <p:spPr>
          <a:xfrm>
            <a:off x="4531057" y="4376481"/>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Critical thinking</a:t>
            </a:r>
            <a:endParaRPr b="1" i="0" sz="700" u="none" cap="none" strike="noStrike">
              <a:solidFill>
                <a:srgbClr val="000000"/>
              </a:solidFill>
              <a:latin typeface="Arial"/>
              <a:ea typeface="Arial"/>
              <a:cs typeface="Arial"/>
              <a:sym typeface="Arial"/>
            </a:endParaRPr>
          </a:p>
        </p:txBody>
      </p:sp>
      <p:sp>
        <p:nvSpPr>
          <p:cNvPr id="995" name="Google Shape;995;p40"/>
          <p:cNvSpPr txBox="1"/>
          <p:nvPr/>
        </p:nvSpPr>
        <p:spPr>
          <a:xfrm>
            <a:off x="4531057" y="4551674"/>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Problem solving</a:t>
            </a:r>
            <a:endParaRPr b="1" i="0" sz="700" u="none" cap="none" strike="noStrike">
              <a:solidFill>
                <a:srgbClr val="000000"/>
              </a:solidFill>
              <a:latin typeface="Arial"/>
              <a:ea typeface="Arial"/>
              <a:cs typeface="Arial"/>
              <a:sym typeface="Arial"/>
            </a:endParaRPr>
          </a:p>
        </p:txBody>
      </p:sp>
      <p:sp>
        <p:nvSpPr>
          <p:cNvPr id="996" name="Google Shape;996;p40"/>
          <p:cNvSpPr txBox="1"/>
          <p:nvPr/>
        </p:nvSpPr>
        <p:spPr>
          <a:xfrm>
            <a:off x="4531056" y="4878035"/>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Awareness</a:t>
            </a:r>
            <a:endParaRPr b="1" i="0" sz="700" u="none" cap="none" strike="noStrike">
              <a:solidFill>
                <a:srgbClr val="000000"/>
              </a:solidFill>
              <a:latin typeface="Arial"/>
              <a:ea typeface="Arial"/>
              <a:cs typeface="Arial"/>
              <a:sym typeface="Arial"/>
            </a:endParaRPr>
          </a:p>
        </p:txBody>
      </p:sp>
      <p:sp>
        <p:nvSpPr>
          <p:cNvPr id="997" name="Google Shape;997;p40"/>
          <p:cNvSpPr txBox="1"/>
          <p:nvPr/>
        </p:nvSpPr>
        <p:spPr>
          <a:xfrm>
            <a:off x="4531056" y="5060838"/>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Use</a:t>
            </a:r>
            <a:endParaRPr b="1" i="0" sz="700" u="none" cap="none" strike="noStrike">
              <a:solidFill>
                <a:srgbClr val="000000"/>
              </a:solidFill>
              <a:latin typeface="Arial"/>
              <a:ea typeface="Arial"/>
              <a:cs typeface="Arial"/>
              <a:sym typeface="Arial"/>
            </a:endParaRPr>
          </a:p>
        </p:txBody>
      </p:sp>
      <p:sp>
        <p:nvSpPr>
          <p:cNvPr id="998" name="Google Shape;998;p40"/>
          <p:cNvSpPr txBox="1"/>
          <p:nvPr/>
        </p:nvSpPr>
        <p:spPr>
          <a:xfrm>
            <a:off x="4535212" y="5244304"/>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Evaluation</a:t>
            </a:r>
            <a:endParaRPr b="1" i="0" sz="700" u="none" cap="none" strike="noStrike">
              <a:solidFill>
                <a:srgbClr val="000000"/>
              </a:solidFill>
              <a:latin typeface="Arial"/>
              <a:ea typeface="Arial"/>
              <a:cs typeface="Arial"/>
              <a:sym typeface="Arial"/>
            </a:endParaRPr>
          </a:p>
        </p:txBody>
      </p:sp>
      <p:sp>
        <p:nvSpPr>
          <p:cNvPr id="999" name="Google Shape;999;p40"/>
          <p:cNvSpPr txBox="1"/>
          <p:nvPr/>
        </p:nvSpPr>
        <p:spPr>
          <a:xfrm>
            <a:off x="4535212" y="5421426"/>
            <a:ext cx="639407" cy="76944"/>
          </a:xfrm>
          <a:prstGeom prst="rect">
            <a:avLst/>
          </a:prstGeom>
          <a:solidFill>
            <a:srgbClr val="E2E2E0"/>
          </a:solid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lt-LT" sz="500" u="none" cap="none" strike="noStrike">
                <a:solidFill>
                  <a:srgbClr val="000000"/>
                </a:solidFill>
                <a:latin typeface="Arial"/>
                <a:ea typeface="Arial"/>
                <a:cs typeface="Arial"/>
                <a:sym typeface="Arial"/>
              </a:rPr>
              <a:t>Ethics</a:t>
            </a:r>
            <a:endParaRPr b="1" i="0" sz="700" u="none" cap="none" strike="noStrik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3" name="Shape 1003"/>
        <p:cNvGrpSpPr/>
        <p:nvPr/>
      </p:nvGrpSpPr>
      <p:grpSpPr>
        <a:xfrm>
          <a:off x="0" y="0"/>
          <a:ext cx="0" cy="0"/>
          <a:chOff x="0" y="0"/>
          <a:chExt cx="0" cy="0"/>
        </a:xfrm>
      </p:grpSpPr>
      <p:sp>
        <p:nvSpPr>
          <p:cNvPr id="1004" name="Google Shape;1004;p43"/>
          <p:cNvSpPr/>
          <p:nvPr/>
        </p:nvSpPr>
        <p:spPr>
          <a:xfrm>
            <a:off x="7070050" y="4338321"/>
            <a:ext cx="4644429" cy="222160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05" name="Google Shape;1005;p43"/>
          <p:cNvSpPr/>
          <p:nvPr/>
        </p:nvSpPr>
        <p:spPr>
          <a:xfrm>
            <a:off x="512271" y="1377823"/>
            <a:ext cx="6465035" cy="2844153"/>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06" name="Google Shape;1006;p43"/>
          <p:cNvSpPr txBox="1"/>
          <p:nvPr/>
        </p:nvSpPr>
        <p:spPr>
          <a:xfrm>
            <a:off x="631234" y="593053"/>
            <a:ext cx="10929532" cy="52318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lt-LT" sz="2800" u="none" cap="none" strike="noStrike">
                <a:solidFill>
                  <a:schemeClr val="dk2"/>
                </a:solidFill>
                <a:latin typeface="Arial"/>
                <a:ea typeface="Arial"/>
                <a:cs typeface="Arial"/>
                <a:sym typeface="Arial"/>
              </a:rPr>
              <a:t>CT application in everyday scenarios</a:t>
            </a:r>
            <a:endParaRPr b="1" i="0" sz="2800" u="none" cap="none" strike="noStrike">
              <a:solidFill>
                <a:schemeClr val="dk2"/>
              </a:solidFill>
              <a:latin typeface="Arial"/>
              <a:ea typeface="Arial"/>
              <a:cs typeface="Arial"/>
              <a:sym typeface="Arial"/>
            </a:endParaRPr>
          </a:p>
        </p:txBody>
      </p:sp>
      <p:sp>
        <p:nvSpPr>
          <p:cNvPr id="1007" name="Google Shape;1007;p43"/>
          <p:cNvSpPr txBox="1"/>
          <p:nvPr/>
        </p:nvSpPr>
        <p:spPr>
          <a:xfrm>
            <a:off x="114113" y="1377824"/>
            <a:ext cx="6295773" cy="4978526"/>
          </a:xfrm>
          <a:prstGeom prst="rect">
            <a:avLst/>
          </a:prstGeom>
          <a:noFill/>
          <a:ln>
            <a:noFill/>
          </a:ln>
        </p:spPr>
        <p:txBody>
          <a:bodyPr anchorCtr="0" anchor="t" bIns="45700" lIns="91425" spcFirstLastPara="1" rIns="91425" wrap="square" tIns="45700">
            <a:normAutofit/>
          </a:bodyPr>
          <a:lstStyle/>
          <a:p>
            <a:pPr indent="-285750" lvl="1" marL="742950" marR="0" rtl="0" algn="l">
              <a:lnSpc>
                <a:spcPct val="114000"/>
              </a:lnSpc>
              <a:spcBef>
                <a:spcPts val="500"/>
              </a:spcBef>
              <a:spcAft>
                <a:spcPts val="0"/>
              </a:spcAft>
              <a:buClr>
                <a:schemeClr val="dk2"/>
              </a:buClr>
              <a:buSzPts val="1120"/>
              <a:buFont typeface="Arial"/>
              <a:buChar char="•"/>
            </a:pPr>
            <a:r>
              <a:rPr b="1" i="0" lang="lt-LT" sz="1600" u="none" cap="none" strike="noStrike">
                <a:solidFill>
                  <a:schemeClr val="dk2"/>
                </a:solidFill>
                <a:latin typeface="Arial"/>
                <a:ea typeface="Arial"/>
                <a:cs typeface="Arial"/>
                <a:sym typeface="Arial"/>
              </a:rPr>
              <a:t>Budget Management </a:t>
            </a:r>
            <a:r>
              <a:rPr b="0" i="0" lang="lt-LT" sz="1600" u="none" cap="none" strike="noStrike">
                <a:solidFill>
                  <a:schemeClr val="dk2"/>
                </a:solidFill>
                <a:latin typeface="Arial"/>
                <a:ea typeface="Arial"/>
                <a:cs typeface="Arial"/>
                <a:sym typeface="Arial"/>
              </a:rPr>
              <a:t>(</a:t>
            </a:r>
            <a:r>
              <a:rPr b="1" i="0" lang="lt-LT" sz="1600" u="none" cap="none" strike="noStrike">
                <a:solidFill>
                  <a:schemeClr val="dk2"/>
                </a:solidFill>
                <a:latin typeface="Arial"/>
                <a:ea typeface="Arial"/>
                <a:cs typeface="Arial"/>
                <a:sym typeface="Arial"/>
              </a:rPr>
              <a:t>decomposition</a:t>
            </a:r>
            <a:r>
              <a:rPr b="0" i="0" lang="lt-LT" sz="1600" u="none" cap="none" strike="noStrike">
                <a:solidFill>
                  <a:schemeClr val="dk2"/>
                </a:solidFill>
                <a:latin typeface="Arial"/>
                <a:ea typeface="Arial"/>
                <a:cs typeface="Arial"/>
                <a:sym typeface="Arial"/>
              </a:rPr>
              <a:t>): Breaking down expenses into categories, identifying spending patterns, and creating a savings algorithm.</a:t>
            </a:r>
            <a:endParaRPr b="0" i="0" sz="1400" u="none" cap="none" strike="noStrike">
              <a:solidFill>
                <a:srgbClr val="000000"/>
              </a:solidFill>
              <a:latin typeface="Arial"/>
              <a:ea typeface="Arial"/>
              <a:cs typeface="Arial"/>
              <a:sym typeface="Arial"/>
            </a:endParaRPr>
          </a:p>
          <a:p>
            <a:pPr indent="-285750" lvl="1" marL="742950" marR="0" rtl="0" algn="l">
              <a:lnSpc>
                <a:spcPct val="114000"/>
              </a:lnSpc>
              <a:spcBef>
                <a:spcPts val="500"/>
              </a:spcBef>
              <a:spcAft>
                <a:spcPts val="0"/>
              </a:spcAft>
              <a:buClr>
                <a:schemeClr val="dk2"/>
              </a:buClr>
              <a:buSzPts val="1120"/>
              <a:buFont typeface="Arial"/>
              <a:buChar char="•"/>
            </a:pPr>
            <a:r>
              <a:rPr b="1" i="0" lang="lt-LT" sz="1600" u="none" cap="none" strike="noStrike">
                <a:solidFill>
                  <a:schemeClr val="dk2"/>
                </a:solidFill>
                <a:latin typeface="Arial"/>
                <a:ea typeface="Arial"/>
                <a:cs typeface="Arial"/>
                <a:sym typeface="Arial"/>
              </a:rPr>
              <a:t>Household projects </a:t>
            </a:r>
            <a:r>
              <a:rPr b="0" i="0" lang="lt-LT" sz="1600" u="none" cap="none" strike="noStrike">
                <a:solidFill>
                  <a:schemeClr val="dk2"/>
                </a:solidFill>
                <a:latin typeface="Arial"/>
                <a:ea typeface="Arial"/>
                <a:cs typeface="Arial"/>
                <a:sym typeface="Arial"/>
              </a:rPr>
              <a:t>(</a:t>
            </a:r>
            <a:r>
              <a:rPr b="1" i="0" lang="lt-LT" sz="1600" u="none" cap="none" strike="noStrike">
                <a:solidFill>
                  <a:schemeClr val="dk2"/>
                </a:solidFill>
                <a:latin typeface="Arial"/>
                <a:ea typeface="Arial"/>
                <a:cs typeface="Arial"/>
                <a:sym typeface="Arial"/>
              </a:rPr>
              <a:t>decomposition</a:t>
            </a:r>
            <a:r>
              <a:rPr b="0" i="0" lang="lt-LT" sz="1600" u="none" cap="none" strike="noStrike">
                <a:solidFill>
                  <a:schemeClr val="dk2"/>
                </a:solidFill>
                <a:latin typeface="Arial"/>
                <a:ea typeface="Arial"/>
                <a:cs typeface="Arial"/>
                <a:sym typeface="Arial"/>
              </a:rPr>
              <a:t>): Breaking large household projects, such as moving or renovations, into manageable tasks.</a:t>
            </a:r>
            <a:endParaRPr b="0" i="0" sz="1400" u="none" cap="none" strike="noStrike">
              <a:solidFill>
                <a:srgbClr val="000000"/>
              </a:solidFill>
              <a:latin typeface="Arial"/>
              <a:ea typeface="Arial"/>
              <a:cs typeface="Arial"/>
              <a:sym typeface="Arial"/>
            </a:endParaRPr>
          </a:p>
          <a:p>
            <a:pPr indent="-285750" lvl="1" marL="742950" marR="0" rtl="0" algn="l">
              <a:lnSpc>
                <a:spcPct val="114000"/>
              </a:lnSpc>
              <a:spcBef>
                <a:spcPts val="500"/>
              </a:spcBef>
              <a:spcAft>
                <a:spcPts val="0"/>
              </a:spcAft>
              <a:buClr>
                <a:schemeClr val="dk2"/>
              </a:buClr>
              <a:buSzPts val="1120"/>
              <a:buFont typeface="Arial"/>
              <a:buChar char="•"/>
            </a:pPr>
            <a:r>
              <a:rPr b="1" i="0" lang="lt-LT" sz="1600" u="none" cap="none" strike="noStrike">
                <a:solidFill>
                  <a:schemeClr val="dk2"/>
                </a:solidFill>
                <a:latin typeface="Arial"/>
                <a:ea typeface="Arial"/>
                <a:cs typeface="Arial"/>
                <a:sym typeface="Arial"/>
              </a:rPr>
              <a:t>YouTube usage </a:t>
            </a:r>
            <a:r>
              <a:rPr b="0" i="0" lang="lt-LT" sz="1600" u="none" cap="none" strike="noStrike">
                <a:solidFill>
                  <a:schemeClr val="dk2"/>
                </a:solidFill>
                <a:latin typeface="Arial"/>
                <a:ea typeface="Arial"/>
                <a:cs typeface="Arial"/>
                <a:sym typeface="Arial"/>
              </a:rPr>
              <a:t>(</a:t>
            </a:r>
            <a:r>
              <a:rPr b="1" i="0" lang="lt-LT" sz="1600" u="none" cap="none" strike="noStrike">
                <a:solidFill>
                  <a:schemeClr val="dk2"/>
                </a:solidFill>
                <a:latin typeface="Arial"/>
                <a:ea typeface="Arial"/>
                <a:cs typeface="Arial"/>
                <a:sym typeface="Arial"/>
              </a:rPr>
              <a:t>algorithms</a:t>
            </a:r>
            <a:r>
              <a:rPr b="0" i="0" lang="lt-LT" sz="1600" u="none" cap="none" strike="noStrike">
                <a:solidFill>
                  <a:schemeClr val="dk2"/>
                </a:solidFill>
                <a:latin typeface="Arial"/>
                <a:ea typeface="Arial"/>
                <a:cs typeface="Arial"/>
                <a:sym typeface="Arial"/>
              </a:rPr>
              <a:t>): Develop a step-by-step process for conducting a voice-command search on YouTube.</a:t>
            </a:r>
            <a:endParaRPr b="0" i="0" sz="1400" u="none" cap="none" strike="noStrike">
              <a:solidFill>
                <a:srgbClr val="000000"/>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214630" lvl="1" marL="742950" marR="0" rtl="0" algn="l">
              <a:lnSpc>
                <a:spcPct val="114000"/>
              </a:lnSpc>
              <a:spcBef>
                <a:spcPts val="5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p:txBody>
      </p:sp>
      <p:sp>
        <p:nvSpPr>
          <p:cNvPr id="1008" name="Google Shape;1008;p43"/>
          <p:cNvSpPr txBox="1"/>
          <p:nvPr/>
        </p:nvSpPr>
        <p:spPr>
          <a:xfrm>
            <a:off x="7070051" y="4425555"/>
            <a:ext cx="5000029" cy="5194952"/>
          </a:xfrm>
          <a:prstGeom prst="rect">
            <a:avLst/>
          </a:prstGeom>
          <a:noFill/>
          <a:ln>
            <a:noFill/>
          </a:ln>
        </p:spPr>
        <p:txBody>
          <a:bodyPr anchorCtr="0" anchor="t" bIns="45700" lIns="91425" spcFirstLastPara="1" rIns="91425" wrap="square" tIns="45700">
            <a:normAutofit/>
          </a:bodyPr>
          <a:lstStyle/>
          <a:p>
            <a:pPr indent="0" lvl="0" marL="157480" marR="0" rtl="0" algn="l">
              <a:lnSpc>
                <a:spcPct val="114000"/>
              </a:lnSpc>
              <a:spcBef>
                <a:spcPts val="1000"/>
              </a:spcBef>
              <a:spcAft>
                <a:spcPts val="0"/>
              </a:spcAft>
              <a:buClr>
                <a:schemeClr val="dk2"/>
              </a:buClr>
              <a:buSzPts val="1120"/>
              <a:buFont typeface="Arial"/>
              <a:buNone/>
            </a:pPr>
            <a:r>
              <a:rPr b="0" i="0" lang="lt-LT" sz="1600" u="none" cap="none" strike="noStrike">
                <a:solidFill>
                  <a:schemeClr val="dk2"/>
                </a:solidFill>
                <a:latin typeface="Arial"/>
                <a:ea typeface="Arial"/>
                <a:cs typeface="Arial"/>
                <a:sym typeface="Arial"/>
              </a:rPr>
              <a:t>Identify where do you apply CT in your daily life:</a:t>
            </a:r>
            <a:endParaRPr b="0" i="0" sz="1400" u="none" cap="none" strike="noStrike">
              <a:solidFill>
                <a:srgbClr val="000000"/>
              </a:solidFill>
              <a:latin typeface="Arial"/>
              <a:ea typeface="Arial"/>
              <a:cs typeface="Arial"/>
              <a:sym typeface="Arial"/>
            </a:endParaRPr>
          </a:p>
          <a:p>
            <a:pPr indent="-299720" lvl="0" marL="457200" marR="0" rtl="0" algn="l">
              <a:lnSpc>
                <a:spcPct val="114000"/>
              </a:lnSpc>
              <a:spcBef>
                <a:spcPts val="0"/>
              </a:spcBef>
              <a:spcAft>
                <a:spcPts val="0"/>
              </a:spcAft>
              <a:buClr>
                <a:schemeClr val="dk2"/>
              </a:buClr>
              <a:buSzPts val="1120"/>
              <a:buFont typeface="Arial"/>
              <a:buChar char="•"/>
            </a:pPr>
            <a:r>
              <a:rPr b="0" i="0" lang="lt-LT" sz="1600" u="none" cap="none" strike="noStrike">
                <a:solidFill>
                  <a:schemeClr val="dk2"/>
                </a:solidFill>
                <a:latin typeface="Arial"/>
                <a:ea typeface="Arial"/>
                <a:cs typeface="Arial"/>
                <a:sym typeface="Arial"/>
              </a:rPr>
              <a:t>decomposition</a:t>
            </a:r>
            <a:endParaRPr b="0" i="0" sz="1400" u="none" cap="none" strike="noStrike">
              <a:solidFill>
                <a:srgbClr val="000000"/>
              </a:solidFill>
              <a:latin typeface="Arial"/>
              <a:ea typeface="Arial"/>
              <a:cs typeface="Arial"/>
              <a:sym typeface="Arial"/>
            </a:endParaRPr>
          </a:p>
          <a:p>
            <a:pPr indent="-299720" lvl="0" marL="457200" marR="0" rtl="0" algn="l">
              <a:lnSpc>
                <a:spcPct val="114000"/>
              </a:lnSpc>
              <a:spcBef>
                <a:spcPts val="0"/>
              </a:spcBef>
              <a:spcAft>
                <a:spcPts val="0"/>
              </a:spcAft>
              <a:buClr>
                <a:schemeClr val="dk2"/>
              </a:buClr>
              <a:buSzPts val="1120"/>
              <a:buFont typeface="Arial"/>
              <a:buChar char="•"/>
            </a:pPr>
            <a:r>
              <a:rPr b="0" i="0" lang="lt-LT" sz="1600" u="none" cap="none" strike="noStrike">
                <a:solidFill>
                  <a:schemeClr val="dk2"/>
                </a:solidFill>
                <a:latin typeface="Arial"/>
                <a:ea typeface="Arial"/>
                <a:cs typeface="Arial"/>
                <a:sym typeface="Arial"/>
              </a:rPr>
              <a:t>abstraction</a:t>
            </a:r>
            <a:endParaRPr b="0" i="0" sz="1400" u="none" cap="none" strike="noStrike">
              <a:solidFill>
                <a:srgbClr val="000000"/>
              </a:solidFill>
              <a:latin typeface="Arial"/>
              <a:ea typeface="Arial"/>
              <a:cs typeface="Arial"/>
              <a:sym typeface="Arial"/>
            </a:endParaRPr>
          </a:p>
          <a:p>
            <a:pPr indent="-299720" lvl="0" marL="457200" marR="0" rtl="0" algn="l">
              <a:lnSpc>
                <a:spcPct val="114000"/>
              </a:lnSpc>
              <a:spcBef>
                <a:spcPts val="0"/>
              </a:spcBef>
              <a:spcAft>
                <a:spcPts val="0"/>
              </a:spcAft>
              <a:buClr>
                <a:schemeClr val="dk2"/>
              </a:buClr>
              <a:buSzPts val="1120"/>
              <a:buFont typeface="Arial"/>
              <a:buChar char="•"/>
            </a:pPr>
            <a:r>
              <a:rPr b="0" i="0" lang="lt-LT" sz="1600" u="none" cap="none" strike="noStrike">
                <a:solidFill>
                  <a:schemeClr val="dk2"/>
                </a:solidFill>
                <a:latin typeface="Arial"/>
                <a:ea typeface="Arial"/>
                <a:cs typeface="Arial"/>
                <a:sym typeface="Arial"/>
              </a:rPr>
              <a:t>pattern recognition</a:t>
            </a:r>
            <a:endParaRPr b="0" i="0" sz="1400" u="none" cap="none" strike="noStrike">
              <a:solidFill>
                <a:srgbClr val="000000"/>
              </a:solidFill>
              <a:latin typeface="Arial"/>
              <a:ea typeface="Arial"/>
              <a:cs typeface="Arial"/>
              <a:sym typeface="Arial"/>
            </a:endParaRPr>
          </a:p>
          <a:p>
            <a:pPr indent="-299720" lvl="0" marL="457200" marR="0" rtl="0" algn="l">
              <a:lnSpc>
                <a:spcPct val="114000"/>
              </a:lnSpc>
              <a:spcBef>
                <a:spcPts val="0"/>
              </a:spcBef>
              <a:spcAft>
                <a:spcPts val="0"/>
              </a:spcAft>
              <a:buClr>
                <a:schemeClr val="dk2"/>
              </a:buClr>
              <a:buSzPts val="1120"/>
              <a:buFont typeface="Arial"/>
              <a:buChar char="•"/>
            </a:pPr>
            <a:r>
              <a:rPr b="0" i="0" lang="lt-LT" sz="1600" u="none" cap="none" strike="noStrike">
                <a:solidFill>
                  <a:schemeClr val="dk2"/>
                </a:solidFill>
                <a:latin typeface="Arial"/>
                <a:ea typeface="Arial"/>
                <a:cs typeface="Arial"/>
                <a:sym typeface="Arial"/>
              </a:rPr>
              <a:t>algorithms</a:t>
            </a:r>
            <a:endParaRPr b="0" i="0" sz="1400" u="none" cap="none" strike="noStrike">
              <a:solidFill>
                <a:srgbClr val="000000"/>
              </a:solidFill>
              <a:latin typeface="Arial"/>
              <a:ea typeface="Arial"/>
              <a:cs typeface="Arial"/>
              <a:sym typeface="Arial"/>
            </a:endParaRPr>
          </a:p>
          <a:p>
            <a:pPr indent="0" lvl="0" marL="157480" marR="0" rtl="0" algn="l">
              <a:lnSpc>
                <a:spcPct val="114000"/>
              </a:lnSpc>
              <a:spcBef>
                <a:spcPts val="0"/>
              </a:spcBef>
              <a:spcAft>
                <a:spcPts val="0"/>
              </a:spcAft>
              <a:buClr>
                <a:schemeClr val="dk2"/>
              </a:buClr>
              <a:buSzPts val="1120"/>
              <a:buFont typeface="Arial"/>
              <a:buNone/>
            </a:pPr>
            <a:r>
              <a:rPr b="0" i="0" lang="lt-LT" sz="1600" u="none" cap="none" strike="noStrike">
                <a:solidFill>
                  <a:schemeClr val="dk2"/>
                </a:solidFill>
                <a:latin typeface="Arial"/>
                <a:ea typeface="Arial"/>
                <a:cs typeface="Arial"/>
                <a:sym typeface="Arial"/>
              </a:rPr>
              <a:t>Present these examples to your colleagues. </a:t>
            </a:r>
            <a:endParaRPr b="0" i="0" sz="1400" u="none" cap="none" strike="noStrike">
              <a:solidFill>
                <a:srgbClr val="000000"/>
              </a:solidFill>
              <a:latin typeface="Arial"/>
              <a:ea typeface="Arial"/>
              <a:cs typeface="Arial"/>
              <a:sym typeface="Arial"/>
            </a:endParaRPr>
          </a:p>
          <a:p>
            <a:pPr indent="0" lvl="0" marL="157480" marR="0" rtl="0" algn="l">
              <a:lnSpc>
                <a:spcPct val="114000"/>
              </a:lnSpc>
              <a:spcBef>
                <a:spcPts val="10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0" lvl="0" marL="157480" marR="0" rtl="0" algn="l">
              <a:lnSpc>
                <a:spcPct val="114000"/>
              </a:lnSpc>
              <a:spcBef>
                <a:spcPts val="10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p:txBody>
      </p:sp>
      <p:pic>
        <p:nvPicPr>
          <p:cNvPr id="1009" name="Google Shape;1009;p43"/>
          <p:cNvPicPr preferRelativeResize="0"/>
          <p:nvPr/>
        </p:nvPicPr>
        <p:blipFill rotWithShape="1">
          <a:blip r:embed="rId3">
            <a:alphaModFix/>
          </a:blip>
          <a:srcRect b="0" l="0" r="0" t="0"/>
          <a:stretch/>
        </p:blipFill>
        <p:spPr>
          <a:xfrm>
            <a:off x="7070050" y="1377823"/>
            <a:ext cx="2845749" cy="2844153"/>
          </a:xfrm>
          <a:prstGeom prst="rect">
            <a:avLst/>
          </a:prstGeom>
          <a:noFill/>
          <a:ln>
            <a:noFill/>
          </a:ln>
        </p:spPr>
      </p:pic>
      <p:pic>
        <p:nvPicPr>
          <p:cNvPr id="1010" name="Google Shape;1010;p43"/>
          <p:cNvPicPr preferRelativeResize="0"/>
          <p:nvPr/>
        </p:nvPicPr>
        <p:blipFill rotWithShape="1">
          <a:blip r:embed="rId4">
            <a:alphaModFix/>
          </a:blip>
          <a:srcRect b="0" l="0" r="0" t="0"/>
          <a:stretch/>
        </p:blipFill>
        <p:spPr>
          <a:xfrm>
            <a:off x="3116506" y="4333438"/>
            <a:ext cx="3860800" cy="2206171"/>
          </a:xfrm>
          <a:prstGeom prst="rect">
            <a:avLst/>
          </a:prstGeom>
          <a:noFill/>
          <a:ln>
            <a:noFill/>
          </a:ln>
        </p:spPr>
      </p:pic>
      <p:sp>
        <p:nvSpPr>
          <p:cNvPr id="1011" name="Google Shape;1011;p4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solidFill>
                  <a:schemeClr val="dk1"/>
                </a:solidFill>
              </a:rPr>
              <a:t>‹#›</a:t>
            </a:fld>
            <a:endParaRPr>
              <a:solidFill>
                <a:schemeClr val="dk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5" name="Shape 1015"/>
        <p:cNvGrpSpPr/>
        <p:nvPr/>
      </p:nvGrpSpPr>
      <p:grpSpPr>
        <a:xfrm>
          <a:off x="0" y="0"/>
          <a:ext cx="0" cy="0"/>
          <a:chOff x="0" y="0"/>
          <a:chExt cx="0" cy="0"/>
        </a:xfrm>
      </p:grpSpPr>
      <p:sp>
        <p:nvSpPr>
          <p:cNvPr id="1016" name="Google Shape;1016;p44"/>
          <p:cNvSpPr txBox="1"/>
          <p:nvPr/>
        </p:nvSpPr>
        <p:spPr>
          <a:xfrm>
            <a:off x="410739" y="673419"/>
            <a:ext cx="5814769" cy="4616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lt-LT" sz="2400" u="none" cap="none" strike="noStrike">
                <a:solidFill>
                  <a:schemeClr val="dk2"/>
                </a:solidFill>
                <a:latin typeface="Arial"/>
                <a:ea typeface="Arial"/>
                <a:cs typeface="Arial"/>
                <a:sym typeface="Arial"/>
              </a:rPr>
              <a:t>CT application in workplace</a:t>
            </a:r>
            <a:endParaRPr b="1" i="0" sz="2400" u="none" cap="none" strike="noStrike">
              <a:solidFill>
                <a:schemeClr val="dk2"/>
              </a:solidFill>
              <a:latin typeface="Arial"/>
              <a:ea typeface="Arial"/>
              <a:cs typeface="Arial"/>
              <a:sym typeface="Arial"/>
            </a:endParaRPr>
          </a:p>
        </p:txBody>
      </p:sp>
      <p:sp>
        <p:nvSpPr>
          <p:cNvPr id="1017" name="Google Shape;1017;p44"/>
          <p:cNvSpPr txBox="1"/>
          <p:nvPr/>
        </p:nvSpPr>
        <p:spPr>
          <a:xfrm>
            <a:off x="101016" y="1275721"/>
            <a:ext cx="8426039" cy="1280066"/>
          </a:xfrm>
          <a:prstGeom prst="rect">
            <a:avLst/>
          </a:prstGeom>
          <a:noFill/>
          <a:ln>
            <a:noFill/>
          </a:ln>
        </p:spPr>
        <p:txBody>
          <a:bodyPr anchorCtr="0" anchor="t" bIns="45700" lIns="91425" spcFirstLastPara="1" rIns="91425" wrap="square" tIns="45700">
            <a:normAutofit/>
          </a:bodyPr>
          <a:lstStyle/>
          <a:p>
            <a:pPr indent="-285750" lvl="1" marL="742950" marR="0" rtl="0" algn="l">
              <a:lnSpc>
                <a:spcPct val="114000"/>
              </a:lnSpc>
              <a:spcBef>
                <a:spcPts val="500"/>
              </a:spcBef>
              <a:spcAft>
                <a:spcPts val="0"/>
              </a:spcAft>
              <a:buClr>
                <a:schemeClr val="dk2"/>
              </a:buClr>
              <a:buSzPts val="1120"/>
              <a:buFont typeface="Arial"/>
              <a:buChar char="•"/>
            </a:pPr>
            <a:r>
              <a:rPr b="1" i="0" lang="lt-LT" sz="1600" u="none" cap="none" strike="noStrike">
                <a:solidFill>
                  <a:schemeClr val="dk2"/>
                </a:solidFill>
                <a:latin typeface="Arial"/>
                <a:ea typeface="Arial"/>
                <a:cs typeface="Arial"/>
                <a:sym typeface="Arial"/>
              </a:rPr>
              <a:t>Customer Service: </a:t>
            </a:r>
            <a:r>
              <a:rPr b="0" i="0" lang="lt-LT" sz="1600" u="none" cap="none" strike="noStrike">
                <a:solidFill>
                  <a:schemeClr val="dk2"/>
                </a:solidFill>
                <a:latin typeface="Arial"/>
                <a:ea typeface="Arial"/>
                <a:cs typeface="Arial"/>
                <a:sym typeface="Arial"/>
              </a:rPr>
              <a:t>Learners can apply logical thinking to develop decision trees for improving customer service by suing patterns. </a:t>
            </a:r>
            <a:endParaRPr b="0" i="0" sz="1600" u="none" cap="none" strike="noStrike">
              <a:solidFill>
                <a:schemeClr val="dk2"/>
              </a:solidFill>
              <a:latin typeface="Arial"/>
              <a:ea typeface="Arial"/>
              <a:cs typeface="Arial"/>
              <a:sym typeface="Arial"/>
            </a:endParaRPr>
          </a:p>
          <a:p>
            <a:pPr indent="-285750" lvl="1" marL="742950" marR="0" rtl="0" algn="l">
              <a:lnSpc>
                <a:spcPct val="114000"/>
              </a:lnSpc>
              <a:spcBef>
                <a:spcPts val="500"/>
              </a:spcBef>
              <a:spcAft>
                <a:spcPts val="0"/>
              </a:spcAft>
              <a:buClr>
                <a:schemeClr val="dk2"/>
              </a:buClr>
              <a:buSzPts val="1120"/>
              <a:buFont typeface="Arial"/>
              <a:buChar char="•"/>
            </a:pPr>
            <a:r>
              <a:rPr b="1" i="0" lang="lt-LT" sz="1600" u="none" cap="none" strike="noStrike">
                <a:solidFill>
                  <a:schemeClr val="dk2"/>
                </a:solidFill>
                <a:latin typeface="Arial"/>
                <a:ea typeface="Arial"/>
                <a:cs typeface="Arial"/>
                <a:sym typeface="Arial"/>
              </a:rPr>
              <a:t>Management: </a:t>
            </a:r>
            <a:r>
              <a:rPr b="0" i="0" lang="lt-LT" sz="1600" u="none" cap="none" strike="noStrike">
                <a:solidFill>
                  <a:schemeClr val="dk2"/>
                </a:solidFill>
                <a:latin typeface="Arial"/>
                <a:ea typeface="Arial"/>
                <a:cs typeface="Arial"/>
                <a:sym typeface="Arial"/>
              </a:rPr>
              <a:t>Using </a:t>
            </a:r>
            <a:r>
              <a:rPr b="1" i="0" lang="lt-LT" sz="1600" u="none" cap="none" strike="noStrike">
                <a:solidFill>
                  <a:schemeClr val="dk2"/>
                </a:solidFill>
                <a:latin typeface="Arial"/>
                <a:ea typeface="Arial"/>
                <a:cs typeface="Arial"/>
                <a:sym typeface="Arial"/>
              </a:rPr>
              <a:t>algorithms</a:t>
            </a:r>
            <a:r>
              <a:rPr b="0" i="0" lang="lt-LT" sz="1600" u="none" cap="none" strike="noStrike">
                <a:solidFill>
                  <a:schemeClr val="dk2"/>
                </a:solidFill>
                <a:latin typeface="Arial"/>
                <a:ea typeface="Arial"/>
                <a:cs typeface="Arial"/>
                <a:sym typeface="Arial"/>
              </a:rPr>
              <a:t> to forecast supply needs and minimize waste.</a:t>
            </a:r>
            <a:endParaRPr b="0" i="0" sz="1600" u="none" cap="none" strike="noStrike">
              <a:solidFill>
                <a:schemeClr val="dk2"/>
              </a:solidFill>
              <a:latin typeface="Arial"/>
              <a:ea typeface="Arial"/>
              <a:cs typeface="Arial"/>
              <a:sym typeface="Arial"/>
            </a:endParaRPr>
          </a:p>
        </p:txBody>
      </p:sp>
      <p:pic>
        <p:nvPicPr>
          <p:cNvPr id="1018" name="Google Shape;1018;p44"/>
          <p:cNvPicPr preferRelativeResize="0"/>
          <p:nvPr/>
        </p:nvPicPr>
        <p:blipFill rotWithShape="1">
          <a:blip r:embed="rId3">
            <a:alphaModFix/>
          </a:blip>
          <a:srcRect b="0" l="0" r="0" t="0"/>
          <a:stretch/>
        </p:blipFill>
        <p:spPr>
          <a:xfrm>
            <a:off x="8825752" y="306783"/>
            <a:ext cx="2709526" cy="2709526"/>
          </a:xfrm>
          <a:prstGeom prst="rect">
            <a:avLst/>
          </a:prstGeom>
          <a:noFill/>
          <a:ln>
            <a:noFill/>
          </a:ln>
        </p:spPr>
      </p:pic>
      <p:sp>
        <p:nvSpPr>
          <p:cNvPr id="1019" name="Google Shape;1019;p44"/>
          <p:cNvSpPr txBox="1"/>
          <p:nvPr/>
        </p:nvSpPr>
        <p:spPr>
          <a:xfrm>
            <a:off x="410739" y="3053048"/>
            <a:ext cx="11258097" cy="3366097"/>
          </a:xfrm>
          <a:prstGeom prst="rect">
            <a:avLst/>
          </a:prstGeom>
          <a:noFill/>
          <a:ln>
            <a:noFill/>
          </a:ln>
        </p:spPr>
        <p:txBody>
          <a:bodyPr anchorCtr="0" anchor="t" bIns="45700" lIns="91425" spcFirstLastPara="1" rIns="91425" wrap="square" tIns="45700">
            <a:normAutofit/>
          </a:bodyPr>
          <a:lstStyle/>
          <a:p>
            <a:pPr indent="-299720" lvl="0" marL="457200" marR="0" rtl="0" algn="just">
              <a:lnSpc>
                <a:spcPct val="114000"/>
              </a:lnSpc>
              <a:spcBef>
                <a:spcPts val="1000"/>
              </a:spcBef>
              <a:spcAft>
                <a:spcPts val="0"/>
              </a:spcAft>
              <a:buClr>
                <a:schemeClr val="dk2"/>
              </a:buClr>
              <a:buSzPts val="1120"/>
              <a:buFont typeface="Arial"/>
              <a:buChar char="•"/>
            </a:pPr>
            <a:r>
              <a:rPr b="1" i="0" lang="lt-LT" sz="1600" u="none" cap="none" strike="noStrike">
                <a:solidFill>
                  <a:schemeClr val="dk2"/>
                </a:solidFill>
                <a:latin typeface="Arial"/>
                <a:ea typeface="Arial"/>
                <a:cs typeface="Arial"/>
                <a:sym typeface="Arial"/>
              </a:rPr>
              <a:t>Mathematics:</a:t>
            </a:r>
            <a:r>
              <a:rPr b="0" i="0" lang="lt-LT" sz="1600" u="none" cap="none" strike="noStrike">
                <a:solidFill>
                  <a:schemeClr val="dk2"/>
                </a:solidFill>
                <a:latin typeface="Arial"/>
                <a:ea typeface="Arial"/>
                <a:cs typeface="Arial"/>
                <a:sym typeface="Arial"/>
              </a:rPr>
              <a:t> To solve percentage calculations (e.g., calculating discounts) can use </a:t>
            </a:r>
            <a:r>
              <a:rPr b="1" i="0" lang="lt-LT" sz="1600" u="none" cap="none" strike="noStrike">
                <a:solidFill>
                  <a:schemeClr val="dk2"/>
                </a:solidFill>
                <a:latin typeface="Arial"/>
                <a:ea typeface="Arial"/>
                <a:cs typeface="Arial"/>
                <a:sym typeface="Arial"/>
              </a:rPr>
              <a:t>decomposition</a:t>
            </a:r>
            <a:r>
              <a:rPr b="0" i="0" lang="lt-LT" sz="1600" u="none" cap="none" strike="noStrike">
                <a:solidFill>
                  <a:schemeClr val="dk2"/>
                </a:solidFill>
                <a:latin typeface="Arial"/>
                <a:ea typeface="Arial"/>
                <a:cs typeface="Arial"/>
                <a:sym typeface="Arial"/>
              </a:rPr>
              <a:t> to separate the problem into steps: identifying the original price, determining the percentage, and subtracting the discount.</a:t>
            </a:r>
            <a:endParaRPr b="0" i="0" sz="1400" u="none" cap="none" strike="noStrike">
              <a:solidFill>
                <a:srgbClr val="000000"/>
              </a:solidFill>
              <a:latin typeface="Arial"/>
              <a:ea typeface="Arial"/>
              <a:cs typeface="Arial"/>
              <a:sym typeface="Arial"/>
            </a:endParaRPr>
          </a:p>
          <a:p>
            <a:pPr indent="-299720" lvl="0" marL="457200" marR="0" rtl="0" algn="just">
              <a:lnSpc>
                <a:spcPct val="114000"/>
              </a:lnSpc>
              <a:spcBef>
                <a:spcPts val="1000"/>
              </a:spcBef>
              <a:spcAft>
                <a:spcPts val="0"/>
              </a:spcAft>
              <a:buClr>
                <a:schemeClr val="dk2"/>
              </a:buClr>
              <a:buSzPts val="1120"/>
              <a:buFont typeface="Arial"/>
              <a:buChar char="•"/>
            </a:pPr>
            <a:r>
              <a:rPr b="1" i="0" lang="lt-LT" sz="1600" u="none" cap="none" strike="noStrike">
                <a:solidFill>
                  <a:schemeClr val="dk2"/>
                </a:solidFill>
                <a:latin typeface="Arial"/>
                <a:ea typeface="Arial"/>
                <a:cs typeface="Arial"/>
                <a:sym typeface="Arial"/>
              </a:rPr>
              <a:t>Writing</a:t>
            </a:r>
            <a:r>
              <a:rPr b="0" i="0" lang="lt-LT" sz="1600" u="none" cap="none" strike="noStrike">
                <a:solidFill>
                  <a:schemeClr val="dk2"/>
                </a:solidFill>
                <a:latin typeface="Arial"/>
                <a:ea typeface="Arial"/>
                <a:cs typeface="Arial"/>
                <a:sym typeface="Arial"/>
              </a:rPr>
              <a:t>: Writing an essay can help to understand common structures (e.g., introduction, thesis statement, supporting arguments, and conclusion). </a:t>
            </a:r>
            <a:r>
              <a:rPr b="1" i="0" lang="lt-LT" sz="1600" u="none" cap="none" strike="noStrike">
                <a:solidFill>
                  <a:schemeClr val="dk2"/>
                </a:solidFill>
                <a:latin typeface="Arial"/>
                <a:ea typeface="Arial"/>
                <a:cs typeface="Arial"/>
                <a:sym typeface="Arial"/>
              </a:rPr>
              <a:t>Abstraction</a:t>
            </a:r>
            <a:r>
              <a:rPr b="0" i="0" lang="lt-LT" sz="1600" u="none" cap="none" strike="noStrike">
                <a:solidFill>
                  <a:schemeClr val="dk2"/>
                </a:solidFill>
                <a:latin typeface="Arial"/>
                <a:ea typeface="Arial"/>
                <a:cs typeface="Arial"/>
                <a:sym typeface="Arial"/>
              </a:rPr>
              <a:t> can help with argumentation.</a:t>
            </a:r>
            <a:endParaRPr b="0" i="0" sz="1400" u="none" cap="none" strike="noStrike">
              <a:solidFill>
                <a:srgbClr val="000000"/>
              </a:solidFill>
              <a:latin typeface="Arial"/>
              <a:ea typeface="Arial"/>
              <a:cs typeface="Arial"/>
              <a:sym typeface="Arial"/>
            </a:endParaRPr>
          </a:p>
          <a:p>
            <a:pPr indent="-299720" lvl="0" marL="457200" marR="0" rtl="0" algn="just">
              <a:lnSpc>
                <a:spcPct val="114000"/>
              </a:lnSpc>
              <a:spcBef>
                <a:spcPts val="1000"/>
              </a:spcBef>
              <a:spcAft>
                <a:spcPts val="0"/>
              </a:spcAft>
              <a:buClr>
                <a:schemeClr val="dk2"/>
              </a:buClr>
              <a:buSzPts val="1120"/>
              <a:buFont typeface="Arial"/>
              <a:buChar char="•"/>
            </a:pPr>
            <a:r>
              <a:rPr b="1" i="0" lang="lt-LT" sz="1600" u="none" cap="none" strike="noStrike">
                <a:solidFill>
                  <a:schemeClr val="dk2"/>
                </a:solidFill>
                <a:latin typeface="Arial"/>
                <a:ea typeface="Arial"/>
                <a:cs typeface="Arial"/>
                <a:sym typeface="Arial"/>
              </a:rPr>
              <a:t>Photography</a:t>
            </a:r>
            <a:r>
              <a:rPr b="0" i="0" lang="lt-LT" sz="1600" u="none" cap="none" strike="noStrike">
                <a:solidFill>
                  <a:schemeClr val="dk2"/>
                </a:solidFill>
                <a:latin typeface="Arial"/>
                <a:ea typeface="Arial"/>
                <a:cs typeface="Arial"/>
                <a:sym typeface="Arial"/>
              </a:rPr>
              <a:t> (</a:t>
            </a:r>
            <a:r>
              <a:rPr b="1" i="0" lang="lt-LT" sz="1600" u="none" cap="none" strike="noStrike">
                <a:solidFill>
                  <a:schemeClr val="dk2"/>
                </a:solidFill>
                <a:latin typeface="Arial"/>
                <a:ea typeface="Arial"/>
                <a:cs typeface="Arial"/>
                <a:sym typeface="Arial"/>
              </a:rPr>
              <a:t>algorithm</a:t>
            </a:r>
            <a:r>
              <a:rPr b="0" i="0" lang="lt-LT" sz="1600" u="none" cap="none" strike="noStrike">
                <a:solidFill>
                  <a:schemeClr val="dk2"/>
                </a:solidFill>
                <a:latin typeface="Arial"/>
                <a:ea typeface="Arial"/>
                <a:cs typeface="Arial"/>
                <a:sym typeface="Arial"/>
              </a:rPr>
              <a:t>): Create and present a coherent sequence for taking photos with your smartphone. </a:t>
            </a:r>
            <a:endParaRPr b="0" i="0" sz="1600" u="none" cap="none" strike="noStrike">
              <a:solidFill>
                <a:schemeClr val="dk2"/>
              </a:solidFill>
              <a:latin typeface="Arial"/>
              <a:ea typeface="Arial"/>
              <a:cs typeface="Arial"/>
              <a:sym typeface="Arial"/>
            </a:endParaRPr>
          </a:p>
          <a:p>
            <a:pPr indent="-228600" lvl="0" marL="457200" marR="0" rtl="0" algn="just">
              <a:lnSpc>
                <a:spcPct val="114000"/>
              </a:lnSpc>
              <a:spcBef>
                <a:spcPts val="10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1" i="0" lang="lt-LT" sz="1600" u="none" cap="none" strike="noStrike">
                <a:solidFill>
                  <a:schemeClr val="dk2"/>
                </a:solidFill>
                <a:latin typeface="Arial"/>
                <a:ea typeface="Arial"/>
                <a:cs typeface="Arial"/>
                <a:sym typeface="Arial"/>
              </a:rPr>
              <a:t>Which CT principle can help with the essay argumentation?</a:t>
            </a:r>
            <a:endParaRPr b="1" i="0" sz="1600" u="none" cap="none" strike="noStrike">
              <a:solidFill>
                <a:schemeClr val="dk2"/>
              </a:solidFill>
              <a:latin typeface="Arial"/>
              <a:ea typeface="Arial"/>
              <a:cs typeface="Arial"/>
              <a:sym typeface="Arial"/>
            </a:endParaRPr>
          </a:p>
          <a:p>
            <a:pPr indent="-285750" lvl="1" marL="285750" marR="0" rtl="0" algn="just">
              <a:lnSpc>
                <a:spcPct val="100000"/>
              </a:lnSpc>
              <a:spcBef>
                <a:spcPts val="0"/>
              </a:spcBef>
              <a:spcAft>
                <a:spcPts val="0"/>
              </a:spcAft>
              <a:buClr>
                <a:srgbClr val="000000"/>
              </a:buClr>
              <a:buSzPts val="1600"/>
              <a:buFont typeface="Arial"/>
              <a:buChar char="•"/>
            </a:pPr>
            <a:r>
              <a:rPr b="0" i="0" lang="lt-LT" sz="1600" u="none" cap="none" strike="noStrike">
                <a:solidFill>
                  <a:schemeClr val="dk2"/>
                </a:solidFill>
                <a:latin typeface="Arial"/>
                <a:ea typeface="Arial"/>
                <a:cs typeface="Arial"/>
                <a:sym typeface="Arial"/>
              </a:rPr>
              <a:t>Decomposition</a:t>
            </a:r>
            <a:endParaRPr b="0" i="0" sz="1600" u="none" cap="none" strike="noStrike">
              <a:solidFill>
                <a:schemeClr val="dk2"/>
              </a:solidFill>
              <a:latin typeface="Arial"/>
              <a:ea typeface="Arial"/>
              <a:cs typeface="Arial"/>
              <a:sym typeface="Arial"/>
            </a:endParaRPr>
          </a:p>
          <a:p>
            <a:pPr indent="-285750" lvl="1" marL="285750" marR="0" rtl="0" algn="just">
              <a:lnSpc>
                <a:spcPct val="100000"/>
              </a:lnSpc>
              <a:spcBef>
                <a:spcPts val="0"/>
              </a:spcBef>
              <a:spcAft>
                <a:spcPts val="0"/>
              </a:spcAft>
              <a:buClr>
                <a:srgbClr val="000000"/>
              </a:buClr>
              <a:buSzPts val="1600"/>
              <a:buFont typeface="Arial"/>
              <a:buChar char="•"/>
            </a:pPr>
            <a:r>
              <a:rPr b="0" i="0" lang="lt-LT" sz="1600" u="none" cap="none" strike="noStrike">
                <a:solidFill>
                  <a:schemeClr val="dk2"/>
                </a:solidFill>
                <a:latin typeface="Arial"/>
                <a:ea typeface="Arial"/>
                <a:cs typeface="Arial"/>
                <a:sym typeface="Arial"/>
              </a:rPr>
              <a:t>abstraction  </a:t>
            </a:r>
            <a:endParaRPr b="0" i="0" sz="1600" u="none" cap="none" strike="noStrike">
              <a:solidFill>
                <a:schemeClr val="dk2"/>
              </a:solidFill>
              <a:latin typeface="Arial"/>
              <a:ea typeface="Arial"/>
              <a:cs typeface="Arial"/>
              <a:sym typeface="Arial"/>
            </a:endParaRPr>
          </a:p>
          <a:p>
            <a:pPr indent="-285750" lvl="1" marL="285750" marR="0" rtl="0" algn="just">
              <a:lnSpc>
                <a:spcPct val="100000"/>
              </a:lnSpc>
              <a:spcBef>
                <a:spcPts val="0"/>
              </a:spcBef>
              <a:spcAft>
                <a:spcPts val="0"/>
              </a:spcAft>
              <a:buClr>
                <a:srgbClr val="000000"/>
              </a:buClr>
              <a:buSzPts val="1600"/>
              <a:buFont typeface="Arial"/>
              <a:buChar char="•"/>
            </a:pPr>
            <a:r>
              <a:rPr b="0" i="0" lang="lt-LT" sz="1600" u="none" cap="none" strike="noStrike">
                <a:solidFill>
                  <a:schemeClr val="dk2"/>
                </a:solidFill>
                <a:latin typeface="Arial"/>
                <a:ea typeface="Arial"/>
                <a:cs typeface="Arial"/>
                <a:sym typeface="Arial"/>
              </a:rPr>
              <a:t>algorithm design</a:t>
            </a:r>
            <a:endParaRPr b="0" i="0" sz="1600" u="none" cap="none" strike="noStrike">
              <a:solidFill>
                <a:schemeClr val="dk2"/>
              </a:solidFill>
              <a:latin typeface="Arial"/>
              <a:ea typeface="Arial"/>
              <a:cs typeface="Arial"/>
              <a:sym typeface="Arial"/>
            </a:endParaRPr>
          </a:p>
        </p:txBody>
      </p:sp>
      <p:sp>
        <p:nvSpPr>
          <p:cNvPr id="1020" name="Google Shape;1020;p44"/>
          <p:cNvSpPr txBox="1"/>
          <p:nvPr/>
        </p:nvSpPr>
        <p:spPr>
          <a:xfrm>
            <a:off x="410739" y="2514959"/>
            <a:ext cx="5814769" cy="46162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lt-LT" sz="2400" u="none" cap="none" strike="noStrike">
                <a:solidFill>
                  <a:schemeClr val="dk2"/>
                </a:solidFill>
                <a:latin typeface="Arial"/>
                <a:ea typeface="Arial"/>
                <a:cs typeface="Arial"/>
                <a:sym typeface="Arial"/>
              </a:rPr>
              <a:t>CT application in education</a:t>
            </a:r>
            <a:endParaRPr b="1" i="0" sz="2400" u="none" cap="none" strike="noStrike">
              <a:solidFill>
                <a:schemeClr val="dk2"/>
              </a:solidFill>
              <a:latin typeface="Arial"/>
              <a:ea typeface="Arial"/>
              <a:cs typeface="Arial"/>
              <a:sym typeface="Arial"/>
            </a:endParaRPr>
          </a:p>
        </p:txBody>
      </p:sp>
      <p:sp>
        <p:nvSpPr>
          <p:cNvPr id="1021" name="Google Shape;1021;p4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solidFill>
                  <a:schemeClr val="dk1"/>
                </a:solidFill>
              </a:rPr>
              <a:t>‹#›</a:t>
            </a:fld>
            <a:endParaRPr>
              <a:solidFill>
                <a:schemeClr val="dk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7" name="Shape 1027"/>
        <p:cNvGrpSpPr/>
        <p:nvPr/>
      </p:nvGrpSpPr>
      <p:grpSpPr>
        <a:xfrm>
          <a:off x="0" y="0"/>
          <a:ext cx="0" cy="0"/>
          <a:chOff x="0" y="0"/>
          <a:chExt cx="0" cy="0"/>
        </a:xfrm>
      </p:grpSpPr>
      <p:pic>
        <p:nvPicPr>
          <p:cNvPr id="1028" name="Google Shape;1028;p72"/>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1029" name="Google Shape;1029;p72"/>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lt-LT" sz="2700">
                <a:latin typeface="Arial"/>
                <a:ea typeface="Arial"/>
                <a:cs typeface="Arial"/>
                <a:sym typeface="Arial"/>
              </a:rPr>
              <a:t>UNIT 5</a:t>
            </a:r>
            <a:endParaRPr>
              <a:latin typeface="Arial"/>
              <a:ea typeface="Arial"/>
              <a:cs typeface="Arial"/>
              <a:sym typeface="Arial"/>
            </a:endParaRPr>
          </a:p>
        </p:txBody>
      </p:sp>
      <p:sp>
        <p:nvSpPr>
          <p:cNvPr id="1030" name="Google Shape;1030;p72"/>
          <p:cNvSpPr txBox="1"/>
          <p:nvPr>
            <p:ph idx="1" type="body"/>
          </p:nvPr>
        </p:nvSpPr>
        <p:spPr>
          <a:xfrm>
            <a:off x="7827264" y="3615661"/>
            <a:ext cx="2657856"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lt-LT">
                <a:latin typeface="Arial"/>
                <a:ea typeface="Arial"/>
                <a:cs typeface="Arial"/>
                <a:sym typeface="Arial"/>
              </a:rPr>
              <a:t>Case study and activities </a:t>
            </a:r>
            <a:endParaRPr>
              <a:latin typeface="Arial"/>
              <a:ea typeface="Arial"/>
              <a:cs typeface="Arial"/>
              <a:sym typeface="Arial"/>
            </a:endParaRPr>
          </a:p>
        </p:txBody>
      </p:sp>
      <p:sp>
        <p:nvSpPr>
          <p:cNvPr id="1031" name="Google Shape;1031;p72"/>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lt-LT"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5" name="Shape 1035"/>
        <p:cNvGrpSpPr/>
        <p:nvPr/>
      </p:nvGrpSpPr>
      <p:grpSpPr>
        <a:xfrm>
          <a:off x="0" y="0"/>
          <a:ext cx="0" cy="0"/>
          <a:chOff x="0" y="0"/>
          <a:chExt cx="0" cy="0"/>
        </a:xfrm>
      </p:grpSpPr>
      <p:sp>
        <p:nvSpPr>
          <p:cNvPr id="1036" name="Google Shape;1036;p54"/>
          <p:cNvSpPr txBox="1"/>
          <p:nvPr>
            <p:ph type="title"/>
          </p:nvPr>
        </p:nvSpPr>
        <p:spPr>
          <a:xfrm>
            <a:off x="1075660" y="1086216"/>
            <a:ext cx="9486900" cy="725118"/>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3200"/>
              <a:buNone/>
            </a:pPr>
            <a:r>
              <a:rPr b="1" lang="lt-LT">
                <a:latin typeface="Arial"/>
                <a:ea typeface="Arial"/>
                <a:cs typeface="Arial"/>
                <a:sym typeface="Arial"/>
              </a:rPr>
              <a:t>Case study</a:t>
            </a:r>
            <a:endParaRPr b="1">
              <a:latin typeface="Arial"/>
              <a:ea typeface="Arial"/>
              <a:cs typeface="Arial"/>
              <a:sym typeface="Arial"/>
            </a:endParaRPr>
          </a:p>
        </p:txBody>
      </p:sp>
      <p:sp>
        <p:nvSpPr>
          <p:cNvPr id="1037" name="Google Shape;1037;p54"/>
          <p:cNvSpPr txBox="1"/>
          <p:nvPr>
            <p:ph idx="1" type="body"/>
          </p:nvPr>
        </p:nvSpPr>
        <p:spPr>
          <a:xfrm>
            <a:off x="850577" y="2071770"/>
            <a:ext cx="7322751" cy="2179676"/>
          </a:xfrm>
          <a:prstGeom prst="rect">
            <a:avLst/>
          </a:prstGeom>
          <a:noFill/>
          <a:ln>
            <a:noFill/>
          </a:ln>
        </p:spPr>
        <p:txBody>
          <a:bodyPr anchorCtr="0" anchor="t" bIns="45700" lIns="91425" spcFirstLastPara="1" rIns="91425" wrap="square" tIns="45700">
            <a:noAutofit/>
          </a:bodyPr>
          <a:lstStyle/>
          <a:p>
            <a:pPr indent="0" lvl="0" marL="148590" rtl="0" algn="just">
              <a:lnSpc>
                <a:spcPct val="110000"/>
              </a:lnSpc>
              <a:spcBef>
                <a:spcPts val="600"/>
              </a:spcBef>
              <a:spcAft>
                <a:spcPts val="0"/>
              </a:spcAft>
              <a:buSzPts val="1260"/>
              <a:buNone/>
            </a:pPr>
            <a:r>
              <a:rPr lang="lt-LT" sz="1400">
                <a:solidFill>
                  <a:schemeClr val="dk1"/>
                </a:solidFill>
                <a:latin typeface="Arial"/>
                <a:ea typeface="Arial"/>
                <a:cs typeface="Arial"/>
                <a:sym typeface="Arial"/>
              </a:rPr>
              <a:t>Researchers from the Department of Informatics at the Federal University of Paraná (Brazil) conducted a case study applying fundamental computational thinking (CT) skills to help participants develop essential mental models for understanding technology and fostering digital culture (Ortiz et al., 2023)</a:t>
            </a:r>
            <a:endParaRPr sz="1400">
              <a:solidFill>
                <a:schemeClr val="dk1"/>
              </a:solidFill>
              <a:latin typeface="Arial"/>
              <a:ea typeface="Arial"/>
              <a:cs typeface="Arial"/>
              <a:sym typeface="Arial"/>
            </a:endParaRPr>
          </a:p>
          <a:p>
            <a:pPr indent="0" lvl="0" marL="148590" rtl="0" algn="just">
              <a:lnSpc>
                <a:spcPct val="110000"/>
              </a:lnSpc>
              <a:spcBef>
                <a:spcPts val="600"/>
              </a:spcBef>
              <a:spcAft>
                <a:spcPts val="0"/>
              </a:spcAft>
              <a:buSzPts val="1260"/>
              <a:buNone/>
            </a:pPr>
            <a:r>
              <a:rPr lang="lt-LT" sz="1400">
                <a:solidFill>
                  <a:schemeClr val="dk1"/>
                </a:solidFill>
                <a:latin typeface="Arial"/>
                <a:ea typeface="Arial"/>
                <a:cs typeface="Arial"/>
                <a:sym typeface="Arial"/>
              </a:rPr>
              <a:t>The study involved adults in the early stages of literacy, progressing through activities that ranged from simple, low-fidelity ATM prototype exercises to more complex tasks using a functional ATM prototype.</a:t>
            </a:r>
            <a:endParaRPr sz="1400">
              <a:solidFill>
                <a:schemeClr val="dk1"/>
              </a:solidFill>
              <a:latin typeface="Arial"/>
              <a:ea typeface="Arial"/>
              <a:cs typeface="Arial"/>
              <a:sym typeface="Arial"/>
            </a:endParaRPr>
          </a:p>
          <a:p>
            <a:pPr indent="0" lvl="0" marL="148590" rtl="0" algn="just">
              <a:lnSpc>
                <a:spcPct val="110000"/>
              </a:lnSpc>
              <a:spcBef>
                <a:spcPts val="600"/>
              </a:spcBef>
              <a:spcAft>
                <a:spcPts val="0"/>
              </a:spcAft>
              <a:buSzPts val="1260"/>
              <a:buNone/>
            </a:pPr>
            <a:r>
              <a:t/>
            </a:r>
            <a:endParaRPr sz="1400">
              <a:solidFill>
                <a:schemeClr val="dk1"/>
              </a:solidFill>
              <a:latin typeface="Arial"/>
              <a:ea typeface="Arial"/>
              <a:cs typeface="Arial"/>
              <a:sym typeface="Arial"/>
            </a:endParaRPr>
          </a:p>
          <a:p>
            <a:pPr indent="0" lvl="0" marL="148590" rtl="0" algn="just">
              <a:lnSpc>
                <a:spcPct val="110000"/>
              </a:lnSpc>
              <a:spcBef>
                <a:spcPts val="600"/>
              </a:spcBef>
              <a:spcAft>
                <a:spcPts val="0"/>
              </a:spcAft>
              <a:buSzPts val="1260"/>
              <a:buNone/>
            </a:pPr>
            <a:r>
              <a:t/>
            </a:r>
            <a:endParaRPr sz="1400">
              <a:solidFill>
                <a:schemeClr val="dk1"/>
              </a:solidFill>
              <a:latin typeface="Arial"/>
              <a:ea typeface="Arial"/>
              <a:cs typeface="Arial"/>
              <a:sym typeface="Arial"/>
            </a:endParaRPr>
          </a:p>
          <a:p>
            <a:pPr indent="0" lvl="0" marL="148590" rtl="0" algn="just">
              <a:lnSpc>
                <a:spcPct val="110000"/>
              </a:lnSpc>
              <a:spcBef>
                <a:spcPts val="600"/>
              </a:spcBef>
              <a:spcAft>
                <a:spcPts val="0"/>
              </a:spcAft>
              <a:buSzPts val="1260"/>
              <a:buNone/>
            </a:pPr>
            <a:r>
              <a:t/>
            </a:r>
            <a:endParaRPr sz="1400">
              <a:solidFill>
                <a:schemeClr val="dk1"/>
              </a:solidFill>
              <a:latin typeface="Arial"/>
              <a:ea typeface="Arial"/>
              <a:cs typeface="Arial"/>
              <a:sym typeface="Arial"/>
            </a:endParaRPr>
          </a:p>
        </p:txBody>
      </p:sp>
      <p:sp>
        <p:nvSpPr>
          <p:cNvPr id="1038" name="Google Shape;1038;p5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pic>
        <p:nvPicPr>
          <p:cNvPr id="1039" name="Google Shape;1039;p54"/>
          <p:cNvPicPr preferRelativeResize="0"/>
          <p:nvPr/>
        </p:nvPicPr>
        <p:blipFill rotWithShape="1">
          <a:blip r:embed="rId3">
            <a:alphaModFix/>
          </a:blip>
          <a:srcRect b="0" l="0" r="0" t="0"/>
          <a:stretch/>
        </p:blipFill>
        <p:spPr>
          <a:xfrm>
            <a:off x="8555605" y="1023506"/>
            <a:ext cx="2560735" cy="2626271"/>
          </a:xfrm>
          <a:prstGeom prst="rect">
            <a:avLst/>
          </a:prstGeom>
          <a:noFill/>
          <a:ln>
            <a:noFill/>
          </a:ln>
        </p:spPr>
      </p:pic>
      <p:sp>
        <p:nvSpPr>
          <p:cNvPr id="1040" name="Google Shape;1040;p54"/>
          <p:cNvSpPr txBox="1"/>
          <p:nvPr/>
        </p:nvSpPr>
        <p:spPr>
          <a:xfrm>
            <a:off x="8499444" y="3663637"/>
            <a:ext cx="2841978"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Generated with Firefly</a:t>
            </a:r>
            <a:endParaRPr b="0" i="0" sz="1200" u="none" cap="none" strike="noStrike">
              <a:solidFill>
                <a:srgbClr val="000000"/>
              </a:solidFill>
              <a:latin typeface="Arial"/>
              <a:ea typeface="Arial"/>
              <a:cs typeface="Arial"/>
              <a:sym typeface="Arial"/>
            </a:endParaRPr>
          </a:p>
        </p:txBody>
      </p:sp>
      <p:sp>
        <p:nvSpPr>
          <p:cNvPr id="1041" name="Google Shape;1041;p54"/>
          <p:cNvSpPr txBox="1"/>
          <p:nvPr/>
        </p:nvSpPr>
        <p:spPr>
          <a:xfrm>
            <a:off x="869629" y="4078901"/>
            <a:ext cx="10246711" cy="1886735"/>
          </a:xfrm>
          <a:prstGeom prst="rect">
            <a:avLst/>
          </a:prstGeom>
          <a:noFill/>
          <a:ln>
            <a:noFill/>
          </a:ln>
        </p:spPr>
        <p:txBody>
          <a:bodyPr anchorCtr="0" anchor="t" bIns="45700" lIns="91425" spcFirstLastPara="1" rIns="91425" wrap="square" tIns="45700">
            <a:spAutoFit/>
          </a:bodyPr>
          <a:lstStyle/>
          <a:p>
            <a:pPr indent="0" lvl="0" marL="148590" marR="0" rtl="0" algn="just">
              <a:lnSpc>
                <a:spcPct val="110000"/>
              </a:lnSpc>
              <a:spcBef>
                <a:spcPts val="0"/>
              </a:spcBef>
              <a:spcAft>
                <a:spcPts val="0"/>
              </a:spcAft>
              <a:buClr>
                <a:srgbClr val="000000"/>
              </a:buClr>
              <a:buSzPts val="1260"/>
              <a:buFont typeface="Arial"/>
              <a:buNone/>
            </a:pPr>
            <a:r>
              <a:rPr b="1" i="0" lang="lt-LT" sz="1400" u="none" cap="none" strike="noStrike">
                <a:solidFill>
                  <a:schemeClr val="dk1"/>
                </a:solidFill>
                <a:latin typeface="Arial"/>
                <a:ea typeface="Arial"/>
                <a:cs typeface="Arial"/>
                <a:sym typeface="Arial"/>
              </a:rPr>
              <a:t>A total of eight workshops </a:t>
            </a:r>
            <a:r>
              <a:rPr b="0" i="0" lang="lt-LT" sz="1400" u="none" cap="none" strike="noStrike">
                <a:solidFill>
                  <a:schemeClr val="dk1"/>
                </a:solidFill>
                <a:latin typeface="Arial"/>
                <a:ea typeface="Arial"/>
                <a:cs typeface="Arial"/>
                <a:sym typeface="Arial"/>
              </a:rPr>
              <a:t>focused on financial literacy and ATM usage were implemented. Initially, the workshop objectives, activities, and attendance requirements were introduced. Then, the CT skills to be acquired during each session were identified, followed by an analysis of the results from each workshop.</a:t>
            </a:r>
            <a:endParaRPr b="0" i="0" sz="1400" u="none" cap="none" strike="noStrike">
              <a:solidFill>
                <a:schemeClr val="dk1"/>
              </a:solidFill>
              <a:latin typeface="Arial"/>
              <a:ea typeface="Arial"/>
              <a:cs typeface="Arial"/>
              <a:sym typeface="Arial"/>
            </a:endParaRPr>
          </a:p>
          <a:p>
            <a:pPr indent="0" lvl="0" marL="148590" marR="0" rtl="0" algn="just">
              <a:lnSpc>
                <a:spcPct val="110000"/>
              </a:lnSpc>
              <a:spcBef>
                <a:spcPts val="600"/>
              </a:spcBef>
              <a:spcAft>
                <a:spcPts val="0"/>
              </a:spcAft>
              <a:buClr>
                <a:srgbClr val="000000"/>
              </a:buClr>
              <a:buSzPts val="1260"/>
              <a:buFont typeface="Arial"/>
              <a:buNone/>
            </a:pPr>
            <a:r>
              <a:rPr b="1" i="0" lang="lt-LT" sz="1400" u="none" cap="none" strike="noStrike">
                <a:solidFill>
                  <a:schemeClr val="dk1"/>
                </a:solidFill>
                <a:latin typeface="Arial"/>
                <a:ea typeface="Arial"/>
                <a:cs typeface="Arial"/>
                <a:sym typeface="Arial"/>
              </a:rPr>
              <a:t>The evaluation methods </a:t>
            </a:r>
            <a:r>
              <a:rPr b="0" i="0" lang="lt-LT" sz="1400" u="none" cap="none" strike="noStrike">
                <a:solidFill>
                  <a:schemeClr val="dk1"/>
                </a:solidFill>
                <a:latin typeface="Arial"/>
                <a:ea typeface="Arial"/>
                <a:cs typeface="Arial"/>
                <a:sym typeface="Arial"/>
              </a:rPr>
              <a:t>included voting, participant feedback, structured observations, and unstructured interviews.</a:t>
            </a:r>
            <a:endParaRPr/>
          </a:p>
          <a:p>
            <a:pPr indent="0" lvl="0" marL="148590" marR="0" rtl="0" algn="just">
              <a:lnSpc>
                <a:spcPct val="110000"/>
              </a:lnSpc>
              <a:spcBef>
                <a:spcPts val="600"/>
              </a:spcBef>
              <a:spcAft>
                <a:spcPts val="0"/>
              </a:spcAft>
              <a:buClr>
                <a:srgbClr val="000000"/>
              </a:buClr>
              <a:buSzPts val="1260"/>
              <a:buFont typeface="Arial"/>
              <a:buNone/>
            </a:pPr>
            <a:r>
              <a:rPr b="1" i="0" lang="lt-LT" sz="1400" u="none" cap="none" strike="noStrike">
                <a:solidFill>
                  <a:schemeClr val="dk1"/>
                </a:solidFill>
                <a:latin typeface="Arial"/>
                <a:ea typeface="Arial"/>
                <a:cs typeface="Arial"/>
                <a:sym typeface="Arial"/>
              </a:rPr>
              <a:t>The results </a:t>
            </a:r>
            <a:r>
              <a:rPr b="0" i="0" lang="lt-LT" sz="1400" u="none" cap="none" strike="noStrike">
                <a:solidFill>
                  <a:schemeClr val="dk1"/>
                </a:solidFill>
                <a:latin typeface="Arial"/>
                <a:ea typeface="Arial"/>
                <a:cs typeface="Arial"/>
                <a:sym typeface="Arial"/>
              </a:rPr>
              <a:t>indicated that these methods were effective, as participants became increasingly self-assured and independent. As the activities progressed, they successfully applied the skills and knowledge gained from earlier exercises to complete subsequent tasks.</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5" name="Shape 1045"/>
        <p:cNvGrpSpPr/>
        <p:nvPr/>
      </p:nvGrpSpPr>
      <p:grpSpPr>
        <a:xfrm>
          <a:off x="0" y="0"/>
          <a:ext cx="0" cy="0"/>
          <a:chOff x="0" y="0"/>
          <a:chExt cx="0" cy="0"/>
        </a:xfrm>
      </p:grpSpPr>
      <p:sp>
        <p:nvSpPr>
          <p:cNvPr id="1046" name="Google Shape;1046;p56"/>
          <p:cNvSpPr txBox="1"/>
          <p:nvPr>
            <p:ph type="title"/>
          </p:nvPr>
        </p:nvSpPr>
        <p:spPr>
          <a:xfrm>
            <a:off x="1145822" y="851213"/>
            <a:ext cx="9486900" cy="725118"/>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3200"/>
              <a:buNone/>
            </a:pPr>
            <a:r>
              <a:rPr b="1" lang="lt-LT">
                <a:latin typeface="Arial"/>
                <a:ea typeface="Arial"/>
                <a:cs typeface="Arial"/>
                <a:sym typeface="Arial"/>
              </a:rPr>
              <a:t>Case study</a:t>
            </a:r>
            <a:endParaRPr b="1">
              <a:latin typeface="Arial"/>
              <a:ea typeface="Arial"/>
              <a:cs typeface="Arial"/>
              <a:sym typeface="Arial"/>
            </a:endParaRPr>
          </a:p>
        </p:txBody>
      </p:sp>
      <p:sp>
        <p:nvSpPr>
          <p:cNvPr id="1047" name="Google Shape;1047;p56"/>
          <p:cNvSpPr txBox="1"/>
          <p:nvPr>
            <p:ph idx="1" type="body"/>
          </p:nvPr>
        </p:nvSpPr>
        <p:spPr>
          <a:xfrm>
            <a:off x="1341581" y="1835732"/>
            <a:ext cx="9563100" cy="4322759"/>
          </a:xfrm>
          <a:prstGeom prst="rect">
            <a:avLst/>
          </a:prstGeom>
          <a:noFill/>
          <a:ln>
            <a:noFill/>
          </a:ln>
        </p:spPr>
        <p:txBody>
          <a:bodyPr anchorCtr="0" anchor="t" bIns="45700" lIns="91425" spcFirstLastPara="1" rIns="91425" wrap="square" tIns="45700">
            <a:normAutofit/>
          </a:bodyPr>
          <a:lstStyle/>
          <a:p>
            <a:pPr indent="0" lvl="0" marL="148590" rtl="0" algn="just">
              <a:lnSpc>
                <a:spcPct val="110000"/>
              </a:lnSpc>
              <a:spcBef>
                <a:spcPts val="600"/>
              </a:spcBef>
              <a:spcAft>
                <a:spcPts val="0"/>
              </a:spcAft>
              <a:buSzPts val="1260"/>
              <a:buNone/>
            </a:pPr>
            <a:r>
              <a:t/>
            </a:r>
            <a:endParaRPr sz="1600">
              <a:latin typeface="Arial"/>
              <a:ea typeface="Arial"/>
              <a:cs typeface="Arial"/>
              <a:sym typeface="Arial"/>
            </a:endParaRPr>
          </a:p>
          <a:p>
            <a:pPr indent="0" lvl="0" marL="148590" rtl="0" algn="just">
              <a:lnSpc>
                <a:spcPct val="110000"/>
              </a:lnSpc>
              <a:spcBef>
                <a:spcPts val="600"/>
              </a:spcBef>
              <a:spcAft>
                <a:spcPts val="0"/>
              </a:spcAft>
              <a:buSzPts val="1260"/>
              <a:buNone/>
            </a:pPr>
            <a:r>
              <a:t/>
            </a:r>
            <a:endParaRPr sz="1600">
              <a:latin typeface="Arial"/>
              <a:ea typeface="Arial"/>
              <a:cs typeface="Arial"/>
              <a:sym typeface="Arial"/>
            </a:endParaRPr>
          </a:p>
          <a:p>
            <a:pPr indent="0" lvl="0" marL="148590" rtl="0" algn="just">
              <a:lnSpc>
                <a:spcPct val="110000"/>
              </a:lnSpc>
              <a:spcBef>
                <a:spcPts val="600"/>
              </a:spcBef>
              <a:spcAft>
                <a:spcPts val="0"/>
              </a:spcAft>
              <a:buSzPts val="1260"/>
              <a:buNone/>
            </a:pPr>
            <a:r>
              <a:t/>
            </a:r>
            <a:endParaRPr sz="1600">
              <a:latin typeface="Arial"/>
              <a:ea typeface="Arial"/>
              <a:cs typeface="Arial"/>
              <a:sym typeface="Arial"/>
            </a:endParaRPr>
          </a:p>
          <a:p>
            <a:pPr indent="0" lvl="0" marL="148590" rtl="0" algn="just">
              <a:lnSpc>
                <a:spcPct val="110000"/>
              </a:lnSpc>
              <a:spcBef>
                <a:spcPts val="600"/>
              </a:spcBef>
              <a:spcAft>
                <a:spcPts val="0"/>
              </a:spcAft>
              <a:buSzPts val="1260"/>
              <a:buNone/>
            </a:pPr>
            <a:r>
              <a:t/>
            </a:r>
            <a:endParaRPr sz="1600">
              <a:latin typeface="Arial"/>
              <a:ea typeface="Arial"/>
              <a:cs typeface="Arial"/>
              <a:sym typeface="Arial"/>
            </a:endParaRPr>
          </a:p>
          <a:p>
            <a:pPr indent="0" lvl="0" marL="148590" rtl="0" algn="just">
              <a:lnSpc>
                <a:spcPct val="110000"/>
              </a:lnSpc>
              <a:spcBef>
                <a:spcPts val="600"/>
              </a:spcBef>
              <a:spcAft>
                <a:spcPts val="0"/>
              </a:spcAft>
              <a:buSzPts val="1260"/>
              <a:buNone/>
            </a:pPr>
            <a:r>
              <a:t/>
            </a:r>
            <a:endParaRPr sz="1600">
              <a:latin typeface="Arial"/>
              <a:ea typeface="Arial"/>
              <a:cs typeface="Arial"/>
              <a:sym typeface="Arial"/>
            </a:endParaRPr>
          </a:p>
        </p:txBody>
      </p:sp>
      <p:sp>
        <p:nvSpPr>
          <p:cNvPr id="1048" name="Google Shape;1048;p5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latin typeface="Arial"/>
                <a:ea typeface="Arial"/>
                <a:cs typeface="Arial"/>
                <a:sym typeface="Arial"/>
              </a:rPr>
              <a:t>‹#›</a:t>
            </a:fld>
            <a:endParaRPr>
              <a:latin typeface="Arial"/>
              <a:ea typeface="Arial"/>
              <a:cs typeface="Arial"/>
              <a:sym typeface="Arial"/>
            </a:endParaRPr>
          </a:p>
        </p:txBody>
      </p:sp>
      <p:graphicFrame>
        <p:nvGraphicFramePr>
          <p:cNvPr id="1049" name="Google Shape;1049;p56"/>
          <p:cNvGraphicFramePr/>
          <p:nvPr/>
        </p:nvGraphicFramePr>
        <p:xfrm>
          <a:off x="677333" y="1715268"/>
          <a:ext cx="3000000" cy="3000000"/>
        </p:xfrm>
        <a:graphic>
          <a:graphicData uri="http://schemas.openxmlformats.org/drawingml/2006/table">
            <a:tbl>
              <a:tblPr bandRow="1" firstRow="1">
                <a:noFill/>
                <a:tableStyleId>{66E7DFE2-6B81-49DD-BD3A-CDA6124B1716}</a:tableStyleId>
              </a:tblPr>
              <a:tblGrid>
                <a:gridCol w="3376125"/>
                <a:gridCol w="4111425"/>
                <a:gridCol w="3349800"/>
              </a:tblGrid>
              <a:tr h="177800">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Goal and activity</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678877"/>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CT skills </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678877"/>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Main result</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678877"/>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1. Identify learners interests; story telling</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Algorithm</a:t>
                      </a:r>
                      <a:endParaRPr b="0"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The main interests where identified</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463025">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2. Present ATM concepts; Hangman game</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Decomposition, data analysis, pattern recognition</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Learners were engaged in reading </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474125">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3. Make withdrawals in a low-fidelity ATM prototype; Bingo-type game</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Decomposition, data analysis, pattern recognition, simulation and abstraction</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The withdrawals experiences helped better to understand processes </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4. Describe the steps involved in withdrawing money from an ATM; a low-fidelity ATM prototype</a:t>
                      </a:r>
                      <a:endParaRPr b="0" i="0" sz="1400" u="none" cap="none" strike="noStrike">
                        <a:solidFill>
                          <a:schemeClr val="dk1"/>
                        </a:solidFill>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Decomposition, data analysis, pattern recognition, simulation and abstraction, algorithm</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The understanding how to describe the process step-by-step of withdrawing from an ATM in the following steps </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5. Interpreting, ordering, executing a cash withdrawal algorithm; a pictorial algorithm, a high-fidelity ATM prototype</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Decomposition, data analysis, pattern recognition, simulation and abstraction, algorithm</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Execution the withdrawal process at the functional terminal</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467300">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6. Practicing to pay the bills, checking cash; Algorithm to check cash change </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Decomposition, data analysis, pattern recognition, simulation and abstraction, algorithm</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Practiced the task, they usually have difficulties with</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7. Practicing to use calculator</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Decomposition, data analysis, pattern recognition, simulation and abstraction, algorithm</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The identification of smartphones functions</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8. Remember previous discussions</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Abstraction</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lt-LT" sz="1400" u="none" cap="none" strike="noStrike"/>
                        <a:t>Qualitative feedback</a:t>
                      </a:r>
                      <a:endParaRPr sz="1400" u="none" cap="none" strike="noStrike">
                        <a:latin typeface="Arial"/>
                        <a:ea typeface="Arial"/>
                        <a:cs typeface="Arial"/>
                        <a:sym typeface="Arial"/>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1053" name="Shape 1053"/>
        <p:cNvGrpSpPr/>
        <p:nvPr/>
      </p:nvGrpSpPr>
      <p:grpSpPr>
        <a:xfrm>
          <a:off x="0" y="0"/>
          <a:ext cx="0" cy="0"/>
          <a:chOff x="0" y="0"/>
          <a:chExt cx="0" cy="0"/>
        </a:xfrm>
      </p:grpSpPr>
      <p:sp>
        <p:nvSpPr>
          <p:cNvPr id="1054" name="Google Shape;1054;p73"/>
          <p:cNvSpPr txBox="1"/>
          <p:nvPr>
            <p:ph idx="1" type="body"/>
          </p:nvPr>
        </p:nvSpPr>
        <p:spPr>
          <a:xfrm>
            <a:off x="696347" y="586474"/>
            <a:ext cx="4221881"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accent3"/>
              </a:buClr>
              <a:buSzPts val="1680"/>
              <a:buNone/>
            </a:pPr>
            <a:r>
              <a:rPr lang="lt-LT" sz="2200">
                <a:solidFill>
                  <a:srgbClr val="678877"/>
                </a:solidFill>
                <a:latin typeface="Arial"/>
                <a:ea typeface="Arial"/>
                <a:cs typeface="Arial"/>
                <a:sym typeface="Arial"/>
              </a:rPr>
              <a:t>Activity 1: </a:t>
            </a:r>
            <a:r>
              <a:rPr lang="lt-LT" sz="2200">
                <a:solidFill>
                  <a:schemeClr val="dk1"/>
                </a:solidFill>
                <a:latin typeface="Arial"/>
                <a:ea typeface="Arial"/>
                <a:cs typeface="Arial"/>
                <a:sym typeface="Arial"/>
              </a:rPr>
              <a:t>Quiz</a:t>
            </a:r>
            <a:endParaRPr/>
          </a:p>
        </p:txBody>
      </p:sp>
      <p:sp>
        <p:nvSpPr>
          <p:cNvPr id="1055" name="Google Shape;1055;p73"/>
          <p:cNvSpPr txBox="1"/>
          <p:nvPr/>
        </p:nvSpPr>
        <p:spPr>
          <a:xfrm>
            <a:off x="491647" y="1963020"/>
            <a:ext cx="5909153" cy="416524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678877"/>
                </a:solidFill>
                <a:latin typeface="Arial"/>
                <a:ea typeface="Arial"/>
                <a:cs typeface="Arial"/>
                <a:sym typeface="Arial"/>
              </a:rPr>
              <a:t>1. Why is computational thinking considered a transversal skill?</a:t>
            </a:r>
            <a:endParaRPr/>
          </a:p>
          <a:p>
            <a:pPr indent="-342900" lvl="0" marL="342900" marR="0" rtl="0" algn="l">
              <a:lnSpc>
                <a:spcPct val="100000"/>
              </a:lnSpc>
              <a:spcBef>
                <a:spcPts val="80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Because it is only useful in science and technology</a:t>
            </a:r>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Because it can be applied across different life contexts, professions, and learning areas</a:t>
            </a:r>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Because it is mainly used in programming classes</a:t>
            </a:r>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678877"/>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rPr b="1" i="0" lang="lt-LT" sz="1400" u="none" cap="none" strike="noStrike">
                <a:solidFill>
                  <a:srgbClr val="678877"/>
                </a:solidFill>
                <a:latin typeface="Arial"/>
                <a:ea typeface="Arial"/>
                <a:cs typeface="Arial"/>
                <a:sym typeface="Arial"/>
              </a:rPr>
              <a:t>2. What is one main challenge adult trainers face when promoting CT?</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80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Too many CT tools to choose from</a:t>
            </a:r>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Learners being too tech-savvy</a:t>
            </a:r>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Lack of pedagogical guidelines and limited access to CT materials</a:t>
            </a:r>
            <a:endParaRPr/>
          </a:p>
          <a:p>
            <a:pPr indent="-254000" lvl="0" marL="3429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678877"/>
                </a:solidFill>
                <a:latin typeface="Arial"/>
                <a:ea typeface="Arial"/>
                <a:cs typeface="Arial"/>
                <a:sym typeface="Arial"/>
              </a:rPr>
              <a:t>3. Which of the following increases learner engagement in CT-based training?</a:t>
            </a:r>
            <a:endParaRPr/>
          </a:p>
          <a:p>
            <a:pPr indent="-342900" lvl="0" marL="342900" marR="0" rtl="0" algn="l">
              <a:lnSpc>
                <a:spcPct val="100000"/>
              </a:lnSpc>
              <a:spcBef>
                <a:spcPts val="80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Encouraging learners to take active roles like mediator or team member</a:t>
            </a:r>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Only using lecture-based methods</a:t>
            </a:r>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Avoiding collaboration to save time</a:t>
            </a:r>
            <a:endParaRPr b="0" i="0" sz="1400" u="none" cap="none" strike="noStrike">
              <a:solidFill>
                <a:srgbClr val="000000"/>
              </a:solidFill>
              <a:latin typeface="Arial"/>
              <a:ea typeface="Arial"/>
              <a:cs typeface="Arial"/>
              <a:sym typeface="Arial"/>
            </a:endParaRPr>
          </a:p>
        </p:txBody>
      </p:sp>
      <p:sp>
        <p:nvSpPr>
          <p:cNvPr id="1056" name="Google Shape;1056;p73"/>
          <p:cNvSpPr txBox="1"/>
          <p:nvPr/>
        </p:nvSpPr>
        <p:spPr>
          <a:xfrm>
            <a:off x="6842342" y="1963020"/>
            <a:ext cx="4858011" cy="288284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lt-LT" sz="1400" u="none" cap="none" strike="noStrike">
                <a:solidFill>
                  <a:srgbClr val="678877"/>
                </a:solidFill>
                <a:latin typeface="Arial"/>
                <a:ea typeface="Arial"/>
                <a:cs typeface="Arial"/>
                <a:sym typeface="Arial"/>
              </a:rPr>
              <a:t>4. What is the first step in the Socially Aware Design model for CT integration?</a:t>
            </a:r>
            <a:endParaRPr/>
          </a:p>
          <a:p>
            <a:pPr indent="-342900" lvl="0" marL="342900" marR="0" rtl="0" algn="just">
              <a:lnSpc>
                <a:spcPct val="100000"/>
              </a:lnSpc>
              <a:spcBef>
                <a:spcPts val="80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To test learners with complex CT challenges</a:t>
            </a:r>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To understand the learners’ context, needs, and technologies they use </a:t>
            </a:r>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To start teaching technical procedures immediately</a:t>
            </a:r>
            <a:endParaRPr b="1" i="0" sz="1400" u="none" cap="none" strike="noStrike">
              <a:solidFill>
                <a:srgbClr val="678877"/>
              </a:solidFill>
              <a:latin typeface="Arial"/>
              <a:ea typeface="Arial"/>
              <a:cs typeface="Arial"/>
              <a:sym typeface="Arial"/>
            </a:endParaRPr>
          </a:p>
          <a:p>
            <a:pPr indent="-254000" lvl="0" marL="342900" marR="0" rtl="0" algn="just">
              <a:lnSpc>
                <a:spcPct val="100000"/>
              </a:lnSpc>
              <a:spcBef>
                <a:spcPts val="0"/>
              </a:spcBef>
              <a:spcAft>
                <a:spcPts val="0"/>
              </a:spcAft>
              <a:buClr>
                <a:srgbClr val="000000"/>
              </a:buClr>
              <a:buSzPts val="1400"/>
              <a:buFont typeface="Arial"/>
              <a:buNone/>
            </a:pPr>
            <a:r>
              <a:t/>
            </a:r>
            <a:endParaRPr b="1" i="0" sz="1400" u="none" cap="none" strike="noStrike">
              <a:solidFill>
                <a:srgbClr val="678877"/>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678877"/>
                </a:solidFill>
                <a:latin typeface="Arial"/>
                <a:ea typeface="Arial"/>
                <a:cs typeface="Arial"/>
                <a:sym typeface="Arial"/>
              </a:rPr>
              <a:t>5. Which key skills linked to CT were highlighted by the World Economic Forum?</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80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Cooking, memorization, and time management</a:t>
            </a:r>
            <a:endParaRPr/>
          </a:p>
          <a:p>
            <a:pPr indent="-342900" lvl="0" marL="342900" marR="0" rtl="0" algn="just">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Problem-solving, creativity, and critical thinking</a:t>
            </a:r>
            <a:endParaRPr/>
          </a:p>
          <a:p>
            <a:pPr indent="-342900" lvl="0" marL="342900" marR="0" rtl="0" algn="just">
              <a:lnSpc>
                <a:spcPct val="100000"/>
              </a:lnSpc>
              <a:spcBef>
                <a:spcPts val="0"/>
              </a:spcBef>
              <a:spcAft>
                <a:spcPts val="0"/>
              </a:spcAft>
              <a:buClr>
                <a:srgbClr val="000000"/>
              </a:buClr>
              <a:buSzPts val="1400"/>
              <a:buFont typeface="Arial"/>
              <a:buAutoNum type="alphaLcParenR"/>
            </a:pPr>
            <a:r>
              <a:rPr b="0" i="0" lang="lt-LT" sz="1400" u="none" cap="none" strike="noStrike">
                <a:solidFill>
                  <a:srgbClr val="000000"/>
                </a:solidFill>
                <a:latin typeface="Arial"/>
                <a:ea typeface="Arial"/>
                <a:cs typeface="Arial"/>
                <a:sym typeface="Arial"/>
              </a:rPr>
              <a:t>Typing speed, spelling accuracy, and note-taking</a:t>
            </a:r>
            <a:endParaRPr b="0" i="0" sz="1400" u="none" cap="none" strike="noStrike">
              <a:solidFill>
                <a:srgbClr val="000000"/>
              </a:solidFill>
              <a:latin typeface="Arial"/>
              <a:ea typeface="Arial"/>
              <a:cs typeface="Arial"/>
              <a:sym typeface="Arial"/>
            </a:endParaRPr>
          </a:p>
        </p:txBody>
      </p:sp>
      <p:pic>
        <p:nvPicPr>
          <p:cNvPr descr="Un dibujo de un perro&#10;&#10;Descripción generada automáticamente con confianza media" id="1057" name="Google Shape;1057;p73"/>
          <p:cNvPicPr preferRelativeResize="0"/>
          <p:nvPr/>
        </p:nvPicPr>
        <p:blipFill rotWithShape="1">
          <a:blip r:embed="rId3">
            <a:alphaModFix/>
          </a:blip>
          <a:srcRect b="0" l="0" r="0" t="0"/>
          <a:stretch/>
        </p:blipFill>
        <p:spPr>
          <a:xfrm>
            <a:off x="10041536" y="207562"/>
            <a:ext cx="1658817" cy="1658817"/>
          </a:xfrm>
          <a:prstGeom prst="rect">
            <a:avLst/>
          </a:prstGeom>
          <a:noFill/>
          <a:ln>
            <a:noFill/>
          </a:ln>
        </p:spPr>
      </p:pic>
      <p:sp>
        <p:nvSpPr>
          <p:cNvPr id="1058" name="Google Shape;1058;p73"/>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lt-LT"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2" name="Shape 1062"/>
        <p:cNvGrpSpPr/>
        <p:nvPr/>
      </p:nvGrpSpPr>
      <p:grpSpPr>
        <a:xfrm>
          <a:off x="0" y="0"/>
          <a:ext cx="0" cy="0"/>
          <a:chOff x="0" y="0"/>
          <a:chExt cx="0" cy="0"/>
        </a:xfrm>
      </p:grpSpPr>
      <p:sp>
        <p:nvSpPr>
          <p:cNvPr id="1063" name="Google Shape;1063;p51"/>
          <p:cNvSpPr/>
          <p:nvPr/>
        </p:nvSpPr>
        <p:spPr>
          <a:xfrm>
            <a:off x="1371600" y="1928796"/>
            <a:ext cx="6257835" cy="2063426"/>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64" name="Google Shape;1064;p51"/>
          <p:cNvSpPr txBox="1"/>
          <p:nvPr/>
        </p:nvSpPr>
        <p:spPr>
          <a:xfrm>
            <a:off x="1341581" y="1854204"/>
            <a:ext cx="6366169" cy="1728685"/>
          </a:xfrm>
          <a:prstGeom prst="rect">
            <a:avLst/>
          </a:prstGeom>
          <a:noFill/>
          <a:ln>
            <a:noFill/>
          </a:ln>
        </p:spPr>
        <p:txBody>
          <a:bodyPr anchorCtr="0" anchor="t" bIns="45700" lIns="91425" spcFirstLastPara="1" rIns="91425" wrap="square" tIns="45700">
            <a:noAutofit/>
          </a:bodyPr>
          <a:lstStyle/>
          <a:p>
            <a:pPr indent="0" lvl="0" marL="157480" marR="0" rtl="0" algn="l">
              <a:lnSpc>
                <a:spcPct val="114000"/>
              </a:lnSpc>
              <a:spcBef>
                <a:spcPts val="1000"/>
              </a:spcBef>
              <a:spcAft>
                <a:spcPts val="0"/>
              </a:spcAft>
              <a:buClr>
                <a:schemeClr val="dk2"/>
              </a:buClr>
              <a:buSzPts val="1120"/>
              <a:buFont typeface="Arial"/>
              <a:buNone/>
            </a:pPr>
            <a:r>
              <a:rPr b="1" i="0" lang="lt-LT" sz="1600" u="none" cap="none" strike="noStrike">
                <a:solidFill>
                  <a:schemeClr val="dk2"/>
                </a:solidFill>
                <a:latin typeface="Arial"/>
                <a:ea typeface="Arial"/>
                <a:cs typeface="Arial"/>
                <a:sym typeface="Arial"/>
              </a:rPr>
              <a:t>Daily Life </a:t>
            </a:r>
            <a:endParaRPr b="0" i="0" sz="1400" u="none" cap="none" strike="noStrike">
              <a:solidFill>
                <a:srgbClr val="000000"/>
              </a:solidFill>
              <a:latin typeface="Arial"/>
              <a:ea typeface="Arial"/>
              <a:cs typeface="Arial"/>
              <a:sym typeface="Arial"/>
            </a:endParaRPr>
          </a:p>
          <a:p>
            <a:pPr indent="0" lvl="0" marL="148590" marR="0" rtl="0" algn="l">
              <a:lnSpc>
                <a:spcPct val="100000"/>
              </a:lnSpc>
              <a:spcBef>
                <a:spcPts val="1000"/>
              </a:spcBef>
              <a:spcAft>
                <a:spcPts val="0"/>
              </a:spcAft>
              <a:buClr>
                <a:schemeClr val="dk2"/>
              </a:buClr>
              <a:buSzPts val="1120"/>
              <a:buFont typeface="Arial"/>
              <a:buNone/>
            </a:pPr>
            <a:r>
              <a:rPr b="1" i="0" lang="lt-LT" sz="1600" u="none" cap="none" strike="noStrike">
                <a:solidFill>
                  <a:schemeClr val="dk2"/>
                </a:solidFill>
                <a:latin typeface="Arial"/>
                <a:ea typeface="Arial"/>
                <a:cs typeface="Arial"/>
                <a:sym typeface="Arial"/>
              </a:rPr>
              <a:t>Task</a:t>
            </a:r>
            <a:r>
              <a:rPr b="0" i="0" lang="lt-LT" sz="1600" u="none" cap="none" strike="noStrike">
                <a:solidFill>
                  <a:schemeClr val="dk2"/>
                </a:solidFill>
                <a:latin typeface="Arial"/>
                <a:ea typeface="Arial"/>
                <a:cs typeface="Arial"/>
                <a:sym typeface="Arial"/>
              </a:rPr>
              <a:t>. Imagine it's now nightfall and our friends stuck in the forest. Help them survive the night.</a:t>
            </a:r>
            <a:endParaRPr b="0" i="0" sz="1400" u="none" cap="none" strike="noStrike">
              <a:solidFill>
                <a:srgbClr val="000000"/>
              </a:solidFill>
              <a:latin typeface="Arial"/>
              <a:ea typeface="Arial"/>
              <a:cs typeface="Arial"/>
              <a:sym typeface="Arial"/>
            </a:endParaRPr>
          </a:p>
          <a:p>
            <a:pPr indent="0" lvl="0" marL="148590" marR="0" rtl="0" algn="l">
              <a:lnSpc>
                <a:spcPct val="100000"/>
              </a:lnSpc>
              <a:spcBef>
                <a:spcPts val="1000"/>
              </a:spcBef>
              <a:spcAft>
                <a:spcPts val="0"/>
              </a:spcAft>
              <a:buClr>
                <a:schemeClr val="dk2"/>
              </a:buClr>
              <a:buSzPts val="1120"/>
              <a:buFont typeface="Arial"/>
              <a:buNone/>
            </a:pPr>
            <a:r>
              <a:rPr b="1" i="0" lang="lt-LT" sz="1600" u="none" cap="none" strike="noStrike">
                <a:solidFill>
                  <a:schemeClr val="dk2"/>
                </a:solidFill>
                <a:latin typeface="Arial"/>
                <a:ea typeface="Arial"/>
                <a:cs typeface="Arial"/>
                <a:sym typeface="Arial"/>
              </a:rPr>
              <a:t>Result</a:t>
            </a:r>
            <a:r>
              <a:rPr b="0" i="0" lang="lt-LT" sz="1600" u="none" cap="none" strike="noStrike">
                <a:solidFill>
                  <a:schemeClr val="dk2"/>
                </a:solidFill>
                <a:latin typeface="Arial"/>
                <a:ea typeface="Arial"/>
                <a:cs typeface="Arial"/>
                <a:sym typeface="Arial"/>
              </a:rPr>
              <a:t>. The flow chart will help visually (1) break down the problem (decomposition) and (2) algorithm design will help to plan the steps for the problem solving</a:t>
            </a:r>
            <a:endParaRPr b="0" i="0" sz="1600" u="none" cap="none" strike="noStrike">
              <a:solidFill>
                <a:schemeClr val="dk2"/>
              </a:solidFill>
              <a:latin typeface="Arial"/>
              <a:ea typeface="Arial"/>
              <a:cs typeface="Arial"/>
              <a:sym typeface="Arial"/>
            </a:endParaRPr>
          </a:p>
        </p:txBody>
      </p:sp>
      <p:sp>
        <p:nvSpPr>
          <p:cNvPr id="1065" name="Google Shape;1065;p5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1066" name="Google Shape;1066;p51"/>
          <p:cNvSpPr txBox="1"/>
          <p:nvPr/>
        </p:nvSpPr>
        <p:spPr>
          <a:xfrm>
            <a:off x="1371600" y="3874178"/>
            <a:ext cx="5848914" cy="1977036"/>
          </a:xfrm>
          <a:prstGeom prst="rect">
            <a:avLst/>
          </a:prstGeom>
          <a:noFill/>
          <a:ln>
            <a:noFill/>
          </a:ln>
        </p:spPr>
        <p:txBody>
          <a:bodyPr anchorCtr="0" anchor="t" bIns="45700" lIns="91425" spcFirstLastPara="1" rIns="91425" wrap="square" tIns="45700">
            <a:noAutofit/>
          </a:bodyPr>
          <a:lstStyle/>
          <a:p>
            <a:pPr indent="0" lvl="0" marL="157480" marR="0" rtl="0" algn="l">
              <a:lnSpc>
                <a:spcPct val="114000"/>
              </a:lnSpc>
              <a:spcBef>
                <a:spcPts val="1000"/>
              </a:spcBef>
              <a:spcAft>
                <a:spcPts val="0"/>
              </a:spcAft>
              <a:buClr>
                <a:schemeClr val="dk2"/>
              </a:buClr>
              <a:buSzPts val="1120"/>
              <a:buFont typeface="Arial"/>
              <a:buNone/>
            </a:pPr>
            <a:r>
              <a:t/>
            </a:r>
            <a:endParaRPr b="0" i="0" sz="1600" u="none" cap="none" strike="noStrike">
              <a:solidFill>
                <a:schemeClr val="dk2"/>
              </a:solidFill>
              <a:latin typeface="Arial"/>
              <a:ea typeface="Arial"/>
              <a:cs typeface="Arial"/>
              <a:sym typeface="Arial"/>
            </a:endParaRPr>
          </a:p>
        </p:txBody>
      </p:sp>
      <p:grpSp>
        <p:nvGrpSpPr>
          <p:cNvPr id="1067" name="Google Shape;1067;p51"/>
          <p:cNvGrpSpPr/>
          <p:nvPr/>
        </p:nvGrpSpPr>
        <p:grpSpPr>
          <a:xfrm>
            <a:off x="8098875" y="903737"/>
            <a:ext cx="2568688" cy="3088485"/>
            <a:chOff x="1006604" y="1481674"/>
            <a:chExt cx="3106250" cy="3894651"/>
          </a:xfrm>
        </p:grpSpPr>
        <p:sp>
          <p:nvSpPr>
            <p:cNvPr id="1068" name="Google Shape;1068;p51"/>
            <p:cNvSpPr/>
            <p:nvPr/>
          </p:nvSpPr>
          <p:spPr>
            <a:xfrm>
              <a:off x="1006604" y="1830890"/>
              <a:ext cx="2674761" cy="3545435"/>
            </a:xfrm>
            <a:custGeom>
              <a:rect b="b" l="l" r="r" t="t"/>
              <a:pathLst>
                <a:path extrusionOk="0" h="21600" w="2160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837F6D"/>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69" name="Google Shape;1069;p51"/>
            <p:cNvSpPr/>
            <p:nvPr/>
          </p:nvSpPr>
          <p:spPr>
            <a:xfrm>
              <a:off x="1101307" y="1830890"/>
              <a:ext cx="2674761" cy="3545435"/>
            </a:xfrm>
            <a:custGeom>
              <a:rect b="b" l="l" r="r" t="t"/>
              <a:pathLst>
                <a:path extrusionOk="0" h="21600" w="21600">
                  <a:moveTo>
                    <a:pt x="20381" y="21600"/>
                  </a:moveTo>
                  <a:lnTo>
                    <a:pt x="1219" y="21600"/>
                  </a:lnTo>
                  <a:cubicBezTo>
                    <a:pt x="545" y="21600"/>
                    <a:pt x="0" y="21189"/>
                    <a:pt x="0" y="20680"/>
                  </a:cubicBezTo>
                  <a:lnTo>
                    <a:pt x="0" y="920"/>
                  </a:lnTo>
                  <a:cubicBezTo>
                    <a:pt x="0" y="411"/>
                    <a:pt x="545" y="0"/>
                    <a:pt x="1219" y="0"/>
                  </a:cubicBezTo>
                  <a:lnTo>
                    <a:pt x="20381" y="0"/>
                  </a:lnTo>
                  <a:cubicBezTo>
                    <a:pt x="21055" y="0"/>
                    <a:pt x="21600" y="411"/>
                    <a:pt x="21600" y="920"/>
                  </a:cubicBezTo>
                  <a:lnTo>
                    <a:pt x="21600" y="20680"/>
                  </a:lnTo>
                  <a:cubicBezTo>
                    <a:pt x="21595" y="21189"/>
                    <a:pt x="21050" y="21600"/>
                    <a:pt x="20381" y="21600"/>
                  </a:cubicBezTo>
                  <a:close/>
                </a:path>
              </a:pathLst>
            </a:custGeom>
            <a:solidFill>
              <a:srgbClr val="CAC8C0"/>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0" name="Google Shape;1070;p51"/>
            <p:cNvSpPr/>
            <p:nvPr/>
          </p:nvSpPr>
          <p:spPr>
            <a:xfrm>
              <a:off x="1243361" y="2221539"/>
              <a:ext cx="2745196" cy="3047062"/>
            </a:xfrm>
            <a:custGeom>
              <a:rect b="b" l="l" r="r" t="t"/>
              <a:pathLst>
                <a:path extrusionOk="0" h="21600" w="21600">
                  <a:moveTo>
                    <a:pt x="0" y="0"/>
                  </a:moveTo>
                  <a:lnTo>
                    <a:pt x="17194" y="0"/>
                  </a:lnTo>
                  <a:cubicBezTo>
                    <a:pt x="17194" y="0"/>
                    <a:pt x="17194" y="11652"/>
                    <a:pt x="21600" y="20467"/>
                  </a:cubicBezTo>
                  <a:lnTo>
                    <a:pt x="3498" y="21600"/>
                  </a:lnTo>
                  <a:cubicBezTo>
                    <a:pt x="3493" y="21600"/>
                    <a:pt x="0" y="19456"/>
                    <a:pt x="0" y="0"/>
                  </a:cubicBezTo>
                  <a:close/>
                </a:path>
              </a:pathLst>
            </a:custGeom>
            <a:solidFill>
              <a:srgbClr val="837F6D"/>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1" name="Google Shape;1071;p51"/>
            <p:cNvSpPr/>
            <p:nvPr/>
          </p:nvSpPr>
          <p:spPr>
            <a:xfrm>
              <a:off x="1367658" y="2144593"/>
              <a:ext cx="2745196" cy="3047062"/>
            </a:xfrm>
            <a:custGeom>
              <a:rect b="b" l="l" r="r" t="t"/>
              <a:pathLst>
                <a:path extrusionOk="0" h="21600" w="21600">
                  <a:moveTo>
                    <a:pt x="0" y="0"/>
                  </a:moveTo>
                  <a:lnTo>
                    <a:pt x="17194" y="0"/>
                  </a:lnTo>
                  <a:cubicBezTo>
                    <a:pt x="17194" y="0"/>
                    <a:pt x="17194" y="11652"/>
                    <a:pt x="21600" y="20467"/>
                  </a:cubicBezTo>
                  <a:lnTo>
                    <a:pt x="3498" y="21600"/>
                  </a:lnTo>
                  <a:cubicBezTo>
                    <a:pt x="3493" y="21600"/>
                    <a:pt x="0" y="19456"/>
                    <a:pt x="0" y="0"/>
                  </a:cubicBezTo>
                  <a:close/>
                </a:path>
              </a:pathLst>
            </a:custGeom>
            <a:solidFill>
              <a:schemeClr val="lt1"/>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2" name="Google Shape;1072;p51"/>
            <p:cNvSpPr/>
            <p:nvPr/>
          </p:nvSpPr>
          <p:spPr>
            <a:xfrm>
              <a:off x="1479230" y="1481674"/>
              <a:ext cx="1918915" cy="857504"/>
            </a:xfrm>
            <a:custGeom>
              <a:rect b="b" l="l" r="r" t="t"/>
              <a:pathLst>
                <a:path extrusionOk="0" h="21302" w="21600">
                  <a:moveTo>
                    <a:pt x="14618" y="14788"/>
                  </a:moveTo>
                  <a:cubicBezTo>
                    <a:pt x="13698" y="14641"/>
                    <a:pt x="13738" y="11627"/>
                    <a:pt x="14658" y="11597"/>
                  </a:cubicBezTo>
                  <a:cubicBezTo>
                    <a:pt x="14671" y="11597"/>
                    <a:pt x="14691" y="11597"/>
                    <a:pt x="14704" y="11597"/>
                  </a:cubicBezTo>
                  <a:cubicBezTo>
                    <a:pt x="16303" y="11597"/>
                    <a:pt x="16903" y="8951"/>
                    <a:pt x="16403" y="8510"/>
                  </a:cubicBezTo>
                  <a:cubicBezTo>
                    <a:pt x="15904" y="8069"/>
                    <a:pt x="12805" y="6304"/>
                    <a:pt x="12805" y="3657"/>
                  </a:cubicBezTo>
                  <a:cubicBezTo>
                    <a:pt x="12805" y="2525"/>
                    <a:pt x="12432" y="1584"/>
                    <a:pt x="12013" y="893"/>
                  </a:cubicBezTo>
                  <a:cubicBezTo>
                    <a:pt x="11293" y="-298"/>
                    <a:pt x="10314" y="-298"/>
                    <a:pt x="9594" y="893"/>
                  </a:cubicBezTo>
                  <a:cubicBezTo>
                    <a:pt x="9174" y="1584"/>
                    <a:pt x="8801" y="2525"/>
                    <a:pt x="8801" y="3657"/>
                  </a:cubicBezTo>
                  <a:cubicBezTo>
                    <a:pt x="8801" y="6304"/>
                    <a:pt x="5703" y="8069"/>
                    <a:pt x="5203" y="8510"/>
                  </a:cubicBezTo>
                  <a:cubicBezTo>
                    <a:pt x="4704" y="8951"/>
                    <a:pt x="5303" y="11597"/>
                    <a:pt x="6902" y="11597"/>
                  </a:cubicBezTo>
                  <a:cubicBezTo>
                    <a:pt x="6916" y="11597"/>
                    <a:pt x="6936" y="11597"/>
                    <a:pt x="6949" y="11597"/>
                  </a:cubicBezTo>
                  <a:cubicBezTo>
                    <a:pt x="7868" y="11627"/>
                    <a:pt x="7908" y="14641"/>
                    <a:pt x="6989" y="14788"/>
                  </a:cubicBezTo>
                  <a:cubicBezTo>
                    <a:pt x="5037" y="15097"/>
                    <a:pt x="620" y="16347"/>
                    <a:pt x="0" y="21302"/>
                  </a:cubicBezTo>
                  <a:lnTo>
                    <a:pt x="10800" y="21302"/>
                  </a:lnTo>
                  <a:lnTo>
                    <a:pt x="21600" y="21302"/>
                  </a:lnTo>
                  <a:cubicBezTo>
                    <a:pt x="20987" y="16347"/>
                    <a:pt x="16576" y="15112"/>
                    <a:pt x="14618" y="14788"/>
                  </a:cubicBezTo>
                  <a:close/>
                  <a:moveTo>
                    <a:pt x="10807" y="5025"/>
                  </a:moveTo>
                  <a:cubicBezTo>
                    <a:pt x="10394" y="5025"/>
                    <a:pt x="10054" y="4290"/>
                    <a:pt x="10054" y="3363"/>
                  </a:cubicBezTo>
                  <a:cubicBezTo>
                    <a:pt x="10054" y="2437"/>
                    <a:pt x="10387" y="1702"/>
                    <a:pt x="10807" y="1702"/>
                  </a:cubicBezTo>
                  <a:cubicBezTo>
                    <a:pt x="11226" y="1702"/>
                    <a:pt x="11560" y="2437"/>
                    <a:pt x="11560" y="3363"/>
                  </a:cubicBezTo>
                  <a:cubicBezTo>
                    <a:pt x="11560" y="4290"/>
                    <a:pt x="11220" y="5025"/>
                    <a:pt x="10807" y="5025"/>
                  </a:cubicBezTo>
                  <a:close/>
                </a:path>
              </a:pathLst>
            </a:custGeom>
            <a:solidFill>
              <a:srgbClr val="7F7F7F"/>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sp>
        <p:nvSpPr>
          <p:cNvPr id="1073" name="Google Shape;1073;p51"/>
          <p:cNvSpPr txBox="1"/>
          <p:nvPr/>
        </p:nvSpPr>
        <p:spPr>
          <a:xfrm>
            <a:off x="8372388" y="2765399"/>
            <a:ext cx="2469145" cy="461665"/>
          </a:xfrm>
          <a:prstGeom prst="rect">
            <a:avLst/>
          </a:prstGeom>
          <a:noFill/>
          <a:ln>
            <a:noFill/>
          </a:ln>
        </p:spPr>
        <p:txBody>
          <a:bodyPr anchorCtr="0" anchor="t" bIns="45700" lIns="91425" spcFirstLastPara="1" rIns="91425" wrap="square" tIns="45700">
            <a:spAutoFit/>
          </a:bodyPr>
          <a:lstStyle/>
          <a:p>
            <a:pPr indent="-209550" lvl="0" marL="28575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074" name="Google Shape;1074;p51"/>
          <p:cNvSpPr txBox="1"/>
          <p:nvPr/>
        </p:nvSpPr>
        <p:spPr>
          <a:xfrm>
            <a:off x="8509359" y="1710100"/>
            <a:ext cx="2183262" cy="30773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LT" sz="1400" u="none" cap="none" strike="noStrike">
                <a:solidFill>
                  <a:srgbClr val="000000"/>
                </a:solidFill>
                <a:latin typeface="Arial"/>
                <a:ea typeface="Arial"/>
                <a:cs typeface="Arial"/>
                <a:sym typeface="Arial"/>
              </a:rPr>
              <a:t>Resources </a:t>
            </a:r>
            <a:endParaRPr b="1" i="0" sz="1400" u="none" cap="none" strike="noStrike">
              <a:solidFill>
                <a:srgbClr val="000000"/>
              </a:solidFill>
              <a:latin typeface="Arial"/>
              <a:ea typeface="Arial"/>
              <a:cs typeface="Arial"/>
              <a:sym typeface="Arial"/>
            </a:endParaRPr>
          </a:p>
        </p:txBody>
      </p:sp>
      <p:sp>
        <p:nvSpPr>
          <p:cNvPr id="1075" name="Google Shape;1075;p51"/>
          <p:cNvSpPr/>
          <p:nvPr/>
        </p:nvSpPr>
        <p:spPr>
          <a:xfrm>
            <a:off x="3133810" y="3275112"/>
            <a:ext cx="334707" cy="307777"/>
          </a:xfrm>
          <a:prstGeom prst="rect">
            <a:avLst/>
          </a:prstGeom>
          <a:noFill/>
          <a:ln>
            <a:noFill/>
          </a:ln>
        </p:spPr>
        <p:txBody>
          <a:bodyPr anchorCtr="0" anchor="t" bIns="45700" lIns="91425" spcFirstLastPara="1" rIns="91425" wrap="square" tIns="45700">
            <a:spAutoFit/>
          </a:bodyPr>
          <a:lstStyle/>
          <a:p>
            <a:pPr indent="0" lvl="0" marL="14859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6" name="Google Shape;1076;p51"/>
          <p:cNvSpPr txBox="1"/>
          <p:nvPr/>
        </p:nvSpPr>
        <p:spPr>
          <a:xfrm>
            <a:off x="8417401" y="2017546"/>
            <a:ext cx="1704152" cy="1569660"/>
          </a:xfrm>
          <a:prstGeom prst="rect">
            <a:avLst/>
          </a:prstGeom>
          <a:noFill/>
          <a:ln>
            <a:noFill/>
          </a:ln>
        </p:spPr>
        <p:txBody>
          <a:bodyPr anchorCtr="0" anchor="t" bIns="45700" lIns="91425" spcFirstLastPara="1" rIns="91425" wrap="square" tIns="45700">
            <a:spAutoFit/>
          </a:bodyPr>
          <a:lstStyle/>
          <a:p>
            <a:pPr indent="0" lvl="0" marL="148590" marR="0" rtl="0" algn="l">
              <a:lnSpc>
                <a:spcPct val="100000"/>
              </a:lnSpc>
              <a:spcBef>
                <a:spcPts val="0"/>
              </a:spcBef>
              <a:spcAft>
                <a:spcPts val="0"/>
              </a:spcAft>
              <a:buClr>
                <a:srgbClr val="000000"/>
              </a:buClr>
              <a:buSzPts val="1200"/>
              <a:buFont typeface="Arial"/>
              <a:buNone/>
            </a:pPr>
            <a:r>
              <a:rPr b="0" i="0" lang="lt-LT" sz="1200" u="none" cap="none" strike="noStrike">
                <a:solidFill>
                  <a:srgbClr val="000000"/>
                </a:solidFill>
                <a:latin typeface="Arial"/>
                <a:ea typeface="Arial"/>
                <a:cs typeface="Arial"/>
                <a:sym typeface="Arial"/>
              </a:rPr>
              <a:t>For this task implementation you need </a:t>
            </a:r>
            <a:endParaRPr b="0" i="0" sz="1400" u="none" cap="none" strike="noStrike">
              <a:solidFill>
                <a:srgbClr val="000000"/>
              </a:solidFill>
              <a:latin typeface="Arial"/>
              <a:ea typeface="Arial"/>
              <a:cs typeface="Arial"/>
              <a:sym typeface="Arial"/>
            </a:endParaRPr>
          </a:p>
          <a:p>
            <a:pPr indent="-171450" lvl="0" marL="320040" marR="0" rtl="0" algn="l">
              <a:lnSpc>
                <a:spcPct val="100000"/>
              </a:lnSpc>
              <a:spcBef>
                <a:spcPts val="0"/>
              </a:spcBef>
              <a:spcAft>
                <a:spcPts val="0"/>
              </a:spcAft>
              <a:buClr>
                <a:srgbClr val="000000"/>
              </a:buClr>
              <a:buSzPts val="1200"/>
              <a:buFont typeface="Arial"/>
              <a:buChar char="•"/>
            </a:pPr>
            <a:r>
              <a:rPr b="0" i="0" lang="lt-LT" sz="1200" u="none" cap="none" strike="noStrike">
                <a:solidFill>
                  <a:srgbClr val="000000"/>
                </a:solidFill>
                <a:latin typeface="Arial"/>
                <a:ea typeface="Arial"/>
                <a:cs typeface="Arial"/>
                <a:sym typeface="Arial"/>
              </a:rPr>
              <a:t>Sticky notes </a:t>
            </a:r>
            <a:endParaRPr b="0" i="0" sz="1400" u="none" cap="none" strike="noStrike">
              <a:solidFill>
                <a:srgbClr val="000000"/>
              </a:solidFill>
              <a:latin typeface="Arial"/>
              <a:ea typeface="Arial"/>
              <a:cs typeface="Arial"/>
              <a:sym typeface="Arial"/>
            </a:endParaRPr>
          </a:p>
          <a:p>
            <a:pPr indent="-171450" lvl="0" marL="320040" marR="0" rtl="0" algn="l">
              <a:lnSpc>
                <a:spcPct val="100000"/>
              </a:lnSpc>
              <a:spcBef>
                <a:spcPts val="0"/>
              </a:spcBef>
              <a:spcAft>
                <a:spcPts val="0"/>
              </a:spcAft>
              <a:buClr>
                <a:srgbClr val="000000"/>
              </a:buClr>
              <a:buSzPts val="1200"/>
              <a:buFont typeface="Arial"/>
              <a:buChar char="•"/>
            </a:pPr>
            <a:r>
              <a:rPr b="0" i="0" lang="lt-LT" sz="1200" u="none" cap="none" strike="noStrike">
                <a:solidFill>
                  <a:srgbClr val="000000"/>
                </a:solidFill>
                <a:latin typeface="Arial"/>
                <a:ea typeface="Arial"/>
                <a:cs typeface="Arial"/>
                <a:sym typeface="Arial"/>
              </a:rPr>
              <a:t>Sheet of paper  </a:t>
            </a:r>
            <a:endParaRPr b="0" i="0" sz="1400" u="none" cap="none" strike="noStrike">
              <a:solidFill>
                <a:srgbClr val="000000"/>
              </a:solidFill>
              <a:latin typeface="Arial"/>
              <a:ea typeface="Arial"/>
              <a:cs typeface="Arial"/>
              <a:sym typeface="Arial"/>
            </a:endParaRPr>
          </a:p>
          <a:p>
            <a:pPr indent="-171450" lvl="0" marL="320040" marR="0" rtl="0" algn="l">
              <a:lnSpc>
                <a:spcPct val="100000"/>
              </a:lnSpc>
              <a:spcBef>
                <a:spcPts val="0"/>
              </a:spcBef>
              <a:spcAft>
                <a:spcPts val="0"/>
              </a:spcAft>
              <a:buClr>
                <a:srgbClr val="000000"/>
              </a:buClr>
              <a:buSzPts val="1200"/>
              <a:buFont typeface="Arial"/>
              <a:buChar char="•"/>
            </a:pPr>
            <a:r>
              <a:rPr b="0" i="0" lang="lt-LT" sz="1200" u="none" cap="none" strike="noStrike">
                <a:solidFill>
                  <a:srgbClr val="000000"/>
                </a:solidFill>
                <a:latin typeface="Arial"/>
                <a:ea typeface="Arial"/>
                <a:cs typeface="Arial"/>
                <a:sym typeface="Arial"/>
              </a:rPr>
              <a:t>Writing means (pencils, pens, markers)</a:t>
            </a:r>
            <a:endParaRPr b="0" i="0" sz="1200" u="none" cap="none" strike="noStrike">
              <a:solidFill>
                <a:srgbClr val="000000"/>
              </a:solidFill>
              <a:latin typeface="Arial"/>
              <a:ea typeface="Arial"/>
              <a:cs typeface="Arial"/>
              <a:sym typeface="Arial"/>
            </a:endParaRPr>
          </a:p>
        </p:txBody>
      </p:sp>
      <p:grpSp>
        <p:nvGrpSpPr>
          <p:cNvPr id="1077" name="Google Shape;1077;p51"/>
          <p:cNvGrpSpPr/>
          <p:nvPr/>
        </p:nvGrpSpPr>
        <p:grpSpPr>
          <a:xfrm>
            <a:off x="7872069" y="4155564"/>
            <a:ext cx="2795494" cy="1664078"/>
            <a:chOff x="7988107" y="1935820"/>
            <a:chExt cx="2795494" cy="1664078"/>
          </a:xfrm>
        </p:grpSpPr>
        <p:sp>
          <p:nvSpPr>
            <p:cNvPr id="1078" name="Google Shape;1078;p51"/>
            <p:cNvSpPr txBox="1"/>
            <p:nvPr/>
          </p:nvSpPr>
          <p:spPr>
            <a:xfrm>
              <a:off x="7994654" y="1935820"/>
              <a:ext cx="2788644" cy="523220"/>
            </a:xfrm>
            <a:prstGeom prst="rect">
              <a:avLst/>
            </a:prstGeom>
            <a:solidFill>
              <a:schemeClr val="accent1">
                <a:alpha val="49411"/>
              </a:schemeClr>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Goal: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lt-LT" sz="1400" u="none" cap="none" strike="noStrike">
                  <a:solidFill>
                    <a:schemeClr val="lt1"/>
                  </a:solidFill>
                  <a:latin typeface="Arial"/>
                  <a:ea typeface="Arial"/>
                  <a:cs typeface="Arial"/>
                  <a:sym typeface="Arial"/>
                </a:rPr>
                <a:t>to survive at nigh in the forest</a:t>
              </a:r>
              <a:endParaRPr b="1" i="0" sz="1400" u="none" cap="none" strike="noStrike">
                <a:solidFill>
                  <a:schemeClr val="lt1"/>
                </a:solidFill>
                <a:latin typeface="Arial"/>
                <a:ea typeface="Arial"/>
                <a:cs typeface="Arial"/>
                <a:sym typeface="Arial"/>
              </a:endParaRPr>
            </a:p>
          </p:txBody>
        </p:sp>
        <p:sp>
          <p:nvSpPr>
            <p:cNvPr id="1079" name="Google Shape;1079;p51"/>
            <p:cNvSpPr txBox="1"/>
            <p:nvPr/>
          </p:nvSpPr>
          <p:spPr>
            <a:xfrm>
              <a:off x="8985732" y="2647453"/>
              <a:ext cx="806113" cy="523220"/>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accent1"/>
                  </a:solidFill>
                  <a:latin typeface="Arial"/>
                  <a:ea typeface="Arial"/>
                  <a:cs typeface="Arial"/>
                  <a:sym typeface="Arial"/>
                </a:rPr>
                <a:t>Find water</a:t>
              </a:r>
              <a:endParaRPr b="0" i="0" sz="1400" u="none" cap="none" strike="noStrike">
                <a:solidFill>
                  <a:schemeClr val="accent1"/>
                </a:solidFill>
                <a:latin typeface="Arial"/>
                <a:ea typeface="Arial"/>
                <a:cs typeface="Arial"/>
                <a:sym typeface="Arial"/>
              </a:endParaRPr>
            </a:p>
          </p:txBody>
        </p:sp>
        <p:sp>
          <p:nvSpPr>
            <p:cNvPr id="1080" name="Google Shape;1080;p51"/>
            <p:cNvSpPr txBox="1"/>
            <p:nvPr/>
          </p:nvSpPr>
          <p:spPr>
            <a:xfrm>
              <a:off x="7994654" y="2639877"/>
              <a:ext cx="858777" cy="523220"/>
            </a:xfrm>
            <a:prstGeom prst="rect">
              <a:avLst/>
            </a:prstGeom>
            <a:noFill/>
            <a:ln cap="flat" cmpd="sng" w="9525">
              <a:solidFill>
                <a:schemeClr val="accent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accent2"/>
                  </a:solidFill>
                  <a:latin typeface="Arial"/>
                  <a:ea typeface="Arial"/>
                  <a:cs typeface="Arial"/>
                  <a:sym typeface="Arial"/>
                </a:rPr>
                <a:t>Identify location</a:t>
              </a:r>
              <a:endParaRPr b="0" i="0" sz="1400" u="none" cap="none" strike="noStrike">
                <a:solidFill>
                  <a:schemeClr val="accent2"/>
                </a:solidFill>
                <a:latin typeface="Arial"/>
                <a:ea typeface="Arial"/>
                <a:cs typeface="Arial"/>
                <a:sym typeface="Arial"/>
              </a:endParaRPr>
            </a:p>
          </p:txBody>
        </p:sp>
        <p:sp>
          <p:nvSpPr>
            <p:cNvPr id="1081" name="Google Shape;1081;p51"/>
            <p:cNvSpPr txBox="1"/>
            <p:nvPr/>
          </p:nvSpPr>
          <p:spPr>
            <a:xfrm>
              <a:off x="9924147" y="2643379"/>
              <a:ext cx="859454" cy="523220"/>
            </a:xfrm>
            <a:prstGeom prst="rect">
              <a:avLst/>
            </a:prstGeom>
            <a:noFill/>
            <a:ln cap="flat" cmpd="sng" w="9525">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accent3"/>
                  </a:solidFill>
                  <a:latin typeface="Arial"/>
                  <a:ea typeface="Arial"/>
                  <a:cs typeface="Arial"/>
                  <a:sym typeface="Arial"/>
                </a:rPr>
                <a:t>Warm up</a:t>
              </a:r>
              <a:endParaRPr b="0" i="0" sz="1400" u="none" cap="none" strike="noStrike">
                <a:solidFill>
                  <a:schemeClr val="accent3"/>
                </a:solidFill>
                <a:latin typeface="Arial"/>
                <a:ea typeface="Arial"/>
                <a:cs typeface="Arial"/>
                <a:sym typeface="Arial"/>
              </a:endParaRPr>
            </a:p>
          </p:txBody>
        </p:sp>
        <p:sp>
          <p:nvSpPr>
            <p:cNvPr id="1082" name="Google Shape;1082;p51"/>
            <p:cNvSpPr txBox="1"/>
            <p:nvPr/>
          </p:nvSpPr>
          <p:spPr>
            <a:xfrm>
              <a:off x="7988107" y="3276840"/>
              <a:ext cx="858777" cy="307777"/>
            </a:xfrm>
            <a:prstGeom prst="rect">
              <a:avLst/>
            </a:prstGeom>
            <a:noFill/>
            <a:ln cap="flat" cmpd="sng" w="9525">
              <a:solidFill>
                <a:schemeClr val="accent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accent2"/>
                  </a:solidFill>
                  <a:latin typeface="Arial"/>
                  <a:ea typeface="Arial"/>
                  <a:cs typeface="Arial"/>
                  <a:sym typeface="Arial"/>
                </a:rPr>
                <a:t>Map</a:t>
              </a:r>
              <a:endParaRPr b="0" i="0" sz="1400" u="none" cap="none" strike="noStrike">
                <a:solidFill>
                  <a:schemeClr val="accent2"/>
                </a:solidFill>
                <a:latin typeface="Arial"/>
                <a:ea typeface="Arial"/>
                <a:cs typeface="Arial"/>
                <a:sym typeface="Arial"/>
              </a:endParaRPr>
            </a:p>
          </p:txBody>
        </p:sp>
        <p:sp>
          <p:nvSpPr>
            <p:cNvPr id="1083" name="Google Shape;1083;p51"/>
            <p:cNvSpPr txBox="1"/>
            <p:nvPr/>
          </p:nvSpPr>
          <p:spPr>
            <a:xfrm>
              <a:off x="8982459" y="3279035"/>
              <a:ext cx="806113" cy="307777"/>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accent1"/>
                  </a:solidFill>
                  <a:latin typeface="Arial"/>
                  <a:ea typeface="Arial"/>
                  <a:cs typeface="Arial"/>
                  <a:sym typeface="Arial"/>
                </a:rPr>
                <a:t>Source</a:t>
              </a:r>
              <a:endParaRPr b="0" i="0" sz="1400" u="none" cap="none" strike="noStrike">
                <a:solidFill>
                  <a:schemeClr val="accent1"/>
                </a:solidFill>
                <a:latin typeface="Arial"/>
                <a:ea typeface="Arial"/>
                <a:cs typeface="Arial"/>
                <a:sym typeface="Arial"/>
              </a:endParaRPr>
            </a:p>
          </p:txBody>
        </p:sp>
        <p:sp>
          <p:nvSpPr>
            <p:cNvPr id="1084" name="Google Shape;1084;p51"/>
            <p:cNvSpPr txBox="1"/>
            <p:nvPr/>
          </p:nvSpPr>
          <p:spPr>
            <a:xfrm>
              <a:off x="9924147" y="3292121"/>
              <a:ext cx="859151" cy="307777"/>
            </a:xfrm>
            <a:prstGeom prst="rect">
              <a:avLst/>
            </a:prstGeom>
            <a:noFill/>
            <a:ln cap="flat" cmpd="sng" w="9525">
              <a:solidFill>
                <a:schemeClr val="accent3"/>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LT" sz="1400" u="none" cap="none" strike="noStrike">
                  <a:solidFill>
                    <a:schemeClr val="accent3"/>
                  </a:solidFill>
                  <a:latin typeface="Arial"/>
                  <a:ea typeface="Arial"/>
                  <a:cs typeface="Arial"/>
                  <a:sym typeface="Arial"/>
                </a:rPr>
                <a:t>Fire</a:t>
              </a:r>
              <a:endParaRPr b="0" i="0" sz="1400" u="none" cap="none" strike="noStrike">
                <a:solidFill>
                  <a:schemeClr val="accent3"/>
                </a:solidFill>
                <a:latin typeface="Arial"/>
                <a:ea typeface="Arial"/>
                <a:cs typeface="Arial"/>
                <a:sym typeface="Arial"/>
              </a:endParaRPr>
            </a:p>
          </p:txBody>
        </p:sp>
        <p:cxnSp>
          <p:nvCxnSpPr>
            <p:cNvPr id="1085" name="Google Shape;1085;p51"/>
            <p:cNvCxnSpPr/>
            <p:nvPr/>
          </p:nvCxnSpPr>
          <p:spPr>
            <a:xfrm>
              <a:off x="8422839" y="2540656"/>
              <a:ext cx="1930883" cy="0"/>
            </a:xfrm>
            <a:prstGeom prst="straightConnector1">
              <a:avLst/>
            </a:prstGeom>
            <a:noFill/>
            <a:ln cap="flat" cmpd="sng" w="9525">
              <a:solidFill>
                <a:srgbClr val="2E86C7"/>
              </a:solidFill>
              <a:prstDash val="solid"/>
              <a:round/>
              <a:headEnd len="sm" w="sm" type="none"/>
              <a:tailEnd len="sm" w="sm" type="none"/>
            </a:ln>
          </p:spPr>
        </p:cxnSp>
        <p:cxnSp>
          <p:nvCxnSpPr>
            <p:cNvPr id="1086" name="Google Shape;1086;p51"/>
            <p:cNvCxnSpPr/>
            <p:nvPr/>
          </p:nvCxnSpPr>
          <p:spPr>
            <a:xfrm>
              <a:off x="10338446" y="3178047"/>
              <a:ext cx="1204" cy="99221"/>
            </a:xfrm>
            <a:prstGeom prst="straightConnector1">
              <a:avLst/>
            </a:prstGeom>
            <a:noFill/>
            <a:ln cap="flat" cmpd="sng" w="9525">
              <a:solidFill>
                <a:srgbClr val="2E86C7"/>
              </a:solidFill>
              <a:prstDash val="solid"/>
              <a:round/>
              <a:headEnd len="sm" w="sm" type="none"/>
              <a:tailEnd len="sm" w="sm" type="none"/>
            </a:ln>
          </p:spPr>
        </p:cxnSp>
        <p:cxnSp>
          <p:nvCxnSpPr>
            <p:cNvPr id="1087" name="Google Shape;1087;p51"/>
            <p:cNvCxnSpPr/>
            <p:nvPr/>
          </p:nvCxnSpPr>
          <p:spPr>
            <a:xfrm>
              <a:off x="9387076" y="3170466"/>
              <a:ext cx="1204" cy="99221"/>
            </a:xfrm>
            <a:prstGeom prst="straightConnector1">
              <a:avLst/>
            </a:prstGeom>
            <a:noFill/>
            <a:ln cap="flat" cmpd="sng" w="9525">
              <a:solidFill>
                <a:srgbClr val="2E86C7"/>
              </a:solidFill>
              <a:prstDash val="solid"/>
              <a:round/>
              <a:headEnd len="sm" w="sm" type="none"/>
              <a:tailEnd len="sm" w="sm" type="none"/>
            </a:ln>
          </p:spPr>
        </p:cxnSp>
        <p:cxnSp>
          <p:nvCxnSpPr>
            <p:cNvPr id="1088" name="Google Shape;1088;p51"/>
            <p:cNvCxnSpPr/>
            <p:nvPr/>
          </p:nvCxnSpPr>
          <p:spPr>
            <a:xfrm>
              <a:off x="8448721" y="3170465"/>
              <a:ext cx="1204" cy="99221"/>
            </a:xfrm>
            <a:prstGeom prst="straightConnector1">
              <a:avLst/>
            </a:prstGeom>
            <a:noFill/>
            <a:ln cap="flat" cmpd="sng" w="9525">
              <a:solidFill>
                <a:srgbClr val="2E86C7"/>
              </a:solidFill>
              <a:prstDash val="solid"/>
              <a:round/>
              <a:headEnd len="sm" w="sm" type="none"/>
              <a:tailEnd len="sm" w="sm" type="none"/>
            </a:ln>
          </p:spPr>
        </p:cxnSp>
      </p:grpSp>
      <p:cxnSp>
        <p:nvCxnSpPr>
          <p:cNvPr id="1089" name="Google Shape;1089;p51"/>
          <p:cNvCxnSpPr/>
          <p:nvPr/>
        </p:nvCxnSpPr>
        <p:spPr>
          <a:xfrm>
            <a:off x="10237684" y="4754695"/>
            <a:ext cx="1204" cy="99221"/>
          </a:xfrm>
          <a:prstGeom prst="straightConnector1">
            <a:avLst/>
          </a:prstGeom>
          <a:noFill/>
          <a:ln cap="flat" cmpd="sng" w="9525">
            <a:solidFill>
              <a:srgbClr val="2E86C7"/>
            </a:solidFill>
            <a:prstDash val="solid"/>
            <a:round/>
            <a:headEnd len="sm" w="sm" type="none"/>
            <a:tailEnd len="sm" w="sm" type="none"/>
          </a:ln>
        </p:spPr>
      </p:cxnSp>
      <p:cxnSp>
        <p:nvCxnSpPr>
          <p:cNvPr id="1090" name="Google Shape;1090;p51"/>
          <p:cNvCxnSpPr>
            <a:stCxn id="1078" idx="2"/>
          </p:cNvCxnSpPr>
          <p:nvPr/>
        </p:nvCxnSpPr>
        <p:spPr>
          <a:xfrm flipH="1">
            <a:off x="9272338" y="4678784"/>
            <a:ext cx="600" cy="181500"/>
          </a:xfrm>
          <a:prstGeom prst="straightConnector1">
            <a:avLst/>
          </a:prstGeom>
          <a:noFill/>
          <a:ln cap="flat" cmpd="sng" w="9525">
            <a:solidFill>
              <a:srgbClr val="2E86C7"/>
            </a:solidFill>
            <a:prstDash val="solid"/>
            <a:round/>
            <a:headEnd len="sm" w="sm" type="none"/>
            <a:tailEnd len="sm" w="sm" type="none"/>
          </a:ln>
        </p:spPr>
      </p:cxnSp>
      <p:cxnSp>
        <p:nvCxnSpPr>
          <p:cNvPr id="1091" name="Google Shape;1091;p51"/>
          <p:cNvCxnSpPr/>
          <p:nvPr/>
        </p:nvCxnSpPr>
        <p:spPr>
          <a:xfrm>
            <a:off x="8303414" y="4774949"/>
            <a:ext cx="1204" cy="99221"/>
          </a:xfrm>
          <a:prstGeom prst="straightConnector1">
            <a:avLst/>
          </a:prstGeom>
          <a:noFill/>
          <a:ln cap="flat" cmpd="sng" w="9525">
            <a:solidFill>
              <a:srgbClr val="2E86C7"/>
            </a:solidFill>
            <a:prstDash val="solid"/>
            <a:round/>
            <a:headEnd len="sm" w="sm" type="none"/>
            <a:tailEnd len="sm" w="sm" type="none"/>
          </a:ln>
        </p:spPr>
      </p:cxnSp>
      <p:sp>
        <p:nvSpPr>
          <p:cNvPr id="1092" name="Google Shape;1092;p51"/>
          <p:cNvSpPr txBox="1"/>
          <p:nvPr/>
        </p:nvSpPr>
        <p:spPr>
          <a:xfrm>
            <a:off x="1247279" y="4075676"/>
            <a:ext cx="6349853" cy="1728685"/>
          </a:xfrm>
          <a:prstGeom prst="rect">
            <a:avLst/>
          </a:prstGeom>
          <a:noFill/>
          <a:ln>
            <a:noFill/>
          </a:ln>
        </p:spPr>
        <p:txBody>
          <a:bodyPr anchorCtr="0" anchor="t" bIns="45700" lIns="91425" spcFirstLastPara="1" rIns="91425" wrap="square" tIns="45700">
            <a:noAutofit/>
          </a:bodyPr>
          <a:lstStyle/>
          <a:p>
            <a:pPr indent="0" lvl="0" marL="157480" marR="0" rtl="0" algn="l">
              <a:lnSpc>
                <a:spcPct val="114000"/>
              </a:lnSpc>
              <a:spcBef>
                <a:spcPts val="1000"/>
              </a:spcBef>
              <a:spcAft>
                <a:spcPts val="0"/>
              </a:spcAft>
              <a:buClr>
                <a:schemeClr val="dk2"/>
              </a:buClr>
              <a:buSzPts val="1120"/>
              <a:buFont typeface="Arial"/>
              <a:buNone/>
            </a:pPr>
            <a:r>
              <a:rPr b="0" i="0" lang="lt-LT" sz="1600" u="none" cap="none" strike="noStrike">
                <a:solidFill>
                  <a:schemeClr val="dk2"/>
                </a:solidFill>
                <a:latin typeface="Arial"/>
                <a:ea typeface="Arial"/>
                <a:cs typeface="Arial"/>
                <a:sym typeface="Arial"/>
              </a:rPr>
              <a:t>1) The group of 4 members should solve, the problem, how to survive the night. </a:t>
            </a:r>
            <a:endParaRPr b="0" i="0" sz="1400" u="none" cap="none" strike="noStrike">
              <a:solidFill>
                <a:srgbClr val="000000"/>
              </a:solidFill>
              <a:latin typeface="Arial"/>
              <a:ea typeface="Arial"/>
              <a:cs typeface="Arial"/>
              <a:sym typeface="Arial"/>
            </a:endParaRPr>
          </a:p>
          <a:p>
            <a:pPr indent="0" lvl="0" marL="157480" marR="0" rtl="0" algn="l">
              <a:lnSpc>
                <a:spcPct val="114000"/>
              </a:lnSpc>
              <a:spcBef>
                <a:spcPts val="1000"/>
              </a:spcBef>
              <a:spcAft>
                <a:spcPts val="0"/>
              </a:spcAft>
              <a:buClr>
                <a:schemeClr val="dk2"/>
              </a:buClr>
              <a:buSzPts val="1120"/>
              <a:buFont typeface="Arial"/>
              <a:buNone/>
            </a:pPr>
            <a:r>
              <a:rPr b="0" i="0" lang="lt-LT" sz="1600" u="none" cap="none" strike="noStrike">
                <a:solidFill>
                  <a:schemeClr val="dk2"/>
                </a:solidFill>
                <a:latin typeface="Arial"/>
                <a:ea typeface="Arial"/>
                <a:cs typeface="Arial"/>
                <a:sym typeface="Arial"/>
              </a:rPr>
              <a:t>The goal should be at the top, and high-level considerations should be the first step in the phases that follow. After that, these high-level factors can be braked down into smaller steps.</a:t>
            </a:r>
            <a:endParaRPr b="0" i="0" sz="1400" u="none" cap="none" strike="noStrike">
              <a:solidFill>
                <a:srgbClr val="000000"/>
              </a:solidFill>
              <a:latin typeface="Arial"/>
              <a:ea typeface="Arial"/>
              <a:cs typeface="Arial"/>
              <a:sym typeface="Arial"/>
            </a:endParaRPr>
          </a:p>
        </p:txBody>
      </p:sp>
      <p:sp>
        <p:nvSpPr>
          <p:cNvPr id="1093" name="Google Shape;1093;p51"/>
          <p:cNvSpPr txBox="1"/>
          <p:nvPr>
            <p:ph idx="1" type="body"/>
          </p:nvPr>
        </p:nvSpPr>
        <p:spPr>
          <a:xfrm>
            <a:off x="696347" y="586474"/>
            <a:ext cx="4221881"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accent3"/>
              </a:buClr>
              <a:buSzPts val="1680"/>
              <a:buNone/>
            </a:pPr>
            <a:r>
              <a:rPr b="1" lang="lt-LT" sz="2200">
                <a:solidFill>
                  <a:srgbClr val="678877"/>
                </a:solidFill>
                <a:latin typeface="Arial"/>
                <a:ea typeface="Arial"/>
                <a:cs typeface="Arial"/>
                <a:sym typeface="Arial"/>
              </a:rPr>
              <a:t>Activity 2: </a:t>
            </a:r>
            <a:r>
              <a:rPr b="1" lang="lt-LT" sz="2200">
                <a:solidFill>
                  <a:schemeClr val="dk1"/>
                </a:solidFill>
                <a:latin typeface="Arial"/>
                <a:ea typeface="Arial"/>
                <a:cs typeface="Arial"/>
                <a:sym typeface="Arial"/>
              </a:rPr>
              <a:t>Practical exercise</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8" name="Shape 1098"/>
        <p:cNvGrpSpPr/>
        <p:nvPr/>
      </p:nvGrpSpPr>
      <p:grpSpPr>
        <a:xfrm>
          <a:off x="0" y="0"/>
          <a:ext cx="0" cy="0"/>
          <a:chOff x="0" y="0"/>
          <a:chExt cx="0" cy="0"/>
        </a:xfrm>
      </p:grpSpPr>
      <p:sp>
        <p:nvSpPr>
          <p:cNvPr id="1099" name="Google Shape;1099;p52"/>
          <p:cNvSpPr/>
          <p:nvPr/>
        </p:nvSpPr>
        <p:spPr>
          <a:xfrm>
            <a:off x="1399000" y="1935528"/>
            <a:ext cx="9336734" cy="1490916"/>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00" name="Google Shape;1100;p52"/>
          <p:cNvSpPr txBox="1"/>
          <p:nvPr/>
        </p:nvSpPr>
        <p:spPr>
          <a:xfrm>
            <a:off x="1371448" y="2029976"/>
            <a:ext cx="9003042" cy="1529247"/>
          </a:xfrm>
          <a:prstGeom prst="rect">
            <a:avLst/>
          </a:prstGeom>
          <a:noFill/>
          <a:ln>
            <a:noFill/>
          </a:ln>
        </p:spPr>
        <p:txBody>
          <a:bodyPr anchorCtr="0" anchor="t" bIns="45700" lIns="91425" spcFirstLastPara="1" rIns="91425" wrap="square" tIns="45700">
            <a:noAutofit/>
          </a:bodyPr>
          <a:lstStyle/>
          <a:p>
            <a:pPr indent="0" lvl="0" marL="157480" marR="0" rtl="0" algn="l">
              <a:lnSpc>
                <a:spcPct val="100000"/>
              </a:lnSpc>
              <a:spcBef>
                <a:spcPts val="1000"/>
              </a:spcBef>
              <a:spcAft>
                <a:spcPts val="0"/>
              </a:spcAft>
              <a:buClr>
                <a:schemeClr val="dk2"/>
              </a:buClr>
              <a:buSzPts val="1120"/>
              <a:buFont typeface="Arial"/>
              <a:buNone/>
            </a:pPr>
            <a:r>
              <a:rPr b="0" i="0" lang="lt-LT" sz="1800" u="none" cap="none" strike="noStrike">
                <a:solidFill>
                  <a:schemeClr val="dk2"/>
                </a:solidFill>
                <a:latin typeface="Arial"/>
                <a:ea typeface="Arial"/>
                <a:cs typeface="Arial"/>
                <a:sym typeface="Arial"/>
              </a:rPr>
              <a:t>2. Apply the problem solving algorithm design principles. </a:t>
            </a:r>
            <a:endParaRPr b="0" i="0" sz="1400" u="none" cap="none" strike="noStrike">
              <a:solidFill>
                <a:srgbClr val="000000"/>
              </a:solidFill>
              <a:latin typeface="Arial"/>
              <a:ea typeface="Arial"/>
              <a:cs typeface="Arial"/>
              <a:sym typeface="Arial"/>
            </a:endParaRPr>
          </a:p>
          <a:p>
            <a:pPr indent="0" lvl="0" marL="157480" marR="0" rtl="0" algn="l">
              <a:lnSpc>
                <a:spcPct val="100000"/>
              </a:lnSpc>
              <a:spcBef>
                <a:spcPts val="1000"/>
              </a:spcBef>
              <a:spcAft>
                <a:spcPts val="0"/>
              </a:spcAft>
              <a:buClr>
                <a:schemeClr val="dk2"/>
              </a:buClr>
              <a:buSzPts val="1120"/>
              <a:buFont typeface="Arial"/>
              <a:buNone/>
            </a:pPr>
            <a:r>
              <a:rPr b="0" i="0" lang="lt-LT" sz="1800" u="none" cap="none" strike="noStrike">
                <a:solidFill>
                  <a:schemeClr val="dk2"/>
                </a:solidFill>
                <a:latin typeface="Arial"/>
                <a:ea typeface="Arial"/>
                <a:cs typeface="Arial"/>
                <a:sym typeface="Arial"/>
              </a:rPr>
              <a:t>The group of 4 members should visualize a step-by-step process, how to solve the problem. </a:t>
            </a:r>
            <a:endParaRPr b="0" i="0" sz="1400" u="none" cap="none" strike="noStrike">
              <a:solidFill>
                <a:srgbClr val="000000"/>
              </a:solidFill>
              <a:latin typeface="Arial"/>
              <a:ea typeface="Arial"/>
              <a:cs typeface="Arial"/>
              <a:sym typeface="Arial"/>
            </a:endParaRPr>
          </a:p>
        </p:txBody>
      </p:sp>
      <p:sp>
        <p:nvSpPr>
          <p:cNvPr id="1101" name="Google Shape;1101;p5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
        <p:nvSpPr>
          <p:cNvPr id="1102" name="Google Shape;1102;p52"/>
          <p:cNvSpPr/>
          <p:nvPr/>
        </p:nvSpPr>
        <p:spPr>
          <a:xfrm>
            <a:off x="3133810" y="3275112"/>
            <a:ext cx="334707" cy="307777"/>
          </a:xfrm>
          <a:prstGeom prst="rect">
            <a:avLst/>
          </a:prstGeom>
          <a:noFill/>
          <a:ln>
            <a:noFill/>
          </a:ln>
        </p:spPr>
        <p:txBody>
          <a:bodyPr anchorCtr="0" anchor="t" bIns="45700" lIns="91425" spcFirstLastPara="1" rIns="91425" wrap="square" tIns="45700">
            <a:spAutoFit/>
          </a:bodyPr>
          <a:lstStyle/>
          <a:p>
            <a:pPr indent="0" lvl="0" marL="14859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103" name="Google Shape;1103;p52"/>
          <p:cNvGrpSpPr/>
          <p:nvPr/>
        </p:nvGrpSpPr>
        <p:grpSpPr>
          <a:xfrm>
            <a:off x="1479611" y="3816869"/>
            <a:ext cx="7148566" cy="1742935"/>
            <a:chOff x="2194736" y="4296534"/>
            <a:chExt cx="7148566" cy="1742935"/>
          </a:xfrm>
        </p:grpSpPr>
        <p:sp>
          <p:nvSpPr>
            <p:cNvPr id="1104" name="Google Shape;1104;p52"/>
            <p:cNvSpPr/>
            <p:nvPr/>
          </p:nvSpPr>
          <p:spPr>
            <a:xfrm>
              <a:off x="8236829" y="5781822"/>
              <a:ext cx="1106473" cy="257647"/>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Arial"/>
                  <a:ea typeface="Arial"/>
                  <a:cs typeface="Arial"/>
                  <a:sym typeface="Arial"/>
                </a:rPr>
                <a:t>Yes</a:t>
              </a:r>
              <a:endParaRPr b="0" i="0" sz="1400" u="none" cap="none" strike="noStrike">
                <a:solidFill>
                  <a:schemeClr val="dk1"/>
                </a:solidFill>
                <a:latin typeface="Arial"/>
                <a:ea typeface="Arial"/>
                <a:cs typeface="Arial"/>
                <a:sym typeface="Arial"/>
              </a:endParaRPr>
            </a:p>
          </p:txBody>
        </p:sp>
        <p:sp>
          <p:nvSpPr>
            <p:cNvPr id="1105" name="Google Shape;1105;p52"/>
            <p:cNvSpPr/>
            <p:nvPr/>
          </p:nvSpPr>
          <p:spPr>
            <a:xfrm>
              <a:off x="3524587" y="4314652"/>
              <a:ext cx="2682020" cy="1094863"/>
            </a:xfrm>
            <a:prstGeom prst="flowChartDecision">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Arial"/>
                  <a:ea typeface="Arial"/>
                  <a:cs typeface="Arial"/>
                  <a:sym typeface="Arial"/>
                </a:rPr>
                <a:t>Do you have connection? </a:t>
              </a:r>
              <a:endParaRPr b="0" i="0" sz="1400" u="none" cap="none" strike="noStrike">
                <a:solidFill>
                  <a:schemeClr val="dk1"/>
                </a:solidFill>
                <a:latin typeface="Arial"/>
                <a:ea typeface="Arial"/>
                <a:cs typeface="Arial"/>
                <a:sym typeface="Arial"/>
              </a:endParaRPr>
            </a:p>
          </p:txBody>
        </p:sp>
        <p:sp>
          <p:nvSpPr>
            <p:cNvPr id="1106" name="Google Shape;1106;p52"/>
            <p:cNvSpPr/>
            <p:nvPr/>
          </p:nvSpPr>
          <p:spPr>
            <a:xfrm>
              <a:off x="2194736" y="4509407"/>
              <a:ext cx="960388" cy="612902"/>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Arial"/>
                  <a:ea typeface="Arial"/>
                  <a:cs typeface="Arial"/>
                  <a:sym typeface="Arial"/>
                </a:rPr>
                <a:t>Look at your phone</a:t>
              </a:r>
              <a:endParaRPr b="0" i="0" sz="1400" u="none" cap="none" strike="noStrike">
                <a:solidFill>
                  <a:schemeClr val="dk1"/>
                </a:solidFill>
                <a:latin typeface="Arial"/>
                <a:ea typeface="Arial"/>
                <a:cs typeface="Arial"/>
                <a:sym typeface="Arial"/>
              </a:endParaRPr>
            </a:p>
          </p:txBody>
        </p:sp>
        <p:sp>
          <p:nvSpPr>
            <p:cNvPr id="1107" name="Google Shape;1107;p52"/>
            <p:cNvSpPr/>
            <p:nvPr/>
          </p:nvSpPr>
          <p:spPr>
            <a:xfrm>
              <a:off x="6505195" y="4296534"/>
              <a:ext cx="2682020" cy="1094863"/>
            </a:xfrm>
            <a:prstGeom prst="flowChartDecision">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Arial"/>
                  <a:ea typeface="Arial"/>
                  <a:cs typeface="Arial"/>
                  <a:sym typeface="Arial"/>
                </a:rPr>
                <a:t>Can you identify your location? </a:t>
              </a:r>
              <a:endParaRPr b="0" i="0" sz="1400" u="none" cap="none" strike="noStrike">
                <a:solidFill>
                  <a:schemeClr val="dk1"/>
                </a:solidFill>
                <a:latin typeface="Arial"/>
                <a:ea typeface="Arial"/>
                <a:cs typeface="Arial"/>
                <a:sym typeface="Arial"/>
              </a:endParaRPr>
            </a:p>
          </p:txBody>
        </p:sp>
        <p:sp>
          <p:nvSpPr>
            <p:cNvPr id="1108" name="Google Shape;1108;p52"/>
            <p:cNvSpPr/>
            <p:nvPr/>
          </p:nvSpPr>
          <p:spPr>
            <a:xfrm>
              <a:off x="6443943" y="5781821"/>
              <a:ext cx="1106473" cy="257647"/>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dk1"/>
                  </a:solidFill>
                  <a:latin typeface="Arial"/>
                  <a:ea typeface="Arial"/>
                  <a:cs typeface="Arial"/>
                  <a:sym typeface="Arial"/>
                </a:rPr>
                <a:t>No</a:t>
              </a:r>
              <a:endParaRPr b="0" i="0" sz="1400" u="none" cap="none" strike="noStrike">
                <a:solidFill>
                  <a:schemeClr val="dk1"/>
                </a:solidFill>
                <a:latin typeface="Arial"/>
                <a:ea typeface="Arial"/>
                <a:cs typeface="Arial"/>
                <a:sym typeface="Arial"/>
              </a:endParaRPr>
            </a:p>
          </p:txBody>
        </p:sp>
        <p:cxnSp>
          <p:nvCxnSpPr>
            <p:cNvPr id="1109" name="Google Shape;1109;p52"/>
            <p:cNvCxnSpPr/>
            <p:nvPr/>
          </p:nvCxnSpPr>
          <p:spPr>
            <a:xfrm>
              <a:off x="6163733" y="4856732"/>
              <a:ext cx="333859" cy="0"/>
            </a:xfrm>
            <a:prstGeom prst="straightConnector1">
              <a:avLst/>
            </a:prstGeom>
            <a:noFill/>
            <a:ln cap="flat" cmpd="sng" w="19050">
              <a:solidFill>
                <a:schemeClr val="dk1"/>
              </a:solidFill>
              <a:prstDash val="solid"/>
              <a:round/>
              <a:headEnd len="sm" w="sm" type="none"/>
              <a:tailEnd len="med" w="med" type="triangle"/>
            </a:ln>
          </p:spPr>
        </p:cxnSp>
        <p:cxnSp>
          <p:nvCxnSpPr>
            <p:cNvPr id="1110" name="Google Shape;1110;p52"/>
            <p:cNvCxnSpPr/>
            <p:nvPr/>
          </p:nvCxnSpPr>
          <p:spPr>
            <a:xfrm>
              <a:off x="3176684" y="4856732"/>
              <a:ext cx="333859" cy="0"/>
            </a:xfrm>
            <a:prstGeom prst="straightConnector1">
              <a:avLst/>
            </a:prstGeom>
            <a:noFill/>
            <a:ln cap="flat" cmpd="sng" w="19050">
              <a:solidFill>
                <a:schemeClr val="dk1"/>
              </a:solidFill>
              <a:prstDash val="solid"/>
              <a:round/>
              <a:headEnd len="sm" w="sm" type="none"/>
              <a:tailEnd len="med" w="med" type="triangle"/>
            </a:ln>
          </p:spPr>
        </p:cxnSp>
        <p:cxnSp>
          <p:nvCxnSpPr>
            <p:cNvPr id="1111" name="Google Shape;1111;p52"/>
            <p:cNvCxnSpPr>
              <a:stCxn id="1107" idx="2"/>
              <a:endCxn id="1108" idx="0"/>
            </p:cNvCxnSpPr>
            <p:nvPr/>
          </p:nvCxnSpPr>
          <p:spPr>
            <a:xfrm rot="5400000">
              <a:off x="7226555" y="5162047"/>
              <a:ext cx="390300" cy="849000"/>
            </a:xfrm>
            <a:prstGeom prst="bentConnector3">
              <a:avLst>
                <a:gd fmla="val 172896" name="adj1"/>
              </a:avLst>
            </a:prstGeom>
            <a:noFill/>
            <a:ln cap="flat" cmpd="sng" w="9525">
              <a:solidFill>
                <a:schemeClr val="dk1"/>
              </a:solidFill>
              <a:prstDash val="solid"/>
              <a:round/>
              <a:headEnd len="sm" w="sm" type="none"/>
              <a:tailEnd len="med" w="med" type="triangle"/>
            </a:ln>
          </p:spPr>
        </p:cxnSp>
        <p:cxnSp>
          <p:nvCxnSpPr>
            <p:cNvPr id="1112" name="Google Shape;1112;p52"/>
            <p:cNvCxnSpPr>
              <a:stCxn id="1107" idx="2"/>
              <a:endCxn id="1104" idx="0"/>
            </p:cNvCxnSpPr>
            <p:nvPr/>
          </p:nvCxnSpPr>
          <p:spPr>
            <a:xfrm flipH="1" rot="-5400000">
              <a:off x="8122955" y="5114647"/>
              <a:ext cx="390300" cy="943800"/>
            </a:xfrm>
            <a:prstGeom prst="bentConnector3">
              <a:avLst>
                <a:gd fmla="val 172896" name="adj1"/>
              </a:avLst>
            </a:prstGeom>
            <a:noFill/>
            <a:ln cap="flat" cmpd="sng" w="9525">
              <a:solidFill>
                <a:schemeClr val="dk1"/>
              </a:solidFill>
              <a:prstDash val="solid"/>
              <a:round/>
              <a:headEnd len="sm" w="sm" type="none"/>
              <a:tailEnd len="med" w="med" type="triangle"/>
            </a:ln>
          </p:spPr>
        </p:cxnSp>
        <p:cxnSp>
          <p:nvCxnSpPr>
            <p:cNvPr id="1113" name="Google Shape;1113;p52"/>
            <p:cNvCxnSpPr>
              <a:stCxn id="1108" idx="1"/>
              <a:endCxn id="1105" idx="2"/>
            </p:cNvCxnSpPr>
            <p:nvPr/>
          </p:nvCxnSpPr>
          <p:spPr>
            <a:xfrm rot="10800000">
              <a:off x="4865643" y="5409645"/>
              <a:ext cx="1578300" cy="501000"/>
            </a:xfrm>
            <a:prstGeom prst="bentConnector2">
              <a:avLst/>
            </a:prstGeom>
            <a:noFill/>
            <a:ln cap="flat" cmpd="sng" w="9525">
              <a:solidFill>
                <a:schemeClr val="dk1"/>
              </a:solidFill>
              <a:prstDash val="solid"/>
              <a:round/>
              <a:headEnd len="sm" w="sm" type="none"/>
              <a:tailEnd len="med" w="med" type="triangle"/>
            </a:ln>
          </p:spPr>
        </p:cxnSp>
      </p:grpSp>
      <p:sp>
        <p:nvSpPr>
          <p:cNvPr id="1114" name="Google Shape;1114;p52"/>
          <p:cNvSpPr/>
          <p:nvPr/>
        </p:nvSpPr>
        <p:spPr>
          <a:xfrm>
            <a:off x="8628177" y="3811806"/>
            <a:ext cx="2682020" cy="1094863"/>
          </a:xfrm>
          <a:prstGeom prst="flowChartDecision">
            <a:avLst/>
          </a:prstGeom>
          <a:solidFill>
            <a:schemeClr val="accent3">
              <a:alpha val="4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lt-LT" sz="1400" u="none" cap="none" strike="noStrike">
                <a:solidFill>
                  <a:schemeClr val="lt1"/>
                </a:solidFill>
                <a:latin typeface="Arial"/>
                <a:ea typeface="Arial"/>
                <a:cs typeface="Arial"/>
                <a:sym typeface="Arial"/>
              </a:rPr>
              <a:t>What is next? </a:t>
            </a:r>
            <a:endParaRPr b="0" i="0" sz="1400" u="none" cap="none" strike="noStrike">
              <a:solidFill>
                <a:schemeClr val="lt1"/>
              </a:solidFill>
              <a:latin typeface="Arial"/>
              <a:ea typeface="Arial"/>
              <a:cs typeface="Arial"/>
              <a:sym typeface="Arial"/>
            </a:endParaRPr>
          </a:p>
        </p:txBody>
      </p:sp>
      <p:cxnSp>
        <p:nvCxnSpPr>
          <p:cNvPr id="1115" name="Google Shape;1115;p52"/>
          <p:cNvCxnSpPr/>
          <p:nvPr/>
        </p:nvCxnSpPr>
        <p:spPr>
          <a:xfrm flipH="1" rot="10800000">
            <a:off x="8628177" y="4872714"/>
            <a:ext cx="1341000" cy="524400"/>
          </a:xfrm>
          <a:prstGeom prst="bentConnector2">
            <a:avLst/>
          </a:prstGeom>
          <a:noFill/>
          <a:ln cap="flat" cmpd="sng" w="9525">
            <a:solidFill>
              <a:srgbClr val="CC612D"/>
            </a:solidFill>
            <a:prstDash val="solid"/>
            <a:round/>
            <a:headEnd len="sm" w="sm" type="none"/>
            <a:tailEnd len="med" w="med" type="triangle"/>
          </a:ln>
        </p:spPr>
      </p:cxnSp>
      <p:sp>
        <p:nvSpPr>
          <p:cNvPr id="1116" name="Google Shape;1116;p52"/>
          <p:cNvSpPr txBox="1"/>
          <p:nvPr>
            <p:ph idx="1" type="body"/>
          </p:nvPr>
        </p:nvSpPr>
        <p:spPr>
          <a:xfrm>
            <a:off x="696347" y="586474"/>
            <a:ext cx="4221881"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accent3"/>
              </a:buClr>
              <a:buSzPts val="1680"/>
              <a:buNone/>
            </a:pPr>
            <a:r>
              <a:rPr b="1" lang="lt-LT" sz="2200">
                <a:solidFill>
                  <a:srgbClr val="678877"/>
                </a:solidFill>
                <a:latin typeface="Arial"/>
                <a:ea typeface="Arial"/>
                <a:cs typeface="Arial"/>
                <a:sym typeface="Arial"/>
              </a:rPr>
              <a:t>Activity 2: </a:t>
            </a:r>
            <a:r>
              <a:rPr b="1" lang="lt-LT" sz="2200">
                <a:solidFill>
                  <a:schemeClr val="dk1"/>
                </a:solidFill>
                <a:latin typeface="Arial"/>
                <a:ea typeface="Arial"/>
                <a:cs typeface="Arial"/>
                <a:sym typeface="Arial"/>
              </a:rPr>
              <a:t>Practical exercise</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2" name="Shape 1122"/>
        <p:cNvGrpSpPr/>
        <p:nvPr/>
      </p:nvGrpSpPr>
      <p:grpSpPr>
        <a:xfrm>
          <a:off x="0" y="0"/>
          <a:ext cx="0" cy="0"/>
          <a:chOff x="0" y="0"/>
          <a:chExt cx="0" cy="0"/>
        </a:xfrm>
      </p:grpSpPr>
      <p:sp>
        <p:nvSpPr>
          <p:cNvPr id="1123" name="Google Shape;1123;p74"/>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124" name="Google Shape;1124;p74"/>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125" name="Google Shape;1125;p74"/>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lt-LT">
                <a:latin typeface="Arial"/>
                <a:ea typeface="Arial"/>
                <a:cs typeface="Arial"/>
                <a:sym typeface="Arial"/>
              </a:rPr>
              <a:t>SUMMARY</a:t>
            </a:r>
            <a:endParaRPr b="1">
              <a:latin typeface="Arial"/>
              <a:ea typeface="Arial"/>
              <a:cs typeface="Arial"/>
              <a:sym typeface="Arial"/>
            </a:endParaRPr>
          </a:p>
        </p:txBody>
      </p:sp>
      <p:sp>
        <p:nvSpPr>
          <p:cNvPr id="1126" name="Google Shape;1126;p74"/>
          <p:cNvSpPr txBox="1"/>
          <p:nvPr/>
        </p:nvSpPr>
        <p:spPr>
          <a:xfrm>
            <a:off x="1060450" y="1384299"/>
            <a:ext cx="10071100" cy="470898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0" i="0" lang="lt-LT" sz="2000" u="none" cap="none" strike="noStrike">
                <a:solidFill>
                  <a:srgbClr val="000000"/>
                </a:solidFill>
                <a:latin typeface="Arial"/>
                <a:ea typeface="Arial"/>
                <a:cs typeface="Arial"/>
                <a:sym typeface="Arial"/>
              </a:rPr>
              <a:t>Computational Thinking offers a powerful set of skills and mindsets for navigating today’s digital and AI-driven society. In this module, we explored how CT goes beyond technical disciplines and plays a key role in adult education, especially for low-qualified learners.</a:t>
            </a:r>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rPr b="0" i="0" lang="lt-LT" sz="2000" u="none" cap="none" strike="noStrike">
                <a:solidFill>
                  <a:srgbClr val="000000"/>
                </a:solidFill>
                <a:latin typeface="Arial"/>
                <a:ea typeface="Arial"/>
                <a:cs typeface="Arial"/>
                <a:sym typeface="Arial"/>
              </a:rPr>
              <a:t>We looked at the challenges many adults face in accessing upskilling opportunities across Europe and how CT can help bridge those gaps by promoting adaptability, critical thinking and lifelong learning.</a:t>
            </a:r>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rPr b="0" i="0" lang="lt-LT" sz="2000" u="none" cap="none" strike="noStrike">
                <a:solidFill>
                  <a:srgbClr val="000000"/>
                </a:solidFill>
                <a:latin typeface="Arial"/>
                <a:ea typeface="Arial"/>
                <a:cs typeface="Arial"/>
                <a:sym typeface="Arial"/>
              </a:rPr>
              <a:t>Through real-world applications and examples, we examined how CT is used across industries and everyday life, and how its integration can boost employability, digital inclusion and participation in the evolving job market.</a:t>
            </a:r>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rPr b="0" i="0" lang="lt-LT" sz="2000" u="none" cap="none" strike="noStrike">
                <a:solidFill>
                  <a:srgbClr val="000000"/>
                </a:solidFill>
                <a:latin typeface="Arial"/>
                <a:ea typeface="Arial"/>
                <a:cs typeface="Arial"/>
                <a:sym typeface="Arial"/>
              </a:rPr>
              <a:t>This module also emphasized the importance of designing inclusive training strategies that equip adult learners with the tools to engage meaningfully with digital tools and concepts, including artificial intelligence, in both personal and professional contexts.</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2" name="Shape 1132"/>
        <p:cNvGrpSpPr/>
        <p:nvPr/>
      </p:nvGrpSpPr>
      <p:grpSpPr>
        <a:xfrm>
          <a:off x="0" y="0"/>
          <a:ext cx="0" cy="0"/>
          <a:chOff x="0" y="0"/>
          <a:chExt cx="0" cy="0"/>
        </a:xfrm>
      </p:grpSpPr>
      <p:pic>
        <p:nvPicPr>
          <p:cNvPr descr="Teacher assisting student" id="1133" name="Google Shape;1133;p57"/>
          <p:cNvPicPr preferRelativeResize="0"/>
          <p:nvPr>
            <p:ph idx="2" type="pic"/>
          </p:nvPr>
        </p:nvPicPr>
        <p:blipFill rotWithShape="1">
          <a:blip r:embed="rId3">
            <a:alphaModFix/>
          </a:blip>
          <a:srcRect b="0" l="17037" r="17035" t="0"/>
          <a:stretch/>
        </p:blipFill>
        <p:spPr>
          <a:xfrm>
            <a:off x="0" y="0"/>
            <a:ext cx="6781800" cy="6858000"/>
          </a:xfrm>
          <a:prstGeom prst="rect">
            <a:avLst/>
          </a:prstGeom>
          <a:solidFill>
            <a:schemeClr val="dk2"/>
          </a:solidFill>
          <a:ln>
            <a:noFill/>
          </a:ln>
        </p:spPr>
      </p:pic>
      <p:sp>
        <p:nvSpPr>
          <p:cNvPr id="1134" name="Google Shape;1134;p57"/>
          <p:cNvSpPr txBox="1"/>
          <p:nvPr>
            <p:ph type="title"/>
          </p:nvPr>
        </p:nvSpPr>
        <p:spPr>
          <a:xfrm>
            <a:off x="7895303" y="694660"/>
            <a:ext cx="3221037" cy="1410587"/>
          </a:xfrm>
          <a:prstGeom prst="rect">
            <a:avLst/>
          </a:prstGeom>
          <a:noFill/>
          <a:ln>
            <a:noFill/>
          </a:ln>
        </p:spPr>
        <p:txBody>
          <a:bodyPr anchorCtr="0" anchor="b" bIns="45700" lIns="91425" spcFirstLastPara="1" rIns="91425" wrap="square" tIns="45700">
            <a:noAutofit/>
          </a:bodyPr>
          <a:lstStyle/>
          <a:p>
            <a:pPr indent="0" lvl="0" marL="0" rtl="0" algn="ctr">
              <a:lnSpc>
                <a:spcPct val="125000"/>
              </a:lnSpc>
              <a:spcBef>
                <a:spcPts val="0"/>
              </a:spcBef>
              <a:spcAft>
                <a:spcPts val="0"/>
              </a:spcAft>
              <a:buClr>
                <a:schemeClr val="lt1"/>
              </a:buClr>
              <a:buSzPts val="2400"/>
              <a:buFont typeface="Sorts Mill Goudy"/>
              <a:buNone/>
            </a:pPr>
            <a:r>
              <a:rPr b="1" lang="lt-LT" sz="2800">
                <a:latin typeface="Arial"/>
                <a:ea typeface="Arial"/>
                <a:cs typeface="Arial"/>
                <a:sym typeface="Arial"/>
              </a:rPr>
              <a:t>CALL TO ACTION</a:t>
            </a:r>
            <a:endParaRPr sz="2800">
              <a:latin typeface="Arial"/>
              <a:ea typeface="Arial"/>
              <a:cs typeface="Arial"/>
              <a:sym typeface="Arial"/>
            </a:endParaRPr>
          </a:p>
        </p:txBody>
      </p:sp>
      <p:sp>
        <p:nvSpPr>
          <p:cNvPr id="1135" name="Google Shape;1135;p57"/>
          <p:cNvSpPr txBox="1"/>
          <p:nvPr>
            <p:ph idx="11" type="ftr"/>
          </p:nvPr>
        </p:nvSpPr>
        <p:spPr>
          <a:xfrm>
            <a:off x="1333500" y="6310974"/>
            <a:ext cx="4114800" cy="410501"/>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lt-LT"/>
              <a:t>COMPUTATIONAL SENIORS </a:t>
            </a:r>
            <a:endParaRPr/>
          </a:p>
        </p:txBody>
      </p:sp>
      <p:sp>
        <p:nvSpPr>
          <p:cNvPr id="1136" name="Google Shape;1136;p57"/>
          <p:cNvSpPr txBox="1"/>
          <p:nvPr>
            <p:ph idx="1" type="body"/>
          </p:nvPr>
        </p:nvSpPr>
        <p:spPr>
          <a:xfrm>
            <a:off x="7664495" y="2456915"/>
            <a:ext cx="3682652" cy="3357510"/>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114000"/>
              </a:lnSpc>
              <a:spcBef>
                <a:spcPts val="0"/>
              </a:spcBef>
              <a:spcAft>
                <a:spcPts val="0"/>
              </a:spcAft>
              <a:buClr>
                <a:schemeClr val="lt1"/>
              </a:buClr>
              <a:buSzPts val="1260"/>
              <a:buNone/>
            </a:pPr>
            <a:r>
              <a:rPr b="1" lang="lt-LT">
                <a:latin typeface="Arial"/>
                <a:ea typeface="Arial"/>
                <a:cs typeface="Arial"/>
                <a:sym typeface="Arial"/>
              </a:rPr>
              <a:t>Reflect on what you’ve learned</a:t>
            </a:r>
            <a:endParaRPr b="1">
              <a:latin typeface="Arial"/>
              <a:ea typeface="Arial"/>
              <a:cs typeface="Arial"/>
              <a:sym typeface="Arial"/>
            </a:endParaRPr>
          </a:p>
          <a:p>
            <a:pPr indent="-228600" lvl="0" marL="228600" rtl="0" algn="l">
              <a:lnSpc>
                <a:spcPct val="114000"/>
              </a:lnSpc>
              <a:spcBef>
                <a:spcPts val="0"/>
              </a:spcBef>
              <a:spcAft>
                <a:spcPts val="0"/>
              </a:spcAft>
              <a:buClr>
                <a:schemeClr val="lt1"/>
              </a:buClr>
              <a:buSzPts val="1260"/>
              <a:buNone/>
            </a:pPr>
            <a:r>
              <a:t/>
            </a:r>
            <a:endParaRPr>
              <a:latin typeface="Arial"/>
              <a:ea typeface="Arial"/>
              <a:cs typeface="Arial"/>
              <a:sym typeface="Arial"/>
            </a:endParaRPr>
          </a:p>
          <a:p>
            <a:pPr indent="-285750" lvl="0" marL="285750" rtl="0" algn="l">
              <a:lnSpc>
                <a:spcPct val="114000"/>
              </a:lnSpc>
              <a:spcBef>
                <a:spcPts val="0"/>
              </a:spcBef>
              <a:spcAft>
                <a:spcPts val="0"/>
              </a:spcAft>
              <a:buClr>
                <a:schemeClr val="lt1"/>
              </a:buClr>
              <a:buSzPts val="1260"/>
              <a:buFont typeface="Arial"/>
              <a:buChar char="•"/>
            </a:pPr>
            <a:r>
              <a:rPr lang="lt-LT">
                <a:latin typeface="Arial"/>
                <a:ea typeface="Arial"/>
                <a:cs typeface="Arial"/>
                <a:sym typeface="Arial"/>
              </a:rPr>
              <a:t>What is the meaning of computational thinking in 21st century? </a:t>
            </a:r>
            <a:endParaRPr>
              <a:latin typeface="Arial"/>
              <a:ea typeface="Arial"/>
              <a:cs typeface="Arial"/>
              <a:sym typeface="Arial"/>
            </a:endParaRPr>
          </a:p>
          <a:p>
            <a:pPr indent="-285750" lvl="0" marL="285750" rtl="0" algn="l">
              <a:lnSpc>
                <a:spcPct val="114000"/>
              </a:lnSpc>
              <a:spcBef>
                <a:spcPts val="0"/>
              </a:spcBef>
              <a:spcAft>
                <a:spcPts val="0"/>
              </a:spcAft>
              <a:buClr>
                <a:schemeClr val="lt1"/>
              </a:buClr>
              <a:buSzPts val="1260"/>
              <a:buFont typeface="Arial"/>
              <a:buChar char="•"/>
            </a:pPr>
            <a:r>
              <a:rPr lang="lt-LT" sz="2000">
                <a:latin typeface="Arial"/>
                <a:ea typeface="Arial"/>
                <a:cs typeface="Arial"/>
                <a:sym typeface="Arial"/>
              </a:rPr>
              <a:t>What are </a:t>
            </a:r>
            <a:r>
              <a:rPr lang="lt-LT">
                <a:latin typeface="Arial"/>
                <a:ea typeface="Arial"/>
                <a:cs typeface="Arial"/>
                <a:sym typeface="Arial"/>
              </a:rPr>
              <a:t>challenges, opportunities and strategies for CT promotion?  </a:t>
            </a:r>
            <a:endParaRPr sz="2000">
              <a:latin typeface="Arial"/>
              <a:ea typeface="Arial"/>
              <a:cs typeface="Arial"/>
              <a:sym typeface="Arial"/>
            </a:endParaRPr>
          </a:p>
          <a:p>
            <a:pPr indent="-285750" lvl="0" marL="285750" rtl="0" algn="l">
              <a:lnSpc>
                <a:spcPct val="114000"/>
              </a:lnSpc>
              <a:spcBef>
                <a:spcPts val="0"/>
              </a:spcBef>
              <a:spcAft>
                <a:spcPts val="0"/>
              </a:spcAft>
              <a:buClr>
                <a:schemeClr val="lt1"/>
              </a:buClr>
              <a:buSzPts val="1260"/>
              <a:buFont typeface="Arial"/>
              <a:buChar char="•"/>
            </a:pPr>
            <a:r>
              <a:rPr lang="lt-LT" sz="2000">
                <a:latin typeface="Arial"/>
                <a:ea typeface="Arial"/>
                <a:cs typeface="Arial"/>
                <a:sym typeface="Arial"/>
              </a:rPr>
              <a:t>What is the i</a:t>
            </a:r>
            <a:r>
              <a:rPr lang="lt-LT">
                <a:latin typeface="Arial"/>
                <a:ea typeface="Arial"/>
                <a:cs typeface="Arial"/>
                <a:sym typeface="Arial"/>
              </a:rPr>
              <a:t>mpact and potential of CT on low-qualified adults?</a:t>
            </a:r>
            <a:endParaRPr sz="2000">
              <a:latin typeface="Arial"/>
              <a:ea typeface="Arial"/>
              <a:cs typeface="Arial"/>
              <a:sym typeface="Arial"/>
            </a:endParaRPr>
          </a:p>
        </p:txBody>
      </p:sp>
      <p:sp>
        <p:nvSpPr>
          <p:cNvPr id="1137" name="Google Shape;1137;p5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3" name="Shape 1143"/>
        <p:cNvGrpSpPr/>
        <p:nvPr/>
      </p:nvGrpSpPr>
      <p:grpSpPr>
        <a:xfrm>
          <a:off x="0" y="0"/>
          <a:ext cx="0" cy="0"/>
          <a:chOff x="0" y="0"/>
          <a:chExt cx="0" cy="0"/>
        </a:xfrm>
      </p:grpSpPr>
      <p:sp>
        <p:nvSpPr>
          <p:cNvPr id="1144" name="Google Shape;1144;p75"/>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145" name="Google Shape;1145;p75"/>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146" name="Google Shape;1146;p75"/>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lt-LT">
                <a:latin typeface="Arial"/>
                <a:ea typeface="Arial"/>
                <a:cs typeface="Arial"/>
                <a:sym typeface="Arial"/>
              </a:rPr>
              <a:t>GLOSSARY</a:t>
            </a:r>
            <a:endParaRPr b="1">
              <a:latin typeface="Arial"/>
              <a:ea typeface="Arial"/>
              <a:cs typeface="Arial"/>
              <a:sym typeface="Arial"/>
            </a:endParaRPr>
          </a:p>
        </p:txBody>
      </p:sp>
      <p:sp>
        <p:nvSpPr>
          <p:cNvPr id="1147" name="Google Shape;1147;p75"/>
          <p:cNvSpPr txBox="1"/>
          <p:nvPr/>
        </p:nvSpPr>
        <p:spPr>
          <a:xfrm>
            <a:off x="688800" y="136855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Computational Thinking or CT: </a:t>
            </a:r>
            <a:r>
              <a:rPr b="0" i="0" lang="lt-LT" sz="1400" u="none" cap="none" strike="noStrike">
                <a:solidFill>
                  <a:srgbClr val="000000"/>
                </a:solidFill>
                <a:latin typeface="Arial"/>
                <a:ea typeface="Arial"/>
                <a:cs typeface="Arial"/>
                <a:sym typeface="Arial"/>
              </a:rPr>
              <a:t>Solving problems like a computer would, step-by-step. </a:t>
            </a:r>
            <a:endParaRPr b="0" i="0" sz="1000" u="none" cap="none" strike="noStrike">
              <a:solidFill>
                <a:srgbClr val="000000"/>
              </a:solidFill>
              <a:latin typeface="Arial"/>
              <a:ea typeface="Arial"/>
              <a:cs typeface="Arial"/>
              <a:sym typeface="Arial"/>
            </a:endParaRPr>
          </a:p>
        </p:txBody>
      </p:sp>
      <p:sp>
        <p:nvSpPr>
          <p:cNvPr id="1148" name="Google Shape;1148;p75"/>
          <p:cNvSpPr txBox="1"/>
          <p:nvPr/>
        </p:nvSpPr>
        <p:spPr>
          <a:xfrm>
            <a:off x="688800" y="175420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Decomposition: </a:t>
            </a:r>
            <a:r>
              <a:rPr b="0" i="0" lang="lt-LT" sz="1400" u="none" cap="none" strike="noStrike">
                <a:solidFill>
                  <a:srgbClr val="000000"/>
                </a:solidFill>
                <a:latin typeface="Arial"/>
                <a:ea typeface="Arial"/>
                <a:cs typeface="Arial"/>
                <a:sym typeface="Arial"/>
              </a:rPr>
              <a:t>Breaking a big problem into smaller parts. </a:t>
            </a:r>
            <a:endParaRPr b="0" i="0" sz="1000" u="none" cap="none" strike="noStrike">
              <a:solidFill>
                <a:srgbClr val="000000"/>
              </a:solidFill>
              <a:latin typeface="Arial"/>
              <a:ea typeface="Arial"/>
              <a:cs typeface="Arial"/>
              <a:sym typeface="Arial"/>
            </a:endParaRPr>
          </a:p>
        </p:txBody>
      </p:sp>
      <p:sp>
        <p:nvSpPr>
          <p:cNvPr id="1149" name="Google Shape;1149;p75"/>
          <p:cNvSpPr txBox="1"/>
          <p:nvPr/>
        </p:nvSpPr>
        <p:spPr>
          <a:xfrm>
            <a:off x="688800" y="213986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Abstraction: </a:t>
            </a:r>
            <a:r>
              <a:rPr b="0" i="0" lang="lt-LT" sz="1400" u="none" cap="none" strike="noStrike">
                <a:solidFill>
                  <a:srgbClr val="000000"/>
                </a:solidFill>
                <a:latin typeface="Arial"/>
                <a:ea typeface="Arial"/>
                <a:cs typeface="Arial"/>
                <a:sym typeface="Arial"/>
              </a:rPr>
              <a:t>Focusing only on the important details.</a:t>
            </a:r>
            <a:endParaRPr b="0" i="0" sz="1000" u="none" cap="none" strike="noStrike">
              <a:solidFill>
                <a:srgbClr val="000000"/>
              </a:solidFill>
              <a:latin typeface="Arial"/>
              <a:ea typeface="Arial"/>
              <a:cs typeface="Arial"/>
              <a:sym typeface="Arial"/>
            </a:endParaRPr>
          </a:p>
        </p:txBody>
      </p:sp>
      <p:sp>
        <p:nvSpPr>
          <p:cNvPr id="1150" name="Google Shape;1150;p75"/>
          <p:cNvSpPr txBox="1"/>
          <p:nvPr/>
        </p:nvSpPr>
        <p:spPr>
          <a:xfrm>
            <a:off x="688800" y="252551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Pattern Recognition: </a:t>
            </a:r>
            <a:r>
              <a:rPr b="0" i="0" lang="lt-LT" sz="1400" u="none" cap="none" strike="noStrike">
                <a:solidFill>
                  <a:srgbClr val="000000"/>
                </a:solidFill>
                <a:latin typeface="Arial"/>
                <a:ea typeface="Arial"/>
                <a:cs typeface="Arial"/>
                <a:sym typeface="Arial"/>
              </a:rPr>
              <a:t>Spotting trends or things that repeat.</a:t>
            </a:r>
            <a:endParaRPr b="0" i="0" sz="1000" u="none" cap="none" strike="noStrike">
              <a:solidFill>
                <a:srgbClr val="000000"/>
              </a:solidFill>
              <a:latin typeface="Arial"/>
              <a:ea typeface="Arial"/>
              <a:cs typeface="Arial"/>
              <a:sym typeface="Arial"/>
            </a:endParaRPr>
          </a:p>
        </p:txBody>
      </p:sp>
      <p:sp>
        <p:nvSpPr>
          <p:cNvPr id="1151" name="Google Shape;1151;p75"/>
          <p:cNvSpPr txBox="1"/>
          <p:nvPr/>
        </p:nvSpPr>
        <p:spPr>
          <a:xfrm>
            <a:off x="688800" y="291117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Algorithm: </a:t>
            </a:r>
            <a:r>
              <a:rPr b="0" i="0" lang="lt-LT" sz="1400" u="none" cap="none" strike="noStrike">
                <a:solidFill>
                  <a:srgbClr val="000000"/>
                </a:solidFill>
                <a:latin typeface="Arial"/>
                <a:ea typeface="Arial"/>
                <a:cs typeface="Arial"/>
                <a:sym typeface="Arial"/>
              </a:rPr>
              <a:t>A set of instructions to complete a task.</a:t>
            </a:r>
            <a:endParaRPr b="0" i="0" sz="1000" u="none" cap="none" strike="noStrike">
              <a:solidFill>
                <a:srgbClr val="000000"/>
              </a:solidFill>
              <a:latin typeface="Arial"/>
              <a:ea typeface="Arial"/>
              <a:cs typeface="Arial"/>
              <a:sym typeface="Arial"/>
            </a:endParaRPr>
          </a:p>
        </p:txBody>
      </p:sp>
      <p:sp>
        <p:nvSpPr>
          <p:cNvPr id="1152" name="Google Shape;1152;p75"/>
          <p:cNvSpPr txBox="1"/>
          <p:nvPr/>
        </p:nvSpPr>
        <p:spPr>
          <a:xfrm>
            <a:off x="688800" y="368248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Unplugged Activities: </a:t>
            </a:r>
            <a:r>
              <a:rPr b="0" i="0" lang="lt-LT" sz="1400" u="none" cap="none" strike="noStrike">
                <a:solidFill>
                  <a:srgbClr val="000000"/>
                </a:solidFill>
                <a:latin typeface="Arial"/>
                <a:ea typeface="Arial"/>
                <a:cs typeface="Arial"/>
                <a:sym typeface="Arial"/>
              </a:rPr>
              <a:t>Learning CT without screens using games, puzzles, etc.</a:t>
            </a:r>
            <a:endParaRPr b="0" i="0" sz="1000" u="none" cap="none" strike="noStrike">
              <a:solidFill>
                <a:srgbClr val="000000"/>
              </a:solidFill>
              <a:latin typeface="Arial"/>
              <a:ea typeface="Arial"/>
              <a:cs typeface="Arial"/>
              <a:sym typeface="Arial"/>
            </a:endParaRPr>
          </a:p>
        </p:txBody>
      </p:sp>
      <p:sp>
        <p:nvSpPr>
          <p:cNvPr id="1153" name="Google Shape;1153;p75"/>
          <p:cNvSpPr txBox="1"/>
          <p:nvPr/>
        </p:nvSpPr>
        <p:spPr>
          <a:xfrm>
            <a:off x="688800" y="406813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Debugging: </a:t>
            </a:r>
            <a:r>
              <a:rPr b="0" i="0" lang="lt-LT" sz="1400" u="none" cap="none" strike="noStrike">
                <a:solidFill>
                  <a:srgbClr val="000000"/>
                </a:solidFill>
                <a:latin typeface="Arial"/>
                <a:ea typeface="Arial"/>
                <a:cs typeface="Arial"/>
                <a:sym typeface="Arial"/>
              </a:rPr>
              <a:t>Finding and fixing errors in a process.</a:t>
            </a:r>
            <a:endParaRPr b="0" i="0" sz="1000" u="none" cap="none" strike="noStrike">
              <a:solidFill>
                <a:srgbClr val="000000"/>
              </a:solidFill>
              <a:latin typeface="Arial"/>
              <a:ea typeface="Arial"/>
              <a:cs typeface="Arial"/>
              <a:sym typeface="Arial"/>
            </a:endParaRPr>
          </a:p>
        </p:txBody>
      </p:sp>
      <p:sp>
        <p:nvSpPr>
          <p:cNvPr id="1154" name="Google Shape;1154;p75"/>
          <p:cNvSpPr txBox="1"/>
          <p:nvPr/>
        </p:nvSpPr>
        <p:spPr>
          <a:xfrm>
            <a:off x="688800" y="445379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Soft Skills: </a:t>
            </a:r>
            <a:r>
              <a:rPr b="0" i="0" lang="lt-LT" sz="1400" u="none" cap="none" strike="noStrike">
                <a:solidFill>
                  <a:srgbClr val="000000"/>
                </a:solidFill>
                <a:latin typeface="Arial"/>
                <a:ea typeface="Arial"/>
                <a:cs typeface="Arial"/>
                <a:sym typeface="Arial"/>
              </a:rPr>
              <a:t>Non-technical abilities that help people work well with others and adapt to challenges.</a:t>
            </a:r>
            <a:endParaRPr b="0" i="0" sz="1000" u="none" cap="none" strike="noStrike">
              <a:solidFill>
                <a:srgbClr val="000000"/>
              </a:solidFill>
              <a:latin typeface="Arial"/>
              <a:ea typeface="Arial"/>
              <a:cs typeface="Arial"/>
              <a:sym typeface="Arial"/>
            </a:endParaRPr>
          </a:p>
        </p:txBody>
      </p:sp>
      <p:sp>
        <p:nvSpPr>
          <p:cNvPr id="1155" name="Google Shape;1155;p75"/>
          <p:cNvSpPr txBox="1"/>
          <p:nvPr/>
        </p:nvSpPr>
        <p:spPr>
          <a:xfrm>
            <a:off x="688800" y="483944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Gamification: </a:t>
            </a:r>
            <a:r>
              <a:rPr b="0" i="0" lang="lt-LT" sz="1400" u="none" cap="none" strike="noStrike">
                <a:solidFill>
                  <a:srgbClr val="000000"/>
                </a:solidFill>
                <a:latin typeface="Arial"/>
                <a:ea typeface="Arial"/>
                <a:cs typeface="Arial"/>
                <a:sym typeface="Arial"/>
              </a:rPr>
              <a:t>Using game elements (like points or challenges) in learning.</a:t>
            </a:r>
            <a:endParaRPr b="0" i="0" sz="1000" u="none" cap="none" strike="noStrike">
              <a:solidFill>
                <a:srgbClr val="000000"/>
              </a:solidFill>
              <a:latin typeface="Arial"/>
              <a:ea typeface="Arial"/>
              <a:cs typeface="Arial"/>
              <a:sym typeface="Arial"/>
            </a:endParaRPr>
          </a:p>
        </p:txBody>
      </p:sp>
      <p:sp>
        <p:nvSpPr>
          <p:cNvPr id="1156" name="Google Shape;1156;p75"/>
          <p:cNvSpPr txBox="1"/>
          <p:nvPr/>
        </p:nvSpPr>
        <p:spPr>
          <a:xfrm>
            <a:off x="688800" y="522510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Digital Literacy: </a:t>
            </a:r>
            <a:r>
              <a:rPr b="0" i="0" lang="lt-LT" sz="1400" u="none" cap="none" strike="noStrike">
                <a:solidFill>
                  <a:srgbClr val="000000"/>
                </a:solidFill>
                <a:latin typeface="Arial"/>
                <a:ea typeface="Arial"/>
                <a:cs typeface="Arial"/>
                <a:sym typeface="Arial"/>
              </a:rPr>
              <a:t>Knowing how to use digital tools safely and effectively.</a:t>
            </a:r>
            <a:endParaRPr b="0" i="0" sz="1000" u="none" cap="none" strike="noStrike">
              <a:solidFill>
                <a:srgbClr val="000000"/>
              </a:solidFill>
              <a:latin typeface="Arial"/>
              <a:ea typeface="Arial"/>
              <a:cs typeface="Arial"/>
              <a:sym typeface="Arial"/>
            </a:endParaRPr>
          </a:p>
        </p:txBody>
      </p:sp>
      <p:sp>
        <p:nvSpPr>
          <p:cNvPr id="1157" name="Google Shape;1157;p75"/>
          <p:cNvSpPr txBox="1"/>
          <p:nvPr/>
        </p:nvSpPr>
        <p:spPr>
          <a:xfrm>
            <a:off x="688800" y="561075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Inclusion: </a:t>
            </a:r>
            <a:r>
              <a:rPr b="0" i="0" lang="lt-LT" sz="1400" u="none" cap="none" strike="noStrike">
                <a:solidFill>
                  <a:srgbClr val="000000"/>
                </a:solidFill>
                <a:latin typeface="Arial"/>
                <a:ea typeface="Arial"/>
                <a:cs typeface="Arial"/>
                <a:sym typeface="Arial"/>
              </a:rPr>
              <a:t>Making learning accessible to everyone, no matter their background.</a:t>
            </a:r>
            <a:endParaRPr b="0" i="0" sz="1000" u="none" cap="none" strike="noStrike">
              <a:solidFill>
                <a:srgbClr val="000000"/>
              </a:solidFill>
              <a:latin typeface="Arial"/>
              <a:ea typeface="Arial"/>
              <a:cs typeface="Arial"/>
              <a:sym typeface="Arial"/>
            </a:endParaRPr>
          </a:p>
        </p:txBody>
      </p:sp>
      <p:sp>
        <p:nvSpPr>
          <p:cNvPr id="1158" name="Google Shape;1158;p75"/>
          <p:cNvSpPr txBox="1"/>
          <p:nvPr/>
        </p:nvSpPr>
        <p:spPr>
          <a:xfrm>
            <a:off x="688800" y="5996406"/>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Scaffolding: </a:t>
            </a:r>
            <a:r>
              <a:rPr b="0" i="0" lang="lt-LT" sz="1400" u="none" cap="none" strike="noStrike">
                <a:solidFill>
                  <a:srgbClr val="000000"/>
                </a:solidFill>
                <a:latin typeface="Arial"/>
                <a:ea typeface="Arial"/>
                <a:cs typeface="Arial"/>
                <a:sym typeface="Arial"/>
              </a:rPr>
              <a:t>Supporting learners step-by-step so they can gradually do more on their own.</a:t>
            </a:r>
            <a:endParaRPr b="0" i="0" sz="1000" u="none" cap="none" strike="noStrike">
              <a:solidFill>
                <a:srgbClr val="000000"/>
              </a:solidFill>
              <a:latin typeface="Arial"/>
              <a:ea typeface="Arial"/>
              <a:cs typeface="Arial"/>
              <a:sym typeface="Arial"/>
            </a:endParaRPr>
          </a:p>
        </p:txBody>
      </p:sp>
      <p:sp>
        <p:nvSpPr>
          <p:cNvPr id="1159" name="Google Shape;1159;p75"/>
          <p:cNvSpPr txBox="1"/>
          <p:nvPr/>
        </p:nvSpPr>
        <p:spPr>
          <a:xfrm>
            <a:off x="688800" y="329682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lt-LT" sz="1400" u="none" cap="none" strike="noStrike">
                <a:solidFill>
                  <a:srgbClr val="678877"/>
                </a:solidFill>
                <a:latin typeface="Arial"/>
                <a:ea typeface="Arial"/>
                <a:cs typeface="Arial"/>
                <a:sym typeface="Arial"/>
              </a:rPr>
              <a:t>Iteration: </a:t>
            </a:r>
            <a:r>
              <a:rPr b="0" i="0" lang="lt-LT" sz="1400" u="none" cap="none" strike="noStrike">
                <a:solidFill>
                  <a:srgbClr val="000000"/>
                </a:solidFill>
                <a:latin typeface="Arial"/>
                <a:ea typeface="Arial"/>
                <a:cs typeface="Arial"/>
                <a:sym typeface="Arial"/>
              </a:rPr>
              <a:t>Repeating a process to improve it.</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163" name="Shape 1163"/>
        <p:cNvGrpSpPr/>
        <p:nvPr/>
      </p:nvGrpSpPr>
      <p:grpSpPr>
        <a:xfrm>
          <a:off x="0" y="0"/>
          <a:ext cx="0" cy="0"/>
          <a:chOff x="0" y="0"/>
          <a:chExt cx="0" cy="0"/>
        </a:xfrm>
      </p:grpSpPr>
      <p:sp>
        <p:nvSpPr>
          <p:cNvPr id="1164" name="Google Shape;1164;p58"/>
          <p:cNvSpPr txBox="1"/>
          <p:nvPr>
            <p:ph idx="1" type="body"/>
          </p:nvPr>
        </p:nvSpPr>
        <p:spPr>
          <a:xfrm>
            <a:off x="504796" y="1431740"/>
            <a:ext cx="10768793" cy="5101407"/>
          </a:xfrm>
          <a:prstGeom prst="rect">
            <a:avLst/>
          </a:prstGeom>
          <a:noFill/>
          <a:ln>
            <a:noFill/>
          </a:ln>
        </p:spPr>
        <p:txBody>
          <a:bodyPr anchorCtr="0" anchor="b" bIns="45700" lIns="91425" spcFirstLastPara="1" rIns="91425" wrap="square" tIns="45700">
            <a:noAutofit/>
          </a:bodyPr>
          <a:lstStyle/>
          <a:p>
            <a:pPr indent="0" lvl="0" marL="182563" rtl="0" algn="l">
              <a:lnSpc>
                <a:spcPct val="150000"/>
              </a:lnSpc>
              <a:spcBef>
                <a:spcPts val="0"/>
              </a:spcBef>
              <a:spcAft>
                <a:spcPts val="0"/>
              </a:spcAft>
              <a:buSzPts val="1680"/>
              <a:buNone/>
            </a:pPr>
            <a:r>
              <a:rPr b="0" lang="lt-LT" sz="1200">
                <a:latin typeface="Arial"/>
                <a:ea typeface="Arial"/>
                <a:cs typeface="Arial"/>
                <a:sym typeface="Arial"/>
              </a:rPr>
              <a:t>Anderson, L. W., &amp; Bloom, B. S. (2001). A taxonomy for learning, teaching, and assessing: A revision of Bloom’s taxonomy of educational objectives. Longman.</a:t>
            </a:r>
            <a:endParaRPr b="0" sz="1200">
              <a:latin typeface="Arial"/>
              <a:ea typeface="Arial"/>
              <a:cs typeface="Arial"/>
              <a:sym typeface="Arial"/>
            </a:endParaRPr>
          </a:p>
          <a:p>
            <a:pPr indent="0" lvl="0" marL="182563" rtl="0" algn="l">
              <a:lnSpc>
                <a:spcPct val="150000"/>
              </a:lnSpc>
              <a:spcBef>
                <a:spcPts val="0"/>
              </a:spcBef>
              <a:spcAft>
                <a:spcPts val="0"/>
              </a:spcAft>
              <a:buSzPts val="1680"/>
              <a:buNone/>
            </a:pPr>
            <a:r>
              <a:rPr b="0" lang="lt-LT" sz="1200">
                <a:latin typeface="Arial"/>
                <a:ea typeface="Arial"/>
                <a:cs typeface="Arial"/>
                <a:sym typeface="Arial"/>
              </a:rPr>
              <a:t>Atmatzidou, S., &amp; Demetriadis, S. (2016). Advancing students’ computational thinking skills through educational robotics: A study on age and gender relevant differences. Robotics and Autonomous Systems, 75, 661-670.</a:t>
            </a:r>
            <a:endParaRPr b="0" sz="1200">
              <a:latin typeface="Arial"/>
              <a:ea typeface="Arial"/>
              <a:cs typeface="Arial"/>
              <a:sym typeface="Arial"/>
            </a:endParaRPr>
          </a:p>
          <a:p>
            <a:pPr indent="0" lvl="0" marL="182563" rtl="0" algn="l">
              <a:lnSpc>
                <a:spcPct val="150000"/>
              </a:lnSpc>
              <a:spcBef>
                <a:spcPts val="0"/>
              </a:spcBef>
              <a:spcAft>
                <a:spcPts val="0"/>
              </a:spcAft>
              <a:buSzPts val="1680"/>
              <a:buNone/>
            </a:pPr>
            <a:r>
              <a:rPr b="0" i="1" lang="lt-LT" sz="1200">
                <a:latin typeface="Arial"/>
                <a:ea typeface="Arial"/>
                <a:cs typeface="Arial"/>
                <a:sym typeface="Arial"/>
              </a:rPr>
              <a:t>Baranauskas, M. C. C. (2014). Social awareness in HCI. interactions, 21(4), 66-69.</a:t>
            </a:r>
            <a:endParaRPr b="0" sz="1200">
              <a:latin typeface="Arial"/>
              <a:ea typeface="Arial"/>
              <a:cs typeface="Arial"/>
              <a:sym typeface="Arial"/>
            </a:endParaRPr>
          </a:p>
          <a:p>
            <a:pPr indent="0" lvl="0" marL="182563" rtl="0" algn="l">
              <a:lnSpc>
                <a:spcPct val="150000"/>
              </a:lnSpc>
              <a:spcBef>
                <a:spcPts val="0"/>
              </a:spcBef>
              <a:spcAft>
                <a:spcPts val="0"/>
              </a:spcAft>
              <a:buSzPts val="1680"/>
              <a:buNone/>
            </a:pPr>
            <a:r>
              <a:rPr b="0" lang="lt-LT" sz="1200">
                <a:latin typeface="Arial"/>
                <a:ea typeface="Arial"/>
                <a:cs typeface="Arial"/>
                <a:sym typeface="Arial"/>
              </a:rPr>
              <a:t>Burbaitė, R., Drąsutė, V., &amp; Štuikys, V. (2018, April). Integration of computational thinking skills in STEM-driven computer science education. In 2018 IEEE Global Engineering Education </a:t>
            </a:r>
            <a:r>
              <a:rPr b="0" i="1" lang="lt-LT" sz="1200">
                <a:latin typeface="Arial"/>
                <a:ea typeface="Arial"/>
                <a:cs typeface="Arial"/>
                <a:sym typeface="Arial"/>
              </a:rPr>
              <a:t>Conference (EDUCON) (pp. 1824-1832). IEEE.</a:t>
            </a:r>
            <a:endParaRPr b="0" sz="1200">
              <a:latin typeface="Arial"/>
              <a:ea typeface="Arial"/>
              <a:cs typeface="Arial"/>
              <a:sym typeface="Arial"/>
            </a:endParaRPr>
          </a:p>
          <a:p>
            <a:pPr indent="0" lvl="0" marL="182563" rtl="0" algn="l">
              <a:lnSpc>
                <a:spcPct val="150000"/>
              </a:lnSpc>
              <a:spcBef>
                <a:spcPts val="0"/>
              </a:spcBef>
              <a:spcAft>
                <a:spcPts val="0"/>
              </a:spcAft>
              <a:buSzPts val="1680"/>
              <a:buNone/>
            </a:pPr>
            <a:r>
              <a:rPr b="0" lang="lt-LT" sz="1200">
                <a:latin typeface="Arial"/>
                <a:ea typeface="Arial"/>
                <a:cs typeface="Arial"/>
                <a:sym typeface="Arial"/>
              </a:rPr>
              <a:t>Celik, I. (2023). Exploring the determinants of artificial intelligence (Ai) literacy: Digital divide, computational thinking, cognitive absorption. Telematics and Informatics, 83, 102026.</a:t>
            </a:r>
            <a:endParaRPr b="0" sz="1200">
              <a:latin typeface="Arial"/>
              <a:ea typeface="Arial"/>
              <a:cs typeface="Arial"/>
              <a:sym typeface="Arial"/>
            </a:endParaRPr>
          </a:p>
          <a:p>
            <a:pPr indent="0" lvl="0" marL="182563" rtl="0" algn="l">
              <a:lnSpc>
                <a:spcPct val="150000"/>
              </a:lnSpc>
              <a:spcBef>
                <a:spcPts val="0"/>
              </a:spcBef>
              <a:spcAft>
                <a:spcPts val="0"/>
              </a:spcAft>
              <a:buSzPts val="1680"/>
              <a:buNone/>
            </a:pPr>
            <a:r>
              <a:rPr b="0" lang="lt-LT" sz="1200">
                <a:latin typeface="Arial"/>
                <a:ea typeface="Arial"/>
                <a:cs typeface="Arial"/>
                <a:sym typeface="Arial"/>
              </a:rPr>
              <a:t>Cummins, K. (2016). Teaching Digital Technologies &amp; STEM: Computational Thinking, coding and robotics in the classroom. Retrieved from Amazon. com.</a:t>
            </a:r>
            <a:endParaRPr b="0" sz="1200">
              <a:latin typeface="Arial"/>
              <a:ea typeface="Arial"/>
              <a:cs typeface="Arial"/>
              <a:sym typeface="Arial"/>
            </a:endParaRPr>
          </a:p>
          <a:p>
            <a:pPr indent="0" lvl="0" marL="182563" rtl="0" algn="l">
              <a:lnSpc>
                <a:spcPct val="150000"/>
              </a:lnSpc>
              <a:spcBef>
                <a:spcPts val="0"/>
              </a:spcBef>
              <a:spcAft>
                <a:spcPts val="0"/>
              </a:spcAft>
              <a:buSzPts val="1680"/>
              <a:buNone/>
            </a:pPr>
            <a:r>
              <a:rPr b="0" lang="lt-LT" sz="1200">
                <a:latin typeface="Arial"/>
                <a:ea typeface="Arial"/>
                <a:cs typeface="Arial"/>
                <a:sym typeface="Arial"/>
              </a:rPr>
              <a:t>Ortiz, J. S., &amp; Pereira, R. (2021). Computational Thinking for Youth and Adults Education: model, principles, activities and lessons learned. Revista Brasileira de Informática na Educação, 29, 1312-1336. </a:t>
            </a:r>
            <a:endParaRPr b="0" sz="1200">
              <a:latin typeface="Arial"/>
              <a:ea typeface="Arial"/>
              <a:cs typeface="Arial"/>
              <a:sym typeface="Arial"/>
            </a:endParaRPr>
          </a:p>
          <a:p>
            <a:pPr indent="0" lvl="0" marL="182563" rtl="0" algn="l">
              <a:lnSpc>
                <a:spcPct val="150000"/>
              </a:lnSpc>
              <a:spcBef>
                <a:spcPts val="0"/>
              </a:spcBef>
              <a:spcAft>
                <a:spcPts val="0"/>
              </a:spcAft>
              <a:buSzPts val="1680"/>
              <a:buNone/>
            </a:pPr>
            <a:r>
              <a:rPr b="0" lang="lt-LT" sz="1200">
                <a:latin typeface="Arial"/>
                <a:ea typeface="Arial"/>
                <a:cs typeface="Arial"/>
                <a:sym typeface="Arial"/>
              </a:rPr>
              <a:t>Román-González, M., Pérez-González, J. C., &amp; Jiménez-Fernández, C. (2017). Which cognitive abilities underlie computational thinking? Criterion validity of the Computational Thinking Test. </a:t>
            </a:r>
            <a:r>
              <a:rPr b="0" i="1" lang="lt-LT" sz="1200">
                <a:latin typeface="Arial"/>
                <a:ea typeface="Arial"/>
                <a:cs typeface="Arial"/>
                <a:sym typeface="Arial"/>
              </a:rPr>
              <a:t>Computers in human behavior</a:t>
            </a:r>
            <a:r>
              <a:rPr b="0" lang="lt-LT" sz="1200">
                <a:latin typeface="Arial"/>
                <a:ea typeface="Arial"/>
                <a:cs typeface="Arial"/>
                <a:sym typeface="Arial"/>
              </a:rPr>
              <a:t>, </a:t>
            </a:r>
            <a:r>
              <a:rPr b="0" i="1" lang="lt-LT" sz="1200">
                <a:latin typeface="Arial"/>
                <a:ea typeface="Arial"/>
                <a:cs typeface="Arial"/>
                <a:sym typeface="Arial"/>
              </a:rPr>
              <a:t>72</a:t>
            </a:r>
            <a:r>
              <a:rPr b="0" lang="lt-LT" sz="1200">
                <a:latin typeface="Arial"/>
                <a:ea typeface="Arial"/>
                <a:cs typeface="Arial"/>
                <a:sym typeface="Arial"/>
              </a:rPr>
              <a:t>, 678-691.</a:t>
            </a:r>
            <a:endParaRPr>
              <a:latin typeface="Arial"/>
              <a:ea typeface="Arial"/>
              <a:cs typeface="Arial"/>
              <a:sym typeface="Arial"/>
            </a:endParaRPr>
          </a:p>
          <a:p>
            <a:pPr indent="0" lvl="0" marL="182563" rtl="0" algn="l">
              <a:lnSpc>
                <a:spcPct val="150000"/>
              </a:lnSpc>
              <a:spcBef>
                <a:spcPts val="0"/>
              </a:spcBef>
              <a:spcAft>
                <a:spcPts val="0"/>
              </a:spcAft>
              <a:buSzPts val="1680"/>
              <a:buNone/>
            </a:pPr>
            <a:r>
              <a:rPr b="0" lang="lt-LT" sz="1200">
                <a:latin typeface="Arial"/>
                <a:ea typeface="Arial"/>
                <a:cs typeface="Arial"/>
                <a:sym typeface="Arial"/>
              </a:rPr>
              <a:t>These are the top 10 job skills of tomorrow – and how long it takes to learn them. Oct 21, 2020 Available online </a:t>
            </a:r>
            <a:r>
              <a:rPr b="0" lang="lt-LT" sz="1200" u="sng">
                <a:solidFill>
                  <a:schemeClr val="hlink"/>
                </a:solidFill>
                <a:latin typeface="Arial"/>
                <a:ea typeface="Arial"/>
                <a:cs typeface="Arial"/>
                <a:sym typeface="Arial"/>
                <a:hlinkClick r:id="rId3"/>
              </a:rPr>
              <a:t>https://www.weforum.org/stories/2020/10/top-10-work-skills-of-tomorrow-how-long-it-takes-to-learn-them/</a:t>
            </a:r>
            <a:endParaRPr b="0" sz="1200">
              <a:latin typeface="Arial"/>
              <a:ea typeface="Arial"/>
              <a:cs typeface="Arial"/>
              <a:sym typeface="Arial"/>
            </a:endParaRPr>
          </a:p>
          <a:p>
            <a:pPr indent="0" lvl="0" marL="182563" rtl="0" algn="l">
              <a:lnSpc>
                <a:spcPct val="150000"/>
              </a:lnSpc>
              <a:spcBef>
                <a:spcPts val="0"/>
              </a:spcBef>
              <a:spcAft>
                <a:spcPts val="0"/>
              </a:spcAft>
              <a:buSzPts val="1680"/>
              <a:buNone/>
            </a:pPr>
            <a:r>
              <a:rPr b="0" lang="lt-LT" sz="1200">
                <a:solidFill>
                  <a:schemeClr val="dk1"/>
                </a:solidFill>
                <a:latin typeface="Arial"/>
                <a:ea typeface="Arial"/>
                <a:cs typeface="Arial"/>
                <a:sym typeface="Arial"/>
              </a:rPr>
              <a:t>Zeng, D. (2013). From Computational Thinking to AI Thinking [A letter from the editor]. </a:t>
            </a:r>
            <a:r>
              <a:rPr b="0" i="1" lang="lt-LT" sz="1200">
                <a:solidFill>
                  <a:schemeClr val="dk1"/>
                </a:solidFill>
                <a:latin typeface="Arial"/>
                <a:ea typeface="Arial"/>
                <a:cs typeface="Arial"/>
                <a:sym typeface="Arial"/>
              </a:rPr>
              <a:t>IEEE Intelligent Systems</a:t>
            </a:r>
            <a:r>
              <a:rPr b="0" lang="lt-LT" sz="1200">
                <a:solidFill>
                  <a:schemeClr val="dk1"/>
                </a:solidFill>
                <a:latin typeface="Arial"/>
                <a:ea typeface="Arial"/>
                <a:cs typeface="Arial"/>
                <a:sym typeface="Arial"/>
              </a:rPr>
              <a:t>, </a:t>
            </a:r>
            <a:r>
              <a:rPr b="0" i="1" lang="lt-LT" sz="1200">
                <a:solidFill>
                  <a:schemeClr val="dk1"/>
                </a:solidFill>
                <a:latin typeface="Arial"/>
                <a:ea typeface="Arial"/>
                <a:cs typeface="Arial"/>
                <a:sym typeface="Arial"/>
              </a:rPr>
              <a:t>28</a:t>
            </a:r>
            <a:r>
              <a:rPr b="0" lang="lt-LT" sz="1200">
                <a:solidFill>
                  <a:schemeClr val="dk1"/>
                </a:solidFill>
                <a:latin typeface="Arial"/>
                <a:ea typeface="Arial"/>
                <a:cs typeface="Arial"/>
                <a:sym typeface="Arial"/>
              </a:rPr>
              <a:t>(06), 2-4.</a:t>
            </a:r>
            <a:endParaRPr sz="1200">
              <a:latin typeface="Arial"/>
              <a:ea typeface="Arial"/>
              <a:cs typeface="Arial"/>
              <a:sym typeface="Arial"/>
            </a:endParaRPr>
          </a:p>
          <a:p>
            <a:pPr indent="0" lvl="0" marL="182563" rtl="0" algn="l">
              <a:lnSpc>
                <a:spcPct val="150000"/>
              </a:lnSpc>
              <a:spcBef>
                <a:spcPts val="0"/>
              </a:spcBef>
              <a:spcAft>
                <a:spcPts val="0"/>
              </a:spcAft>
              <a:buSzPts val="1680"/>
              <a:buNone/>
            </a:pPr>
            <a:r>
              <a:rPr b="0" i="1" lang="lt-LT" sz="1200">
                <a:latin typeface="Arial"/>
                <a:ea typeface="Arial"/>
                <a:cs typeface="Arial"/>
                <a:sym typeface="Arial"/>
              </a:rPr>
              <a:t>Wing, J. M. (2006). Computational thinking. Communications of the ACM, 49(3), 33-35.</a:t>
            </a:r>
            <a:endParaRPr b="0" sz="1200">
              <a:latin typeface="Arial"/>
              <a:ea typeface="Arial"/>
              <a:cs typeface="Arial"/>
              <a:sym typeface="Arial"/>
            </a:endParaRPr>
          </a:p>
          <a:p>
            <a:pPr indent="0" lvl="0" marL="182563" rtl="0" algn="l">
              <a:lnSpc>
                <a:spcPct val="150000"/>
              </a:lnSpc>
              <a:spcBef>
                <a:spcPts val="0"/>
              </a:spcBef>
              <a:spcAft>
                <a:spcPts val="0"/>
              </a:spcAft>
              <a:buSzPts val="1680"/>
              <a:buNone/>
            </a:pPr>
            <a:r>
              <a:rPr b="0" lang="lt-LT" sz="1200">
                <a:latin typeface="Arial"/>
                <a:ea typeface="Arial"/>
                <a:cs typeface="Arial"/>
                <a:sym typeface="Arial"/>
              </a:rPr>
              <a:t>Wing, J. M. (2008). Computational thinking and thinking about computing. </a:t>
            </a:r>
            <a:r>
              <a:rPr b="0" i="1" lang="lt-LT" sz="1200">
                <a:latin typeface="Arial"/>
                <a:ea typeface="Arial"/>
                <a:cs typeface="Arial"/>
                <a:sym typeface="Arial"/>
              </a:rPr>
              <a:t>Philosophical Transactions of the Royal Society A: Mathematical, Physical and Engineering Sciences</a:t>
            </a:r>
            <a:r>
              <a:rPr b="0" lang="lt-LT" sz="1200">
                <a:latin typeface="Arial"/>
                <a:ea typeface="Arial"/>
                <a:cs typeface="Arial"/>
                <a:sym typeface="Arial"/>
              </a:rPr>
              <a:t>, </a:t>
            </a:r>
            <a:r>
              <a:rPr b="0" i="1" lang="lt-LT" sz="1200">
                <a:latin typeface="Arial"/>
                <a:ea typeface="Arial"/>
                <a:cs typeface="Arial"/>
                <a:sym typeface="Arial"/>
              </a:rPr>
              <a:t>366</a:t>
            </a:r>
            <a:r>
              <a:rPr b="0" lang="lt-LT" sz="1200">
                <a:latin typeface="Arial"/>
                <a:ea typeface="Arial"/>
                <a:cs typeface="Arial"/>
                <a:sym typeface="Arial"/>
              </a:rPr>
              <a:t>(1881), 3717-3725.</a:t>
            </a:r>
            <a:endParaRPr b="0" sz="1200">
              <a:latin typeface="Arial"/>
              <a:ea typeface="Arial"/>
              <a:cs typeface="Arial"/>
              <a:sym typeface="Arial"/>
            </a:endParaRPr>
          </a:p>
        </p:txBody>
      </p:sp>
      <p:sp>
        <p:nvSpPr>
          <p:cNvPr id="1165" name="Google Shape;1165;p58"/>
          <p:cNvSpPr txBox="1"/>
          <p:nvPr>
            <p:ph type="title"/>
          </p:nvPr>
        </p:nvSpPr>
        <p:spPr>
          <a:xfrm>
            <a:off x="-508000" y="513176"/>
            <a:ext cx="5011885" cy="67088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2800"/>
              <a:buFont typeface="Sorts Mill Goudy"/>
              <a:buNone/>
            </a:pPr>
            <a:r>
              <a:rPr b="1" lang="lt-LT" sz="2900">
                <a:solidFill>
                  <a:schemeClr val="dk2"/>
                </a:solidFill>
                <a:latin typeface="Arial"/>
                <a:ea typeface="Arial"/>
                <a:cs typeface="Arial"/>
                <a:sym typeface="Arial"/>
              </a:rPr>
              <a:t>REFERENCES</a:t>
            </a:r>
            <a:endParaRPr b="1" sz="2900">
              <a:solidFill>
                <a:schemeClr val="dk2"/>
              </a:solidFill>
              <a:latin typeface="Arial"/>
              <a:ea typeface="Arial"/>
              <a:cs typeface="Arial"/>
              <a:sym typeface="Arial"/>
            </a:endParaRPr>
          </a:p>
        </p:txBody>
      </p:sp>
      <p:sp>
        <p:nvSpPr>
          <p:cNvPr id="1166" name="Google Shape;1166;p5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lt-LT"/>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1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3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2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Ligita</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51E04A83-935F-43A4-8266-1BE641E16AA4</vt:lpwstr>
  </property>
  <property fmtid="{D5CDD505-2E9C-101B-9397-08002B2CF9AE}" pid="3" name="ArticulatePath">
    <vt:lpwstr>COMPseniors - OERs Module 2</vt:lpwstr>
  </property>
</Properties>
</file>