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7" r:id="rId5"/>
    <p:sldMasterId id="2147483668" r:id="rId6"/>
    <p:sldMasterId id="214748367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Lst>
  <p:sldSz cy="6858000" cx="12192000"/>
  <p:notesSz cx="6858000" cy="9144000"/>
  <p:embeddedFontLst>
    <p:embeddedFont>
      <p:font typeface="Sorts Mill Goudy"/>
      <p:regular r:id="rId58"/>
      <p:italic r:id="rId59"/>
    </p:embeddedFont>
    <p:embeddedFont>
      <p:font typeface="Gill Sans"/>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2" roundtripDataSignature="AMtx7mggOUZPLR7WRNPV2Kb5yfetR6+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3E502A0-ECA0-44AC-8FDA-6D8762283558}">
  <a:tblStyle styleId="{23E502A0-ECA0-44AC-8FDA-6D8762283558}"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868B5C47-6AA5-4B9E-91F5-3CB470387DF8}"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1F0EF"/>
          </a:solidFill>
        </a:fill>
      </a:tcStyle>
    </a:wholeTbl>
    <a:band1H>
      <a:tcTxStyle b="off" i="off"/>
      <a:tcStyle>
        <a:fill>
          <a:solidFill>
            <a:srgbClr val="E1E0DD"/>
          </a:solidFill>
        </a:fill>
      </a:tcStyle>
    </a:band1H>
    <a:band2H>
      <a:tcTxStyle b="off" i="off"/>
    </a:band2H>
    <a:band1V>
      <a:tcTxStyle b="off" i="off"/>
      <a:tcStyle>
        <a:fill>
          <a:solidFill>
            <a:srgbClr val="E1E0DD"/>
          </a:solidFill>
        </a:fill>
      </a:tcStyle>
    </a:band1V>
    <a:band2V>
      <a:tcTxStyle b="off" i="off"/>
    </a:band2V>
    <a:lastCol>
      <a:tcTxStyle b="on" i="off">
        <a:font>
          <a:latin typeface="Arial"/>
          <a:ea typeface="Arial"/>
          <a:cs typeface="Arial"/>
        </a:font>
        <a:schemeClr val="lt1"/>
      </a:tcTxStyle>
      <a:tcStyle>
        <a:fill>
          <a:solidFill>
            <a:schemeClr val="accent4"/>
          </a:solidFill>
        </a:fill>
      </a:tcStyle>
    </a:lastCol>
    <a:firstCol>
      <a:tcTxStyle b="on" i="off">
        <a:font>
          <a:latin typeface="Arial"/>
          <a:ea typeface="Arial"/>
          <a:cs typeface="Arial"/>
        </a:font>
        <a:schemeClr val="lt1"/>
      </a:tcTxStyle>
      <a:tcStyle>
        <a:fill>
          <a:solidFill>
            <a:schemeClr val="accent4"/>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customschemas.google.com/relationships/presentationmetadata" Target="metadata"/><Relationship Id="rId61" Type="http://schemas.openxmlformats.org/officeDocument/2006/relationships/font" Target="fonts/GillSans-bold.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GillSans-regular.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font" Target="fonts/SortsMillGoudy-italic.fntdata"/><Relationship Id="rId14" Type="http://schemas.openxmlformats.org/officeDocument/2006/relationships/slide" Target="slides/slide6.xml"/><Relationship Id="rId58" Type="http://schemas.openxmlformats.org/officeDocument/2006/relationships/font" Target="fonts/SortsMillGoudy-regular.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6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413" name="Google Shape;413;p7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32" name="Google Shape;432;p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51" name="Google Shape;451;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61" name="Google Shape;461;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a:latin typeface="Arial"/>
              <a:ea typeface="Arial"/>
              <a:cs typeface="Arial"/>
              <a:sym typeface="Arial"/>
            </a:endParaRPr>
          </a:p>
        </p:txBody>
      </p:sp>
      <p:sp>
        <p:nvSpPr>
          <p:cNvPr id="469" name="Google Shape;46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a:latin typeface="Arial"/>
              <a:ea typeface="Arial"/>
              <a:cs typeface="Arial"/>
              <a:sym typeface="Arial"/>
            </a:endParaRPr>
          </a:p>
        </p:txBody>
      </p:sp>
      <p:sp>
        <p:nvSpPr>
          <p:cNvPr id="482" name="Google Shape;4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6" name="Google Shape;49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24" name="Google Shape;524;p1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34" name="Google Shape;534;p1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580" name="Google Shape;58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05" name="Google Shape;605;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8" name="Google Shape;62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30" name="Google Shape;630;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674" name="Google Shape;67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75" name="Google Shape;675;p1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8" name="Google Shape;68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89" name="Google Shape;689;p2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7" name="Google Shape;69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8" name="Google Shape;69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99" name="Google Shape;699;p2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7" name="Google Shape;70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708" name="Google Shape;708;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6" name="Google Shape;71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17" name="Google Shape;71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26" name="Google Shape;72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5" name="Google Shape;74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46" name="Google Shape;74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66" name="Google Shape;766;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5" name="Google Shape;78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6" name="Google Shape;78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87" name="Google Shape;787;p2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6" name="Google Shape;79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7" name="Google Shape;79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98" name="Google Shape;798;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7" name="Google Shape;80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8" name="Google Shape;80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09" name="Google Shape;809;p2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8" name="Google Shape;81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9" name="Google Shape;819;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20" name="Google Shape;820;p3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9" name="Google Shape;82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0" name="Google Shape;83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31" name="Google Shape;831;p3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0" name="Google Shape;84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0" name="Google Shape;86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1-a</a:t>
            </a:r>
            <a:endParaRPr/>
          </a:p>
          <a:p>
            <a:pPr indent="0" lvl="0" marL="0" rtl="0" algn="l">
              <a:lnSpc>
                <a:spcPct val="100000"/>
              </a:lnSpc>
              <a:spcBef>
                <a:spcPts val="0"/>
              </a:spcBef>
              <a:spcAft>
                <a:spcPts val="0"/>
              </a:spcAft>
              <a:buSzPts val="1400"/>
              <a:buNone/>
            </a:pPr>
            <a:r>
              <a:rPr lang="lt-LT"/>
              <a:t>2-b</a:t>
            </a:r>
            <a:endParaRPr/>
          </a:p>
          <a:p>
            <a:pPr indent="0" lvl="0" marL="0" rtl="0" algn="l">
              <a:lnSpc>
                <a:spcPct val="100000"/>
              </a:lnSpc>
              <a:spcBef>
                <a:spcPts val="0"/>
              </a:spcBef>
              <a:spcAft>
                <a:spcPts val="0"/>
              </a:spcAft>
              <a:buSzPts val="1400"/>
              <a:buNone/>
            </a:pPr>
            <a:r>
              <a:rPr lang="lt-LT"/>
              <a:t>3-c</a:t>
            </a:r>
            <a:endParaRPr/>
          </a:p>
          <a:p>
            <a:pPr indent="0" lvl="0" marL="0" rtl="0" algn="l">
              <a:lnSpc>
                <a:spcPct val="100000"/>
              </a:lnSpc>
              <a:spcBef>
                <a:spcPts val="0"/>
              </a:spcBef>
              <a:spcAft>
                <a:spcPts val="0"/>
              </a:spcAft>
              <a:buSzPts val="1400"/>
              <a:buNone/>
            </a:pPr>
            <a:r>
              <a:rPr lang="lt-LT"/>
              <a:t>4-a</a:t>
            </a:r>
            <a:endParaRPr/>
          </a:p>
          <a:p>
            <a:pPr indent="0" lvl="0" marL="0" rtl="0" algn="l">
              <a:lnSpc>
                <a:spcPct val="100000"/>
              </a:lnSpc>
              <a:spcBef>
                <a:spcPts val="0"/>
              </a:spcBef>
              <a:spcAft>
                <a:spcPts val="0"/>
              </a:spcAft>
              <a:buSzPts val="1400"/>
              <a:buNone/>
            </a:pPr>
            <a:r>
              <a:rPr lang="lt-LT"/>
              <a:t>5-b</a:t>
            </a:r>
            <a:endParaRPr/>
          </a:p>
          <a:p>
            <a:pPr indent="0" lvl="0" marL="0" rtl="0" algn="l">
              <a:lnSpc>
                <a:spcPct val="100000"/>
              </a:lnSpc>
              <a:spcBef>
                <a:spcPts val="0"/>
              </a:spcBef>
              <a:spcAft>
                <a:spcPts val="0"/>
              </a:spcAft>
              <a:buSzPts val="1400"/>
              <a:buNone/>
            </a:pPr>
            <a:r>
              <a:t/>
            </a:r>
            <a:endParaRPr/>
          </a:p>
        </p:txBody>
      </p:sp>
      <p:sp>
        <p:nvSpPr>
          <p:cNvPr id="888" name="Google Shape;88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8" name="Google Shape;898;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9" name="Google Shape;899;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00" name="Google Shape;900;p3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8" name="Google Shape;908;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9" name="Google Shape;909;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10" name="Google Shape;910;p3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8" name="Google Shape;91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4" name="Google Shape;944;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5" name="Google Shape;945;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46" name="Google Shape;946;p3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4" name="Google Shape;954;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955" name="Google Shape;955;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3" name="Google Shape;100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5" name="Google Shape;101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5" name="Google Shape;1025;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6" name="Google Shape;1026;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027" name="Google Shape;1027;p7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5" name="Google Shape;1035;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5" name="Google Shape;104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1-b</a:t>
            </a:r>
            <a:endParaRPr/>
          </a:p>
          <a:p>
            <a:pPr indent="0" lvl="0" marL="0" rtl="0" algn="l">
              <a:lnSpc>
                <a:spcPct val="100000"/>
              </a:lnSpc>
              <a:spcBef>
                <a:spcPts val="0"/>
              </a:spcBef>
              <a:spcAft>
                <a:spcPts val="0"/>
              </a:spcAft>
              <a:buSzPts val="1400"/>
              <a:buNone/>
            </a:pPr>
            <a:r>
              <a:rPr lang="lt-LT"/>
              <a:t>2-c</a:t>
            </a:r>
            <a:endParaRPr/>
          </a:p>
          <a:p>
            <a:pPr indent="0" lvl="0" marL="0" rtl="0" algn="l">
              <a:lnSpc>
                <a:spcPct val="100000"/>
              </a:lnSpc>
              <a:spcBef>
                <a:spcPts val="0"/>
              </a:spcBef>
              <a:spcAft>
                <a:spcPts val="0"/>
              </a:spcAft>
              <a:buSzPts val="1400"/>
              <a:buNone/>
            </a:pPr>
            <a:r>
              <a:rPr lang="lt-LT"/>
              <a:t>3-a</a:t>
            </a:r>
            <a:endParaRPr/>
          </a:p>
          <a:p>
            <a:pPr indent="0" lvl="0" marL="0" rtl="0" algn="l">
              <a:lnSpc>
                <a:spcPct val="100000"/>
              </a:lnSpc>
              <a:spcBef>
                <a:spcPts val="0"/>
              </a:spcBef>
              <a:spcAft>
                <a:spcPts val="0"/>
              </a:spcAft>
              <a:buSzPts val="1400"/>
              <a:buNone/>
            </a:pPr>
            <a:r>
              <a:rPr lang="lt-LT"/>
              <a:t>4-b</a:t>
            </a:r>
            <a:endParaRPr/>
          </a:p>
          <a:p>
            <a:pPr indent="0" lvl="0" marL="0" rtl="0" algn="l">
              <a:lnSpc>
                <a:spcPct val="100000"/>
              </a:lnSpc>
              <a:spcBef>
                <a:spcPts val="0"/>
              </a:spcBef>
              <a:spcAft>
                <a:spcPts val="0"/>
              </a:spcAft>
              <a:buSzPts val="1400"/>
              <a:buNone/>
            </a:pPr>
            <a:r>
              <a:rPr lang="lt-LT"/>
              <a:t>5-b</a:t>
            </a:r>
            <a:endParaRPr/>
          </a:p>
        </p:txBody>
      </p:sp>
      <p:sp>
        <p:nvSpPr>
          <p:cNvPr id="1052" name="Google Shape;1052;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1" name="Google Shape;106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097" name="Google Shape;1097;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7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9" name="Google Shape;1119;p7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0" name="Google Shape;1120;p7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21" name="Google Shape;1121;p7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9" name="Google Shape;1129;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0" name="Google Shape;1130;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131" name="Google Shape;1131;p5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354ac2df288_0_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1" name="Google Shape;1141;g354ac2df288_0_0:notes"/>
          <p:cNvSpPr txBox="1"/>
          <p:nvPr>
            <p:ph idx="1" type="body"/>
          </p:nvPr>
        </p:nvSpPr>
        <p:spPr>
          <a:xfrm>
            <a:off x="680085" y="4780250"/>
            <a:ext cx="5440800" cy="391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2" name="Google Shape;1142;g354ac2df288_0_0:notes"/>
          <p:cNvSpPr txBox="1"/>
          <p:nvPr>
            <p:ph idx="12" type="sldNum"/>
          </p:nvPr>
        </p:nvSpPr>
        <p:spPr>
          <a:xfrm>
            <a:off x="3852241" y="9434615"/>
            <a:ext cx="2946900" cy="4983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43" name="Google Shape;1143;g354ac2df288_0_0:notes"/>
          <p:cNvSpPr txBox="1"/>
          <p:nvPr>
            <p:ph idx="10" type="dt"/>
          </p:nvPr>
        </p:nvSpPr>
        <p:spPr>
          <a:xfrm>
            <a:off x="3852241" y="0"/>
            <a:ext cx="2946900" cy="4983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2" name="Google Shape;1162;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6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61"/>
          <p:cNvSpPr/>
          <p:nvPr>
            <p:ph idx="2" type="pic"/>
          </p:nvPr>
        </p:nvSpPr>
        <p:spPr>
          <a:xfrm>
            <a:off x="680720" y="685799"/>
            <a:ext cx="10830560" cy="5486401"/>
          </a:xfrm>
          <a:prstGeom prst="rect">
            <a:avLst/>
          </a:prstGeom>
          <a:noFill/>
          <a:ln>
            <a:noFill/>
          </a:ln>
        </p:spPr>
      </p:sp>
      <p:sp>
        <p:nvSpPr>
          <p:cNvPr id="18" name="Google Shape;18;p61"/>
          <p:cNvSpPr txBox="1"/>
          <p:nvPr>
            <p:ph type="title"/>
          </p:nvPr>
        </p:nvSpPr>
        <p:spPr>
          <a:xfrm>
            <a:off x="680720" y="3813048"/>
            <a:ext cx="10830560" cy="2359152"/>
          </a:xfrm>
          <a:prstGeom prst="rect">
            <a:avLst/>
          </a:prstGeom>
          <a:gradFill>
            <a:gsLst>
              <a:gs pos="0">
                <a:srgbClr val="000000">
                  <a:alpha val="0"/>
                </a:srgbClr>
              </a:gs>
              <a:gs pos="61000">
                <a:srgbClr val="000000">
                  <a:alpha val="49411"/>
                </a:srgbClr>
              </a:gs>
              <a:gs pos="100000">
                <a:srgbClr val="000000">
                  <a:alpha val="42352"/>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6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0" name="Shape 20"/>
        <p:cNvGrpSpPr/>
        <p:nvPr/>
      </p:nvGrpSpPr>
      <p:grpSpPr>
        <a:xfrm>
          <a:off x="0" y="0"/>
          <a:ext cx="0" cy="0"/>
          <a:chOff x="0" y="0"/>
          <a:chExt cx="0" cy="0"/>
        </a:xfrm>
      </p:grpSpPr>
      <p:sp>
        <p:nvSpPr>
          <p:cNvPr id="21" name="Google Shape;21;p62"/>
          <p:cNvSpPr/>
          <p:nvPr/>
        </p:nvSpPr>
        <p:spPr>
          <a:xfrm>
            <a:off x="-1" y="0"/>
            <a:ext cx="12192001" cy="6858000"/>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6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6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2"/>
          <p:cNvSpPr/>
          <p:nvPr>
            <p:ph idx="2" type="pic"/>
          </p:nvPr>
        </p:nvSpPr>
        <p:spPr>
          <a:xfrm>
            <a:off x="1279525" y="2155389"/>
            <a:ext cx="2003425" cy="2002536"/>
          </a:xfrm>
          <a:prstGeom prst="rect">
            <a:avLst/>
          </a:prstGeom>
          <a:noFill/>
          <a:ln>
            <a:noFill/>
          </a:ln>
        </p:spPr>
      </p:sp>
      <p:sp>
        <p:nvSpPr>
          <p:cNvPr id="26" name="Google Shape;26;p6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6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62"/>
          <p:cNvSpPr/>
          <p:nvPr>
            <p:ph idx="4" type="pic"/>
          </p:nvPr>
        </p:nvSpPr>
        <p:spPr>
          <a:xfrm>
            <a:off x="3804132" y="2155389"/>
            <a:ext cx="2003425" cy="2002536"/>
          </a:xfrm>
          <a:prstGeom prst="rect">
            <a:avLst/>
          </a:prstGeom>
          <a:noFill/>
          <a:ln>
            <a:noFill/>
          </a:ln>
        </p:spPr>
      </p:sp>
      <p:sp>
        <p:nvSpPr>
          <p:cNvPr id="29" name="Google Shape;29;p6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2"/>
          <p:cNvSpPr/>
          <p:nvPr>
            <p:ph idx="7" type="pic"/>
          </p:nvPr>
        </p:nvSpPr>
        <p:spPr>
          <a:xfrm>
            <a:off x="6332269" y="2155389"/>
            <a:ext cx="2003425" cy="2002536"/>
          </a:xfrm>
          <a:prstGeom prst="rect">
            <a:avLst/>
          </a:prstGeom>
          <a:noFill/>
          <a:ln>
            <a:noFill/>
          </a:ln>
        </p:spPr>
      </p:sp>
      <p:sp>
        <p:nvSpPr>
          <p:cNvPr id="32" name="Google Shape;32;p6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62"/>
          <p:cNvSpPr/>
          <p:nvPr>
            <p:ph idx="13" type="pic"/>
          </p:nvPr>
        </p:nvSpPr>
        <p:spPr>
          <a:xfrm>
            <a:off x="8858607" y="2155389"/>
            <a:ext cx="2003425" cy="2002536"/>
          </a:xfrm>
          <a:prstGeom prst="rect">
            <a:avLst/>
          </a:prstGeom>
          <a:noFill/>
          <a:ln>
            <a:noFill/>
          </a:ln>
        </p:spPr>
      </p:sp>
      <p:sp>
        <p:nvSpPr>
          <p:cNvPr id="35" name="Google Shape;35;p6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9" name="Shape 39"/>
        <p:cNvGrpSpPr/>
        <p:nvPr/>
      </p:nvGrpSpPr>
      <p:grpSpPr>
        <a:xfrm>
          <a:off x="0" y="0"/>
          <a:ext cx="0" cy="0"/>
          <a:chOff x="0" y="0"/>
          <a:chExt cx="0" cy="0"/>
        </a:xfrm>
      </p:grpSpPr>
      <p:sp>
        <p:nvSpPr>
          <p:cNvPr id="40" name="Google Shape;40;p65"/>
          <p:cNvSpPr/>
          <p:nvPr/>
        </p:nvSpPr>
        <p:spPr>
          <a:xfrm>
            <a:off x="0" y="0"/>
            <a:ext cx="8153400" cy="6857999"/>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 name="Google Shape;41;p6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 name="Google Shape;42;p6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Arial"/>
                <a:ea typeface="Arial"/>
                <a:cs typeface="Arial"/>
                <a:sym typeface="Arial"/>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65"/>
          <p:cNvSpPr/>
          <p:nvPr>
            <p:ph idx="2" type="pic"/>
          </p:nvPr>
        </p:nvSpPr>
        <p:spPr>
          <a:xfrm>
            <a:off x="8839200" y="685800"/>
            <a:ext cx="2667000" cy="2400300"/>
          </a:xfrm>
          <a:prstGeom prst="rect">
            <a:avLst/>
          </a:prstGeom>
          <a:noFill/>
          <a:ln>
            <a:noFill/>
          </a:ln>
        </p:spPr>
      </p:sp>
      <p:sp>
        <p:nvSpPr>
          <p:cNvPr id="46" name="Google Shape;46;p65"/>
          <p:cNvSpPr/>
          <p:nvPr>
            <p:ph idx="3" type="pic"/>
          </p:nvPr>
        </p:nvSpPr>
        <p:spPr>
          <a:xfrm>
            <a:off x="8839200" y="3764738"/>
            <a:ext cx="2667000" cy="2404872"/>
          </a:xfrm>
          <a:prstGeom prst="rect">
            <a:avLst/>
          </a:prstGeom>
          <a:noFill/>
          <a:ln>
            <a:noFill/>
          </a:ln>
        </p:spPr>
      </p:sp>
      <p:sp>
        <p:nvSpPr>
          <p:cNvPr id="47" name="Google Shape;47;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49" name="Shape 49"/>
        <p:cNvGrpSpPr/>
        <p:nvPr/>
      </p:nvGrpSpPr>
      <p:grpSpPr>
        <a:xfrm>
          <a:off x="0" y="0"/>
          <a:ext cx="0" cy="0"/>
          <a:chOff x="0" y="0"/>
          <a:chExt cx="0" cy="0"/>
        </a:xfrm>
      </p:grpSpPr>
      <p:sp>
        <p:nvSpPr>
          <p:cNvPr id="50" name="Google Shape;50;p6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1" name="Google Shape;51;p64"/>
          <p:cNvSpPr/>
          <p:nvPr>
            <p:ph idx="2" type="pic"/>
          </p:nvPr>
        </p:nvSpPr>
        <p:spPr>
          <a:xfrm>
            <a:off x="0" y="0"/>
            <a:ext cx="12192000" cy="6858000"/>
          </a:xfrm>
          <a:prstGeom prst="rect">
            <a:avLst/>
          </a:prstGeom>
          <a:noFill/>
          <a:ln>
            <a:noFill/>
          </a:ln>
        </p:spPr>
      </p:sp>
      <p:sp>
        <p:nvSpPr>
          <p:cNvPr id="52" name="Google Shape;52;p6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6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54" name="Shape 54"/>
        <p:cNvGrpSpPr/>
        <p:nvPr/>
      </p:nvGrpSpPr>
      <p:grpSpPr>
        <a:xfrm>
          <a:off x="0" y="0"/>
          <a:ext cx="0" cy="0"/>
          <a:chOff x="0" y="0"/>
          <a:chExt cx="0" cy="0"/>
        </a:xfrm>
      </p:grpSpPr>
      <p:sp>
        <p:nvSpPr>
          <p:cNvPr id="55" name="Google Shape;55;p63"/>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6" name="Google Shape;56;p63"/>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6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3"/>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6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1" name="Shape 61"/>
        <p:cNvGrpSpPr/>
        <p:nvPr/>
      </p:nvGrpSpPr>
      <p:grpSpPr>
        <a:xfrm>
          <a:off x="0" y="0"/>
          <a:ext cx="0" cy="0"/>
          <a:chOff x="0" y="0"/>
          <a:chExt cx="0" cy="0"/>
        </a:xfrm>
      </p:grpSpPr>
      <p:sp>
        <p:nvSpPr>
          <p:cNvPr id="62" name="Google Shape;62;p6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6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6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7" name="Google Shape;67;p6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6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9" name="Google Shape;69;p6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6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1" name="Google Shape;71;p6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74" name="Shape 74"/>
        <p:cNvGrpSpPr/>
        <p:nvPr/>
      </p:nvGrpSpPr>
      <p:grpSpPr>
        <a:xfrm>
          <a:off x="0" y="0"/>
          <a:ext cx="0" cy="0"/>
          <a:chOff x="0" y="0"/>
          <a:chExt cx="0" cy="0"/>
        </a:xfrm>
      </p:grpSpPr>
      <p:sp>
        <p:nvSpPr>
          <p:cNvPr id="75" name="Google Shape;75;p6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7"/>
          <p:cNvSpPr/>
          <p:nvPr>
            <p:ph idx="2" type="pic"/>
          </p:nvPr>
        </p:nvSpPr>
        <p:spPr>
          <a:xfrm>
            <a:off x="0" y="0"/>
            <a:ext cx="3390900" cy="6858000"/>
          </a:xfrm>
          <a:prstGeom prst="rect">
            <a:avLst/>
          </a:prstGeom>
          <a:noFill/>
          <a:ln>
            <a:noFill/>
          </a:ln>
        </p:spPr>
      </p:sp>
      <p:sp>
        <p:nvSpPr>
          <p:cNvPr id="77" name="Google Shape;77;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6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67"/>
          <p:cNvSpPr/>
          <p:nvPr>
            <p:ph idx="3" type="pic"/>
          </p:nvPr>
        </p:nvSpPr>
        <p:spPr>
          <a:xfrm>
            <a:off x="8801100" y="0"/>
            <a:ext cx="3390900" cy="6858000"/>
          </a:xfrm>
          <a:prstGeom prst="rect">
            <a:avLst/>
          </a:prstGeom>
          <a:noFill/>
          <a:ln>
            <a:noFill/>
          </a:ln>
        </p:spPr>
      </p:sp>
      <p:sp>
        <p:nvSpPr>
          <p:cNvPr id="80" name="Google Shape;80;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82" name="Shape 82"/>
        <p:cNvGrpSpPr/>
        <p:nvPr/>
      </p:nvGrpSpPr>
      <p:grpSpPr>
        <a:xfrm>
          <a:off x="0" y="0"/>
          <a:ext cx="0" cy="0"/>
          <a:chOff x="0" y="0"/>
          <a:chExt cx="0" cy="0"/>
        </a:xfrm>
      </p:grpSpPr>
      <p:sp>
        <p:nvSpPr>
          <p:cNvPr id="83" name="Google Shape;83;p68"/>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68"/>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68"/>
          <p:cNvSpPr/>
          <p:nvPr>
            <p:ph idx="2" type="pic"/>
          </p:nvPr>
        </p:nvSpPr>
        <p:spPr>
          <a:xfrm>
            <a:off x="0" y="0"/>
            <a:ext cx="6781800" cy="6858000"/>
          </a:xfrm>
          <a:prstGeom prst="rect">
            <a:avLst/>
          </a:prstGeom>
          <a:solidFill>
            <a:schemeClr val="dk2"/>
          </a:solidFill>
          <a:ln>
            <a:noFill/>
          </a:ln>
        </p:spPr>
      </p:sp>
      <p:sp>
        <p:nvSpPr>
          <p:cNvPr id="87" name="Google Shape;87;p68"/>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96" name="Shape 96"/>
        <p:cNvGrpSpPr/>
        <p:nvPr/>
      </p:nvGrpSpPr>
      <p:grpSpPr>
        <a:xfrm>
          <a:off x="0" y="0"/>
          <a:ext cx="0" cy="0"/>
          <a:chOff x="0" y="0"/>
          <a:chExt cx="0" cy="0"/>
        </a:xfrm>
      </p:grpSpPr>
      <p:sp>
        <p:nvSpPr>
          <p:cNvPr id="97" name="Google Shape;97;p7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74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8" name="Google Shape;98;p7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9" name="Google Shape;99;p7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7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 name="Google Shape;102;p7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7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 name="Google Shape;104;p7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7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6" name="Google Shape;106;p7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09" name="Shape 109"/>
        <p:cNvGrpSpPr/>
        <p:nvPr/>
      </p:nvGrpSpPr>
      <p:grpSpPr>
        <a:xfrm>
          <a:off x="0" y="0"/>
          <a:ext cx="0" cy="0"/>
          <a:chOff x="0" y="0"/>
          <a:chExt cx="0" cy="0"/>
        </a:xfrm>
      </p:grpSpPr>
      <p:sp>
        <p:nvSpPr>
          <p:cNvPr id="110" name="Google Shape;110;p81"/>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1" name="Google Shape;111;p81"/>
          <p:cNvSpPr/>
          <p:nvPr>
            <p:ph idx="2" type="pic"/>
          </p:nvPr>
        </p:nvSpPr>
        <p:spPr>
          <a:xfrm>
            <a:off x="0" y="0"/>
            <a:ext cx="12192000" cy="6858000"/>
          </a:xfrm>
          <a:prstGeom prst="rect">
            <a:avLst/>
          </a:prstGeom>
          <a:noFill/>
          <a:ln>
            <a:noFill/>
          </a:ln>
        </p:spPr>
      </p:sp>
      <p:sp>
        <p:nvSpPr>
          <p:cNvPr id="112" name="Google Shape;112;p81"/>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81"/>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14" name="Shape 114"/>
        <p:cNvGrpSpPr/>
        <p:nvPr/>
      </p:nvGrpSpPr>
      <p:grpSpPr>
        <a:xfrm>
          <a:off x="0" y="0"/>
          <a:ext cx="0" cy="0"/>
          <a:chOff x="0" y="0"/>
          <a:chExt cx="0" cy="0"/>
        </a:xfrm>
      </p:grpSpPr>
      <p:sp>
        <p:nvSpPr>
          <p:cNvPr id="115" name="Google Shape;115;p7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79"/>
          <p:cNvSpPr/>
          <p:nvPr>
            <p:ph idx="2" type="pic"/>
          </p:nvPr>
        </p:nvSpPr>
        <p:spPr>
          <a:xfrm>
            <a:off x="680720" y="685799"/>
            <a:ext cx="10830560" cy="5486401"/>
          </a:xfrm>
          <a:prstGeom prst="rect">
            <a:avLst/>
          </a:prstGeom>
          <a:noFill/>
          <a:ln>
            <a:noFill/>
          </a:ln>
        </p:spPr>
      </p:sp>
      <p:sp>
        <p:nvSpPr>
          <p:cNvPr id="117" name="Google Shape;117;p79"/>
          <p:cNvSpPr txBox="1"/>
          <p:nvPr>
            <p:ph type="title"/>
          </p:nvPr>
        </p:nvSpPr>
        <p:spPr>
          <a:xfrm>
            <a:off x="680720" y="3813048"/>
            <a:ext cx="10830560" cy="2359152"/>
          </a:xfrm>
          <a:prstGeom prst="rect">
            <a:avLst/>
          </a:prstGeom>
          <a:gradFill>
            <a:gsLst>
              <a:gs pos="0">
                <a:srgbClr val="000000">
                  <a:alpha val="0"/>
                </a:srgbClr>
              </a:gs>
              <a:gs pos="61000">
                <a:srgbClr val="000000">
                  <a:alpha val="49803"/>
                </a:srgbClr>
              </a:gs>
              <a:gs pos="100000">
                <a:srgbClr val="000000">
                  <a:alpha val="42745"/>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7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19" name="Shape 119"/>
        <p:cNvGrpSpPr/>
        <p:nvPr/>
      </p:nvGrpSpPr>
      <p:grpSpPr>
        <a:xfrm>
          <a:off x="0" y="0"/>
          <a:ext cx="0" cy="0"/>
          <a:chOff x="0" y="0"/>
          <a:chExt cx="0" cy="0"/>
        </a:xfrm>
      </p:grpSpPr>
      <p:sp>
        <p:nvSpPr>
          <p:cNvPr id="120" name="Google Shape;120;p80"/>
          <p:cNvSpPr/>
          <p:nvPr/>
        </p:nvSpPr>
        <p:spPr>
          <a:xfrm>
            <a:off x="-1" y="0"/>
            <a:ext cx="12192001" cy="6858000"/>
          </a:xfrm>
          <a:prstGeom prst="rect">
            <a:avLst/>
          </a:prstGeom>
          <a:solidFill>
            <a:srgbClr val="537272">
              <a:alpha val="2274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1" name="Google Shape;121;p8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2" name="Google Shape;122;p8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8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80"/>
          <p:cNvSpPr/>
          <p:nvPr>
            <p:ph idx="2" type="pic"/>
          </p:nvPr>
        </p:nvSpPr>
        <p:spPr>
          <a:xfrm>
            <a:off x="1279525" y="2155389"/>
            <a:ext cx="2003425" cy="2002536"/>
          </a:xfrm>
          <a:prstGeom prst="rect">
            <a:avLst/>
          </a:prstGeom>
          <a:noFill/>
          <a:ln>
            <a:noFill/>
          </a:ln>
        </p:spPr>
      </p:sp>
      <p:sp>
        <p:nvSpPr>
          <p:cNvPr id="125" name="Google Shape;125;p8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8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80"/>
          <p:cNvSpPr/>
          <p:nvPr>
            <p:ph idx="4" type="pic"/>
          </p:nvPr>
        </p:nvSpPr>
        <p:spPr>
          <a:xfrm>
            <a:off x="3804132" y="2155389"/>
            <a:ext cx="2003425" cy="2002536"/>
          </a:xfrm>
          <a:prstGeom prst="rect">
            <a:avLst/>
          </a:prstGeom>
          <a:noFill/>
          <a:ln>
            <a:noFill/>
          </a:ln>
        </p:spPr>
      </p:sp>
      <p:sp>
        <p:nvSpPr>
          <p:cNvPr id="128" name="Google Shape;128;p8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8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80"/>
          <p:cNvSpPr/>
          <p:nvPr>
            <p:ph idx="7" type="pic"/>
          </p:nvPr>
        </p:nvSpPr>
        <p:spPr>
          <a:xfrm>
            <a:off x="6332269" y="2155389"/>
            <a:ext cx="2003425" cy="2002536"/>
          </a:xfrm>
          <a:prstGeom prst="rect">
            <a:avLst/>
          </a:prstGeom>
          <a:noFill/>
          <a:ln>
            <a:noFill/>
          </a:ln>
        </p:spPr>
      </p:sp>
      <p:sp>
        <p:nvSpPr>
          <p:cNvPr id="131" name="Google Shape;131;p8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 name="Google Shape;132;p8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80"/>
          <p:cNvSpPr/>
          <p:nvPr>
            <p:ph idx="13" type="pic"/>
          </p:nvPr>
        </p:nvSpPr>
        <p:spPr>
          <a:xfrm>
            <a:off x="8858607" y="2155389"/>
            <a:ext cx="2003425" cy="2002536"/>
          </a:xfrm>
          <a:prstGeom prst="rect">
            <a:avLst/>
          </a:prstGeom>
          <a:noFill/>
          <a:ln>
            <a:noFill/>
          </a:ln>
        </p:spPr>
      </p:sp>
      <p:sp>
        <p:nvSpPr>
          <p:cNvPr id="134" name="Google Shape;134;p8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8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8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8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38" name="Shape 138"/>
        <p:cNvGrpSpPr/>
        <p:nvPr/>
      </p:nvGrpSpPr>
      <p:grpSpPr>
        <a:xfrm>
          <a:off x="0" y="0"/>
          <a:ext cx="0" cy="0"/>
          <a:chOff x="0" y="0"/>
          <a:chExt cx="0" cy="0"/>
        </a:xfrm>
      </p:grpSpPr>
      <p:sp>
        <p:nvSpPr>
          <p:cNvPr id="139" name="Google Shape;139;p82"/>
          <p:cNvSpPr/>
          <p:nvPr/>
        </p:nvSpPr>
        <p:spPr>
          <a:xfrm>
            <a:off x="0" y="0"/>
            <a:ext cx="8153400" cy="6857999"/>
          </a:xfrm>
          <a:prstGeom prst="rect">
            <a:avLst/>
          </a:prstGeom>
          <a:solidFill>
            <a:srgbClr val="537272">
              <a:alpha val="2274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0" name="Google Shape;140;p82"/>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82"/>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8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82"/>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82"/>
          <p:cNvSpPr/>
          <p:nvPr>
            <p:ph idx="2" type="pic"/>
          </p:nvPr>
        </p:nvSpPr>
        <p:spPr>
          <a:xfrm>
            <a:off x="8839200" y="685800"/>
            <a:ext cx="2667000" cy="2400300"/>
          </a:xfrm>
          <a:prstGeom prst="rect">
            <a:avLst/>
          </a:prstGeom>
          <a:noFill/>
          <a:ln>
            <a:noFill/>
          </a:ln>
        </p:spPr>
      </p:sp>
      <p:sp>
        <p:nvSpPr>
          <p:cNvPr id="145" name="Google Shape;145;p82"/>
          <p:cNvSpPr/>
          <p:nvPr>
            <p:ph idx="3" type="pic"/>
          </p:nvPr>
        </p:nvSpPr>
        <p:spPr>
          <a:xfrm>
            <a:off x="8839200" y="3764738"/>
            <a:ext cx="2667000" cy="2404872"/>
          </a:xfrm>
          <a:prstGeom prst="rect">
            <a:avLst/>
          </a:prstGeom>
          <a:noFill/>
          <a:ln>
            <a:noFill/>
          </a:ln>
        </p:spPr>
      </p:sp>
      <p:sp>
        <p:nvSpPr>
          <p:cNvPr id="146" name="Google Shape;146;p8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8" name="Shape 148"/>
        <p:cNvGrpSpPr/>
        <p:nvPr/>
      </p:nvGrpSpPr>
      <p:grpSpPr>
        <a:xfrm>
          <a:off x="0" y="0"/>
          <a:ext cx="0" cy="0"/>
          <a:chOff x="0" y="0"/>
          <a:chExt cx="0" cy="0"/>
        </a:xfrm>
      </p:grpSpPr>
      <p:sp>
        <p:nvSpPr>
          <p:cNvPr id="149" name="Google Shape;149;p83"/>
          <p:cNvSpPr/>
          <p:nvPr/>
        </p:nvSpPr>
        <p:spPr>
          <a:xfrm>
            <a:off x="4076700" y="685798"/>
            <a:ext cx="4076700" cy="5486401"/>
          </a:xfrm>
          <a:prstGeom prst="rect">
            <a:avLst/>
          </a:prstGeom>
          <a:solidFill>
            <a:srgbClr val="537272">
              <a:alpha val="2274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0" name="Google Shape;150;p83"/>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83"/>
          <p:cNvSpPr/>
          <p:nvPr>
            <p:ph idx="2" type="pic"/>
          </p:nvPr>
        </p:nvSpPr>
        <p:spPr>
          <a:xfrm>
            <a:off x="0" y="0"/>
            <a:ext cx="3390900" cy="6858000"/>
          </a:xfrm>
          <a:prstGeom prst="rect">
            <a:avLst/>
          </a:prstGeom>
          <a:noFill/>
          <a:ln>
            <a:noFill/>
          </a:ln>
        </p:spPr>
      </p:sp>
      <p:sp>
        <p:nvSpPr>
          <p:cNvPr id="152" name="Google Shape;152;p8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83"/>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83"/>
          <p:cNvSpPr/>
          <p:nvPr>
            <p:ph idx="3" type="pic"/>
          </p:nvPr>
        </p:nvSpPr>
        <p:spPr>
          <a:xfrm>
            <a:off x="8801100" y="0"/>
            <a:ext cx="3390900" cy="6858000"/>
          </a:xfrm>
          <a:prstGeom prst="rect">
            <a:avLst/>
          </a:prstGeom>
          <a:noFill/>
          <a:ln>
            <a:noFill/>
          </a:ln>
        </p:spPr>
      </p:sp>
      <p:sp>
        <p:nvSpPr>
          <p:cNvPr id="155" name="Google Shape;155;p8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57" name="Shape 157"/>
        <p:cNvGrpSpPr/>
        <p:nvPr/>
      </p:nvGrpSpPr>
      <p:grpSpPr>
        <a:xfrm>
          <a:off x="0" y="0"/>
          <a:ext cx="0" cy="0"/>
          <a:chOff x="0" y="0"/>
          <a:chExt cx="0" cy="0"/>
        </a:xfrm>
      </p:grpSpPr>
      <p:sp>
        <p:nvSpPr>
          <p:cNvPr id="158" name="Google Shape;158;p84"/>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74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9" name="Google Shape;159;p84"/>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84"/>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8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84"/>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3" name="Google Shape;163;p84"/>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84"/>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5" name="Google Shape;165;p84"/>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8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68" name="Shape 168"/>
        <p:cNvGrpSpPr/>
        <p:nvPr/>
      </p:nvGrpSpPr>
      <p:grpSpPr>
        <a:xfrm>
          <a:off x="0" y="0"/>
          <a:ext cx="0" cy="0"/>
          <a:chOff x="0" y="0"/>
          <a:chExt cx="0" cy="0"/>
        </a:xfrm>
      </p:grpSpPr>
      <p:sp>
        <p:nvSpPr>
          <p:cNvPr id="169" name="Google Shape;169;p85"/>
          <p:cNvSpPr/>
          <p:nvPr/>
        </p:nvSpPr>
        <p:spPr>
          <a:xfrm>
            <a:off x="0" y="0"/>
            <a:ext cx="8153400" cy="6857999"/>
          </a:xfrm>
          <a:prstGeom prst="rect">
            <a:avLst/>
          </a:prstGeom>
          <a:solidFill>
            <a:srgbClr val="537272">
              <a:alpha val="2274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8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1" name="Google Shape;171;p8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8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8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85"/>
          <p:cNvSpPr/>
          <p:nvPr>
            <p:ph idx="2" type="pic"/>
          </p:nvPr>
        </p:nvSpPr>
        <p:spPr>
          <a:xfrm>
            <a:off x="8839200" y="685800"/>
            <a:ext cx="2667000" cy="2400300"/>
          </a:xfrm>
          <a:prstGeom prst="rect">
            <a:avLst/>
          </a:prstGeom>
          <a:noFill/>
          <a:ln>
            <a:noFill/>
          </a:ln>
        </p:spPr>
      </p:sp>
      <p:sp>
        <p:nvSpPr>
          <p:cNvPr id="175" name="Google Shape;175;p85"/>
          <p:cNvSpPr/>
          <p:nvPr>
            <p:ph idx="3" type="pic"/>
          </p:nvPr>
        </p:nvSpPr>
        <p:spPr>
          <a:xfrm>
            <a:off x="8839200" y="3726638"/>
            <a:ext cx="2667000" cy="2445558"/>
          </a:xfrm>
          <a:prstGeom prst="rect">
            <a:avLst/>
          </a:prstGeom>
          <a:noFill/>
          <a:ln>
            <a:noFill/>
          </a:ln>
        </p:spPr>
      </p:sp>
      <p:sp>
        <p:nvSpPr>
          <p:cNvPr id="176" name="Google Shape;176;p8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78" name="Shape 178"/>
        <p:cNvGrpSpPr/>
        <p:nvPr/>
      </p:nvGrpSpPr>
      <p:grpSpPr>
        <a:xfrm>
          <a:off x="0" y="0"/>
          <a:ext cx="0" cy="0"/>
          <a:chOff x="0" y="0"/>
          <a:chExt cx="0" cy="0"/>
        </a:xfrm>
      </p:grpSpPr>
      <p:sp>
        <p:nvSpPr>
          <p:cNvPr id="179" name="Google Shape;179;p8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8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8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86"/>
          <p:cNvSpPr/>
          <p:nvPr>
            <p:ph idx="2" type="pic"/>
          </p:nvPr>
        </p:nvSpPr>
        <p:spPr>
          <a:xfrm>
            <a:off x="0" y="0"/>
            <a:ext cx="6781800" cy="6858000"/>
          </a:xfrm>
          <a:prstGeom prst="rect">
            <a:avLst/>
          </a:prstGeom>
          <a:solidFill>
            <a:schemeClr val="dk2"/>
          </a:solidFill>
          <a:ln>
            <a:noFill/>
          </a:ln>
        </p:spPr>
      </p:sp>
      <p:sp>
        <p:nvSpPr>
          <p:cNvPr id="183" name="Google Shape;183;p8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8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86" name="Shape 186"/>
        <p:cNvGrpSpPr/>
        <p:nvPr/>
      </p:nvGrpSpPr>
      <p:grpSpPr>
        <a:xfrm>
          <a:off x="0" y="0"/>
          <a:ext cx="0" cy="0"/>
          <a:chOff x="0" y="0"/>
          <a:chExt cx="0" cy="0"/>
        </a:xfrm>
      </p:grpSpPr>
      <p:sp>
        <p:nvSpPr>
          <p:cNvPr id="187" name="Google Shape;187;p87"/>
          <p:cNvSpPr/>
          <p:nvPr/>
        </p:nvSpPr>
        <p:spPr>
          <a:xfrm>
            <a:off x="685800" y="685801"/>
            <a:ext cx="7467601" cy="5486400"/>
          </a:xfrm>
          <a:prstGeom prst="rect">
            <a:avLst/>
          </a:prstGeom>
          <a:solidFill>
            <a:srgbClr val="537272">
              <a:alpha val="2274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8" name="Google Shape;188;p8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8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8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87"/>
          <p:cNvSpPr/>
          <p:nvPr>
            <p:ph idx="2" type="pic"/>
          </p:nvPr>
        </p:nvSpPr>
        <p:spPr>
          <a:xfrm>
            <a:off x="8153400" y="685799"/>
            <a:ext cx="3397250" cy="5486401"/>
          </a:xfrm>
          <a:prstGeom prst="rect">
            <a:avLst/>
          </a:prstGeom>
          <a:noFill/>
          <a:ln>
            <a:noFill/>
          </a:ln>
        </p:spPr>
      </p:sp>
      <p:sp>
        <p:nvSpPr>
          <p:cNvPr id="192" name="Google Shape;192;p8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0" name="Shape 200"/>
        <p:cNvGrpSpPr/>
        <p:nvPr/>
      </p:nvGrpSpPr>
      <p:grpSpPr>
        <a:xfrm>
          <a:off x="0" y="0"/>
          <a:ext cx="0" cy="0"/>
          <a:chOff x="0" y="0"/>
          <a:chExt cx="0" cy="0"/>
        </a:xfrm>
      </p:grpSpPr>
      <p:sp>
        <p:nvSpPr>
          <p:cNvPr id="201" name="Google Shape;201;p78"/>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2" name="Google Shape;202;p78"/>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78"/>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7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07" name="Shape 207"/>
        <p:cNvGrpSpPr/>
        <p:nvPr/>
      </p:nvGrpSpPr>
      <p:grpSpPr>
        <a:xfrm>
          <a:off x="0" y="0"/>
          <a:ext cx="0" cy="0"/>
          <a:chOff x="0" y="0"/>
          <a:chExt cx="0" cy="0"/>
        </a:xfrm>
      </p:grpSpPr>
      <p:sp>
        <p:nvSpPr>
          <p:cNvPr id="208" name="Google Shape;208;p8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9" name="Google Shape;209;p88"/>
          <p:cNvSpPr/>
          <p:nvPr>
            <p:ph idx="2" type="pic"/>
          </p:nvPr>
        </p:nvSpPr>
        <p:spPr>
          <a:xfrm>
            <a:off x="680720" y="685799"/>
            <a:ext cx="10830560" cy="5486401"/>
          </a:xfrm>
          <a:prstGeom prst="rect">
            <a:avLst/>
          </a:prstGeom>
          <a:noFill/>
          <a:ln>
            <a:noFill/>
          </a:ln>
        </p:spPr>
      </p:sp>
      <p:sp>
        <p:nvSpPr>
          <p:cNvPr id="210" name="Google Shape;210;p88"/>
          <p:cNvSpPr txBox="1"/>
          <p:nvPr>
            <p:ph type="title"/>
          </p:nvPr>
        </p:nvSpPr>
        <p:spPr>
          <a:xfrm>
            <a:off x="680720" y="3813048"/>
            <a:ext cx="10830560" cy="2359152"/>
          </a:xfrm>
          <a:prstGeom prst="rect">
            <a:avLst/>
          </a:prstGeom>
          <a:gradFill>
            <a:gsLst>
              <a:gs pos="0">
                <a:srgbClr val="000000">
                  <a:alpha val="0"/>
                </a:srgbClr>
              </a:gs>
              <a:gs pos="61000">
                <a:srgbClr val="000000">
                  <a:alpha val="49411"/>
                </a:srgbClr>
              </a:gs>
              <a:gs pos="100000">
                <a:srgbClr val="000000">
                  <a:alpha val="42352"/>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8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12" name="Shape 212"/>
        <p:cNvGrpSpPr/>
        <p:nvPr/>
      </p:nvGrpSpPr>
      <p:grpSpPr>
        <a:xfrm>
          <a:off x="0" y="0"/>
          <a:ext cx="0" cy="0"/>
          <a:chOff x="0" y="0"/>
          <a:chExt cx="0" cy="0"/>
        </a:xfrm>
      </p:grpSpPr>
      <p:sp>
        <p:nvSpPr>
          <p:cNvPr id="213" name="Google Shape;213;p89"/>
          <p:cNvSpPr/>
          <p:nvPr/>
        </p:nvSpPr>
        <p:spPr>
          <a:xfrm>
            <a:off x="-1" y="0"/>
            <a:ext cx="12192001" cy="6858000"/>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4" name="Google Shape;214;p89"/>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5" name="Google Shape;215;p89"/>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8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89"/>
          <p:cNvSpPr/>
          <p:nvPr>
            <p:ph idx="2" type="pic"/>
          </p:nvPr>
        </p:nvSpPr>
        <p:spPr>
          <a:xfrm>
            <a:off x="1279525" y="2155389"/>
            <a:ext cx="2003425" cy="2002536"/>
          </a:xfrm>
          <a:prstGeom prst="rect">
            <a:avLst/>
          </a:prstGeom>
          <a:noFill/>
          <a:ln>
            <a:noFill/>
          </a:ln>
        </p:spPr>
      </p:sp>
      <p:sp>
        <p:nvSpPr>
          <p:cNvPr id="218" name="Google Shape;218;p89"/>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89"/>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89"/>
          <p:cNvSpPr/>
          <p:nvPr>
            <p:ph idx="4" type="pic"/>
          </p:nvPr>
        </p:nvSpPr>
        <p:spPr>
          <a:xfrm>
            <a:off x="3804132" y="2155389"/>
            <a:ext cx="2003425" cy="2002536"/>
          </a:xfrm>
          <a:prstGeom prst="rect">
            <a:avLst/>
          </a:prstGeom>
          <a:noFill/>
          <a:ln>
            <a:noFill/>
          </a:ln>
        </p:spPr>
      </p:sp>
      <p:sp>
        <p:nvSpPr>
          <p:cNvPr id="221" name="Google Shape;221;p89"/>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89"/>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89"/>
          <p:cNvSpPr/>
          <p:nvPr>
            <p:ph idx="7" type="pic"/>
          </p:nvPr>
        </p:nvSpPr>
        <p:spPr>
          <a:xfrm>
            <a:off x="6332269" y="2155389"/>
            <a:ext cx="2003425" cy="2002536"/>
          </a:xfrm>
          <a:prstGeom prst="rect">
            <a:avLst/>
          </a:prstGeom>
          <a:noFill/>
          <a:ln>
            <a:noFill/>
          </a:ln>
        </p:spPr>
      </p:sp>
      <p:sp>
        <p:nvSpPr>
          <p:cNvPr id="224" name="Google Shape;224;p89"/>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89"/>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89"/>
          <p:cNvSpPr/>
          <p:nvPr>
            <p:ph idx="13" type="pic"/>
          </p:nvPr>
        </p:nvSpPr>
        <p:spPr>
          <a:xfrm>
            <a:off x="8858607" y="2155389"/>
            <a:ext cx="2003425" cy="2002536"/>
          </a:xfrm>
          <a:prstGeom prst="rect">
            <a:avLst/>
          </a:prstGeom>
          <a:noFill/>
          <a:ln>
            <a:noFill/>
          </a:ln>
        </p:spPr>
      </p:sp>
      <p:sp>
        <p:nvSpPr>
          <p:cNvPr id="227" name="Google Shape;227;p89"/>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89"/>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9" name="Google Shape;229;p89"/>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89"/>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31" name="Shape 231"/>
        <p:cNvGrpSpPr/>
        <p:nvPr/>
      </p:nvGrpSpPr>
      <p:grpSpPr>
        <a:xfrm>
          <a:off x="0" y="0"/>
          <a:ext cx="0" cy="0"/>
          <a:chOff x="0" y="0"/>
          <a:chExt cx="0" cy="0"/>
        </a:xfrm>
      </p:grpSpPr>
      <p:sp>
        <p:nvSpPr>
          <p:cNvPr id="232" name="Google Shape;232;p90"/>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3" name="Google Shape;233;p90"/>
          <p:cNvSpPr/>
          <p:nvPr>
            <p:ph idx="2" type="pic"/>
          </p:nvPr>
        </p:nvSpPr>
        <p:spPr>
          <a:xfrm>
            <a:off x="0" y="0"/>
            <a:ext cx="12192000" cy="6858000"/>
          </a:xfrm>
          <a:prstGeom prst="rect">
            <a:avLst/>
          </a:prstGeom>
          <a:noFill/>
          <a:ln>
            <a:noFill/>
          </a:ln>
        </p:spPr>
      </p:sp>
      <p:sp>
        <p:nvSpPr>
          <p:cNvPr id="234" name="Google Shape;234;p90"/>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90"/>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36" name="Shape 236"/>
        <p:cNvGrpSpPr/>
        <p:nvPr/>
      </p:nvGrpSpPr>
      <p:grpSpPr>
        <a:xfrm>
          <a:off x="0" y="0"/>
          <a:ext cx="0" cy="0"/>
          <a:chOff x="0" y="0"/>
          <a:chExt cx="0" cy="0"/>
        </a:xfrm>
      </p:grpSpPr>
      <p:sp>
        <p:nvSpPr>
          <p:cNvPr id="237" name="Google Shape;237;p91"/>
          <p:cNvSpPr/>
          <p:nvPr/>
        </p:nvSpPr>
        <p:spPr>
          <a:xfrm>
            <a:off x="0" y="0"/>
            <a:ext cx="8153400" cy="6857999"/>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8" name="Google Shape;238;p9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9" name="Google Shape;239;p9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9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9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91"/>
          <p:cNvSpPr/>
          <p:nvPr>
            <p:ph idx="2" type="pic"/>
          </p:nvPr>
        </p:nvSpPr>
        <p:spPr>
          <a:xfrm>
            <a:off x="8839200" y="685800"/>
            <a:ext cx="2667000" cy="2400300"/>
          </a:xfrm>
          <a:prstGeom prst="rect">
            <a:avLst/>
          </a:prstGeom>
          <a:noFill/>
          <a:ln>
            <a:noFill/>
          </a:ln>
        </p:spPr>
      </p:sp>
      <p:sp>
        <p:nvSpPr>
          <p:cNvPr id="243" name="Google Shape;243;p91"/>
          <p:cNvSpPr/>
          <p:nvPr>
            <p:ph idx="3" type="pic"/>
          </p:nvPr>
        </p:nvSpPr>
        <p:spPr>
          <a:xfrm>
            <a:off x="8839200" y="3764738"/>
            <a:ext cx="2667000" cy="2404872"/>
          </a:xfrm>
          <a:prstGeom prst="rect">
            <a:avLst/>
          </a:prstGeom>
          <a:noFill/>
          <a:ln>
            <a:noFill/>
          </a:ln>
        </p:spPr>
      </p:sp>
      <p:sp>
        <p:nvSpPr>
          <p:cNvPr id="244" name="Google Shape;244;p9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9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46" name="Shape 246"/>
        <p:cNvGrpSpPr/>
        <p:nvPr/>
      </p:nvGrpSpPr>
      <p:grpSpPr>
        <a:xfrm>
          <a:off x="0" y="0"/>
          <a:ext cx="0" cy="0"/>
          <a:chOff x="0" y="0"/>
          <a:chExt cx="0" cy="0"/>
        </a:xfrm>
      </p:grpSpPr>
      <p:sp>
        <p:nvSpPr>
          <p:cNvPr id="247" name="Google Shape;247;p92"/>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92"/>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9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92"/>
          <p:cNvSpPr/>
          <p:nvPr>
            <p:ph idx="2" type="pic"/>
          </p:nvPr>
        </p:nvSpPr>
        <p:spPr>
          <a:xfrm>
            <a:off x="0" y="0"/>
            <a:ext cx="6781800" cy="6858000"/>
          </a:xfrm>
          <a:prstGeom prst="rect">
            <a:avLst/>
          </a:prstGeom>
          <a:solidFill>
            <a:schemeClr val="dk2"/>
          </a:solidFill>
          <a:ln>
            <a:noFill/>
          </a:ln>
        </p:spPr>
      </p:sp>
      <p:sp>
        <p:nvSpPr>
          <p:cNvPr id="251" name="Google Shape;251;p92"/>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9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9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54" name="Shape 254"/>
        <p:cNvGrpSpPr/>
        <p:nvPr/>
      </p:nvGrpSpPr>
      <p:grpSpPr>
        <a:xfrm>
          <a:off x="0" y="0"/>
          <a:ext cx="0" cy="0"/>
          <a:chOff x="0" y="0"/>
          <a:chExt cx="0" cy="0"/>
        </a:xfrm>
      </p:grpSpPr>
      <p:sp>
        <p:nvSpPr>
          <p:cNvPr id="255" name="Google Shape;255;p9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9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7" name="Google Shape;257;p9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9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93"/>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0" name="Google Shape;260;p93"/>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93"/>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2" name="Google Shape;262;p93"/>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3" name="Google Shape;263;p93"/>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4" name="Google Shape;264;p93"/>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9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9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67" name="Shape 267"/>
        <p:cNvGrpSpPr/>
        <p:nvPr/>
      </p:nvGrpSpPr>
      <p:grpSpPr>
        <a:xfrm>
          <a:off x="0" y="0"/>
          <a:ext cx="0" cy="0"/>
          <a:chOff x="0" y="0"/>
          <a:chExt cx="0" cy="0"/>
        </a:xfrm>
      </p:grpSpPr>
      <p:sp>
        <p:nvSpPr>
          <p:cNvPr id="268" name="Google Shape;268;p94"/>
          <p:cNvSpPr/>
          <p:nvPr/>
        </p:nvSpPr>
        <p:spPr>
          <a:xfrm>
            <a:off x="4076700" y="685798"/>
            <a:ext cx="4076700" cy="5486401"/>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9" name="Google Shape;269;p9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94"/>
          <p:cNvSpPr/>
          <p:nvPr>
            <p:ph idx="2" type="pic"/>
          </p:nvPr>
        </p:nvSpPr>
        <p:spPr>
          <a:xfrm>
            <a:off x="0" y="0"/>
            <a:ext cx="3390900" cy="6858000"/>
          </a:xfrm>
          <a:prstGeom prst="rect">
            <a:avLst/>
          </a:prstGeom>
          <a:noFill/>
          <a:ln>
            <a:noFill/>
          </a:ln>
        </p:spPr>
      </p:sp>
      <p:sp>
        <p:nvSpPr>
          <p:cNvPr id="271" name="Google Shape;271;p9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9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94"/>
          <p:cNvSpPr/>
          <p:nvPr>
            <p:ph idx="3" type="pic"/>
          </p:nvPr>
        </p:nvSpPr>
        <p:spPr>
          <a:xfrm>
            <a:off x="8801100" y="0"/>
            <a:ext cx="3390900" cy="6858000"/>
          </a:xfrm>
          <a:prstGeom prst="rect">
            <a:avLst/>
          </a:prstGeom>
          <a:noFill/>
          <a:ln>
            <a:noFill/>
          </a:ln>
        </p:spPr>
      </p:sp>
      <p:sp>
        <p:nvSpPr>
          <p:cNvPr id="274" name="Google Shape;274;p9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9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76" name="Shape 276"/>
        <p:cNvGrpSpPr/>
        <p:nvPr/>
      </p:nvGrpSpPr>
      <p:grpSpPr>
        <a:xfrm>
          <a:off x="0" y="0"/>
          <a:ext cx="0" cy="0"/>
          <a:chOff x="0" y="0"/>
          <a:chExt cx="0" cy="0"/>
        </a:xfrm>
      </p:grpSpPr>
      <p:sp>
        <p:nvSpPr>
          <p:cNvPr id="277" name="Google Shape;277;p95"/>
          <p:cNvSpPr/>
          <p:nvPr/>
        </p:nvSpPr>
        <p:spPr>
          <a:xfrm>
            <a:off x="685800" y="685801"/>
            <a:ext cx="7467601" cy="5486400"/>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8" name="Google Shape;278;p95"/>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p9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95"/>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95"/>
          <p:cNvSpPr/>
          <p:nvPr>
            <p:ph idx="2" type="pic"/>
          </p:nvPr>
        </p:nvSpPr>
        <p:spPr>
          <a:xfrm>
            <a:off x="8153400" y="685799"/>
            <a:ext cx="3397250" cy="5486401"/>
          </a:xfrm>
          <a:prstGeom prst="rect">
            <a:avLst/>
          </a:prstGeom>
          <a:noFill/>
          <a:ln>
            <a:noFill/>
          </a:ln>
        </p:spPr>
      </p:sp>
      <p:sp>
        <p:nvSpPr>
          <p:cNvPr id="282" name="Google Shape;282;p9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90" name="Shape 290"/>
        <p:cNvGrpSpPr/>
        <p:nvPr/>
      </p:nvGrpSpPr>
      <p:grpSpPr>
        <a:xfrm>
          <a:off x="0" y="0"/>
          <a:ext cx="0" cy="0"/>
          <a:chOff x="0" y="0"/>
          <a:chExt cx="0" cy="0"/>
        </a:xfrm>
      </p:grpSpPr>
      <p:sp>
        <p:nvSpPr>
          <p:cNvPr id="291" name="Google Shape;291;p15"/>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2" name="Google Shape;292;p15"/>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1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1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15"/>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6" name="Google Shape;296;p15"/>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15"/>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8" name="Google Shape;298;p15"/>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 name="Google Shape;299;p15"/>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 name="Google Shape;300;p15"/>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1" name="Google Shape;301;p1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303" name="Shape 303"/>
        <p:cNvGrpSpPr/>
        <p:nvPr/>
      </p:nvGrpSpPr>
      <p:grpSpPr>
        <a:xfrm>
          <a:off x="0" y="0"/>
          <a:ext cx="0" cy="0"/>
          <a:chOff x="0" y="0"/>
          <a:chExt cx="0" cy="0"/>
        </a:xfrm>
      </p:grpSpPr>
      <p:sp>
        <p:nvSpPr>
          <p:cNvPr id="304" name="Google Shape;304;p17"/>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5" name="Google Shape;305;p17"/>
          <p:cNvSpPr/>
          <p:nvPr>
            <p:ph idx="2" type="pic"/>
          </p:nvPr>
        </p:nvSpPr>
        <p:spPr>
          <a:xfrm>
            <a:off x="680720" y="685799"/>
            <a:ext cx="10830560" cy="5486401"/>
          </a:xfrm>
          <a:prstGeom prst="rect">
            <a:avLst/>
          </a:prstGeom>
          <a:noFill/>
          <a:ln>
            <a:noFill/>
          </a:ln>
        </p:spPr>
      </p:sp>
      <p:sp>
        <p:nvSpPr>
          <p:cNvPr id="306" name="Google Shape;306;p17"/>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17"/>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08" name="Shape 308"/>
        <p:cNvGrpSpPr/>
        <p:nvPr/>
      </p:nvGrpSpPr>
      <p:grpSpPr>
        <a:xfrm>
          <a:off x="0" y="0"/>
          <a:ext cx="0" cy="0"/>
          <a:chOff x="0" y="0"/>
          <a:chExt cx="0" cy="0"/>
        </a:xfrm>
      </p:grpSpPr>
      <p:sp>
        <p:nvSpPr>
          <p:cNvPr id="309" name="Google Shape;309;p19"/>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0" name="Google Shape;310;p19"/>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1" name="Google Shape;311;p19"/>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2" name="Google Shape;312;p1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19"/>
          <p:cNvSpPr/>
          <p:nvPr>
            <p:ph idx="2" type="pic"/>
          </p:nvPr>
        </p:nvSpPr>
        <p:spPr>
          <a:xfrm>
            <a:off x="1279525" y="2155389"/>
            <a:ext cx="2003425" cy="2002536"/>
          </a:xfrm>
          <a:prstGeom prst="rect">
            <a:avLst/>
          </a:prstGeom>
          <a:noFill/>
          <a:ln>
            <a:noFill/>
          </a:ln>
        </p:spPr>
      </p:sp>
      <p:sp>
        <p:nvSpPr>
          <p:cNvPr id="314" name="Google Shape;314;p19"/>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5" name="Google Shape;315;p19"/>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19"/>
          <p:cNvSpPr/>
          <p:nvPr>
            <p:ph idx="4" type="pic"/>
          </p:nvPr>
        </p:nvSpPr>
        <p:spPr>
          <a:xfrm>
            <a:off x="3804132" y="2155389"/>
            <a:ext cx="2003425" cy="2002536"/>
          </a:xfrm>
          <a:prstGeom prst="rect">
            <a:avLst/>
          </a:prstGeom>
          <a:noFill/>
          <a:ln>
            <a:noFill/>
          </a:ln>
        </p:spPr>
      </p:sp>
      <p:sp>
        <p:nvSpPr>
          <p:cNvPr id="317" name="Google Shape;317;p19"/>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19"/>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9" name="Google Shape;319;p19"/>
          <p:cNvSpPr/>
          <p:nvPr>
            <p:ph idx="7" type="pic"/>
          </p:nvPr>
        </p:nvSpPr>
        <p:spPr>
          <a:xfrm>
            <a:off x="6332269" y="2155389"/>
            <a:ext cx="2003425" cy="2002536"/>
          </a:xfrm>
          <a:prstGeom prst="rect">
            <a:avLst/>
          </a:prstGeom>
          <a:noFill/>
          <a:ln>
            <a:noFill/>
          </a:ln>
        </p:spPr>
      </p:sp>
      <p:sp>
        <p:nvSpPr>
          <p:cNvPr id="320" name="Google Shape;320;p19"/>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1" name="Google Shape;321;p19"/>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19"/>
          <p:cNvSpPr/>
          <p:nvPr>
            <p:ph idx="13" type="pic"/>
          </p:nvPr>
        </p:nvSpPr>
        <p:spPr>
          <a:xfrm>
            <a:off x="8858607" y="2155389"/>
            <a:ext cx="2003425" cy="2002536"/>
          </a:xfrm>
          <a:prstGeom prst="rect">
            <a:avLst/>
          </a:prstGeom>
          <a:noFill/>
          <a:ln>
            <a:noFill/>
          </a:ln>
        </p:spPr>
      </p:sp>
      <p:sp>
        <p:nvSpPr>
          <p:cNvPr id="323" name="Google Shape;323;p19"/>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4" name="Google Shape;324;p19"/>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19"/>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19"/>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27" name="Shape 327"/>
        <p:cNvGrpSpPr/>
        <p:nvPr/>
      </p:nvGrpSpPr>
      <p:grpSpPr>
        <a:xfrm>
          <a:off x="0" y="0"/>
          <a:ext cx="0" cy="0"/>
          <a:chOff x="0" y="0"/>
          <a:chExt cx="0" cy="0"/>
        </a:xfrm>
      </p:grpSpPr>
      <p:sp>
        <p:nvSpPr>
          <p:cNvPr id="328" name="Google Shape;328;p34"/>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29" name="Google Shape;329;p3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0" name="Google Shape;330;p3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3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3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3" name="Google Shape;333;p34"/>
          <p:cNvSpPr/>
          <p:nvPr>
            <p:ph idx="2" type="pic"/>
          </p:nvPr>
        </p:nvSpPr>
        <p:spPr>
          <a:xfrm>
            <a:off x="8839200" y="685800"/>
            <a:ext cx="2667000" cy="2400300"/>
          </a:xfrm>
          <a:prstGeom prst="rect">
            <a:avLst/>
          </a:prstGeom>
          <a:noFill/>
          <a:ln>
            <a:noFill/>
          </a:ln>
        </p:spPr>
      </p:sp>
      <p:sp>
        <p:nvSpPr>
          <p:cNvPr id="334" name="Google Shape;334;p34"/>
          <p:cNvSpPr/>
          <p:nvPr>
            <p:ph idx="3" type="pic"/>
          </p:nvPr>
        </p:nvSpPr>
        <p:spPr>
          <a:xfrm>
            <a:off x="8839200" y="3764738"/>
            <a:ext cx="2667000" cy="2404872"/>
          </a:xfrm>
          <a:prstGeom prst="rect">
            <a:avLst/>
          </a:prstGeom>
          <a:noFill/>
          <a:ln>
            <a:noFill/>
          </a:ln>
        </p:spPr>
      </p:sp>
      <p:sp>
        <p:nvSpPr>
          <p:cNvPr id="335" name="Google Shape;335;p3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337" name="Shape 337"/>
        <p:cNvGrpSpPr/>
        <p:nvPr/>
      </p:nvGrpSpPr>
      <p:grpSpPr>
        <a:xfrm>
          <a:off x="0" y="0"/>
          <a:ext cx="0" cy="0"/>
          <a:chOff x="0" y="0"/>
          <a:chExt cx="0" cy="0"/>
        </a:xfrm>
      </p:grpSpPr>
      <p:sp>
        <p:nvSpPr>
          <p:cNvPr id="338" name="Google Shape;338;p38"/>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9" name="Google Shape;339;p38"/>
          <p:cNvSpPr/>
          <p:nvPr>
            <p:ph idx="2" type="pic"/>
          </p:nvPr>
        </p:nvSpPr>
        <p:spPr>
          <a:xfrm>
            <a:off x="0" y="0"/>
            <a:ext cx="12192000" cy="6858000"/>
          </a:xfrm>
          <a:prstGeom prst="rect">
            <a:avLst/>
          </a:prstGeom>
          <a:noFill/>
          <a:ln>
            <a:noFill/>
          </a:ln>
        </p:spPr>
      </p:sp>
      <p:sp>
        <p:nvSpPr>
          <p:cNvPr id="340" name="Google Shape;340;p38"/>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1" name="Google Shape;341;p38"/>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342" name="Shape 342"/>
        <p:cNvGrpSpPr/>
        <p:nvPr/>
      </p:nvGrpSpPr>
      <p:grpSpPr>
        <a:xfrm>
          <a:off x="0" y="0"/>
          <a:ext cx="0" cy="0"/>
          <a:chOff x="0" y="0"/>
          <a:chExt cx="0" cy="0"/>
        </a:xfrm>
      </p:grpSpPr>
      <p:sp>
        <p:nvSpPr>
          <p:cNvPr id="343" name="Google Shape;343;p4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4" name="Google Shape;344;p4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5" name="Google Shape;345;p4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4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4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48" name="Google Shape;348;p4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9" name="Google Shape;349;p4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0" name="Google Shape;350;p4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4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2" name="Google Shape;352;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53" name="Shape 353"/>
        <p:cNvGrpSpPr/>
        <p:nvPr/>
      </p:nvGrpSpPr>
      <p:grpSpPr>
        <a:xfrm>
          <a:off x="0" y="0"/>
          <a:ext cx="0" cy="0"/>
          <a:chOff x="0" y="0"/>
          <a:chExt cx="0" cy="0"/>
        </a:xfrm>
      </p:grpSpPr>
      <p:sp>
        <p:nvSpPr>
          <p:cNvPr id="354" name="Google Shape;354;p42"/>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5" name="Google Shape;355;p42"/>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6" name="Google Shape;356;p42"/>
          <p:cNvSpPr/>
          <p:nvPr>
            <p:ph idx="2" type="pic"/>
          </p:nvPr>
        </p:nvSpPr>
        <p:spPr>
          <a:xfrm>
            <a:off x="0" y="0"/>
            <a:ext cx="3390900" cy="6858000"/>
          </a:xfrm>
          <a:prstGeom prst="rect">
            <a:avLst/>
          </a:prstGeom>
          <a:noFill/>
          <a:ln>
            <a:noFill/>
          </a:ln>
        </p:spPr>
      </p:sp>
      <p:sp>
        <p:nvSpPr>
          <p:cNvPr id="357" name="Google Shape;357;p4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8" name="Google Shape;358;p42"/>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9" name="Google Shape;359;p42"/>
          <p:cNvSpPr/>
          <p:nvPr>
            <p:ph idx="3" type="pic"/>
          </p:nvPr>
        </p:nvSpPr>
        <p:spPr>
          <a:xfrm>
            <a:off x="8801100" y="0"/>
            <a:ext cx="3390900" cy="6858000"/>
          </a:xfrm>
          <a:prstGeom prst="rect">
            <a:avLst/>
          </a:prstGeom>
          <a:noFill/>
          <a:ln>
            <a:noFill/>
          </a:ln>
        </p:spPr>
      </p:sp>
      <p:sp>
        <p:nvSpPr>
          <p:cNvPr id="360" name="Google Shape;360;p4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1" name="Google Shape;361;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362" name="Shape 362"/>
        <p:cNvGrpSpPr/>
        <p:nvPr/>
      </p:nvGrpSpPr>
      <p:grpSpPr>
        <a:xfrm>
          <a:off x="0" y="0"/>
          <a:ext cx="0" cy="0"/>
          <a:chOff x="0" y="0"/>
          <a:chExt cx="0" cy="0"/>
        </a:xfrm>
      </p:grpSpPr>
      <p:sp>
        <p:nvSpPr>
          <p:cNvPr id="363" name="Google Shape;363;p4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4" name="Google Shape;364;p4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5" name="Google Shape;365;p4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6" name="Google Shape;366;p4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4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8" name="Google Shape;368;p45"/>
          <p:cNvSpPr/>
          <p:nvPr>
            <p:ph idx="2" type="pic"/>
          </p:nvPr>
        </p:nvSpPr>
        <p:spPr>
          <a:xfrm>
            <a:off x="8839200" y="685800"/>
            <a:ext cx="2667000" cy="2400300"/>
          </a:xfrm>
          <a:prstGeom prst="rect">
            <a:avLst/>
          </a:prstGeom>
          <a:noFill/>
          <a:ln>
            <a:noFill/>
          </a:ln>
        </p:spPr>
      </p:sp>
      <p:sp>
        <p:nvSpPr>
          <p:cNvPr id="369" name="Google Shape;369;p45"/>
          <p:cNvSpPr/>
          <p:nvPr>
            <p:ph idx="3" type="pic"/>
          </p:nvPr>
        </p:nvSpPr>
        <p:spPr>
          <a:xfrm>
            <a:off x="8839200" y="3726638"/>
            <a:ext cx="2667000" cy="2445558"/>
          </a:xfrm>
          <a:prstGeom prst="rect">
            <a:avLst/>
          </a:prstGeom>
          <a:noFill/>
          <a:ln>
            <a:noFill/>
          </a:ln>
        </p:spPr>
      </p:sp>
      <p:sp>
        <p:nvSpPr>
          <p:cNvPr id="370" name="Google Shape;370;p4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1" name="Google Shape;371;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372" name="Shape 372"/>
        <p:cNvGrpSpPr/>
        <p:nvPr/>
      </p:nvGrpSpPr>
      <p:grpSpPr>
        <a:xfrm>
          <a:off x="0" y="0"/>
          <a:ext cx="0" cy="0"/>
          <a:chOff x="0" y="0"/>
          <a:chExt cx="0" cy="0"/>
        </a:xfrm>
      </p:grpSpPr>
      <p:sp>
        <p:nvSpPr>
          <p:cNvPr id="373" name="Google Shape;373;p4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74" name="Google Shape;374;p4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4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46"/>
          <p:cNvSpPr/>
          <p:nvPr>
            <p:ph idx="2" type="pic"/>
          </p:nvPr>
        </p:nvSpPr>
        <p:spPr>
          <a:xfrm>
            <a:off x="0" y="0"/>
            <a:ext cx="6781800" cy="6858000"/>
          </a:xfrm>
          <a:prstGeom prst="rect">
            <a:avLst/>
          </a:prstGeom>
          <a:solidFill>
            <a:schemeClr val="dk2"/>
          </a:solidFill>
          <a:ln>
            <a:noFill/>
          </a:ln>
        </p:spPr>
      </p:sp>
      <p:sp>
        <p:nvSpPr>
          <p:cNvPr id="377" name="Google Shape;377;p4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8" name="Google Shape;378;p4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9" name="Google Shape;379;p4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80" name="Shape 380"/>
        <p:cNvGrpSpPr/>
        <p:nvPr/>
      </p:nvGrpSpPr>
      <p:grpSpPr>
        <a:xfrm>
          <a:off x="0" y="0"/>
          <a:ext cx="0" cy="0"/>
          <a:chOff x="0" y="0"/>
          <a:chExt cx="0" cy="0"/>
        </a:xfrm>
      </p:grpSpPr>
      <p:sp>
        <p:nvSpPr>
          <p:cNvPr id="381" name="Google Shape;381;p4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82" name="Google Shape;382;p4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 name="Google Shape;383;p4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4" name="Google Shape;384;p4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5" name="Google Shape;385;p47"/>
          <p:cNvSpPr/>
          <p:nvPr>
            <p:ph idx="2" type="pic"/>
          </p:nvPr>
        </p:nvSpPr>
        <p:spPr>
          <a:xfrm>
            <a:off x="8153400" y="685799"/>
            <a:ext cx="3397250" cy="5486401"/>
          </a:xfrm>
          <a:prstGeom prst="rect">
            <a:avLst/>
          </a:prstGeom>
          <a:noFill/>
          <a:ln>
            <a:noFill/>
          </a:ln>
        </p:spPr>
      </p:sp>
      <p:sp>
        <p:nvSpPr>
          <p:cNvPr id="386" name="Google Shape;386;p4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7" name="Google Shape;387;p4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theme" Target="../theme/theme5.xml"/><Relationship Id="rId10" Type="http://schemas.openxmlformats.org/officeDocument/2006/relationships/slideLayout" Target="../slideLayouts/slideLayout18.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10" Type="http://schemas.openxmlformats.org/officeDocument/2006/relationships/theme" Target="../theme/theme3.xml"/><Relationship Id="rId9" Type="http://schemas.openxmlformats.org/officeDocument/2006/relationships/slideLayout" Target="../slideLayouts/slideLayout2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11" Type="http://schemas.openxmlformats.org/officeDocument/2006/relationships/theme" Target="../theme/theme4.xml"/><Relationship Id="rId10" Type="http://schemas.openxmlformats.org/officeDocument/2006/relationships/slideLayout" Target="../slideLayouts/slideLayout37.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6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6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7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2" name="Google Shape;92;p7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3" name="Google Shape;93;p7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94" name="Google Shape;94;p7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5" name="Google Shape;95;p7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sp>
        <p:nvSpPr>
          <p:cNvPr id="195" name="Google Shape;195;p7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6" name="Google Shape;196;p7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7" name="Google Shape;197;p7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98" name="Google Shape;198;p7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9" name="Google Shape;199;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p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6" name="Google Shape;286;p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7" name="Google Shape;287;p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88" name="Google Shape;288;p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9" name="Google Shape;289;p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3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vmlDrawing" Target="../drawings/vmlDrawing1.vml"/><Relationship Id="rId4" Type="http://schemas.openxmlformats.org/officeDocument/2006/relationships/image" Target="../media/image25.png"/><Relationship Id="rId5" Type="http://schemas.openxmlformats.org/officeDocument/2006/relationships/oleObject" Target="../embeddings/oleObject1.bin"/><Relationship Id="rId6" Type="http://schemas.openxmlformats.org/officeDocument/2006/relationships/oleObject" Target="../embeddings/oleObject1.bin"/><Relationship Id="rId7"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30.jp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2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8.jpg"/><Relationship Id="rId4" Type="http://schemas.openxmlformats.org/officeDocument/2006/relationships/image" Target="../media/image3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4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 Id="rId3"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 Id="rId3" Type="http://schemas.openxmlformats.org/officeDocument/2006/relationships/image" Target="../media/image3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hyperlink" Target="https://www.weforum.org/stories/2020/10/top-10-work-skills-of-tomorrow-how-long-it-takes-to-learn-the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pic>
        <p:nvPicPr>
          <p:cNvPr descr="Imagen que contiene persona, tabla, hombre, interior&#10;&#10;Descripción generada automáticamente" id="392" name="Google Shape;392;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93" name="Google Shape;393;p1"/>
          <p:cNvSpPr txBox="1"/>
          <p:nvPr>
            <p:ph type="title"/>
          </p:nvPr>
        </p:nvSpPr>
        <p:spPr>
          <a:xfrm>
            <a:off x="680720" y="3293616"/>
            <a:ext cx="10830560" cy="2878584"/>
          </a:xfrm>
          <a:prstGeom prst="rect">
            <a:avLst/>
          </a:prstGeom>
          <a:gradFill>
            <a:gsLst>
              <a:gs pos="0">
                <a:srgbClr val="000000">
                  <a:alpha val="0"/>
                </a:srgbClr>
              </a:gs>
              <a:gs pos="61000">
                <a:srgbClr val="000000">
                  <a:alpha val="49411"/>
                </a:srgbClr>
              </a:gs>
              <a:gs pos="100000">
                <a:srgbClr val="000000">
                  <a:alpha val="42352"/>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lt-LT" sz="4800">
                <a:latin typeface="Arial"/>
                <a:ea typeface="Arial"/>
                <a:cs typeface="Arial"/>
                <a:sym typeface="Arial"/>
              </a:rPr>
              <a:t>2 MODULIS</a:t>
            </a:r>
            <a:endParaRPr>
              <a:latin typeface="Arial"/>
              <a:ea typeface="Arial"/>
              <a:cs typeface="Arial"/>
              <a:sym typeface="Arial"/>
            </a:endParaRPr>
          </a:p>
        </p:txBody>
      </p:sp>
      <p:sp>
        <p:nvSpPr>
          <p:cNvPr id="394" name="Google Shape;394;p1"/>
          <p:cNvSpPr txBox="1"/>
          <p:nvPr>
            <p:ph idx="1" type="body"/>
          </p:nvPr>
        </p:nvSpPr>
        <p:spPr>
          <a:xfrm>
            <a:off x="680719" y="4990358"/>
            <a:ext cx="10830559" cy="1181841"/>
          </a:xfrm>
          <a:prstGeom prst="rect">
            <a:avLst/>
          </a:prstGeom>
          <a:noFill/>
          <a:ln>
            <a:noFill/>
          </a:ln>
        </p:spPr>
        <p:txBody>
          <a:bodyPr anchorCtr="0" anchor="t" bIns="45700" lIns="91425" spcFirstLastPara="1" rIns="91425" wrap="square" tIns="45700">
            <a:normAutofit lnSpcReduction="10000"/>
          </a:bodyPr>
          <a:lstStyle/>
          <a:p>
            <a:pPr indent="-228600" lvl="0" marL="228600" rtl="0" algn="ctr">
              <a:lnSpc>
                <a:spcPct val="100000"/>
              </a:lnSpc>
              <a:spcBef>
                <a:spcPts val="0"/>
              </a:spcBef>
              <a:spcAft>
                <a:spcPts val="0"/>
              </a:spcAft>
              <a:buClr>
                <a:srgbClr val="FFFFFF"/>
              </a:buClr>
              <a:buSzPts val="2800"/>
              <a:buNone/>
            </a:pPr>
            <a:r>
              <a:rPr lang="lt-LT">
                <a:solidFill>
                  <a:schemeClr val="lt1"/>
                </a:solidFill>
                <a:latin typeface="Arial"/>
                <a:ea typeface="Arial"/>
                <a:cs typeface="Arial"/>
                <a:sym typeface="Arial"/>
              </a:rPr>
              <a:t>Kodėl svarbu mokyti informatinio mąstymo? </a:t>
            </a:r>
            <a:endParaRPr>
              <a:solidFill>
                <a:schemeClr val="lt1"/>
              </a:solidFill>
              <a:latin typeface="Arial"/>
              <a:ea typeface="Arial"/>
              <a:cs typeface="Arial"/>
              <a:sym typeface="Arial"/>
            </a:endParaRPr>
          </a:p>
          <a:p>
            <a:pPr indent="-228600" lvl="0" marL="228600" rtl="0" algn="ctr">
              <a:lnSpc>
                <a:spcPct val="100000"/>
              </a:lnSpc>
              <a:spcBef>
                <a:spcPts val="0"/>
              </a:spcBef>
              <a:spcAft>
                <a:spcPts val="0"/>
              </a:spcAft>
              <a:buClr>
                <a:schemeClr val="dk1"/>
              </a:buClr>
              <a:buSzPts val="1100"/>
              <a:buFont typeface="Arial"/>
              <a:buNone/>
            </a:pPr>
            <a:r>
              <a:rPr lang="lt-LT">
                <a:solidFill>
                  <a:schemeClr val="lt1"/>
                </a:solidFill>
                <a:latin typeface="Arial"/>
                <a:ea typeface="Arial"/>
                <a:cs typeface="Arial"/>
                <a:sym typeface="Arial"/>
              </a:rPr>
              <a:t>Iššūkiai ir galimybės skatinant informatinį mąstymą žemos kvalifikacijos suaugusiųjų švietimo srityje</a:t>
            </a:r>
            <a:endParaRPr>
              <a:latin typeface="Arial"/>
              <a:ea typeface="Arial"/>
              <a:cs typeface="Arial"/>
              <a:sym typeface="Arial"/>
            </a:endParaRPr>
          </a:p>
        </p:txBody>
      </p:sp>
      <p:pic>
        <p:nvPicPr>
          <p:cNvPr id="395" name="Google Shape;395;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96" name="Google Shape;396;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97" name="Google Shape;397;p1"/>
          <p:cNvSpPr txBox="1"/>
          <p:nvPr/>
        </p:nvSpPr>
        <p:spPr>
          <a:xfrm>
            <a:off x="680720" y="6389288"/>
            <a:ext cx="108789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lt-LT" sz="800" u="none" cap="none" strike="noStrike">
                <a:solidFill>
                  <a:schemeClr val="lt1"/>
                </a:solidFill>
                <a:latin typeface="Arial"/>
                <a:ea typeface="Arial"/>
                <a:cs typeface="Arial"/>
                <a:sym typeface="Arial"/>
              </a:rPr>
              <a:t>Projektą „Computational Seniors“ bendrai finansuoja Europos Sąjunga. Šiame dokumente pateiktos nuomonės ir požiūriai yra autoriaus(-ių) ir nebūtinai atspindi Europos Sąjungos ar Ispanijos švietimo internacionalizavimo tarnybos (SEPIE) nuomonę ir požiūrį. Nei Europos Sąjunga, nei nacionalinė agentūra SEPIE negali būti už jas atsakingos.</a:t>
            </a:r>
            <a:endParaRPr b="0" i="0" sz="1800" u="none" cap="none" strike="noStrike">
              <a:solidFill>
                <a:schemeClr val="dk1"/>
              </a:solidFill>
              <a:latin typeface="Arial"/>
              <a:ea typeface="Arial"/>
              <a:cs typeface="Arial"/>
              <a:sym typeface="Arial"/>
            </a:endParaRPr>
          </a:p>
        </p:txBody>
      </p:sp>
      <p:pic>
        <p:nvPicPr>
          <p:cNvPr descr="A logo with a head and gears in the middle&#10;&#10;Description automatically generated" id="398" name="Google Shape;398;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2" name="Shape 402"/>
        <p:cNvGrpSpPr/>
        <p:nvPr/>
      </p:nvGrpSpPr>
      <p:grpSpPr>
        <a:xfrm>
          <a:off x="0" y="0"/>
          <a:ext cx="0" cy="0"/>
          <a:chOff x="0" y="0"/>
          <a:chExt cx="0" cy="0"/>
        </a:xfrm>
      </p:grpSpPr>
      <p:sp>
        <p:nvSpPr>
          <p:cNvPr id="403" name="Google Shape;403;p69"/>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800"/>
              </a:spcBef>
              <a:spcAft>
                <a:spcPts val="0"/>
              </a:spcAft>
              <a:buClr>
                <a:srgbClr val="293737"/>
              </a:buClr>
              <a:buSzPts val="1680"/>
              <a:buFont typeface="Arial"/>
              <a:buNone/>
            </a:pPr>
            <a:r>
              <a:rPr b="0" i="0" lang="lt-LT" sz="1800" u="none" cap="none" strike="noStrike">
                <a:solidFill>
                  <a:srgbClr val="000000"/>
                </a:solidFill>
                <a:latin typeface="Arial"/>
                <a:ea typeface="Arial"/>
                <a:cs typeface="Arial"/>
                <a:sym typeface="Arial"/>
              </a:rPr>
              <a:t>Šiame modulyje nagrinėjame, kodėl informatinio mąstymo (IM) (angl. k. </a:t>
            </a:r>
            <a:r>
              <a:rPr b="0" i="0" lang="lt-LT" sz="1800" u="none" cap="none" strike="noStrike">
                <a:solidFill>
                  <a:schemeClr val="dk1"/>
                </a:solidFill>
                <a:latin typeface="Arial"/>
                <a:ea typeface="Arial"/>
                <a:cs typeface="Arial"/>
                <a:sym typeface="Arial"/>
              </a:rPr>
              <a:t>Computational Thinking) </a:t>
            </a:r>
            <a:r>
              <a:rPr b="0" i="0" lang="lt-LT" sz="1800" u="none" cap="none" strike="noStrike">
                <a:solidFill>
                  <a:srgbClr val="000000"/>
                </a:solidFill>
                <a:latin typeface="Arial"/>
                <a:ea typeface="Arial"/>
                <a:cs typeface="Arial"/>
                <a:sym typeface="Arial"/>
              </a:rPr>
              <a:t>mokymas yra ne tik aktualus, bet ir būtinas dirbant su suaugusiaisiais, ypač tais, kurių formali kvalifikacija yra žema. </a:t>
            </a:r>
            <a:endParaRPr b="0" i="0" sz="18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chemeClr val="dk1"/>
              </a:buClr>
              <a:buSzPts val="1100"/>
              <a:buFont typeface="Arial"/>
              <a:buNone/>
            </a:pPr>
            <a:r>
              <a:rPr b="0" i="0" lang="lt-LT" sz="1800" u="none" cap="none" strike="noStrike">
                <a:solidFill>
                  <a:srgbClr val="000000"/>
                </a:solidFill>
                <a:latin typeface="Arial"/>
                <a:ea typeface="Arial"/>
                <a:cs typeface="Arial"/>
                <a:sym typeface="Arial"/>
              </a:rPr>
              <a:t>Informatinis mąstymas gali atlikti svarbų vaidmenį gerinant mokymosi visą gyvenimą galimybes, didinant pasitikėjimą savimi ir skatinant įtrauktį vis labiau skaitmenizuotoje  visuomenėje.</a:t>
            </a:r>
            <a:endParaRPr b="0" i="0" sz="18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chemeClr val="dk1"/>
              </a:buClr>
              <a:buSzPts val="1100"/>
              <a:buFont typeface="Arial"/>
              <a:buNone/>
            </a:pPr>
            <a:r>
              <a:rPr b="0" i="0" lang="lt-LT" sz="1800" u="none" cap="none" strike="noStrike">
                <a:solidFill>
                  <a:srgbClr val="000000"/>
                </a:solidFill>
                <a:latin typeface="Arial"/>
                <a:ea typeface="Arial"/>
                <a:cs typeface="Arial"/>
                <a:sym typeface="Arial"/>
              </a:rPr>
              <a:t>Modulio metu nagrinėsite iššūkius, su kuriais susiduria suaugusiųjų švietėjai, taip pat informatinio mąstymo potencialą, kuris slypi taikant prieinamas ir įtraukiančias strategijas.</a:t>
            </a:r>
            <a:endParaRPr b="0" i="0" sz="18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ts val="1680"/>
              <a:buFont typeface="Arial"/>
              <a:buNone/>
            </a:pPr>
            <a:r>
              <a:t/>
            </a:r>
            <a:endParaRPr b="0" i="0" sz="18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404" name="Google Shape;404;p69"/>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405" name="Google Shape;405;p69"/>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1" lang="lt-LT" sz="1600" u="none" cap="none" strike="noStrike">
                <a:solidFill>
                  <a:srgbClr val="000000"/>
                </a:solidFill>
                <a:latin typeface="Arial"/>
                <a:ea typeface="Arial"/>
                <a:cs typeface="Arial"/>
                <a:sym typeface="Arial"/>
              </a:rPr>
              <a:t>Tikimės, kad šis modulis paskatins pergalvoti, kaip </a:t>
            </a:r>
            <a:endParaRPr b="0" i="1"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1" lang="lt-LT" sz="1600" u="none" cap="none" strike="noStrike">
                <a:solidFill>
                  <a:srgbClr val="000000"/>
                </a:solidFill>
                <a:latin typeface="Arial"/>
                <a:ea typeface="Arial"/>
                <a:cs typeface="Arial"/>
                <a:sym typeface="Arial"/>
              </a:rPr>
              <a:t>suaugusiesiems padaryti mokymo(si) procesą prasmingesniu, </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1" lang="lt-LT" sz="1600" u="none" cap="none" strike="noStrike">
                <a:solidFill>
                  <a:srgbClr val="000000"/>
                </a:solidFill>
                <a:latin typeface="Arial"/>
                <a:ea typeface="Arial"/>
                <a:cs typeface="Arial"/>
                <a:sym typeface="Arial"/>
              </a:rPr>
              <a:t>aktualesniu ir įtraukesniu sparčiai besikeičiančiame pasaulyje.</a:t>
            </a:r>
            <a:endParaRPr b="0" i="1" sz="16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406" name="Google Shape;406;p69"/>
          <p:cNvPicPr preferRelativeResize="0"/>
          <p:nvPr/>
        </p:nvPicPr>
        <p:blipFill rotWithShape="1">
          <a:blip r:embed="rId4">
            <a:alphaModFix/>
          </a:blip>
          <a:srcRect b="0" l="0" r="0" t="0"/>
          <a:stretch/>
        </p:blipFill>
        <p:spPr>
          <a:xfrm>
            <a:off x="10880820" y="5232331"/>
            <a:ext cx="1059463" cy="1059463"/>
          </a:xfrm>
          <a:prstGeom prst="rect">
            <a:avLst/>
          </a:prstGeom>
          <a:noFill/>
          <a:ln>
            <a:noFill/>
          </a:ln>
        </p:spPr>
      </p:pic>
      <p:sp>
        <p:nvSpPr>
          <p:cNvPr id="407" name="Google Shape;407;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08" name="Google Shape;408;p69"/>
          <p:cNvSpPr txBox="1"/>
          <p:nvPr>
            <p:ph type="title"/>
          </p:nvPr>
        </p:nvSpPr>
        <p:spPr>
          <a:xfrm>
            <a:off x="3083951" y="342900"/>
            <a:ext cx="6771600" cy="643800"/>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lt-LT">
                <a:solidFill>
                  <a:schemeClr val="dk1"/>
                </a:solidFill>
                <a:latin typeface="Arial"/>
                <a:ea typeface="Arial"/>
                <a:cs typeface="Arial"/>
                <a:sym typeface="Arial"/>
              </a:rPr>
              <a:t>SVEIKI ATVYKĘ Į 2 MODULĮ</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4" name="Shape 414"/>
        <p:cNvGrpSpPr/>
        <p:nvPr/>
      </p:nvGrpSpPr>
      <p:grpSpPr>
        <a:xfrm>
          <a:off x="0" y="0"/>
          <a:ext cx="0" cy="0"/>
          <a:chOff x="0" y="0"/>
          <a:chExt cx="0" cy="0"/>
        </a:xfrm>
      </p:grpSpPr>
      <p:sp>
        <p:nvSpPr>
          <p:cNvPr id="415" name="Google Shape;415;p70"/>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6" name="Google Shape;416;p70"/>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7" name="Google Shape;417;p70"/>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MODULIO STRUKTŪRA</a:t>
            </a:r>
            <a:endParaRPr b="1">
              <a:latin typeface="Arial"/>
              <a:ea typeface="Arial"/>
              <a:cs typeface="Arial"/>
              <a:sym typeface="Arial"/>
            </a:endParaRPr>
          </a:p>
        </p:txBody>
      </p:sp>
      <p:sp>
        <p:nvSpPr>
          <p:cNvPr id="418" name="Google Shape;418;p70"/>
          <p:cNvSpPr txBox="1"/>
          <p:nvPr/>
        </p:nvSpPr>
        <p:spPr>
          <a:xfrm>
            <a:off x="688800" y="1322466"/>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1 skyrius. Konteksto supratimas: suaugusiųjų mokymo(si) iššūkiai Europoje</a:t>
            </a:r>
            <a:endParaRPr b="1" i="0" sz="2099"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19" name="Google Shape;419;p70"/>
          <p:cNvSpPr txBox="1"/>
          <p:nvPr/>
        </p:nvSpPr>
        <p:spPr>
          <a:xfrm>
            <a:off x="872662" y="2270351"/>
            <a:ext cx="4702500" cy="945600"/>
          </a:xfrm>
          <a:prstGeom prst="rect">
            <a:avLst/>
          </a:prstGeom>
          <a:noFill/>
          <a:ln>
            <a:noFill/>
          </a:ln>
        </p:spPr>
        <p:txBody>
          <a:bodyPr anchorCtr="0" anchor="t" bIns="60925" lIns="121875" spcFirstLastPara="1" rIns="121875" wrap="square" tIns="60925">
            <a:noAutofit/>
          </a:bodyPr>
          <a:lstStyle/>
          <a:p>
            <a:pPr indent="-317500" lvl="0" marL="457200" marR="0" rtl="0" algn="l">
              <a:lnSpc>
                <a:spcPct val="100000"/>
              </a:lnSpc>
              <a:spcBef>
                <a:spcPts val="0"/>
              </a:spcBef>
              <a:spcAft>
                <a:spcPts val="0"/>
              </a:spcAft>
              <a:buClr>
                <a:srgbClr val="000000"/>
              </a:buClr>
              <a:buSzPts val="1400"/>
              <a:buFont typeface="Arial"/>
              <a:buChar char="-"/>
            </a:pPr>
            <a:r>
              <a:rPr b="0" i="0" lang="lt-LT" sz="1400" u="none" cap="none" strike="noStrike">
                <a:solidFill>
                  <a:srgbClr val="000000"/>
                </a:solidFill>
                <a:latin typeface="Arial"/>
                <a:ea typeface="Arial"/>
                <a:cs typeface="Arial"/>
                <a:sym typeface="Arial"/>
              </a:rPr>
              <a:t>Darbo rinkos ir švietimo duomenys ES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lt-LT" sz="1400" u="none" cap="none" strike="noStrike">
                <a:solidFill>
                  <a:srgbClr val="000000"/>
                </a:solidFill>
                <a:latin typeface="Arial"/>
                <a:ea typeface="Arial"/>
                <a:cs typeface="Arial"/>
                <a:sym typeface="Arial"/>
              </a:rPr>
              <a:t>Kvalifikacijos kėlimo galimybių trūkumai</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lt-LT" sz="1400" u="none" cap="none" strike="noStrike">
                <a:solidFill>
                  <a:srgbClr val="000000"/>
                </a:solidFill>
                <a:latin typeface="Arial"/>
                <a:ea typeface="Arial"/>
                <a:cs typeface="Arial"/>
                <a:sym typeface="Arial"/>
              </a:rPr>
              <a:t>Suaugusiųjų mokymosi tendencijos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70"/>
          <p:cNvSpPr txBox="1"/>
          <p:nvPr/>
        </p:nvSpPr>
        <p:spPr>
          <a:xfrm>
            <a:off x="688800" y="3176015"/>
            <a:ext cx="47940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2 skyrius. IM reikšmės supratimas XXI amžiuje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21" name="Google Shape;421;p70"/>
          <p:cNvSpPr txBox="1"/>
          <p:nvPr/>
        </p:nvSpPr>
        <p:spPr>
          <a:xfrm>
            <a:off x="6251398" y="1322466"/>
            <a:ext cx="5407200"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3 skyrius. Iššūkiai ir galimybės skatinant IM suaugusiųjų edukacijoje: įsitraukimo strategijų taikymas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22" name="Google Shape;422;p70"/>
          <p:cNvSpPr txBox="1"/>
          <p:nvPr/>
        </p:nvSpPr>
        <p:spPr>
          <a:xfrm>
            <a:off x="872662" y="3915466"/>
            <a:ext cx="4702638" cy="799611"/>
          </a:xfrm>
          <a:prstGeom prst="rect">
            <a:avLst/>
          </a:prstGeom>
          <a:noFill/>
          <a:ln>
            <a:noFill/>
          </a:ln>
        </p:spPr>
        <p:txBody>
          <a:bodyPr anchorCtr="0" anchor="t" bIns="60925" lIns="121875" spcFirstLastPara="1" rIns="121875" wrap="square" tIns="60925">
            <a:noAutofit/>
          </a:bodyPr>
          <a:lstStyle/>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 svarba skaitmeninėje ir dirbtinio intelekto valdomoje visuomenėje</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 taikymas švietime ir skirtingose pramonės šakose</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  ir kognityvinė raida: Bloomo taksonomija ir mąstymo lygiai</a:t>
            </a:r>
            <a:endParaRPr b="0" i="0" sz="1400" u="none" cap="none" strike="noStrike">
              <a:solidFill>
                <a:srgbClr val="000000"/>
              </a:solidFill>
              <a:latin typeface="Arial"/>
              <a:ea typeface="Arial"/>
              <a:cs typeface="Arial"/>
              <a:sym typeface="Arial"/>
            </a:endParaRPr>
          </a:p>
        </p:txBody>
      </p:sp>
      <p:sp>
        <p:nvSpPr>
          <p:cNvPr id="423" name="Google Shape;423;p70"/>
          <p:cNvSpPr txBox="1"/>
          <p:nvPr/>
        </p:nvSpPr>
        <p:spPr>
          <a:xfrm>
            <a:off x="6312600" y="2287340"/>
            <a:ext cx="5284800" cy="799500"/>
          </a:xfrm>
          <a:prstGeom prst="rect">
            <a:avLst/>
          </a:prstGeom>
          <a:noFill/>
          <a:ln>
            <a:noFill/>
          </a:ln>
        </p:spPr>
        <p:txBody>
          <a:bodyPr anchorCtr="0" anchor="t" bIns="60925" lIns="121875" spcFirstLastPara="1" rIns="121875" wrap="square" tIns="60925">
            <a:noAutofit/>
          </a:bodyPr>
          <a:lstStyle/>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Kliūtys, su kuriomis susiduria </a:t>
            </a:r>
            <a:r>
              <a:rPr b="0" i="0" lang="lt-LT" sz="1400" u="none" cap="none" strike="noStrike">
                <a:solidFill>
                  <a:schemeClr val="dk1"/>
                </a:solidFill>
                <a:latin typeface="Arial"/>
                <a:ea typeface="Arial"/>
                <a:cs typeface="Arial"/>
                <a:sym typeface="Arial"/>
              </a:rPr>
              <a:t>suaugusieji </a:t>
            </a:r>
            <a:r>
              <a:rPr b="0" i="0" lang="lt-LT" sz="1400" u="none" cap="none" strike="noStrike">
                <a:solidFill>
                  <a:srgbClr val="000000"/>
                </a:solidFill>
                <a:latin typeface="Arial"/>
                <a:ea typeface="Arial"/>
                <a:cs typeface="Arial"/>
                <a:sym typeface="Arial"/>
              </a:rPr>
              <a:t>besimokantieji </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Įsitraukimo ir įtraukimo svarba</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Praktinės strategijos, kaip veiksmingai skatinti IM</a:t>
            </a:r>
            <a:endParaRPr b="0" i="0" sz="1400" u="none" cap="none" strike="noStrike">
              <a:solidFill>
                <a:srgbClr val="000000"/>
              </a:solidFill>
              <a:latin typeface="Arial"/>
              <a:ea typeface="Arial"/>
              <a:cs typeface="Arial"/>
              <a:sym typeface="Arial"/>
            </a:endParaRPr>
          </a:p>
        </p:txBody>
      </p:sp>
      <p:sp>
        <p:nvSpPr>
          <p:cNvPr id="424" name="Google Shape;424;p70"/>
          <p:cNvSpPr txBox="1"/>
          <p:nvPr/>
        </p:nvSpPr>
        <p:spPr>
          <a:xfrm>
            <a:off x="6251398" y="3010490"/>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4 skyrius. IM poveikis ir galimybės žemos kvalifikacijos suaugusiesiems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25" name="Google Shape;425;p70"/>
          <p:cNvSpPr txBox="1"/>
          <p:nvPr/>
        </p:nvSpPr>
        <p:spPr>
          <a:xfrm>
            <a:off x="6314350" y="3996975"/>
            <a:ext cx="5526600" cy="945600"/>
          </a:xfrm>
          <a:prstGeom prst="rect">
            <a:avLst/>
          </a:prstGeom>
          <a:noFill/>
          <a:ln>
            <a:noFill/>
          </a:ln>
        </p:spPr>
        <p:txBody>
          <a:bodyPr anchorCtr="0" anchor="t" bIns="60925" lIns="121875" spcFirstLastPara="1" rIns="121875" wrap="square" tIns="60925">
            <a:noAutofit/>
          </a:bodyPr>
          <a:lstStyle/>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įsidarbinimo galimybių didinimas pasitelkiant su IM susijusius įgūdžius, tokius kaip problemų sprendimas ir kritinis mąstymas.</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skaitmeninės įtraukties ir DI raštingumo skatinimas pasitelkiant kompiuterinę informatiką</a:t>
            </a:r>
            <a:endParaRPr b="0" i="0" sz="14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 principų taikymas kasdieniame gyvenime siekiant asmeninių ir profesinių galių</a:t>
            </a:r>
            <a:endParaRPr b="0" i="0" sz="1400" u="none" cap="none" strike="noStrike">
              <a:solidFill>
                <a:srgbClr val="000000"/>
              </a:solidFill>
              <a:latin typeface="Arial"/>
              <a:ea typeface="Arial"/>
              <a:cs typeface="Arial"/>
              <a:sym typeface="Arial"/>
            </a:endParaRPr>
          </a:p>
        </p:txBody>
      </p:sp>
      <p:sp>
        <p:nvSpPr>
          <p:cNvPr id="426" name="Google Shape;426;p70"/>
          <p:cNvSpPr txBox="1"/>
          <p:nvPr/>
        </p:nvSpPr>
        <p:spPr>
          <a:xfrm>
            <a:off x="6389498" y="5510567"/>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4 skyrius. Atvejų analizė ir veiklos</a:t>
            </a:r>
            <a:endParaRPr b="0" i="0" sz="1400" u="none" cap="none" strike="noStrike">
              <a:solidFill>
                <a:srgbClr val="000000"/>
              </a:solidFill>
              <a:latin typeface="Arial"/>
              <a:ea typeface="Arial"/>
              <a:cs typeface="Arial"/>
              <a:sym typeface="Arial"/>
            </a:endParaRPr>
          </a:p>
        </p:txBody>
      </p:sp>
      <p:sp>
        <p:nvSpPr>
          <p:cNvPr id="427" name="Google Shape;427;p70"/>
          <p:cNvSpPr txBox="1"/>
          <p:nvPr/>
        </p:nvSpPr>
        <p:spPr>
          <a:xfrm>
            <a:off x="6297160" y="5869058"/>
            <a:ext cx="4702500" cy="606300"/>
          </a:xfrm>
          <a:prstGeom prst="rect">
            <a:avLst/>
          </a:prstGeom>
          <a:noFill/>
          <a:ln>
            <a:noFill/>
          </a:ln>
        </p:spPr>
        <p:txBody>
          <a:bodyPr anchorCtr="0" anchor="t" bIns="60925" lIns="121875" spcFirstLastPara="1" rIns="121875" wrap="square" tIns="60925">
            <a:noAutofit/>
          </a:bodyPr>
          <a:lstStyle/>
          <a:p>
            <a:pPr indent="-317500" lvl="0" marL="457200" marR="0" rtl="0" algn="l">
              <a:lnSpc>
                <a:spcPct val="100000"/>
              </a:lnSpc>
              <a:spcBef>
                <a:spcPts val="0"/>
              </a:spcBef>
              <a:spcAft>
                <a:spcPts val="0"/>
              </a:spcAft>
              <a:buClr>
                <a:srgbClr val="000000"/>
              </a:buClr>
              <a:buSzPts val="1400"/>
              <a:buFont typeface="Arial"/>
              <a:buChar char="-"/>
            </a:pPr>
            <a:r>
              <a:rPr b="0" i="0" lang="lt-LT" sz="1400" u="none" cap="none" strike="noStrike">
                <a:solidFill>
                  <a:srgbClr val="000000"/>
                </a:solidFill>
                <a:latin typeface="Arial"/>
                <a:ea typeface="Arial"/>
                <a:cs typeface="Arial"/>
                <a:sym typeface="Arial"/>
              </a:rPr>
              <a:t>Realaus pasaulio IM pavyzdžiai</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lt-LT" sz="1400" u="none" cap="none" strike="noStrike">
                <a:solidFill>
                  <a:srgbClr val="000000"/>
                </a:solidFill>
                <a:latin typeface="Arial"/>
                <a:ea typeface="Arial"/>
                <a:cs typeface="Arial"/>
                <a:sym typeface="Arial"/>
              </a:rPr>
              <a:t>Interaktyvios užduotys, skirtos išanalizuoti ir pritaikyti tai, ką sužinojote šiame skyriuje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3" name="Shape 433"/>
        <p:cNvGrpSpPr/>
        <p:nvPr/>
      </p:nvGrpSpPr>
      <p:grpSpPr>
        <a:xfrm>
          <a:off x="0" y="0"/>
          <a:ext cx="0" cy="0"/>
          <a:chOff x="0" y="0"/>
          <a:chExt cx="0" cy="0"/>
        </a:xfrm>
      </p:grpSpPr>
      <p:sp>
        <p:nvSpPr>
          <p:cNvPr id="434" name="Google Shape;434;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lt-LT" sz="2000" u="none" cap="none" strike="noStrike">
                <a:solidFill>
                  <a:srgbClr val="A5A5A5"/>
                </a:solidFill>
                <a:latin typeface="Arial"/>
                <a:ea typeface="Arial"/>
                <a:cs typeface="Arial"/>
                <a:sym typeface="Arial"/>
              </a:rPr>
              <a:t>Pabaigę kursą besimokantieji gebės...</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lt-LT" sz="4000" u="none" cap="none" strike="noStrike">
                <a:solidFill>
                  <a:srgbClr val="000000"/>
                </a:solidFill>
                <a:latin typeface="Arial"/>
                <a:ea typeface="Arial"/>
                <a:cs typeface="Arial"/>
                <a:sym typeface="Arial"/>
              </a:rPr>
              <a:t>Mokymosi rezultatai</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lt-LT"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435" name="Google Shape;435;p2"/>
          <p:cNvGrpSpPr/>
          <p:nvPr/>
        </p:nvGrpSpPr>
        <p:grpSpPr>
          <a:xfrm>
            <a:off x="4813445" y="853559"/>
            <a:ext cx="6302895" cy="5150881"/>
            <a:chOff x="0" y="34755"/>
            <a:chExt cx="6302895" cy="5150881"/>
          </a:xfrm>
        </p:grpSpPr>
        <p:sp>
          <p:nvSpPr>
            <p:cNvPr id="436" name="Google Shape;436;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Apibūdinti</a:t>
              </a:r>
              <a:r>
                <a:rPr b="0" i="0" lang="lt-LT" sz="1800" u="none" cap="none" strike="noStrike">
                  <a:solidFill>
                    <a:schemeClr val="lt1"/>
                  </a:solidFill>
                  <a:latin typeface="Arial"/>
                  <a:ea typeface="Arial"/>
                  <a:cs typeface="Arial"/>
                  <a:sym typeface="Arial"/>
                </a:rPr>
                <a:t> informatinio mąstymo (IM) svarbą XXI amžiuje</a:t>
              </a:r>
              <a:endParaRPr b="0" i="0" sz="1800" u="none" cap="none" strike="noStrike">
                <a:solidFill>
                  <a:schemeClr val="lt1"/>
                </a:solidFill>
                <a:latin typeface="Arial"/>
                <a:ea typeface="Arial"/>
                <a:cs typeface="Arial"/>
                <a:sym typeface="Arial"/>
              </a:endParaRPr>
            </a:p>
          </p:txBody>
        </p:sp>
        <p:sp>
          <p:nvSpPr>
            <p:cNvPr id="438" name="Google Shape;438;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0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Identifikuoti </a:t>
              </a:r>
              <a:r>
                <a:rPr b="0" i="0" lang="lt-LT" sz="1800" u="none" cap="none" strike="noStrike">
                  <a:solidFill>
                    <a:schemeClr val="lt1"/>
                  </a:solidFill>
                  <a:latin typeface="Arial"/>
                  <a:ea typeface="Arial"/>
                  <a:cs typeface="Arial"/>
                  <a:sym typeface="Arial"/>
                </a:rPr>
                <a:t>iššūkius, kurie kyla žemos kvalifikacijos suaugusiesiems, siekiantiems taikyti IM realaus pasaulio scenarijuose</a:t>
              </a:r>
              <a:endParaRPr b="0" i="0" sz="1400" u="none" cap="none" strike="noStrike">
                <a:solidFill>
                  <a:srgbClr val="000000"/>
                </a:solidFill>
                <a:latin typeface="Arial"/>
                <a:ea typeface="Arial"/>
                <a:cs typeface="Arial"/>
                <a:sym typeface="Arial"/>
              </a:endParaRPr>
            </a:p>
          </p:txBody>
        </p:sp>
        <p:sp>
          <p:nvSpPr>
            <p:cNvPr id="440" name="Google Shape;440;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0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Išskirti</a:t>
              </a:r>
              <a:r>
                <a:rPr b="0" i="0" lang="lt-LT" sz="1800" u="none" cap="none" strike="noStrike">
                  <a:solidFill>
                    <a:schemeClr val="lt1"/>
                  </a:solidFill>
                  <a:latin typeface="Arial"/>
                  <a:ea typeface="Arial"/>
                  <a:cs typeface="Arial"/>
                  <a:sym typeface="Arial"/>
                </a:rPr>
                <a:t> IM integravimo į suaugusiųjų švietimą galimybes, siekiant padidinti įsidarbinimo galimybes</a:t>
              </a:r>
              <a:endParaRPr b="0" i="0" sz="1400" u="none" cap="none" strike="noStrike">
                <a:solidFill>
                  <a:srgbClr val="000000"/>
                </a:solidFill>
                <a:latin typeface="Arial"/>
                <a:ea typeface="Arial"/>
                <a:cs typeface="Arial"/>
                <a:sym typeface="Arial"/>
              </a:endParaRPr>
            </a:p>
          </p:txBody>
        </p:sp>
        <p:sp>
          <p:nvSpPr>
            <p:cNvPr id="442" name="Google Shape;442;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0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Identifikuoti </a:t>
              </a:r>
              <a:r>
                <a:rPr b="0" i="0" lang="lt-LT" sz="1800" u="none" cap="none" strike="noStrike">
                  <a:solidFill>
                    <a:schemeClr val="lt1"/>
                  </a:solidFill>
                  <a:latin typeface="Arial"/>
                  <a:ea typeface="Arial"/>
                  <a:cs typeface="Arial"/>
                  <a:sym typeface="Arial"/>
                </a:rPr>
                <a:t>strategijas, skatinančias IM suaugusiųjų švietimo srityje</a:t>
              </a:r>
              <a:endParaRPr b="0" i="0" sz="1400" u="none" cap="none" strike="noStrike">
                <a:solidFill>
                  <a:srgbClr val="000000"/>
                </a:solidFill>
                <a:latin typeface="Arial"/>
                <a:ea typeface="Arial"/>
                <a:cs typeface="Arial"/>
                <a:sym typeface="Arial"/>
              </a:endParaRPr>
            </a:p>
          </p:txBody>
        </p:sp>
        <p:sp>
          <p:nvSpPr>
            <p:cNvPr id="444" name="Google Shape;444;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just">
                <a:lnSpc>
                  <a:spcPct val="114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Atskleisti</a:t>
              </a:r>
              <a:r>
                <a:rPr b="0" i="0" lang="lt-LT" sz="1800" u="none" cap="none" strike="noStrike">
                  <a:solidFill>
                    <a:schemeClr val="lt1"/>
                  </a:solidFill>
                  <a:latin typeface="Arial"/>
                  <a:ea typeface="Arial"/>
                  <a:cs typeface="Arial"/>
                  <a:sym typeface="Arial"/>
                </a:rPr>
                <a:t>, kokį poveikį ir potencialą IM daro žemos kvalifikacijos suaugusiesiems</a:t>
              </a:r>
              <a:endParaRPr b="0" i="0" sz="1800" u="none" cap="none" strike="noStrike">
                <a:solidFill>
                  <a:schemeClr val="lt1"/>
                </a:solidFill>
                <a:latin typeface="Arial"/>
                <a:ea typeface="Arial"/>
                <a:cs typeface="Arial"/>
                <a:sym typeface="Arial"/>
              </a:endParaRPr>
            </a:p>
          </p:txBody>
        </p:sp>
      </p:grpSp>
      <p:sp>
        <p:nvSpPr>
          <p:cNvPr id="446" name="Google Shape;446;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9"/>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lt-LT">
                <a:latin typeface="Arial"/>
                <a:ea typeface="Arial"/>
                <a:cs typeface="Arial"/>
                <a:sym typeface="Arial"/>
              </a:rPr>
              <a:t>MODUL</a:t>
            </a:r>
            <a:r>
              <a:rPr b="1" lang="lt-LT"/>
              <a:t>IO TIKSLAS IR UŽDAVINIAI</a:t>
            </a:r>
            <a:endParaRPr>
              <a:latin typeface="Arial"/>
              <a:ea typeface="Arial"/>
              <a:cs typeface="Arial"/>
              <a:sym typeface="Arial"/>
            </a:endParaRPr>
          </a:p>
        </p:txBody>
      </p:sp>
      <p:sp>
        <p:nvSpPr>
          <p:cNvPr id="454" name="Google Shape;454;p9"/>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lt-LT" sz="1600">
                <a:solidFill>
                  <a:schemeClr val="accent3"/>
                </a:solidFill>
              </a:rPr>
              <a:t>TIKSLAS</a:t>
            </a:r>
            <a:r>
              <a:rPr b="1" lang="lt-LT" sz="1600">
                <a:solidFill>
                  <a:schemeClr val="accent3"/>
                </a:solidFill>
                <a:latin typeface="Arial"/>
                <a:ea typeface="Arial"/>
                <a:cs typeface="Arial"/>
                <a:sym typeface="Arial"/>
              </a:rPr>
              <a:t>: </a:t>
            </a:r>
            <a:endParaRPr b="1" sz="1600">
              <a:solidFill>
                <a:schemeClr val="accent3"/>
              </a:solidFill>
              <a:latin typeface="Arial"/>
              <a:ea typeface="Arial"/>
              <a:cs typeface="Arial"/>
              <a:sym typeface="Arial"/>
            </a:endParaRPr>
          </a:p>
          <a:p>
            <a:pPr indent="0" lvl="0" marL="0" rtl="0" algn="just">
              <a:lnSpc>
                <a:spcPct val="100000"/>
              </a:lnSpc>
              <a:spcBef>
                <a:spcPts val="1000"/>
              </a:spcBef>
              <a:spcAft>
                <a:spcPts val="0"/>
              </a:spcAft>
              <a:buSzPts val="1260"/>
              <a:buNone/>
            </a:pPr>
            <a:r>
              <a:rPr lang="lt-LT" sz="1600"/>
              <a:t>Suteikti žinių apie IM integracijos į suaugusiųjų ugdymo procesą svarbą, įvertinant iššūkius ir galimybes, atskleidžiant poveikį ir potencialą.</a:t>
            </a:r>
            <a:endParaRPr>
              <a:latin typeface="Arial"/>
              <a:ea typeface="Arial"/>
              <a:cs typeface="Arial"/>
              <a:sym typeface="Arial"/>
            </a:endParaRPr>
          </a:p>
          <a:p>
            <a:pPr indent="0" lvl="0" marL="0" rtl="0" algn="just">
              <a:lnSpc>
                <a:spcPct val="100000"/>
              </a:lnSpc>
              <a:spcBef>
                <a:spcPts val="1000"/>
              </a:spcBef>
              <a:spcAft>
                <a:spcPts val="0"/>
              </a:spcAft>
              <a:buSzPts val="1260"/>
              <a:buNone/>
            </a:pPr>
            <a:r>
              <a:rPr b="1" lang="lt-LT" sz="1600">
                <a:solidFill>
                  <a:schemeClr val="accent3"/>
                </a:solidFill>
              </a:rPr>
              <a:t>UŽDAVINIAI</a:t>
            </a:r>
            <a:r>
              <a:rPr b="1" lang="lt-LT" sz="1600">
                <a:solidFill>
                  <a:schemeClr val="accent3"/>
                </a:solidFill>
                <a:latin typeface="Arial"/>
                <a:ea typeface="Arial"/>
                <a:cs typeface="Arial"/>
                <a:sym typeface="Arial"/>
              </a:rPr>
              <a:t>:</a:t>
            </a:r>
            <a:endParaRPr b="1" sz="1600">
              <a:solidFill>
                <a:schemeClr val="accent3"/>
              </a:solidFill>
              <a:latin typeface="Arial"/>
              <a:ea typeface="Arial"/>
              <a:cs typeface="Arial"/>
              <a:sym typeface="Arial"/>
            </a:endParaRPr>
          </a:p>
          <a:p>
            <a:pPr indent="0" lvl="0" marL="0" rtl="0" algn="just">
              <a:lnSpc>
                <a:spcPct val="100000"/>
              </a:lnSpc>
              <a:spcBef>
                <a:spcPts val="1000"/>
              </a:spcBef>
              <a:spcAft>
                <a:spcPts val="0"/>
              </a:spcAft>
              <a:buSzPts val="1260"/>
              <a:buNone/>
            </a:pPr>
            <a:r>
              <a:t/>
            </a:r>
            <a:endParaRPr b="1" sz="200"/>
          </a:p>
          <a:p>
            <a:pPr indent="-330200" lvl="0" marL="457200" rtl="0" algn="just">
              <a:lnSpc>
                <a:spcPct val="100000"/>
              </a:lnSpc>
              <a:spcBef>
                <a:spcPts val="0"/>
              </a:spcBef>
              <a:spcAft>
                <a:spcPts val="0"/>
              </a:spcAft>
              <a:buSzPts val="1600"/>
              <a:buAutoNum type="arabicPeriod"/>
            </a:pPr>
            <a:r>
              <a:rPr lang="lt-LT" sz="1600"/>
              <a:t>Pagrįsti IM reikšmę XXI amžiuje.</a:t>
            </a:r>
            <a:endParaRPr sz="1600"/>
          </a:p>
          <a:p>
            <a:pPr indent="-330200" lvl="0" marL="457200" rtl="0" algn="just">
              <a:lnSpc>
                <a:spcPct val="100000"/>
              </a:lnSpc>
              <a:spcBef>
                <a:spcPts val="0"/>
              </a:spcBef>
              <a:spcAft>
                <a:spcPts val="0"/>
              </a:spcAft>
              <a:buSzPts val="1600"/>
              <a:buAutoNum type="arabicPeriod"/>
            </a:pPr>
            <a:r>
              <a:rPr lang="lt-LT" sz="1600"/>
              <a:t>Pristatyti iššūkius ir galimybes skatinant IM, pabrėžiant besimokančiųjų įsitraukimo strategijas.</a:t>
            </a:r>
            <a:endParaRPr sz="1600"/>
          </a:p>
          <a:p>
            <a:pPr indent="-330200" lvl="0" marL="457200" rtl="0" algn="just">
              <a:lnSpc>
                <a:spcPct val="100000"/>
              </a:lnSpc>
              <a:spcBef>
                <a:spcPts val="0"/>
              </a:spcBef>
              <a:spcAft>
                <a:spcPts val="0"/>
              </a:spcAft>
              <a:buSzPts val="1600"/>
              <a:buAutoNum type="arabicPeriod"/>
            </a:pPr>
            <a:r>
              <a:rPr lang="lt-LT" sz="1600"/>
              <a:t>Atskleisti IM poveikį ir galimybes žemos kvalifikacijos suaugusiesiems.</a:t>
            </a:r>
            <a:endParaRPr sz="1600">
              <a:solidFill>
                <a:schemeClr val="dk2"/>
              </a:solidFill>
              <a:latin typeface="Arial"/>
              <a:ea typeface="Arial"/>
              <a:cs typeface="Arial"/>
              <a:sym typeface="Arial"/>
            </a:endParaRPr>
          </a:p>
        </p:txBody>
      </p:sp>
      <p:pic>
        <p:nvPicPr>
          <p:cNvPr id="455" name="Google Shape;455;p9"/>
          <p:cNvPicPr preferRelativeResize="0"/>
          <p:nvPr>
            <p:ph idx="2" type="pic"/>
          </p:nvPr>
        </p:nvPicPr>
        <p:blipFill rotWithShape="1">
          <a:blip r:embed="rId3">
            <a:alphaModFix/>
          </a:blip>
          <a:srcRect b="0" l="30340" r="30340" t="0"/>
          <a:stretch/>
        </p:blipFill>
        <p:spPr>
          <a:xfrm>
            <a:off x="8140700" y="-1"/>
            <a:ext cx="4051300" cy="6858001"/>
          </a:xfrm>
          <a:prstGeom prst="rect">
            <a:avLst/>
          </a:prstGeom>
          <a:noFill/>
          <a:ln>
            <a:noFill/>
          </a:ln>
        </p:spPr>
      </p:pic>
      <p:sp>
        <p:nvSpPr>
          <p:cNvPr id="456" name="Google Shape;456;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2" name="Shape 462"/>
        <p:cNvGrpSpPr/>
        <p:nvPr/>
      </p:nvGrpSpPr>
      <p:grpSpPr>
        <a:xfrm>
          <a:off x="0" y="0"/>
          <a:ext cx="0" cy="0"/>
          <a:chOff x="0" y="0"/>
          <a:chExt cx="0" cy="0"/>
        </a:xfrm>
      </p:grpSpPr>
      <p:pic>
        <p:nvPicPr>
          <p:cNvPr id="463" name="Google Shape;463;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64" name="Google Shape;464;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
        <p:nvSpPr>
          <p:cNvPr id="465" name="Google Shape;465;p4"/>
          <p:cNvSpPr txBox="1"/>
          <p:nvPr>
            <p:ph type="title"/>
          </p:nvPr>
        </p:nvSpPr>
        <p:spPr>
          <a:xfrm>
            <a:off x="7348571" y="2803427"/>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1 SKYRIUS</a:t>
            </a:r>
            <a:endParaRPr sz="2700">
              <a:latin typeface="Arial"/>
              <a:ea typeface="Arial"/>
              <a:cs typeface="Arial"/>
              <a:sym typeface="Arial"/>
            </a:endParaRPr>
          </a:p>
        </p:txBody>
      </p:sp>
      <p:sp>
        <p:nvSpPr>
          <p:cNvPr id="466" name="Google Shape;466;p4"/>
          <p:cNvSpPr txBox="1"/>
          <p:nvPr>
            <p:ph idx="1" type="body"/>
          </p:nvPr>
        </p:nvSpPr>
        <p:spPr>
          <a:xfrm>
            <a:off x="7705018" y="3176749"/>
            <a:ext cx="2859352" cy="147369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lt-LT" sz="2100">
                <a:latin typeface="Arial"/>
                <a:ea typeface="Arial"/>
                <a:cs typeface="Arial"/>
                <a:sym typeface="Arial"/>
              </a:rPr>
              <a:t>Konteksto supratimas: suaugusiųjų mokymo(si) iššūkiai Europoje</a:t>
            </a:r>
            <a:endParaRPr sz="21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descr="Chart 1" id="471" name="Google Shape;471;p5"/>
          <p:cNvPicPr preferRelativeResize="0"/>
          <p:nvPr/>
        </p:nvPicPr>
        <p:blipFill rotWithShape="1">
          <a:blip r:embed="rId3">
            <a:alphaModFix/>
          </a:blip>
          <a:srcRect b="15859" l="0" r="0" t="29011"/>
          <a:stretch/>
        </p:blipFill>
        <p:spPr>
          <a:xfrm>
            <a:off x="1506905" y="2788128"/>
            <a:ext cx="8882767" cy="2114555"/>
          </a:xfrm>
          <a:prstGeom prst="rect">
            <a:avLst/>
          </a:prstGeom>
          <a:noFill/>
          <a:ln>
            <a:noFill/>
          </a:ln>
        </p:spPr>
      </p:pic>
      <p:sp>
        <p:nvSpPr>
          <p:cNvPr id="472" name="Google Shape;472;p5"/>
          <p:cNvSpPr txBox="1"/>
          <p:nvPr>
            <p:ph idx="1" type="body"/>
          </p:nvPr>
        </p:nvSpPr>
        <p:spPr>
          <a:xfrm>
            <a:off x="755905" y="1596577"/>
            <a:ext cx="10545142" cy="949669"/>
          </a:xfrm>
          <a:prstGeom prst="rect">
            <a:avLst/>
          </a:prstGeom>
          <a:noFill/>
          <a:ln>
            <a:noFill/>
          </a:ln>
        </p:spPr>
        <p:txBody>
          <a:bodyPr anchorCtr="0" anchor="t" bIns="45700" lIns="91425" spcFirstLastPara="1" rIns="91425" wrap="square" tIns="45700">
            <a:normAutofit lnSpcReduction="10000"/>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Remianis 2020 m. „Cedefop“ duomenimis, 128 mln. suaugusiųjų Jungtinėje Karalystėje, Islandijoje, Norvegijoje ir 27 ES valstybėse narėse gali persikvalifikuoti ir kelti kvalifikaciją, t. y. beveik pusė (46,1 proc.) visų šių šalių suaugusių gyventojų.</a:t>
            </a:r>
            <a:endParaRPr sz="1800">
              <a:latin typeface="Arial"/>
              <a:ea typeface="Arial"/>
              <a:cs typeface="Arial"/>
              <a:sym typeface="Arial"/>
            </a:endParaRPr>
          </a:p>
        </p:txBody>
      </p:sp>
      <p:sp>
        <p:nvSpPr>
          <p:cNvPr id="473" name="Google Shape;473;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74" name="Google Shape;474;p5"/>
          <p:cNvSpPr txBox="1"/>
          <p:nvPr>
            <p:ph type="title"/>
          </p:nvPr>
        </p:nvSpPr>
        <p:spPr>
          <a:xfrm>
            <a:off x="1352550" y="947571"/>
            <a:ext cx="9486900"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SzPct val="126984"/>
              <a:buNone/>
            </a:pPr>
            <a:r>
              <a:rPr b="1" lang="lt-LT" sz="2800">
                <a:latin typeface="Arial"/>
                <a:ea typeface="Arial"/>
                <a:cs typeface="Arial"/>
                <a:sym typeface="Arial"/>
              </a:rPr>
              <a:t>46 proc. suaugusiųjų galėtų kelti savo kvalifikaciją. Ar esame pasirengę priimti šį iššūkį?</a:t>
            </a:r>
            <a:endParaRPr/>
          </a:p>
        </p:txBody>
      </p:sp>
      <p:sp>
        <p:nvSpPr>
          <p:cNvPr id="475" name="Google Shape;475;p5"/>
          <p:cNvSpPr txBox="1"/>
          <p:nvPr/>
        </p:nvSpPr>
        <p:spPr>
          <a:xfrm>
            <a:off x="1693071" y="4902684"/>
            <a:ext cx="596470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lt-LT" sz="1200" u="none" cap="none" strike="noStrike">
                <a:solidFill>
                  <a:srgbClr val="000000"/>
                </a:solidFill>
                <a:latin typeface="Arial"/>
                <a:ea typeface="Arial"/>
                <a:cs typeface="Arial"/>
                <a:sym typeface="Arial"/>
              </a:rPr>
              <a:t> „Cedefop“ skaičiavimai, grįsti LFS 2016, CSIS 2015, OECD PIAAC 2012, 2015.</a:t>
            </a:r>
            <a:endParaRPr b="0" i="0" sz="1400" u="none" cap="none" strike="noStrike">
              <a:solidFill>
                <a:srgbClr val="000000"/>
              </a:solidFill>
              <a:latin typeface="Arial"/>
              <a:ea typeface="Arial"/>
              <a:cs typeface="Arial"/>
              <a:sym typeface="Arial"/>
            </a:endParaRPr>
          </a:p>
        </p:txBody>
      </p:sp>
      <p:sp>
        <p:nvSpPr>
          <p:cNvPr id="476" name="Google Shape;476;p5"/>
          <p:cNvSpPr txBox="1"/>
          <p:nvPr/>
        </p:nvSpPr>
        <p:spPr>
          <a:xfrm>
            <a:off x="758301" y="5344850"/>
            <a:ext cx="10542746" cy="825593"/>
          </a:xfrm>
          <a:prstGeom prst="rect">
            <a:avLst/>
          </a:prstGeom>
          <a:noFill/>
          <a:ln>
            <a:noFill/>
          </a:ln>
        </p:spPr>
        <p:txBody>
          <a:bodyPr anchorCtr="0" anchor="t" bIns="45700" lIns="91425" spcFirstLastPara="1" rIns="91425" wrap="square" tIns="45700">
            <a:normAutofit/>
          </a:bodyPr>
          <a:lstStyle/>
          <a:p>
            <a:pPr indent="0" lvl="0" marL="148590" marR="0" rtl="0" algn="just">
              <a:lnSpc>
                <a:spcPct val="100000"/>
              </a:lnSpc>
              <a:spcBef>
                <a:spcPts val="1000"/>
              </a:spcBef>
              <a:spcAft>
                <a:spcPts val="0"/>
              </a:spcAft>
              <a:buClr>
                <a:srgbClr val="000000"/>
              </a:buClr>
              <a:buSzPts val="1600"/>
              <a:buFont typeface="Arial"/>
              <a:buNone/>
            </a:pPr>
            <a:r>
              <a:rPr b="0" i="0" lang="lt-LT" sz="1600" u="none" cap="none" strike="noStrike">
                <a:solidFill>
                  <a:schemeClr val="dk2"/>
                </a:solidFill>
                <a:latin typeface="Arial"/>
                <a:ea typeface="Arial"/>
                <a:cs typeface="Arial"/>
                <a:sym typeface="Arial"/>
              </a:rPr>
              <a:t>Grafikas atskleidžia, kiek yra daug suaugusiųjų, kuriems galėtų būti naudingi skaitmeniniai įgūdžiai ir struktūruoti problemų sprendimo metodai, pavyzdžiui, IM. </a:t>
            </a:r>
            <a:endParaRPr b="0" i="0" sz="1600" u="none" cap="none" strike="noStrike">
              <a:solidFill>
                <a:schemeClr val="dk2"/>
              </a:solidFill>
              <a:latin typeface="Arial"/>
              <a:ea typeface="Arial"/>
              <a:cs typeface="Arial"/>
              <a:sym typeface="Arial"/>
            </a:endParaRPr>
          </a:p>
        </p:txBody>
      </p:sp>
      <p:sp>
        <p:nvSpPr>
          <p:cNvPr id="477" name="Google Shape;477;p5"/>
          <p:cNvSpPr txBox="1"/>
          <p:nvPr/>
        </p:nvSpPr>
        <p:spPr>
          <a:xfrm>
            <a:off x="2899117" y="2649974"/>
            <a:ext cx="6719742"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Žemos kvalifikacijos suaugusieji 27 ES valstybėse narėse, Islandijoje, Norvegijoje ir Jungtinėje Karalystėje, 2020 m.</a:t>
            </a:r>
            <a:endParaRPr b="0" i="0" sz="1400" u="none" cap="none" strike="noStrike">
              <a:solidFill>
                <a:srgbClr val="000000"/>
              </a:solidFill>
              <a:latin typeface="Arial"/>
              <a:ea typeface="Arial"/>
              <a:cs typeface="Arial"/>
              <a:sym typeface="Arial"/>
            </a:endParaRPr>
          </a:p>
        </p:txBody>
      </p:sp>
      <p:sp>
        <p:nvSpPr>
          <p:cNvPr id="478" name="Google Shape;478;p5"/>
          <p:cNvSpPr txBox="1"/>
          <p:nvPr/>
        </p:nvSpPr>
        <p:spPr>
          <a:xfrm>
            <a:off x="8827088" y="4944888"/>
            <a:ext cx="197696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1" lang="lt-LT" sz="1200" u="none" cap="none" strike="noStrike">
                <a:solidFill>
                  <a:srgbClr val="000000"/>
                </a:solidFill>
                <a:latin typeface="Arial"/>
                <a:ea typeface="Arial"/>
                <a:cs typeface="Arial"/>
                <a:sym typeface="Arial"/>
              </a:rPr>
              <a:t>Šaltinis: Cedefop 2020</a:t>
            </a:r>
            <a:endParaRPr b="1" i="1" sz="1200" u="none" cap="none" strike="noStrike">
              <a:solidFill>
                <a:srgbClr val="000000"/>
              </a:solidFill>
              <a:latin typeface="Arial"/>
              <a:ea typeface="Arial"/>
              <a:cs typeface="Arial"/>
              <a:sym typeface="Arial"/>
            </a:endParaRPr>
          </a:p>
        </p:txBody>
      </p:sp>
      <p:sp>
        <p:nvSpPr>
          <p:cNvPr id="479" name="Google Shape;479;p5"/>
          <p:cNvSpPr/>
          <p:nvPr/>
        </p:nvSpPr>
        <p:spPr>
          <a:xfrm>
            <a:off x="1371600" y="2598110"/>
            <a:ext cx="9246284" cy="2623777"/>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descr="Chart 2" id="484" name="Google Shape;484;p6"/>
          <p:cNvPicPr preferRelativeResize="0"/>
          <p:nvPr/>
        </p:nvPicPr>
        <p:blipFill rotWithShape="1">
          <a:blip r:embed="rId3">
            <a:alphaModFix/>
          </a:blip>
          <a:srcRect b="3761" l="504" r="1747" t="2589"/>
          <a:stretch/>
        </p:blipFill>
        <p:spPr>
          <a:xfrm>
            <a:off x="5395591" y="2266143"/>
            <a:ext cx="5670081" cy="3113037"/>
          </a:xfrm>
          <a:prstGeom prst="rect">
            <a:avLst/>
          </a:prstGeom>
          <a:noFill/>
          <a:ln>
            <a:noFill/>
          </a:ln>
        </p:spPr>
      </p:pic>
      <p:sp>
        <p:nvSpPr>
          <p:cNvPr id="485" name="Google Shape;485;p6"/>
          <p:cNvSpPr txBox="1"/>
          <p:nvPr>
            <p:ph idx="1" type="body"/>
          </p:nvPr>
        </p:nvSpPr>
        <p:spPr>
          <a:xfrm>
            <a:off x="915570" y="1869019"/>
            <a:ext cx="4068247" cy="3543447"/>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Žemos kvalifikacijos suaugusiesiems gresia nedarbas, tačiau jie mažiausiai pasinaudoja kvalifikacijos kėlimo ir perkvalifikavimo galimybėmis.</a:t>
            </a:r>
            <a:endParaRPr/>
          </a:p>
          <a:p>
            <a:pPr indent="0" lvl="0" marL="148590" rtl="0" algn="just">
              <a:lnSpc>
                <a:spcPct val="100000"/>
              </a:lnSpc>
              <a:spcBef>
                <a:spcPts val="1000"/>
              </a:spcBef>
              <a:spcAft>
                <a:spcPts val="0"/>
              </a:spcAft>
              <a:buSzPts val="1260"/>
              <a:buNone/>
            </a:pPr>
            <a:r>
              <a:rPr lang="lt-LT" sz="1600">
                <a:latin typeface="Arial"/>
                <a:ea typeface="Arial"/>
                <a:cs typeface="Arial"/>
                <a:sym typeface="Arial"/>
              </a:rPr>
              <a:t>Darbo rinkos duomenys rodo didelį atotrūkį: žemos kvalifikacijos suaugusiųjų užimtumo lygis yra daug žemesnis nei aukštesnio išsilavinimo asmenų.</a:t>
            </a:r>
            <a:endParaRPr/>
          </a:p>
          <a:p>
            <a:pPr indent="0" lvl="0" marL="148590" rtl="0" algn="just">
              <a:lnSpc>
                <a:spcPct val="100000"/>
              </a:lnSpc>
              <a:spcBef>
                <a:spcPts val="1000"/>
              </a:spcBef>
              <a:spcAft>
                <a:spcPts val="0"/>
              </a:spcAft>
              <a:buSzPts val="1260"/>
              <a:buNone/>
            </a:pPr>
            <a:r>
              <a:rPr lang="lt-LT" sz="1600">
                <a:latin typeface="Arial"/>
                <a:ea typeface="Arial"/>
                <a:cs typeface="Arial"/>
                <a:sym typeface="Arial"/>
              </a:rPr>
              <a:t>Labai svarbu kurti mokymo strategijas, kurios pasiektų ir aktyviai įtrauktų tuos, kuriems labiausiai pažeidžiami.</a:t>
            </a:r>
            <a:endParaRPr sz="1600">
              <a:latin typeface="Arial"/>
              <a:ea typeface="Arial"/>
              <a:cs typeface="Arial"/>
              <a:sym typeface="Arial"/>
            </a:endParaRPr>
          </a:p>
          <a:p>
            <a:pPr indent="0" lvl="0" marL="148590" rtl="0" algn="just">
              <a:lnSpc>
                <a:spcPct val="100000"/>
              </a:lnSpc>
              <a:spcBef>
                <a:spcPts val="1000"/>
              </a:spcBef>
              <a:spcAft>
                <a:spcPts val="0"/>
              </a:spcAft>
              <a:buSzPts val="1260"/>
              <a:buNone/>
            </a:pPr>
            <a:r>
              <a:t/>
            </a:r>
            <a:endParaRPr/>
          </a:p>
        </p:txBody>
      </p:sp>
      <p:sp>
        <p:nvSpPr>
          <p:cNvPr id="486" name="Google Shape;486;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87" name="Google Shape;487;p6"/>
          <p:cNvSpPr txBox="1"/>
          <p:nvPr/>
        </p:nvSpPr>
        <p:spPr>
          <a:xfrm>
            <a:off x="5344922" y="1958366"/>
            <a:ext cx="5771418"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Užimtumo lygis sąsajoje su išsilavinimo lygiu</a:t>
            </a:r>
            <a:endParaRPr b="0" i="0" sz="1400" u="none" cap="none" strike="noStrike">
              <a:solidFill>
                <a:srgbClr val="000000"/>
              </a:solidFill>
              <a:latin typeface="Arial"/>
              <a:ea typeface="Arial"/>
              <a:cs typeface="Arial"/>
              <a:sym typeface="Arial"/>
            </a:endParaRPr>
          </a:p>
        </p:txBody>
      </p:sp>
      <p:sp>
        <p:nvSpPr>
          <p:cNvPr id="488" name="Google Shape;488;p6"/>
          <p:cNvSpPr txBox="1"/>
          <p:nvPr/>
        </p:nvSpPr>
        <p:spPr>
          <a:xfrm>
            <a:off x="8988437" y="5409958"/>
            <a:ext cx="256383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1" lang="lt-LT" sz="1200" u="none" cap="none" strike="noStrike">
                <a:solidFill>
                  <a:srgbClr val="000000"/>
                </a:solidFill>
                <a:latin typeface="Arial"/>
                <a:ea typeface="Arial"/>
                <a:cs typeface="Arial"/>
                <a:sym typeface="Arial"/>
              </a:rPr>
              <a:t>Source: Labour Force Survey</a:t>
            </a:r>
            <a:endParaRPr b="1" i="1" sz="1200" u="none" cap="none" strike="noStrike">
              <a:solidFill>
                <a:srgbClr val="000000"/>
              </a:solidFill>
              <a:latin typeface="Arial"/>
              <a:ea typeface="Arial"/>
              <a:cs typeface="Arial"/>
              <a:sym typeface="Arial"/>
            </a:endParaRPr>
          </a:p>
        </p:txBody>
      </p:sp>
      <p:sp>
        <p:nvSpPr>
          <p:cNvPr id="489" name="Google Shape;489;p6"/>
          <p:cNvSpPr/>
          <p:nvPr/>
        </p:nvSpPr>
        <p:spPr>
          <a:xfrm>
            <a:off x="5189703" y="1770043"/>
            <a:ext cx="6081855" cy="3987254"/>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0" name="Google Shape;490;p6"/>
          <p:cNvSpPr txBox="1"/>
          <p:nvPr/>
        </p:nvSpPr>
        <p:spPr>
          <a:xfrm>
            <a:off x="6637548" y="4740184"/>
            <a:ext cx="4634010" cy="24618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lt-LT" sz="1000" u="none" cap="none" strike="noStrike">
                <a:solidFill>
                  <a:srgbClr val="000000"/>
                </a:solidFill>
                <a:latin typeface="Arial"/>
                <a:ea typeface="Arial"/>
                <a:cs typeface="Arial"/>
                <a:sym typeface="Arial"/>
              </a:rPr>
              <a:t>Žemesnis nei pradinis, pradinis ir žemesnysis vidurinis išsilavinimas (0-2 lygiai)</a:t>
            </a:r>
            <a:endParaRPr b="0" i="0" sz="1000" u="none" cap="none" strike="noStrike">
              <a:solidFill>
                <a:srgbClr val="000000"/>
              </a:solidFill>
              <a:latin typeface="Arial"/>
              <a:ea typeface="Arial"/>
              <a:cs typeface="Arial"/>
              <a:sym typeface="Arial"/>
            </a:endParaRPr>
          </a:p>
        </p:txBody>
      </p:sp>
      <p:sp>
        <p:nvSpPr>
          <p:cNvPr id="491" name="Google Shape;491;p6"/>
          <p:cNvSpPr txBox="1"/>
          <p:nvPr/>
        </p:nvSpPr>
        <p:spPr>
          <a:xfrm>
            <a:off x="6637547" y="4986365"/>
            <a:ext cx="4568483" cy="24618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lt-LT" sz="1000" u="none" cap="none" strike="noStrike">
                <a:solidFill>
                  <a:srgbClr val="000000"/>
                </a:solidFill>
                <a:latin typeface="Arial"/>
                <a:ea typeface="Arial"/>
                <a:cs typeface="Arial"/>
                <a:sym typeface="Arial"/>
              </a:rPr>
              <a:t>Aukštesnysis vidurinis ir aukštesnysis, ne aukštasis išsilavinimas (3 ir 4 lygiai)</a:t>
            </a:r>
            <a:endParaRPr b="0" i="0" sz="1000" u="none" cap="none" strike="noStrike">
              <a:solidFill>
                <a:srgbClr val="000000"/>
              </a:solidFill>
              <a:latin typeface="Arial"/>
              <a:ea typeface="Arial"/>
              <a:cs typeface="Arial"/>
              <a:sym typeface="Arial"/>
            </a:endParaRPr>
          </a:p>
        </p:txBody>
      </p:sp>
      <p:sp>
        <p:nvSpPr>
          <p:cNvPr id="492" name="Google Shape;492;p6"/>
          <p:cNvSpPr txBox="1"/>
          <p:nvPr/>
        </p:nvSpPr>
        <p:spPr>
          <a:xfrm>
            <a:off x="6637547" y="5175823"/>
            <a:ext cx="4568483" cy="41545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lt-LT" sz="1000" u="none" cap="none" strike="noStrike">
                <a:solidFill>
                  <a:srgbClr val="000000"/>
                </a:solidFill>
                <a:latin typeface="Arial"/>
                <a:ea typeface="Arial"/>
                <a:cs typeface="Arial"/>
                <a:sym typeface="Arial"/>
              </a:rPr>
              <a:t>Tretinis išsilavinimas (apima kolegijas, universitetus ir profesinio mokymo įstaigas) (5-8 lygiai)</a:t>
            </a:r>
            <a:endParaRPr b="0" i="0" sz="1000" u="none" cap="none" strike="noStrike">
              <a:solidFill>
                <a:srgbClr val="000000"/>
              </a:solidFill>
              <a:latin typeface="Arial"/>
              <a:ea typeface="Arial"/>
              <a:cs typeface="Arial"/>
              <a:sym typeface="Arial"/>
            </a:endParaRPr>
          </a:p>
        </p:txBody>
      </p:sp>
      <p:sp>
        <p:nvSpPr>
          <p:cNvPr id="493" name="Google Shape;493;p6"/>
          <p:cNvSpPr txBox="1"/>
          <p:nvPr>
            <p:ph type="title"/>
          </p:nvPr>
        </p:nvSpPr>
        <p:spPr>
          <a:xfrm>
            <a:off x="1371600" y="81959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latin typeface="Arial"/>
                <a:ea typeface="Arial"/>
                <a:cs typeface="Arial"/>
                <a:sym typeface="Arial"/>
              </a:rPr>
              <a:t>Ar išsilavinimas yra raktas į užimtumą?</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
          <p:cNvSpPr txBox="1"/>
          <p:nvPr>
            <p:ph idx="1" type="body"/>
          </p:nvPr>
        </p:nvSpPr>
        <p:spPr>
          <a:xfrm>
            <a:off x="879498" y="1741660"/>
            <a:ext cx="4178104" cy="3917715"/>
          </a:xfrm>
          <a:prstGeom prst="rect">
            <a:avLst/>
          </a:prstGeom>
          <a:noFill/>
          <a:ln>
            <a:noFill/>
          </a:ln>
        </p:spPr>
        <p:txBody>
          <a:bodyPr anchorCtr="0" anchor="t" bIns="45700" lIns="91425" spcFirstLastPara="1" rIns="91425" wrap="square" tIns="45700">
            <a:normAutofit/>
          </a:bodyPr>
          <a:lstStyle/>
          <a:p>
            <a:pPr indent="0" lvl="0" marL="148590" rtl="0" algn="l">
              <a:lnSpc>
                <a:spcPct val="100000"/>
              </a:lnSpc>
              <a:spcBef>
                <a:spcPts val="600"/>
              </a:spcBef>
              <a:spcAft>
                <a:spcPts val="0"/>
              </a:spcAft>
              <a:buSzPts val="1090"/>
              <a:buNone/>
            </a:pPr>
            <a:r>
              <a:rPr lang="lt-LT" sz="1600">
                <a:latin typeface="Arial"/>
                <a:ea typeface="Arial"/>
                <a:cs typeface="Arial"/>
                <a:sym typeface="Arial"/>
              </a:rPr>
              <a:t>46,6 proc. ES suaugusiųjų 25-64 metų amžiaus per 12 mėnesių mokėsi.</a:t>
            </a:r>
            <a:endParaRPr/>
          </a:p>
          <a:p>
            <a:pPr indent="0" lvl="0" marL="148590" rtl="0" algn="l">
              <a:lnSpc>
                <a:spcPct val="100000"/>
              </a:lnSpc>
              <a:spcBef>
                <a:spcPts val="600"/>
              </a:spcBef>
              <a:spcAft>
                <a:spcPts val="0"/>
              </a:spcAft>
              <a:buSzPts val="1090"/>
              <a:buNone/>
            </a:pPr>
            <a:r>
              <a:rPr lang="lt-LT" sz="1600">
                <a:latin typeface="Arial"/>
                <a:ea typeface="Arial"/>
                <a:cs typeface="Arial"/>
                <a:sym typeface="Arial"/>
              </a:rPr>
              <a:t>Pagrindinės sritys: </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Verslas, administravimas ir teisė</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Sveikata ir gerovė</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Menai ir humanitariniai mokslai</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Paslaugos</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Inžinerija, gamyba ir statyba</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Informacijos ir ryšio technologijos </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Bendrosios ir kvalifikacijos kėlimo programos  </a:t>
            </a:r>
            <a:endParaRPr sz="1600">
              <a:latin typeface="Arial"/>
              <a:ea typeface="Arial"/>
              <a:cs typeface="Arial"/>
              <a:sym typeface="Arial"/>
            </a:endParaRPr>
          </a:p>
        </p:txBody>
      </p:sp>
      <p:sp>
        <p:nvSpPr>
          <p:cNvPr id="499" name="Google Shape;499;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Vertical bar chart showing the distribution of adult education and training by field of education as a percentage of total hours spent by adults aged 25 to 64 years on formal and non-formal education and training in the EU for the year 2022." id="500" name="Google Shape;500;p7"/>
          <p:cNvPicPr preferRelativeResize="0"/>
          <p:nvPr/>
        </p:nvPicPr>
        <p:blipFill rotWithShape="1">
          <a:blip r:embed="rId3">
            <a:alphaModFix/>
          </a:blip>
          <a:srcRect b="9708" l="0" r="0" t="1"/>
          <a:stretch/>
        </p:blipFill>
        <p:spPr>
          <a:xfrm>
            <a:off x="5303521" y="2112204"/>
            <a:ext cx="5975261" cy="3270266"/>
          </a:xfrm>
          <a:prstGeom prst="rect">
            <a:avLst/>
          </a:prstGeom>
          <a:noFill/>
          <a:ln>
            <a:noFill/>
          </a:ln>
        </p:spPr>
      </p:pic>
      <p:sp>
        <p:nvSpPr>
          <p:cNvPr id="501" name="Google Shape;501;p7"/>
          <p:cNvSpPr txBox="1"/>
          <p:nvPr>
            <p:ph type="title"/>
          </p:nvPr>
        </p:nvSpPr>
        <p:spPr>
          <a:xfrm>
            <a:off x="1352550" y="825470"/>
            <a:ext cx="9486900"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SzPct val="126984"/>
              <a:buNone/>
            </a:pPr>
            <a:r>
              <a:rPr b="1" lang="lt-LT" sz="2800">
                <a:latin typeface="Arial"/>
                <a:ea typeface="Arial"/>
                <a:cs typeface="Arial"/>
                <a:sym typeface="Arial"/>
              </a:rPr>
              <a:t>Beveik pusė ES suaugusiųjų mokosi, bet... kokiose srityse?</a:t>
            </a:r>
            <a:endParaRPr/>
          </a:p>
        </p:txBody>
      </p:sp>
      <p:sp>
        <p:nvSpPr>
          <p:cNvPr id="502" name="Google Shape;502;p7"/>
          <p:cNvSpPr txBox="1"/>
          <p:nvPr/>
        </p:nvSpPr>
        <p:spPr>
          <a:xfrm>
            <a:off x="5303521" y="1941916"/>
            <a:ext cx="5771418"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Suaugusiųjų mokymosi sričių pasiskirstymas pagal mokymo tipą, ES, 2022 m.</a:t>
            </a:r>
            <a:endParaRPr b="0" i="0" sz="1400" u="none" cap="none" strike="noStrike">
              <a:solidFill>
                <a:srgbClr val="000000"/>
              </a:solidFill>
              <a:latin typeface="Arial"/>
              <a:ea typeface="Arial"/>
              <a:cs typeface="Arial"/>
              <a:sym typeface="Arial"/>
            </a:endParaRPr>
          </a:p>
        </p:txBody>
      </p:sp>
      <p:sp>
        <p:nvSpPr>
          <p:cNvPr id="503" name="Google Shape;503;p7"/>
          <p:cNvSpPr txBox="1"/>
          <p:nvPr/>
        </p:nvSpPr>
        <p:spPr>
          <a:xfrm>
            <a:off x="5303521" y="2455810"/>
            <a:ext cx="5892959" cy="57704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lt-LT" sz="1050" u="none" cap="none" strike="noStrike">
                <a:solidFill>
                  <a:srgbClr val="000000"/>
                </a:solidFill>
                <a:latin typeface="Arial"/>
                <a:ea typeface="Arial"/>
                <a:cs typeface="Arial"/>
                <a:sym typeface="Arial"/>
              </a:rPr>
              <a:t>(25-64 m. amžiaus suaugusiųjų mokymosi valandų, kurias jie skiria atitinkamos srities mokymams, dalis, proc.)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p:txBody>
      </p:sp>
      <p:sp>
        <p:nvSpPr>
          <p:cNvPr id="504" name="Google Shape;504;p7"/>
          <p:cNvSpPr txBox="1"/>
          <p:nvPr/>
        </p:nvSpPr>
        <p:spPr>
          <a:xfrm>
            <a:off x="9525000" y="5382475"/>
            <a:ext cx="1753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1" lang="lt-LT" sz="1200" u="none" cap="none" strike="noStrike">
                <a:solidFill>
                  <a:srgbClr val="000000"/>
                </a:solidFill>
                <a:latin typeface="Arial"/>
                <a:ea typeface="Arial"/>
                <a:cs typeface="Arial"/>
                <a:sym typeface="Arial"/>
              </a:rPr>
              <a:t>Šaltinis: „Eurostat“</a:t>
            </a:r>
            <a:endParaRPr b="1" i="1" sz="1200" u="none" cap="none" strike="noStrike">
              <a:solidFill>
                <a:srgbClr val="000000"/>
              </a:solidFill>
              <a:latin typeface="Arial"/>
              <a:ea typeface="Arial"/>
              <a:cs typeface="Arial"/>
              <a:sym typeface="Arial"/>
            </a:endParaRPr>
          </a:p>
        </p:txBody>
      </p:sp>
      <p:sp>
        <p:nvSpPr>
          <p:cNvPr id="505" name="Google Shape;505;p7"/>
          <p:cNvSpPr txBox="1"/>
          <p:nvPr/>
        </p:nvSpPr>
        <p:spPr>
          <a:xfrm>
            <a:off x="7254800" y="5191225"/>
            <a:ext cx="467400" cy="1077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700" u="none" cap="none" strike="noStrike">
                <a:solidFill>
                  <a:srgbClr val="000000"/>
                </a:solidFill>
                <a:latin typeface="Arial"/>
                <a:ea typeface="Arial"/>
                <a:cs typeface="Arial"/>
                <a:sym typeface="Arial"/>
              </a:rPr>
              <a:t>Formalusis</a:t>
            </a:r>
            <a:endParaRPr b="0" i="0" sz="700" u="none" cap="none" strike="noStrike">
              <a:solidFill>
                <a:srgbClr val="000000"/>
              </a:solidFill>
              <a:latin typeface="Arial"/>
              <a:ea typeface="Arial"/>
              <a:cs typeface="Arial"/>
              <a:sym typeface="Arial"/>
            </a:endParaRPr>
          </a:p>
        </p:txBody>
      </p:sp>
      <p:sp>
        <p:nvSpPr>
          <p:cNvPr id="506" name="Google Shape;506;p7"/>
          <p:cNvSpPr txBox="1"/>
          <p:nvPr/>
        </p:nvSpPr>
        <p:spPr>
          <a:xfrm>
            <a:off x="7802350" y="5175871"/>
            <a:ext cx="59293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Neformalusis</a:t>
            </a:r>
            <a:endParaRPr b="0" i="0" sz="1400" u="none" cap="none" strike="noStrike">
              <a:solidFill>
                <a:srgbClr val="000000"/>
              </a:solidFill>
              <a:latin typeface="Arial"/>
              <a:ea typeface="Arial"/>
              <a:cs typeface="Arial"/>
              <a:sym typeface="Arial"/>
            </a:endParaRPr>
          </a:p>
        </p:txBody>
      </p:sp>
      <p:sp>
        <p:nvSpPr>
          <p:cNvPr id="507" name="Google Shape;507;p7"/>
          <p:cNvSpPr txBox="1"/>
          <p:nvPr/>
        </p:nvSpPr>
        <p:spPr>
          <a:xfrm>
            <a:off x="8510882" y="5175871"/>
            <a:ext cx="1197000" cy="246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Formalusis arba neformalusis</a:t>
            </a:r>
            <a:endParaRPr b="0" i="0" sz="1400" u="none" cap="none" strike="noStrike">
              <a:solidFill>
                <a:srgbClr val="000000"/>
              </a:solidFill>
              <a:latin typeface="Arial"/>
              <a:ea typeface="Arial"/>
              <a:cs typeface="Arial"/>
              <a:sym typeface="Arial"/>
            </a:endParaRPr>
          </a:p>
        </p:txBody>
      </p:sp>
      <p:sp>
        <p:nvSpPr>
          <p:cNvPr id="508" name="Google Shape;508;p7"/>
          <p:cNvSpPr txBox="1"/>
          <p:nvPr/>
        </p:nvSpPr>
        <p:spPr>
          <a:xfrm rot="-5400000">
            <a:off x="5289607" y="4373231"/>
            <a:ext cx="1139022" cy="446276"/>
          </a:xfrm>
          <a:prstGeom prst="rect">
            <a:avLst/>
          </a:prstGeom>
          <a:solidFill>
            <a:schemeClr val="lt1"/>
          </a:solidFill>
          <a:ln>
            <a:noFill/>
          </a:ln>
        </p:spPr>
        <p:txBody>
          <a:bodyPr anchorCtr="0" anchor="t" bIns="0" lIns="0" spcFirstLastPara="1" rIns="0" wrap="square" tIns="0">
            <a:spAutoFit/>
          </a:bodyPr>
          <a:lstStyle/>
          <a:p>
            <a:pPr indent="0" lvl="0" marL="148590" marR="0" rtl="0" algn="l">
              <a:lnSpc>
                <a:spcPct val="100000"/>
              </a:lnSpc>
              <a:spcBef>
                <a:spcPts val="600"/>
              </a:spcBef>
              <a:spcAft>
                <a:spcPts val="0"/>
              </a:spcAft>
              <a:buClr>
                <a:srgbClr val="000000"/>
              </a:buClr>
              <a:buSzPts val="1090"/>
              <a:buFont typeface="Arial"/>
              <a:buNone/>
            </a:pPr>
            <a:r>
              <a:rPr b="0" i="0" lang="lt-LT" sz="800" u="none" cap="none" strike="noStrike">
                <a:solidFill>
                  <a:srgbClr val="000000"/>
                </a:solidFill>
                <a:latin typeface="Arial"/>
                <a:ea typeface="Arial"/>
                <a:cs typeface="Arial"/>
                <a:sym typeface="Arial"/>
              </a:rPr>
              <a:t>Verslas, administravimas ir teisė</a:t>
            </a:r>
            <a:endParaRPr b="0" i="0" sz="1400" u="none" cap="none" strike="noStrike">
              <a:solidFill>
                <a:srgbClr val="000000"/>
              </a:solidFill>
              <a:latin typeface="Arial"/>
              <a:ea typeface="Arial"/>
              <a:cs typeface="Arial"/>
              <a:sym typeface="Arial"/>
            </a:endParaRPr>
          </a:p>
        </p:txBody>
      </p:sp>
      <p:sp>
        <p:nvSpPr>
          <p:cNvPr id="509" name="Google Shape;509;p7"/>
          <p:cNvSpPr txBox="1"/>
          <p:nvPr/>
        </p:nvSpPr>
        <p:spPr>
          <a:xfrm rot="-5400000">
            <a:off x="5840467" y="4492364"/>
            <a:ext cx="1146976" cy="200055"/>
          </a:xfrm>
          <a:prstGeom prst="rect">
            <a:avLst/>
          </a:prstGeom>
          <a:solidFill>
            <a:schemeClr val="lt1"/>
          </a:solidFill>
          <a:ln>
            <a:noFill/>
          </a:ln>
        </p:spPr>
        <p:txBody>
          <a:bodyPr anchorCtr="0" anchor="t" bIns="0" lIns="0" spcFirstLastPara="1" rIns="0" wrap="square" tIns="0">
            <a:spAutoFit/>
          </a:bodyPr>
          <a:lstStyle/>
          <a:p>
            <a:pPr indent="0" lvl="0" marL="148590" marR="0" rtl="0" algn="l">
              <a:lnSpc>
                <a:spcPct val="100000"/>
              </a:lnSpc>
              <a:spcBef>
                <a:spcPts val="600"/>
              </a:spcBef>
              <a:spcAft>
                <a:spcPts val="0"/>
              </a:spcAft>
              <a:buClr>
                <a:srgbClr val="000000"/>
              </a:buClr>
              <a:buSzPts val="1090"/>
              <a:buFont typeface="Arial"/>
              <a:buNone/>
            </a:pPr>
            <a:r>
              <a:rPr b="0" i="0" lang="lt-LT" sz="800" u="none" cap="none" strike="noStrike">
                <a:solidFill>
                  <a:srgbClr val="000000"/>
                </a:solidFill>
                <a:latin typeface="Arial"/>
                <a:ea typeface="Arial"/>
                <a:cs typeface="Arial"/>
                <a:sym typeface="Arial"/>
              </a:rPr>
              <a:t>Sveikata ir gerovė</a:t>
            </a:r>
            <a:endParaRPr b="0" i="0" sz="1400" u="none" cap="none" strike="noStrike">
              <a:solidFill>
                <a:srgbClr val="000000"/>
              </a:solidFill>
              <a:latin typeface="Arial"/>
              <a:ea typeface="Arial"/>
              <a:cs typeface="Arial"/>
              <a:sym typeface="Arial"/>
            </a:endParaRPr>
          </a:p>
        </p:txBody>
      </p:sp>
      <p:sp>
        <p:nvSpPr>
          <p:cNvPr id="510" name="Google Shape;510;p7"/>
          <p:cNvSpPr txBox="1"/>
          <p:nvPr/>
        </p:nvSpPr>
        <p:spPr>
          <a:xfrm rot="-5400000">
            <a:off x="6303463" y="4369255"/>
            <a:ext cx="1146975" cy="446276"/>
          </a:xfrm>
          <a:prstGeom prst="rect">
            <a:avLst/>
          </a:prstGeom>
          <a:solidFill>
            <a:schemeClr val="lt1"/>
          </a:solidFill>
          <a:ln>
            <a:noFill/>
          </a:ln>
        </p:spPr>
        <p:txBody>
          <a:bodyPr anchorCtr="0" anchor="t" bIns="0" lIns="0" spcFirstLastPara="1" rIns="0" wrap="square" tIns="0">
            <a:spAutoFit/>
          </a:bodyPr>
          <a:lstStyle/>
          <a:p>
            <a:pPr indent="0" lvl="0" marL="148590" marR="0" rtl="0" algn="l">
              <a:lnSpc>
                <a:spcPct val="100000"/>
              </a:lnSpc>
              <a:spcBef>
                <a:spcPts val="600"/>
              </a:spcBef>
              <a:spcAft>
                <a:spcPts val="0"/>
              </a:spcAft>
              <a:buClr>
                <a:srgbClr val="000000"/>
              </a:buClr>
              <a:buSzPts val="1090"/>
              <a:buFont typeface="Arial"/>
              <a:buNone/>
            </a:pPr>
            <a:r>
              <a:rPr b="0" i="0" lang="lt-LT" sz="800" u="none" cap="none" strike="noStrike">
                <a:solidFill>
                  <a:srgbClr val="000000"/>
                </a:solidFill>
                <a:latin typeface="Arial"/>
                <a:ea typeface="Arial"/>
                <a:cs typeface="Arial"/>
                <a:sym typeface="Arial"/>
              </a:rPr>
              <a:t>Menai ir humanitariniai mokslai</a:t>
            </a:r>
            <a:endParaRPr b="0" i="0" sz="1400" u="none" cap="none" strike="noStrike">
              <a:solidFill>
                <a:srgbClr val="000000"/>
              </a:solidFill>
              <a:latin typeface="Arial"/>
              <a:ea typeface="Arial"/>
              <a:cs typeface="Arial"/>
              <a:sym typeface="Arial"/>
            </a:endParaRPr>
          </a:p>
        </p:txBody>
      </p:sp>
      <p:sp>
        <p:nvSpPr>
          <p:cNvPr id="511" name="Google Shape;511;p7"/>
          <p:cNvSpPr txBox="1"/>
          <p:nvPr/>
        </p:nvSpPr>
        <p:spPr>
          <a:xfrm rot="-5400000">
            <a:off x="8394778"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Švietimas </a:t>
            </a:r>
            <a:endParaRPr b="0" i="0" sz="1400" u="none" cap="none" strike="noStrike">
              <a:solidFill>
                <a:srgbClr val="000000"/>
              </a:solidFill>
              <a:latin typeface="Arial"/>
              <a:ea typeface="Arial"/>
              <a:cs typeface="Arial"/>
              <a:sym typeface="Arial"/>
            </a:endParaRPr>
          </a:p>
        </p:txBody>
      </p:sp>
      <p:sp>
        <p:nvSpPr>
          <p:cNvPr id="512" name="Google Shape;512;p7"/>
          <p:cNvSpPr txBox="1"/>
          <p:nvPr/>
        </p:nvSpPr>
        <p:spPr>
          <a:xfrm rot="-5400000">
            <a:off x="7277244" y="4438761"/>
            <a:ext cx="1162881" cy="323165"/>
          </a:xfrm>
          <a:prstGeom prst="rect">
            <a:avLst/>
          </a:prstGeom>
          <a:solidFill>
            <a:schemeClr val="lt1"/>
          </a:solidFill>
          <a:ln>
            <a:noFill/>
          </a:ln>
        </p:spPr>
        <p:txBody>
          <a:bodyPr anchorCtr="0" anchor="t" bIns="0" lIns="0" spcFirstLastPara="1" rIns="0" wrap="square" tIns="0">
            <a:spAutoFit/>
          </a:bodyPr>
          <a:lstStyle/>
          <a:p>
            <a:pPr indent="0" lvl="0" marL="148590" marR="0" rtl="0" algn="l">
              <a:lnSpc>
                <a:spcPct val="100000"/>
              </a:lnSpc>
              <a:spcBef>
                <a:spcPts val="600"/>
              </a:spcBef>
              <a:spcAft>
                <a:spcPts val="0"/>
              </a:spcAft>
              <a:buClr>
                <a:srgbClr val="000000"/>
              </a:buClr>
              <a:buSzPts val="1090"/>
              <a:buFont typeface="Arial"/>
              <a:buNone/>
            </a:pPr>
            <a:r>
              <a:rPr b="0" i="0" lang="lt-LT" sz="800" u="none" cap="none" strike="noStrike">
                <a:solidFill>
                  <a:srgbClr val="000000"/>
                </a:solidFill>
                <a:latin typeface="Arial"/>
                <a:ea typeface="Arial"/>
                <a:cs typeface="Arial"/>
                <a:sym typeface="Arial"/>
              </a:rPr>
              <a:t>Inžinerija, gamyba ir statyba</a:t>
            </a:r>
            <a:endParaRPr b="0" i="0" sz="1400" u="none" cap="none" strike="noStrike">
              <a:solidFill>
                <a:srgbClr val="000000"/>
              </a:solidFill>
              <a:latin typeface="Arial"/>
              <a:ea typeface="Arial"/>
              <a:cs typeface="Arial"/>
              <a:sym typeface="Arial"/>
            </a:endParaRPr>
          </a:p>
        </p:txBody>
      </p:sp>
      <p:sp>
        <p:nvSpPr>
          <p:cNvPr id="513" name="Google Shape;513;p7"/>
          <p:cNvSpPr txBox="1"/>
          <p:nvPr/>
        </p:nvSpPr>
        <p:spPr>
          <a:xfrm rot="-5400000">
            <a:off x="7812640" y="4430811"/>
            <a:ext cx="1146975" cy="323165"/>
          </a:xfrm>
          <a:prstGeom prst="rect">
            <a:avLst/>
          </a:prstGeom>
          <a:solidFill>
            <a:schemeClr val="lt1"/>
          </a:solidFill>
          <a:ln>
            <a:noFill/>
          </a:ln>
        </p:spPr>
        <p:txBody>
          <a:bodyPr anchorCtr="0" anchor="t" bIns="0" lIns="0" spcFirstLastPara="1" rIns="0" wrap="square" tIns="0">
            <a:spAutoFit/>
          </a:bodyPr>
          <a:lstStyle/>
          <a:p>
            <a:pPr indent="0" lvl="0" marL="148590" marR="0" rtl="0" algn="l">
              <a:lnSpc>
                <a:spcPct val="100000"/>
              </a:lnSpc>
              <a:spcBef>
                <a:spcPts val="600"/>
              </a:spcBef>
              <a:spcAft>
                <a:spcPts val="0"/>
              </a:spcAft>
              <a:buClr>
                <a:srgbClr val="000000"/>
              </a:buClr>
              <a:buSzPts val="1090"/>
              <a:buFont typeface="Arial"/>
              <a:buNone/>
            </a:pPr>
            <a:r>
              <a:rPr b="0" i="0" lang="lt-LT" sz="800" u="none" cap="none" strike="noStrike">
                <a:solidFill>
                  <a:srgbClr val="000000"/>
                </a:solidFill>
                <a:latin typeface="Arial"/>
                <a:ea typeface="Arial"/>
                <a:cs typeface="Arial"/>
                <a:sym typeface="Arial"/>
              </a:rPr>
              <a:t>Informacijos ir ryšio technologijos </a:t>
            </a:r>
            <a:endParaRPr b="0" i="0" sz="1400" u="none" cap="none" strike="noStrike">
              <a:solidFill>
                <a:srgbClr val="000000"/>
              </a:solidFill>
              <a:latin typeface="Arial"/>
              <a:ea typeface="Arial"/>
              <a:cs typeface="Arial"/>
              <a:sym typeface="Arial"/>
            </a:endParaRPr>
          </a:p>
        </p:txBody>
      </p:sp>
      <p:sp>
        <p:nvSpPr>
          <p:cNvPr id="514" name="Google Shape;514;p7"/>
          <p:cNvSpPr txBox="1"/>
          <p:nvPr/>
        </p:nvSpPr>
        <p:spPr>
          <a:xfrm rot="-5400000">
            <a:off x="8822046" y="4377209"/>
            <a:ext cx="1146975" cy="446276"/>
          </a:xfrm>
          <a:prstGeom prst="rect">
            <a:avLst/>
          </a:prstGeom>
          <a:solidFill>
            <a:schemeClr val="lt1"/>
          </a:solidFill>
          <a:ln>
            <a:noFill/>
          </a:ln>
        </p:spPr>
        <p:txBody>
          <a:bodyPr anchorCtr="0" anchor="t" bIns="0" lIns="0" spcFirstLastPara="1" rIns="0" wrap="square" tIns="0">
            <a:spAutoFit/>
          </a:bodyPr>
          <a:lstStyle/>
          <a:p>
            <a:pPr indent="0" lvl="0" marL="148590" marR="0" rtl="0" algn="l">
              <a:lnSpc>
                <a:spcPct val="100000"/>
              </a:lnSpc>
              <a:spcBef>
                <a:spcPts val="600"/>
              </a:spcBef>
              <a:spcAft>
                <a:spcPts val="0"/>
              </a:spcAft>
              <a:buClr>
                <a:srgbClr val="000000"/>
              </a:buClr>
              <a:buSzPts val="1090"/>
              <a:buFont typeface="Arial"/>
              <a:buNone/>
            </a:pPr>
            <a:r>
              <a:rPr b="0" i="0" lang="lt-LT" sz="800" u="none" cap="none" strike="noStrike">
                <a:solidFill>
                  <a:srgbClr val="000000"/>
                </a:solidFill>
                <a:latin typeface="Arial"/>
                <a:ea typeface="Arial"/>
                <a:cs typeface="Arial"/>
                <a:sym typeface="Arial"/>
              </a:rPr>
              <a:t>Bendrosios ir kvalifikacijos kėlimo programos  </a:t>
            </a:r>
            <a:endParaRPr b="0" i="0" sz="1400" u="none" cap="none" strike="noStrike">
              <a:solidFill>
                <a:srgbClr val="000000"/>
              </a:solidFill>
              <a:latin typeface="Arial"/>
              <a:ea typeface="Arial"/>
              <a:cs typeface="Arial"/>
              <a:sym typeface="Arial"/>
            </a:endParaRPr>
          </a:p>
        </p:txBody>
      </p:sp>
      <p:sp>
        <p:nvSpPr>
          <p:cNvPr id="515" name="Google Shape;515;p7"/>
          <p:cNvSpPr txBox="1"/>
          <p:nvPr/>
        </p:nvSpPr>
        <p:spPr>
          <a:xfrm rot="-5400000">
            <a:off x="6864574"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Paslaugos</a:t>
            </a:r>
            <a:endParaRPr b="0" i="0" sz="1400" u="none" cap="none" strike="noStrike">
              <a:solidFill>
                <a:srgbClr val="000000"/>
              </a:solidFill>
              <a:latin typeface="Arial"/>
              <a:ea typeface="Arial"/>
              <a:cs typeface="Arial"/>
              <a:sym typeface="Arial"/>
            </a:endParaRPr>
          </a:p>
        </p:txBody>
      </p:sp>
      <p:sp>
        <p:nvSpPr>
          <p:cNvPr id="516" name="Google Shape;516;p7"/>
          <p:cNvSpPr txBox="1"/>
          <p:nvPr/>
        </p:nvSpPr>
        <p:spPr>
          <a:xfrm rot="-5400000">
            <a:off x="9391959" y="4357953"/>
            <a:ext cx="1031524" cy="369332"/>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Socialiniai mokslai, žurnalistika ir informacija</a:t>
            </a:r>
            <a:endParaRPr b="0" i="0" sz="1400" u="none" cap="none" strike="noStrike">
              <a:solidFill>
                <a:srgbClr val="000000"/>
              </a:solidFill>
              <a:latin typeface="Arial"/>
              <a:ea typeface="Arial"/>
              <a:cs typeface="Arial"/>
              <a:sym typeface="Arial"/>
            </a:endParaRPr>
          </a:p>
        </p:txBody>
      </p:sp>
      <p:sp>
        <p:nvSpPr>
          <p:cNvPr id="517" name="Google Shape;517;p7"/>
          <p:cNvSpPr txBox="1"/>
          <p:nvPr/>
        </p:nvSpPr>
        <p:spPr>
          <a:xfrm rot="-5400000">
            <a:off x="10428632" y="4290533"/>
            <a:ext cx="1043252" cy="492443"/>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Žemės ūkis, miškininkystė, žuvininkystė ir veterinarija</a:t>
            </a:r>
            <a:endParaRPr b="0" i="0" sz="1400" u="none" cap="none" strike="noStrike">
              <a:solidFill>
                <a:srgbClr val="000000"/>
              </a:solidFill>
              <a:latin typeface="Arial"/>
              <a:ea typeface="Arial"/>
              <a:cs typeface="Arial"/>
              <a:sym typeface="Arial"/>
            </a:endParaRPr>
          </a:p>
        </p:txBody>
      </p:sp>
      <p:sp>
        <p:nvSpPr>
          <p:cNvPr id="518" name="Google Shape;518;p7"/>
          <p:cNvSpPr txBox="1"/>
          <p:nvPr/>
        </p:nvSpPr>
        <p:spPr>
          <a:xfrm rot="-5400000">
            <a:off x="9924573" y="4357953"/>
            <a:ext cx="1031524" cy="369332"/>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Gamtos mokslai, matematika ir statistika </a:t>
            </a:r>
            <a:endParaRPr b="0" i="0" sz="1400" u="none" cap="none" strike="noStrike">
              <a:solidFill>
                <a:srgbClr val="000000"/>
              </a:solidFill>
              <a:latin typeface="Arial"/>
              <a:ea typeface="Arial"/>
              <a:cs typeface="Arial"/>
              <a:sym typeface="Arial"/>
            </a:endParaRPr>
          </a:p>
        </p:txBody>
      </p:sp>
      <p:sp>
        <p:nvSpPr>
          <p:cNvPr id="519" name="Google Shape;519;p7"/>
          <p:cNvSpPr/>
          <p:nvPr/>
        </p:nvSpPr>
        <p:spPr>
          <a:xfrm>
            <a:off x="5250203" y="1839368"/>
            <a:ext cx="6081900" cy="3987300"/>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1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27" name="Google Shape;527;p10"/>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2 SKYRIUS</a:t>
            </a:r>
            <a:endParaRPr sz="2700">
              <a:latin typeface="Arial"/>
              <a:ea typeface="Arial"/>
              <a:cs typeface="Arial"/>
              <a:sym typeface="Arial"/>
            </a:endParaRPr>
          </a:p>
        </p:txBody>
      </p:sp>
      <p:sp>
        <p:nvSpPr>
          <p:cNvPr id="528" name="Google Shape;528;p10"/>
          <p:cNvSpPr txBox="1"/>
          <p:nvPr>
            <p:ph idx="1" type="body"/>
          </p:nvPr>
        </p:nvSpPr>
        <p:spPr>
          <a:xfrm>
            <a:off x="7831740" y="3615661"/>
            <a:ext cx="2663825" cy="50273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lt-LT" sz="2100">
                <a:latin typeface="Arial"/>
                <a:ea typeface="Arial"/>
                <a:cs typeface="Arial"/>
                <a:sym typeface="Arial"/>
              </a:rPr>
              <a:t>IM reikšmės samprata XXI amžiuje </a:t>
            </a:r>
            <a:endParaRPr sz="2100">
              <a:latin typeface="Arial"/>
              <a:ea typeface="Arial"/>
              <a:cs typeface="Arial"/>
              <a:sym typeface="Arial"/>
            </a:endParaRPr>
          </a:p>
        </p:txBody>
      </p:sp>
      <p:sp>
        <p:nvSpPr>
          <p:cNvPr id="529" name="Google Shape;529;p1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pic>
        <p:nvPicPr>
          <p:cNvPr descr="Close-up of circuit board" id="536" name="Google Shape;536;p1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537" name="Google Shape;537;p11"/>
          <p:cNvSpPr/>
          <p:nvPr/>
        </p:nvSpPr>
        <p:spPr>
          <a:xfrm>
            <a:off x="798576" y="697992"/>
            <a:ext cx="10594848" cy="5462016"/>
          </a:xfrm>
          <a:prstGeom prst="rect">
            <a:avLst/>
          </a:prstGeom>
          <a:solidFill>
            <a:srgbClr val="7F7F7F">
              <a:alpha val="7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8" name="Google Shape;538;p11"/>
          <p:cNvSpPr txBox="1"/>
          <p:nvPr/>
        </p:nvSpPr>
        <p:spPr>
          <a:xfrm>
            <a:off x="1361440" y="1797784"/>
            <a:ext cx="9469200" cy="3786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Šiame skyriuje „IM reikšmės samprata XXI amžiuje“ pristatomas informatinio mąstymo aktualumas suaugusiųjų švietimo srityje, pabrėžiant jo svarbą šiuolaikinėje skaitmeninėje visuomenėje, kuri dar įvardijama kaip dirbtinio intelekto visuomenė.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Pradedama nuo IM aktualumo pristatymo, pabrėžiant jo vaidmenį, ugdant problemų sprendimo, gebėjimo prisitaikyti ir analitinius įgūdžius, būtinus norint orientuotis technologinėje pažangoje.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Nors IM dažnai siejamas su IT sektoriumi, jis plačiai taikomas skirtingose pramonės šakose. Šiame skyriuje atskleidžiamos sritys, kuriose yra taikomas IM: tokiose kaip verslas ir finansai, žemės ūkis, tiekimo grandinės valdymas ir kt., identifikuojant, kokias problemas padeda spręsti IM.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Be to, IM žinios plėtojamos pagal Bloomo taksonomiją, daugiausia dėmesio skiriant tokiems kognityviniams įgūdžiams kaip atsiminimas, supratimas, taikymas, analizė, vertinimas ir kūrimas. Šie gebėjimai leidžia suaugusiesiems besimokantiems kritiškai vertinti informaciją, kurti inovatyvius sprendimus ir veiksmingai integruoti IM metodus į profesinį ir kasdienį gyvenimą. </a:t>
            </a:r>
            <a:endParaRPr b="0" i="0" sz="1600" u="none" cap="none" strike="noStrike">
              <a:solidFill>
                <a:schemeClr val="lt1"/>
              </a:solidFill>
              <a:latin typeface="Arial"/>
              <a:ea typeface="Arial"/>
              <a:cs typeface="Arial"/>
              <a:sym typeface="Arial"/>
            </a:endParaRPr>
          </a:p>
        </p:txBody>
      </p:sp>
      <p:sp>
        <p:nvSpPr>
          <p:cNvPr id="539" name="Google Shape;539;p1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12"/>
          <p:cNvPicPr preferRelativeResize="0"/>
          <p:nvPr/>
        </p:nvPicPr>
        <p:blipFill rotWithShape="1">
          <a:blip r:embed="rId3">
            <a:alphaModFix/>
          </a:blip>
          <a:srcRect b="0" l="0" r="0" t="0"/>
          <a:stretch/>
        </p:blipFill>
        <p:spPr>
          <a:xfrm>
            <a:off x="7372382" y="2197994"/>
            <a:ext cx="3242340" cy="1852765"/>
          </a:xfrm>
          <a:prstGeom prst="rect">
            <a:avLst/>
          </a:prstGeom>
          <a:noFill/>
          <a:ln>
            <a:noFill/>
          </a:ln>
        </p:spPr>
      </p:pic>
      <p:pic>
        <p:nvPicPr>
          <p:cNvPr id="545" name="Google Shape;545;p12"/>
          <p:cNvPicPr preferRelativeResize="0"/>
          <p:nvPr/>
        </p:nvPicPr>
        <p:blipFill rotWithShape="1">
          <a:blip r:embed="rId4">
            <a:alphaModFix/>
          </a:blip>
          <a:srcRect b="0" l="0" r="0" t="0"/>
          <a:stretch/>
        </p:blipFill>
        <p:spPr>
          <a:xfrm>
            <a:off x="1386565" y="4134669"/>
            <a:ext cx="3291842" cy="1963401"/>
          </a:xfrm>
          <a:prstGeom prst="rect">
            <a:avLst/>
          </a:prstGeom>
          <a:noFill/>
          <a:ln>
            <a:noFill/>
          </a:ln>
        </p:spPr>
      </p:pic>
      <p:pic>
        <p:nvPicPr>
          <p:cNvPr id="546" name="Google Shape;546;p12"/>
          <p:cNvPicPr preferRelativeResize="0"/>
          <p:nvPr/>
        </p:nvPicPr>
        <p:blipFill rotWithShape="1">
          <a:blip r:embed="rId4">
            <a:alphaModFix/>
          </a:blip>
          <a:srcRect b="0" l="0" r="0" t="0"/>
          <a:stretch/>
        </p:blipFill>
        <p:spPr>
          <a:xfrm>
            <a:off x="1134337" y="4134669"/>
            <a:ext cx="3291842" cy="1963401"/>
          </a:xfrm>
          <a:prstGeom prst="rect">
            <a:avLst/>
          </a:prstGeom>
          <a:noFill/>
          <a:ln>
            <a:noFill/>
          </a:ln>
        </p:spPr>
      </p:pic>
      <p:pic>
        <p:nvPicPr>
          <p:cNvPr id="547" name="Google Shape;547;p12"/>
          <p:cNvPicPr preferRelativeResize="0"/>
          <p:nvPr/>
        </p:nvPicPr>
        <p:blipFill rotWithShape="1">
          <a:blip r:embed="rId3">
            <a:alphaModFix/>
          </a:blip>
          <a:srcRect b="0" l="0" r="0" t="0"/>
          <a:stretch/>
        </p:blipFill>
        <p:spPr>
          <a:xfrm>
            <a:off x="7797529" y="2196648"/>
            <a:ext cx="3242340" cy="1852765"/>
          </a:xfrm>
          <a:prstGeom prst="rect">
            <a:avLst/>
          </a:prstGeom>
          <a:noFill/>
          <a:ln>
            <a:noFill/>
          </a:ln>
        </p:spPr>
      </p:pic>
      <p:sp>
        <p:nvSpPr>
          <p:cNvPr id="548" name="Google Shape;548;p12"/>
          <p:cNvSpPr/>
          <p:nvPr/>
        </p:nvSpPr>
        <p:spPr>
          <a:xfrm>
            <a:off x="1134337" y="2196648"/>
            <a:ext cx="6181587" cy="1852765"/>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9" name="Google Shape;549;p12"/>
          <p:cNvSpPr txBox="1"/>
          <p:nvPr>
            <p:ph idx="1" type="body"/>
          </p:nvPr>
        </p:nvSpPr>
        <p:spPr>
          <a:xfrm>
            <a:off x="1079745" y="2158181"/>
            <a:ext cx="6181587" cy="1852765"/>
          </a:xfrm>
          <a:prstGeom prst="rect">
            <a:avLst/>
          </a:prstGeom>
          <a:noFill/>
          <a:ln>
            <a:noFill/>
          </a:ln>
        </p:spPr>
        <p:txBody>
          <a:bodyPr anchorCtr="0" anchor="t" bIns="45700" lIns="91425" spcFirstLastPara="1" rIns="91425" wrap="square" tIns="45700">
            <a:normAutofit fontScale="92500" lnSpcReduction="10000"/>
          </a:bodyPr>
          <a:lstStyle/>
          <a:p>
            <a:pPr indent="0" lvl="0" marL="148590" rtl="0" algn="just">
              <a:lnSpc>
                <a:spcPct val="100000"/>
              </a:lnSpc>
              <a:spcBef>
                <a:spcPts val="1000"/>
              </a:spcBef>
              <a:spcAft>
                <a:spcPts val="0"/>
              </a:spcAft>
              <a:buSzPct val="85135"/>
              <a:buNone/>
            </a:pPr>
            <a:r>
              <a:rPr lang="lt-LT" sz="1600">
                <a:latin typeface="Arial"/>
                <a:ea typeface="Arial"/>
                <a:cs typeface="Arial"/>
                <a:sym typeface="Arial"/>
              </a:rPr>
              <a:t>Dėl savo naudingumo IM tapo svarbia K-12 švietimo dalimi. Jis supažindina mokinius su struktūruotu požiūriu į problemų sprendimą, apima pagrindines programavimo sąvokas, loginį mąstymą ir matematinį pagrindimą. </a:t>
            </a:r>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IM taip pat padeda mokiniams suprasti, kaip išskaidyti sudėtingas sistemas į mažesnes dalis, įskaitant abstrakčias, pavyzdžiui, roboto komponentus; skatina kūrybiškumą ir analitinį mąstymą.</a:t>
            </a:r>
            <a:endParaRPr/>
          </a:p>
        </p:txBody>
      </p:sp>
      <p:sp>
        <p:nvSpPr>
          <p:cNvPr id="550" name="Google Shape;550;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551" name="Google Shape;551;p12"/>
          <p:cNvSpPr/>
          <p:nvPr/>
        </p:nvSpPr>
        <p:spPr>
          <a:xfrm>
            <a:off x="4764957" y="4139809"/>
            <a:ext cx="6274912" cy="195803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2" name="Google Shape;552;p12"/>
          <p:cNvSpPr txBox="1"/>
          <p:nvPr/>
        </p:nvSpPr>
        <p:spPr>
          <a:xfrm>
            <a:off x="4660073" y="3989100"/>
            <a:ext cx="6379796" cy="2051006"/>
          </a:xfrm>
          <a:prstGeom prst="rect">
            <a:avLst/>
          </a:prstGeom>
          <a:noFill/>
          <a:ln>
            <a:noFill/>
          </a:ln>
        </p:spPr>
        <p:txBody>
          <a:bodyPr anchorCtr="0" anchor="t" bIns="45700" lIns="91425" spcFirstLastPara="1" rIns="91425" wrap="square" tIns="45700">
            <a:noAutofit/>
          </a:bodyPr>
          <a:lstStyle/>
          <a:p>
            <a:pPr indent="0" lvl="0" marL="148590" marR="0" rtl="0" algn="just">
              <a:lnSpc>
                <a:spcPct val="100000"/>
              </a:lnSpc>
              <a:spcBef>
                <a:spcPts val="1000"/>
              </a:spcBef>
              <a:spcAft>
                <a:spcPts val="0"/>
              </a:spcAft>
              <a:buClr>
                <a:srgbClr val="000000"/>
              </a:buClr>
              <a:buSzPts val="1500"/>
              <a:buFont typeface="Arial"/>
              <a:buNone/>
            </a:pPr>
            <a:r>
              <a:rPr b="0" i="0" lang="lt-LT" sz="1500" u="none" cap="none" strike="noStrike">
                <a:solidFill>
                  <a:schemeClr val="dk2"/>
                </a:solidFill>
                <a:latin typeface="Arial"/>
                <a:ea typeface="Arial"/>
                <a:cs typeface="Arial"/>
                <a:sym typeface="Arial"/>
              </a:rPr>
              <a:t>IM tapo įprastu mokomosios robotikos ir STEAM mokymosi elementu. Šiose srityse dažnai remiamasi IM principais, skatinant mokinius eksperimentuoti, kurti ir spręsti realaus pasaulio problemas per praktines veiklas.</a:t>
            </a:r>
            <a:endParaRPr b="0" i="0" sz="1400" u="none" cap="none" strike="noStrike">
              <a:solidFill>
                <a:srgbClr val="000000"/>
              </a:solidFill>
              <a:latin typeface="Arial"/>
              <a:ea typeface="Arial"/>
              <a:cs typeface="Arial"/>
              <a:sym typeface="Arial"/>
            </a:endParaRPr>
          </a:p>
          <a:p>
            <a:pPr indent="0" lvl="0" marL="148590" marR="0" rtl="0" algn="just">
              <a:lnSpc>
                <a:spcPct val="100000"/>
              </a:lnSpc>
              <a:spcBef>
                <a:spcPts val="600"/>
              </a:spcBef>
              <a:spcAft>
                <a:spcPts val="0"/>
              </a:spcAft>
              <a:buClr>
                <a:srgbClr val="000000"/>
              </a:buClr>
              <a:buSzPts val="1500"/>
              <a:buFont typeface="Arial"/>
              <a:buNone/>
            </a:pPr>
            <a:r>
              <a:rPr b="0" i="0" lang="lt-LT" sz="1500" u="none" cap="none" strike="noStrike">
                <a:solidFill>
                  <a:schemeClr val="dk2"/>
                </a:solidFill>
                <a:latin typeface="Arial"/>
                <a:ea typeface="Arial"/>
                <a:cs typeface="Arial"/>
                <a:sym typeface="Arial"/>
              </a:rPr>
              <a:t>Nors IM plačiai taikomas mokyklose, jo naudojimas suaugusiųjų švietimo srityje vis dar yra ribotas. Ypač žemos kvalifikacijos suaugusiesiems trūksta praktinių žinių ir srategijų, kaip veiksmingai integruoti IM jų mokymosi kelyje.</a:t>
            </a:r>
            <a:endParaRPr b="0" i="0" sz="1500" u="none" cap="none" strike="noStrike">
              <a:solidFill>
                <a:schemeClr val="dk2"/>
              </a:solidFill>
              <a:latin typeface="Arial"/>
              <a:ea typeface="Arial"/>
              <a:cs typeface="Arial"/>
              <a:sym typeface="Arial"/>
            </a:endParaRPr>
          </a:p>
        </p:txBody>
      </p:sp>
      <p:pic>
        <p:nvPicPr>
          <p:cNvPr id="553" name="Google Shape;553;p12"/>
          <p:cNvPicPr preferRelativeResize="0"/>
          <p:nvPr/>
        </p:nvPicPr>
        <p:blipFill rotWithShape="1">
          <a:blip r:embed="rId4">
            <a:alphaModFix/>
          </a:blip>
          <a:srcRect b="0" l="0" r="0" t="0"/>
          <a:stretch/>
        </p:blipFill>
        <p:spPr>
          <a:xfrm>
            <a:off x="1274892" y="4134669"/>
            <a:ext cx="3291842" cy="1963401"/>
          </a:xfrm>
          <a:prstGeom prst="rect">
            <a:avLst/>
          </a:prstGeom>
          <a:noFill/>
          <a:ln>
            <a:noFill/>
          </a:ln>
        </p:spPr>
      </p:pic>
      <p:pic>
        <p:nvPicPr>
          <p:cNvPr id="554" name="Google Shape;554;p12"/>
          <p:cNvPicPr preferRelativeResize="0"/>
          <p:nvPr/>
        </p:nvPicPr>
        <p:blipFill rotWithShape="1">
          <a:blip r:embed="rId3">
            <a:alphaModFix/>
          </a:blip>
          <a:srcRect b="0" l="0" r="0" t="0"/>
          <a:stretch/>
        </p:blipFill>
        <p:spPr>
          <a:xfrm>
            <a:off x="7593921" y="2196648"/>
            <a:ext cx="3242340" cy="1852765"/>
          </a:xfrm>
          <a:prstGeom prst="rect">
            <a:avLst/>
          </a:prstGeom>
          <a:noFill/>
          <a:ln>
            <a:noFill/>
          </a:ln>
        </p:spPr>
      </p:pic>
      <p:sp>
        <p:nvSpPr>
          <p:cNvPr id="555" name="Google Shape;555;p12"/>
          <p:cNvSpPr txBox="1"/>
          <p:nvPr/>
        </p:nvSpPr>
        <p:spPr>
          <a:xfrm>
            <a:off x="1134337" y="5738723"/>
            <a:ext cx="2841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Generuot su „Firefly“</a:t>
            </a:r>
            <a:endParaRPr b="0" i="0" sz="1200" u="none" cap="none" strike="noStrike">
              <a:solidFill>
                <a:srgbClr val="000000"/>
              </a:solidFill>
              <a:latin typeface="Arial"/>
              <a:ea typeface="Arial"/>
              <a:cs typeface="Arial"/>
              <a:sym typeface="Arial"/>
            </a:endParaRPr>
          </a:p>
        </p:txBody>
      </p:sp>
      <p:sp>
        <p:nvSpPr>
          <p:cNvPr id="556" name="Google Shape;556;p12"/>
          <p:cNvSpPr txBox="1"/>
          <p:nvPr/>
        </p:nvSpPr>
        <p:spPr>
          <a:xfrm>
            <a:off x="7347674" y="3826266"/>
            <a:ext cx="2841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Generuota su „Firefly“</a:t>
            </a:r>
            <a:endParaRPr b="0" i="0" sz="1200" u="none" cap="none" strike="noStrike">
              <a:solidFill>
                <a:srgbClr val="000000"/>
              </a:solidFill>
              <a:latin typeface="Arial"/>
              <a:ea typeface="Arial"/>
              <a:cs typeface="Arial"/>
              <a:sym typeface="Arial"/>
            </a:endParaRPr>
          </a:p>
        </p:txBody>
      </p:sp>
      <p:sp>
        <p:nvSpPr>
          <p:cNvPr id="557" name="Google Shape;557;p12"/>
          <p:cNvSpPr txBox="1"/>
          <p:nvPr>
            <p:ph type="title"/>
          </p:nvPr>
        </p:nvSpPr>
        <p:spPr>
          <a:xfrm>
            <a:off x="1352550" y="76015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latin typeface="Arial"/>
                <a:ea typeface="Arial"/>
                <a:cs typeface="Arial"/>
                <a:sym typeface="Arial"/>
              </a:rPr>
              <a:t>IM švietimo srityje: pasiekiamumo plėtra</a:t>
            </a:r>
            <a:endParaRPr sz="1100"/>
          </a:p>
        </p:txBody>
      </p:sp>
      <p:sp>
        <p:nvSpPr>
          <p:cNvPr id="558" name="Google Shape;558;p12"/>
          <p:cNvSpPr txBox="1"/>
          <p:nvPr/>
        </p:nvSpPr>
        <p:spPr>
          <a:xfrm>
            <a:off x="1053619" y="1549295"/>
            <a:ext cx="10778320"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lt-LT" sz="1600" u="none" cap="none" strike="noStrike">
                <a:solidFill>
                  <a:srgbClr val="000000"/>
                </a:solidFill>
                <a:latin typeface="Arial"/>
                <a:ea typeface="Arial"/>
                <a:cs typeface="Arial"/>
                <a:sym typeface="Arial"/>
              </a:rPr>
              <a:t>Kas yra informatinis mąstymas ir kodėl jis tapo tokiu svarbiu šiuolaikiniame švietime? </a:t>
            </a:r>
            <a:r>
              <a:rPr b="0" i="0" lang="lt-LT" sz="1600" u="none" cap="none" strike="noStrike">
                <a:solidFill>
                  <a:srgbClr val="000000"/>
                </a:solidFill>
                <a:latin typeface="Arial"/>
                <a:ea typeface="Arial"/>
                <a:cs typeface="Arial"/>
                <a:sym typeface="Arial"/>
              </a:rPr>
              <a:t>Panagrinėkime, kaip informatinis mąstymas naudojamas mokyklose ir kodėl atėjo laikas jį pritaikyti suaugusiųjų mokymo(si) srityje.</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13"/>
          <p:cNvSpPr/>
          <p:nvPr/>
        </p:nvSpPr>
        <p:spPr>
          <a:xfrm>
            <a:off x="4491022" y="4523077"/>
            <a:ext cx="3085616" cy="1504345"/>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4" name="Google Shape;564;p13"/>
          <p:cNvSpPr txBox="1"/>
          <p:nvPr>
            <p:ph type="title"/>
          </p:nvPr>
        </p:nvSpPr>
        <p:spPr>
          <a:xfrm>
            <a:off x="995680" y="1109662"/>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latin typeface="Arial"/>
                <a:ea typeface="Arial"/>
                <a:cs typeface="Arial"/>
                <a:sym typeface="Arial"/>
              </a:rPr>
              <a:t>Kodėl IM yra svarbus ir kaip jis veikia?</a:t>
            </a:r>
            <a:endParaRPr b="1" sz="2800">
              <a:latin typeface="Arial"/>
              <a:ea typeface="Arial"/>
              <a:cs typeface="Arial"/>
              <a:sym typeface="Arial"/>
            </a:endParaRPr>
          </a:p>
        </p:txBody>
      </p:sp>
      <p:sp>
        <p:nvSpPr>
          <p:cNvPr id="565" name="Google Shape;565;p13"/>
          <p:cNvSpPr txBox="1"/>
          <p:nvPr>
            <p:ph idx="1" type="body"/>
          </p:nvPr>
        </p:nvSpPr>
        <p:spPr>
          <a:xfrm>
            <a:off x="1158671" y="1992426"/>
            <a:ext cx="2888156" cy="683565"/>
          </a:xfrm>
          <a:prstGeom prst="rect">
            <a:avLst/>
          </a:prstGeom>
          <a:noFill/>
          <a:ln>
            <a:noFill/>
          </a:ln>
        </p:spPr>
        <p:txBody>
          <a:bodyPr anchorCtr="0" anchor="b" bIns="45700" lIns="91425" spcFirstLastPara="1" rIns="91425" wrap="square" tIns="45700">
            <a:normAutofit/>
          </a:bodyPr>
          <a:lstStyle/>
          <a:p>
            <a:pPr indent="0" lvl="0" marL="92075" rtl="0" algn="ctr">
              <a:lnSpc>
                <a:spcPct val="100000"/>
              </a:lnSpc>
              <a:spcBef>
                <a:spcPts val="1000"/>
              </a:spcBef>
              <a:spcAft>
                <a:spcPts val="0"/>
              </a:spcAft>
              <a:buClr>
                <a:schemeClr val="dk2"/>
              </a:buClr>
              <a:buSzPts val="1680"/>
              <a:buNone/>
            </a:pPr>
            <a:r>
              <a:rPr lang="lt-LT">
                <a:latin typeface="Arial"/>
                <a:ea typeface="Arial"/>
                <a:cs typeface="Arial"/>
                <a:sym typeface="Arial"/>
              </a:rPr>
              <a:t>Svarba  </a:t>
            </a:r>
            <a:endParaRPr>
              <a:latin typeface="Arial"/>
              <a:ea typeface="Arial"/>
              <a:cs typeface="Arial"/>
              <a:sym typeface="Arial"/>
            </a:endParaRPr>
          </a:p>
        </p:txBody>
      </p:sp>
      <p:sp>
        <p:nvSpPr>
          <p:cNvPr id="566" name="Google Shape;566;p13"/>
          <p:cNvSpPr txBox="1"/>
          <p:nvPr>
            <p:ph idx="2" type="body"/>
          </p:nvPr>
        </p:nvSpPr>
        <p:spPr>
          <a:xfrm>
            <a:off x="657859" y="2625826"/>
            <a:ext cx="3624241" cy="2775526"/>
          </a:xfrm>
          <a:prstGeom prst="rect">
            <a:avLst/>
          </a:prstGeom>
          <a:noFill/>
          <a:ln>
            <a:noFill/>
          </a:ln>
        </p:spPr>
        <p:txBody>
          <a:bodyPr anchorCtr="0" anchor="t" bIns="45700" lIns="91425" spcFirstLastPara="1" rIns="91425" wrap="square" tIns="45700">
            <a:noAutofit/>
          </a:bodyPr>
          <a:lstStyle/>
          <a:p>
            <a:pPr indent="-285750" lvl="0" marL="285750" rtl="0" algn="just">
              <a:lnSpc>
                <a:spcPct val="100000"/>
              </a:lnSpc>
              <a:spcBef>
                <a:spcPts val="600"/>
              </a:spcBef>
              <a:spcAft>
                <a:spcPts val="0"/>
              </a:spcAft>
              <a:buSzPts val="1120"/>
              <a:buChar char="•"/>
            </a:pPr>
            <a:r>
              <a:rPr lang="lt-LT">
                <a:latin typeface="Arial"/>
                <a:ea typeface="Arial"/>
                <a:cs typeface="Arial"/>
                <a:sym typeface="Arial"/>
              </a:rPr>
              <a:t>IM gerina gebėjimą prisitaikyti, kritinį mąstymą ir sprendimų priėmimo įgūdžius skirtingose profesinėse srityse.</a:t>
            </a:r>
            <a:endParaRPr/>
          </a:p>
          <a:p>
            <a:pPr indent="-285750" lvl="0" marL="285750" rtl="0" algn="just">
              <a:lnSpc>
                <a:spcPct val="100000"/>
              </a:lnSpc>
              <a:spcBef>
                <a:spcPts val="600"/>
              </a:spcBef>
              <a:spcAft>
                <a:spcPts val="0"/>
              </a:spcAft>
              <a:buSzPts val="1120"/>
              <a:buChar char="•"/>
            </a:pPr>
            <a:r>
              <a:rPr lang="lt-LT">
                <a:latin typeface="Arial"/>
                <a:ea typeface="Arial"/>
                <a:cs typeface="Arial"/>
                <a:sym typeface="Arial"/>
              </a:rPr>
              <a:t>IM yra svarbus orientuojantis į technologijų pažangą ir sprendžiant realias problemas švietimo, kasdienio ir profesinio gyvenimo srityse. </a:t>
            </a:r>
            <a:endParaRPr>
              <a:latin typeface="Arial"/>
              <a:ea typeface="Arial"/>
              <a:cs typeface="Arial"/>
              <a:sym typeface="Arial"/>
            </a:endParaRPr>
          </a:p>
          <a:p>
            <a:pPr indent="-285750" lvl="0" marL="285750" rtl="0" algn="just">
              <a:lnSpc>
                <a:spcPct val="100000"/>
              </a:lnSpc>
              <a:spcBef>
                <a:spcPts val="600"/>
              </a:spcBef>
              <a:spcAft>
                <a:spcPts val="0"/>
              </a:spcAft>
              <a:buSzPts val="1120"/>
              <a:buChar char="•"/>
            </a:pPr>
            <a:r>
              <a:rPr lang="lt-LT">
                <a:latin typeface="Arial"/>
                <a:ea typeface="Arial"/>
                <a:cs typeface="Arial"/>
                <a:sym typeface="Arial"/>
              </a:rPr>
              <a:t>IM yra svarbus darbo jėgos plėtrai, skaitmeniniam raštingumui ir mokymosi visą gyvenimą užtikrinimui XXI amžiuje.</a:t>
            </a:r>
            <a:endParaRPr>
              <a:latin typeface="Arial"/>
              <a:ea typeface="Arial"/>
              <a:cs typeface="Arial"/>
              <a:sym typeface="Arial"/>
            </a:endParaRPr>
          </a:p>
          <a:p>
            <a:pPr indent="-103504" lvl="0" marL="266700" rtl="0" algn="just">
              <a:lnSpc>
                <a:spcPct val="100000"/>
              </a:lnSpc>
              <a:spcBef>
                <a:spcPts val="600"/>
              </a:spcBef>
              <a:spcAft>
                <a:spcPts val="0"/>
              </a:spcAft>
              <a:buSzPts val="1120"/>
              <a:buFont typeface="Arial"/>
              <a:buNone/>
            </a:pPr>
            <a:r>
              <a:t/>
            </a:r>
            <a:endParaRPr>
              <a:latin typeface="Arial"/>
              <a:ea typeface="Arial"/>
              <a:cs typeface="Arial"/>
              <a:sym typeface="Arial"/>
            </a:endParaRPr>
          </a:p>
        </p:txBody>
      </p:sp>
      <p:sp>
        <p:nvSpPr>
          <p:cNvPr id="567" name="Google Shape;567;p13"/>
          <p:cNvSpPr txBox="1"/>
          <p:nvPr>
            <p:ph idx="3" type="body"/>
          </p:nvPr>
        </p:nvSpPr>
        <p:spPr>
          <a:xfrm>
            <a:off x="4589752" y="2065578"/>
            <a:ext cx="2888156" cy="683565"/>
          </a:xfrm>
          <a:prstGeom prst="rect">
            <a:avLst/>
          </a:prstGeom>
          <a:noFill/>
          <a:ln>
            <a:noFill/>
          </a:ln>
        </p:spPr>
        <p:txBody>
          <a:bodyPr anchorCtr="0" anchor="b" bIns="45700" lIns="91425" spcFirstLastPara="1" rIns="91425" wrap="square" tIns="45700">
            <a:normAutofit fontScale="77500" lnSpcReduction="20000"/>
          </a:bodyPr>
          <a:lstStyle/>
          <a:p>
            <a:pPr indent="0" lvl="0" marL="92075" rtl="0" algn="ctr">
              <a:lnSpc>
                <a:spcPct val="100000"/>
              </a:lnSpc>
              <a:spcBef>
                <a:spcPts val="1000"/>
              </a:spcBef>
              <a:spcAft>
                <a:spcPts val="0"/>
              </a:spcAft>
              <a:buSzPct val="90322"/>
              <a:buNone/>
            </a:pPr>
            <a:r>
              <a:rPr lang="lt-LT">
                <a:latin typeface="Arial"/>
                <a:ea typeface="Arial"/>
                <a:cs typeface="Arial"/>
                <a:sym typeface="Arial"/>
              </a:rPr>
              <a:t>Pagrindinės  mąstymo kategorijos</a:t>
            </a:r>
            <a:endParaRPr>
              <a:latin typeface="Arial"/>
              <a:ea typeface="Arial"/>
              <a:cs typeface="Arial"/>
              <a:sym typeface="Arial"/>
            </a:endParaRPr>
          </a:p>
        </p:txBody>
      </p:sp>
      <p:sp>
        <p:nvSpPr>
          <p:cNvPr id="568" name="Google Shape;568;p13"/>
          <p:cNvSpPr txBox="1"/>
          <p:nvPr>
            <p:ph idx="5" type="body"/>
          </p:nvPr>
        </p:nvSpPr>
        <p:spPr>
          <a:xfrm>
            <a:off x="8093212" y="1992426"/>
            <a:ext cx="2888156" cy="683565"/>
          </a:xfrm>
          <a:prstGeom prst="rect">
            <a:avLst/>
          </a:prstGeom>
          <a:noFill/>
          <a:ln>
            <a:noFill/>
          </a:ln>
        </p:spPr>
        <p:txBody>
          <a:bodyPr anchorCtr="0" anchor="b" bIns="45700" lIns="91425" spcFirstLastPara="1" rIns="91425" wrap="square" tIns="45700">
            <a:normAutofit/>
          </a:bodyPr>
          <a:lstStyle/>
          <a:p>
            <a:pPr indent="-228600" lvl="0" marL="457200" rtl="0" algn="ctr">
              <a:lnSpc>
                <a:spcPct val="100000"/>
              </a:lnSpc>
              <a:spcBef>
                <a:spcPts val="1000"/>
              </a:spcBef>
              <a:spcAft>
                <a:spcPts val="0"/>
              </a:spcAft>
              <a:buClr>
                <a:schemeClr val="dk2"/>
              </a:buClr>
              <a:buSzPts val="1680"/>
              <a:buNone/>
            </a:pPr>
            <a:r>
              <a:rPr lang="lt-LT">
                <a:latin typeface="Arial"/>
                <a:ea typeface="Arial"/>
                <a:cs typeface="Arial"/>
                <a:sym typeface="Arial"/>
              </a:rPr>
              <a:t>Reikšmė  </a:t>
            </a:r>
            <a:endParaRPr>
              <a:latin typeface="Arial"/>
              <a:ea typeface="Arial"/>
              <a:cs typeface="Arial"/>
              <a:sym typeface="Arial"/>
            </a:endParaRPr>
          </a:p>
        </p:txBody>
      </p:sp>
      <p:sp>
        <p:nvSpPr>
          <p:cNvPr id="569" name="Google Shape;569;p13"/>
          <p:cNvSpPr txBox="1"/>
          <p:nvPr>
            <p:ph idx="6" type="body"/>
          </p:nvPr>
        </p:nvSpPr>
        <p:spPr>
          <a:xfrm>
            <a:off x="7631579" y="2663553"/>
            <a:ext cx="3850507" cy="3262699"/>
          </a:xfrm>
          <a:prstGeom prst="rect">
            <a:avLst/>
          </a:prstGeom>
          <a:noFill/>
          <a:ln>
            <a:noFill/>
          </a:ln>
        </p:spPr>
        <p:txBody>
          <a:bodyPr anchorCtr="0" anchor="t" bIns="45700" lIns="91425" spcFirstLastPara="1" rIns="91425" wrap="square" tIns="45700">
            <a:noAutofit/>
          </a:bodyPr>
          <a:lstStyle/>
          <a:p>
            <a:pPr indent="-285750" lvl="0" marL="285750" rtl="0" algn="just">
              <a:lnSpc>
                <a:spcPct val="100000"/>
              </a:lnSpc>
              <a:spcBef>
                <a:spcPts val="0"/>
              </a:spcBef>
              <a:spcAft>
                <a:spcPts val="0"/>
              </a:spcAft>
              <a:buSzPts val="1120"/>
              <a:buChar char="•"/>
            </a:pPr>
            <a:r>
              <a:rPr lang="lt-LT">
                <a:latin typeface="Arial"/>
                <a:ea typeface="Arial"/>
                <a:cs typeface="Arial"/>
                <a:sym typeface="Arial"/>
              </a:rPr>
              <a:t>IM yra kognityvinė sistema, skirta problemoms spręsti arba sprendimams priimti, pasitelkiant tokius konceptus kaip dekompozicija, abstrakcija, šablonų atpažinimas ir algoritminis mąstymas.</a:t>
            </a:r>
            <a:endParaRPr/>
          </a:p>
          <a:p>
            <a:pPr indent="-285750" lvl="0" marL="285750" rtl="0" algn="just">
              <a:lnSpc>
                <a:spcPct val="100000"/>
              </a:lnSpc>
              <a:spcBef>
                <a:spcPts val="0"/>
              </a:spcBef>
              <a:spcAft>
                <a:spcPts val="0"/>
              </a:spcAft>
              <a:buSzPts val="1120"/>
              <a:buChar char="•"/>
            </a:pPr>
            <a:r>
              <a:rPr lang="lt-LT">
                <a:latin typeface="Arial"/>
                <a:ea typeface="Arial"/>
                <a:cs typeface="Arial"/>
                <a:sym typeface="Arial"/>
              </a:rPr>
              <a:t>Problemos sprendimo ar sprendimo priėmimo procesą galima pateikti kaip informatinius etapus ir algoritmus. </a:t>
            </a:r>
            <a:endParaRPr/>
          </a:p>
          <a:p>
            <a:pPr indent="-285750" lvl="0" marL="285750" rtl="0" algn="just">
              <a:lnSpc>
                <a:spcPct val="100000"/>
              </a:lnSpc>
              <a:spcBef>
                <a:spcPts val="0"/>
              </a:spcBef>
              <a:spcAft>
                <a:spcPts val="0"/>
              </a:spcAft>
              <a:buSzPts val="1120"/>
              <a:buChar char="•"/>
            </a:pPr>
            <a:r>
              <a:rPr lang="lt-LT">
                <a:latin typeface="Arial"/>
                <a:ea typeface="Arial"/>
                <a:cs typeface="Arial"/>
                <a:sym typeface="Arial"/>
              </a:rPr>
              <a:t>IM yra tarsi hibridinė mąstymo paradigma, kuri turi atitikti skirtingus mentalinius modelius, padedančius suprasti ir naudoti technologijas.</a:t>
            </a:r>
            <a:endParaRPr>
              <a:latin typeface="Arial"/>
              <a:ea typeface="Arial"/>
              <a:cs typeface="Arial"/>
              <a:sym typeface="Arial"/>
            </a:endParaRPr>
          </a:p>
        </p:txBody>
      </p:sp>
      <p:sp>
        <p:nvSpPr>
          <p:cNvPr id="570" name="Google Shape;570;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pic>
        <p:nvPicPr>
          <p:cNvPr descr="Computational thinking" id="571" name="Google Shape;571;p13"/>
          <p:cNvPicPr preferRelativeResize="0"/>
          <p:nvPr/>
        </p:nvPicPr>
        <p:blipFill rotWithShape="1">
          <a:blip r:embed="rId3">
            <a:alphaModFix/>
          </a:blip>
          <a:srcRect b="0" l="0" r="0" t="0"/>
          <a:stretch/>
        </p:blipFill>
        <p:spPr>
          <a:xfrm>
            <a:off x="4486465" y="2829119"/>
            <a:ext cx="3094730" cy="1519629"/>
          </a:xfrm>
          <a:prstGeom prst="rect">
            <a:avLst/>
          </a:prstGeom>
          <a:noFill/>
          <a:ln>
            <a:noFill/>
          </a:ln>
        </p:spPr>
      </p:pic>
      <p:sp>
        <p:nvSpPr>
          <p:cNvPr id="572" name="Google Shape;572;p13"/>
          <p:cNvSpPr txBox="1"/>
          <p:nvPr/>
        </p:nvSpPr>
        <p:spPr>
          <a:xfrm>
            <a:off x="4533585" y="4613549"/>
            <a:ext cx="3000489" cy="13233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„IM yra universaliai pritaikomas požiūris ir įgūdžiai, kuriuos gali išmoktų naudoti visi, ne tik IT srities specialistai“ (Wing, 2006). </a:t>
            </a:r>
            <a:endParaRPr b="0" i="0" sz="1600" u="none" cap="none" strike="noStrike">
              <a:solidFill>
                <a:srgbClr val="000000"/>
              </a:solidFill>
              <a:latin typeface="Arial"/>
              <a:ea typeface="Arial"/>
              <a:cs typeface="Arial"/>
              <a:sym typeface="Arial"/>
            </a:endParaRPr>
          </a:p>
        </p:txBody>
      </p:sp>
      <p:sp>
        <p:nvSpPr>
          <p:cNvPr id="573" name="Google Shape;573;p13"/>
          <p:cNvSpPr txBox="1"/>
          <p:nvPr/>
        </p:nvSpPr>
        <p:spPr>
          <a:xfrm>
            <a:off x="4781542" y="2895623"/>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DEKOMPOZICIJA </a:t>
            </a:r>
            <a:endParaRPr b="1" i="0" sz="800" u="none" cap="none" strike="noStrike">
              <a:solidFill>
                <a:srgbClr val="000000"/>
              </a:solidFill>
              <a:latin typeface="Arial"/>
              <a:ea typeface="Arial"/>
              <a:cs typeface="Arial"/>
              <a:sym typeface="Arial"/>
            </a:endParaRPr>
          </a:p>
        </p:txBody>
      </p:sp>
      <p:sp>
        <p:nvSpPr>
          <p:cNvPr id="574" name="Google Shape;574;p13"/>
          <p:cNvSpPr txBox="1"/>
          <p:nvPr/>
        </p:nvSpPr>
        <p:spPr>
          <a:xfrm>
            <a:off x="6198813" y="2826372"/>
            <a:ext cx="1279095" cy="276999"/>
          </a:xfrm>
          <a:prstGeom prst="rect">
            <a:avLst/>
          </a:prstGeom>
          <a:solidFill>
            <a:srgbClr val="F7F7EF"/>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ŠABLONŲ ATPAŽINIMAS</a:t>
            </a:r>
            <a:endParaRPr b="1" i="0" sz="800" u="none" cap="none" strike="noStrike">
              <a:solidFill>
                <a:srgbClr val="000000"/>
              </a:solidFill>
              <a:latin typeface="Arial"/>
              <a:ea typeface="Arial"/>
              <a:cs typeface="Arial"/>
              <a:sym typeface="Arial"/>
            </a:endParaRPr>
          </a:p>
        </p:txBody>
      </p:sp>
      <p:sp>
        <p:nvSpPr>
          <p:cNvPr id="575" name="Google Shape;575;p13"/>
          <p:cNvSpPr txBox="1"/>
          <p:nvPr/>
        </p:nvSpPr>
        <p:spPr>
          <a:xfrm>
            <a:off x="4791623" y="3666859"/>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ABSTRAKCIJA</a:t>
            </a:r>
            <a:endParaRPr b="1" i="0" sz="800" u="none" cap="none" strike="noStrike">
              <a:solidFill>
                <a:srgbClr val="000000"/>
              </a:solidFill>
              <a:latin typeface="Arial"/>
              <a:ea typeface="Arial"/>
              <a:cs typeface="Arial"/>
              <a:sym typeface="Arial"/>
            </a:endParaRPr>
          </a:p>
        </p:txBody>
      </p:sp>
      <p:sp>
        <p:nvSpPr>
          <p:cNvPr id="576" name="Google Shape;576;p13"/>
          <p:cNvSpPr txBox="1"/>
          <p:nvPr/>
        </p:nvSpPr>
        <p:spPr>
          <a:xfrm>
            <a:off x="6033830" y="3559647"/>
            <a:ext cx="1599082" cy="276999"/>
          </a:xfrm>
          <a:prstGeom prst="rect">
            <a:avLst/>
          </a:prstGeom>
          <a:solidFill>
            <a:srgbClr val="F7F7EF"/>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ALGORITMINIS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MĄSTYMAS</a:t>
            </a:r>
            <a:endParaRPr b="1" i="0" sz="8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81" name="Shape 581"/>
        <p:cNvGrpSpPr/>
        <p:nvPr/>
      </p:nvGrpSpPr>
      <p:grpSpPr>
        <a:xfrm>
          <a:off x="0" y="0"/>
          <a:ext cx="0" cy="0"/>
          <a:chOff x="0" y="0"/>
          <a:chExt cx="0" cy="0"/>
        </a:xfrm>
      </p:grpSpPr>
      <p:sp>
        <p:nvSpPr>
          <p:cNvPr id="582" name="Google Shape;582;p14"/>
          <p:cNvSpPr/>
          <p:nvPr/>
        </p:nvSpPr>
        <p:spPr>
          <a:xfrm>
            <a:off x="2553650" y="2305558"/>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3" name="Google Shape;583;p14"/>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solidFill>
                  <a:schemeClr val="dk1"/>
                </a:solidFill>
                <a:latin typeface="Arial"/>
                <a:ea typeface="Arial"/>
                <a:cs typeface="Arial"/>
                <a:sym typeface="Arial"/>
              </a:rPr>
              <a:t>IM skirtingose verslo šakose</a:t>
            </a:r>
            <a:endParaRPr/>
          </a:p>
        </p:txBody>
      </p:sp>
      <p:sp>
        <p:nvSpPr>
          <p:cNvPr id="584" name="Google Shape;584;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585" name="Google Shape;585;p14"/>
          <p:cNvSpPr txBox="1"/>
          <p:nvPr>
            <p:ph idx="2" type="body"/>
          </p:nvPr>
        </p:nvSpPr>
        <p:spPr>
          <a:xfrm>
            <a:off x="2553650" y="2329448"/>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Naudodami algoritmus ir duomenų analizę medicinos specialistai gali tiksliau diagnozuoti ligas, efektyviai interpretuoti medicininius vaizdus ir aptikti pacientų duomenų dėsningumus, o tai pagerina gydymo procesą.</a:t>
            </a:r>
            <a:endParaRPr>
              <a:latin typeface="Arial"/>
              <a:ea typeface="Arial"/>
              <a:cs typeface="Arial"/>
              <a:sym typeface="Arial"/>
            </a:endParaRPr>
          </a:p>
        </p:txBody>
      </p:sp>
      <p:sp>
        <p:nvSpPr>
          <p:cNvPr id="586" name="Google Shape;586;p14"/>
          <p:cNvSpPr/>
          <p:nvPr/>
        </p:nvSpPr>
        <p:spPr>
          <a:xfrm>
            <a:off x="757520" y="2317265"/>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7" name="Google Shape;587;p14"/>
          <p:cNvSpPr txBox="1"/>
          <p:nvPr>
            <p:ph idx="1" type="body"/>
          </p:nvPr>
        </p:nvSpPr>
        <p:spPr>
          <a:xfrm>
            <a:off x="787079" y="2154382"/>
            <a:ext cx="153780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600">
                <a:latin typeface="Arial"/>
                <a:ea typeface="Arial"/>
                <a:cs typeface="Arial"/>
                <a:sym typeface="Arial"/>
              </a:rPr>
              <a:t>Medicina</a:t>
            </a:r>
            <a:endParaRPr sz="1600">
              <a:latin typeface="Arial"/>
              <a:ea typeface="Arial"/>
              <a:cs typeface="Arial"/>
              <a:sym typeface="Arial"/>
            </a:endParaRPr>
          </a:p>
        </p:txBody>
      </p:sp>
      <p:sp>
        <p:nvSpPr>
          <p:cNvPr id="588" name="Google Shape;588;p14"/>
          <p:cNvSpPr/>
          <p:nvPr/>
        </p:nvSpPr>
        <p:spPr>
          <a:xfrm>
            <a:off x="2552304" y="3357394"/>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9" name="Google Shape;589;p14"/>
          <p:cNvSpPr txBox="1"/>
          <p:nvPr>
            <p:ph idx="2" type="body"/>
          </p:nvPr>
        </p:nvSpPr>
        <p:spPr>
          <a:xfrm>
            <a:off x="2553650" y="3429864"/>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Algoritmai apdoroja duomenis, kad optimizuotų laivybos maršrutus, prognozuotų pasiūlą ir paklausą bei pagerintų atsargų valdymą, siekiant užtikrinti didžiausią efektyvumą.</a:t>
            </a:r>
            <a:endParaRPr>
              <a:latin typeface="Arial"/>
              <a:ea typeface="Arial"/>
              <a:cs typeface="Arial"/>
              <a:sym typeface="Arial"/>
            </a:endParaRPr>
          </a:p>
        </p:txBody>
      </p:sp>
      <p:sp>
        <p:nvSpPr>
          <p:cNvPr id="590" name="Google Shape;590;p14"/>
          <p:cNvSpPr/>
          <p:nvPr/>
        </p:nvSpPr>
        <p:spPr>
          <a:xfrm>
            <a:off x="757520" y="3321047"/>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1" name="Google Shape;591;p14"/>
          <p:cNvSpPr txBox="1"/>
          <p:nvPr>
            <p:ph idx="1" type="body"/>
          </p:nvPr>
        </p:nvSpPr>
        <p:spPr>
          <a:xfrm>
            <a:off x="790214" y="3435294"/>
            <a:ext cx="165669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Tiekimo grandinės valdymas</a:t>
            </a:r>
            <a:endParaRPr b="0" sz="1600">
              <a:latin typeface="Arial"/>
              <a:ea typeface="Arial"/>
              <a:cs typeface="Arial"/>
              <a:sym typeface="Arial"/>
            </a:endParaRPr>
          </a:p>
        </p:txBody>
      </p:sp>
      <p:sp>
        <p:nvSpPr>
          <p:cNvPr id="592" name="Google Shape;592;p14"/>
          <p:cNvSpPr/>
          <p:nvPr/>
        </p:nvSpPr>
        <p:spPr>
          <a:xfrm>
            <a:off x="2553650" y="4308990"/>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3" name="Google Shape;593;p14"/>
          <p:cNvSpPr txBox="1"/>
          <p:nvPr>
            <p:ph idx="2" type="body"/>
          </p:nvPr>
        </p:nvSpPr>
        <p:spPr>
          <a:xfrm>
            <a:off x="2553650" y="438146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IM yra susiję su strateginiais sprendimais dėl sodinimo, bandos valdymo, sėjomainos, drėkinimo, augalų kenkėjų ir ligų kontrolės ir kt.</a:t>
            </a:r>
            <a:endParaRPr>
              <a:latin typeface="Arial"/>
              <a:ea typeface="Arial"/>
              <a:cs typeface="Arial"/>
              <a:sym typeface="Arial"/>
            </a:endParaRPr>
          </a:p>
        </p:txBody>
      </p:sp>
      <p:sp>
        <p:nvSpPr>
          <p:cNvPr id="594" name="Google Shape;594;p14"/>
          <p:cNvSpPr/>
          <p:nvPr/>
        </p:nvSpPr>
        <p:spPr>
          <a:xfrm>
            <a:off x="757520" y="4301686"/>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5" name="Google Shape;595;p14"/>
          <p:cNvSpPr txBox="1"/>
          <p:nvPr>
            <p:ph idx="1" type="body"/>
          </p:nvPr>
        </p:nvSpPr>
        <p:spPr>
          <a:xfrm>
            <a:off x="740886" y="4291777"/>
            <a:ext cx="1584000"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Žemdirbystė ir gyvulininkystė</a:t>
            </a:r>
            <a:endParaRPr>
              <a:latin typeface="Arial"/>
              <a:ea typeface="Arial"/>
              <a:cs typeface="Arial"/>
              <a:sym typeface="Arial"/>
            </a:endParaRPr>
          </a:p>
        </p:txBody>
      </p:sp>
      <p:sp>
        <p:nvSpPr>
          <p:cNvPr id="596" name="Google Shape;596;p14"/>
          <p:cNvSpPr/>
          <p:nvPr/>
        </p:nvSpPr>
        <p:spPr>
          <a:xfrm>
            <a:off x="757520" y="5252330"/>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7" name="Google Shape;597;p14"/>
          <p:cNvSpPr txBox="1"/>
          <p:nvPr>
            <p:ph idx="1" type="body"/>
          </p:nvPr>
        </p:nvSpPr>
        <p:spPr>
          <a:xfrm>
            <a:off x="787079" y="5289318"/>
            <a:ext cx="2107544" cy="637049"/>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Finansai ir </a:t>
            </a:r>
            <a:endParaRPr b="0" sz="1600">
              <a:latin typeface="Arial"/>
              <a:ea typeface="Arial"/>
              <a:cs typeface="Arial"/>
              <a:sym typeface="Arial"/>
            </a:endParaRPr>
          </a:p>
          <a:p>
            <a:pPr indent="0" lvl="0" marL="0" rtl="0" algn="l">
              <a:lnSpc>
                <a:spcPct val="100000"/>
              </a:lnSpc>
              <a:spcBef>
                <a:spcPts val="0"/>
              </a:spcBef>
              <a:spcAft>
                <a:spcPts val="0"/>
              </a:spcAft>
              <a:buSzPts val="1680"/>
              <a:buNone/>
            </a:pPr>
            <a:r>
              <a:rPr b="0" lang="lt-LT" sz="1600">
                <a:latin typeface="Arial"/>
                <a:ea typeface="Arial"/>
                <a:cs typeface="Arial"/>
                <a:sym typeface="Arial"/>
              </a:rPr>
              <a:t>verslas</a:t>
            </a:r>
            <a:endParaRPr b="0" sz="1600">
              <a:latin typeface="Arial"/>
              <a:ea typeface="Arial"/>
              <a:cs typeface="Arial"/>
              <a:sym typeface="Arial"/>
            </a:endParaRPr>
          </a:p>
        </p:txBody>
      </p:sp>
      <p:sp>
        <p:nvSpPr>
          <p:cNvPr id="598" name="Google Shape;598;p14"/>
          <p:cNvSpPr/>
          <p:nvPr/>
        </p:nvSpPr>
        <p:spPr>
          <a:xfrm>
            <a:off x="2553650" y="5193972"/>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9" name="Google Shape;599;p14"/>
          <p:cNvSpPr txBox="1"/>
          <p:nvPr>
            <p:ph idx="2" type="body"/>
          </p:nvPr>
        </p:nvSpPr>
        <p:spPr>
          <a:xfrm>
            <a:off x="2553651" y="5202480"/>
            <a:ext cx="8634714" cy="115387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Duomenimis grindžiamose verslo strategijose naudojamas šablonų atpažinimas, modeliavimas ir rizikos vertinimas siekiant nustatyti veiksmingiausius metodus tikslams pasiekti. Šie analitiniai metodai ir modeliai pagrįsti informatinio mąstymo principais.</a:t>
            </a:r>
            <a:endParaRPr>
              <a:latin typeface="Arial"/>
              <a:ea typeface="Arial"/>
              <a:cs typeface="Arial"/>
              <a:sym typeface="Arial"/>
            </a:endParaRPr>
          </a:p>
        </p:txBody>
      </p:sp>
      <p:sp>
        <p:nvSpPr>
          <p:cNvPr id="600" name="Google Shape;600;p14"/>
          <p:cNvSpPr txBox="1"/>
          <p:nvPr/>
        </p:nvSpPr>
        <p:spPr>
          <a:xfrm>
            <a:off x="757521" y="1421643"/>
            <a:ext cx="96783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chemeClr val="dk1"/>
                </a:solidFill>
                <a:latin typeface="Arial"/>
                <a:ea typeface="Arial"/>
                <a:cs typeface="Arial"/>
                <a:sym typeface="Arial"/>
              </a:rPr>
              <a:t>IM daro poveikį daugelyje verslo sričių. Toliau pateikiami pavyzdžiai rodo, kaip IM skatina inovacijas ir efektyvumą skirtingose pramonės šakose: nuo medicinos iki kosmoso tyrimų.</a:t>
            </a:r>
            <a:endParaRPr b="0" i="0" sz="1600" u="none" cap="none" strike="noStrike">
              <a:solidFill>
                <a:schemeClr val="dk1"/>
              </a:solidFill>
              <a:latin typeface="Arial"/>
              <a:ea typeface="Arial"/>
              <a:cs typeface="Arial"/>
              <a:sym typeface="Arial"/>
            </a:endParaRPr>
          </a:p>
        </p:txBody>
      </p:sp>
      <p:pic>
        <p:nvPicPr>
          <p:cNvPr descr="Imagen que contiene dibujo&#10;&#10;Descripción generada automáticamente" id="601" name="Google Shape;601;p14"/>
          <p:cNvPicPr preferRelativeResize="0"/>
          <p:nvPr/>
        </p:nvPicPr>
        <p:blipFill rotWithShape="1">
          <a:blip r:embed="rId3">
            <a:alphaModFix/>
          </a:blip>
          <a:srcRect b="0" l="0" r="0" t="0"/>
          <a:stretch/>
        </p:blipFill>
        <p:spPr>
          <a:xfrm>
            <a:off x="10327275" y="1240457"/>
            <a:ext cx="861089" cy="8610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6" name="Shape 606"/>
        <p:cNvGrpSpPr/>
        <p:nvPr/>
      </p:nvGrpSpPr>
      <p:grpSpPr>
        <a:xfrm>
          <a:off x="0" y="0"/>
          <a:ext cx="0" cy="0"/>
          <a:chOff x="0" y="0"/>
          <a:chExt cx="0" cy="0"/>
        </a:xfrm>
      </p:grpSpPr>
      <p:sp>
        <p:nvSpPr>
          <p:cNvPr id="607" name="Google Shape;607;p59"/>
          <p:cNvSpPr/>
          <p:nvPr/>
        </p:nvSpPr>
        <p:spPr>
          <a:xfrm>
            <a:off x="2553650" y="1769980"/>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8" name="Google Shape;608;p59"/>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solidFill>
                  <a:schemeClr val="dk1"/>
                </a:solidFill>
                <a:latin typeface="Arial"/>
                <a:ea typeface="Arial"/>
                <a:cs typeface="Arial"/>
                <a:sym typeface="Arial"/>
              </a:rPr>
              <a:t>IM skirtingose verslo šakose</a:t>
            </a:r>
            <a:endParaRPr/>
          </a:p>
        </p:txBody>
      </p:sp>
      <p:sp>
        <p:nvSpPr>
          <p:cNvPr id="609" name="Google Shape;609;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610" name="Google Shape;610;p59"/>
          <p:cNvSpPr txBox="1"/>
          <p:nvPr>
            <p:ph idx="2" type="body"/>
          </p:nvPr>
        </p:nvSpPr>
        <p:spPr>
          <a:xfrm>
            <a:off x="2553650" y="1898374"/>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IM padeda analizuoti duomenis, susijusiuosius su ekologija, stebėti laukinių gyvūnų populiacijas ir kurti natūralių buveinių išsaugojimo strategijas.</a:t>
            </a:r>
            <a:endParaRPr/>
          </a:p>
        </p:txBody>
      </p:sp>
      <p:sp>
        <p:nvSpPr>
          <p:cNvPr id="611" name="Google Shape;611;p59"/>
          <p:cNvSpPr/>
          <p:nvPr/>
        </p:nvSpPr>
        <p:spPr>
          <a:xfrm>
            <a:off x="757520" y="1781687"/>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2" name="Google Shape;612;p59"/>
          <p:cNvSpPr txBox="1"/>
          <p:nvPr>
            <p:ph idx="1" type="body"/>
          </p:nvPr>
        </p:nvSpPr>
        <p:spPr>
          <a:xfrm>
            <a:off x="757520" y="1777300"/>
            <a:ext cx="153780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600">
                <a:latin typeface="Arial"/>
                <a:ea typeface="Arial"/>
                <a:cs typeface="Arial"/>
                <a:sym typeface="Arial"/>
              </a:rPr>
              <a:t>Aplinkos apsauga</a:t>
            </a:r>
            <a:endParaRPr sz="1600">
              <a:latin typeface="Arial"/>
              <a:ea typeface="Arial"/>
              <a:cs typeface="Arial"/>
              <a:sym typeface="Arial"/>
            </a:endParaRPr>
          </a:p>
        </p:txBody>
      </p:sp>
      <p:sp>
        <p:nvSpPr>
          <p:cNvPr id="613" name="Google Shape;613;p59"/>
          <p:cNvSpPr/>
          <p:nvPr/>
        </p:nvSpPr>
        <p:spPr>
          <a:xfrm>
            <a:off x="2552304" y="2821816"/>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4" name="Google Shape;614;p59"/>
          <p:cNvSpPr txBox="1"/>
          <p:nvPr>
            <p:ph idx="2" type="body"/>
          </p:nvPr>
        </p:nvSpPr>
        <p:spPr>
          <a:xfrm>
            <a:off x="2553650" y="2894286"/>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IM padeda didinti energijos paskirstymo efektyvumą. Žaliosios energetikos sektoriuje padeda projektuoti ir kurti vėjo, saulės, gamtinių dujų ir geoterminės energijos sistemas.</a:t>
            </a:r>
            <a:endParaRPr/>
          </a:p>
        </p:txBody>
      </p:sp>
      <p:sp>
        <p:nvSpPr>
          <p:cNvPr id="615" name="Google Shape;615;p59"/>
          <p:cNvSpPr/>
          <p:nvPr/>
        </p:nvSpPr>
        <p:spPr>
          <a:xfrm>
            <a:off x="757520" y="2785469"/>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6" name="Google Shape;616;p59"/>
          <p:cNvSpPr txBox="1"/>
          <p:nvPr>
            <p:ph idx="1" type="body"/>
          </p:nvPr>
        </p:nvSpPr>
        <p:spPr>
          <a:xfrm>
            <a:off x="808051" y="2631836"/>
            <a:ext cx="14829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Energetika</a:t>
            </a:r>
            <a:endParaRPr sz="1600">
              <a:latin typeface="Arial"/>
              <a:ea typeface="Arial"/>
              <a:cs typeface="Arial"/>
              <a:sym typeface="Arial"/>
            </a:endParaRPr>
          </a:p>
        </p:txBody>
      </p:sp>
      <p:sp>
        <p:nvSpPr>
          <p:cNvPr id="617" name="Google Shape;617;p59"/>
          <p:cNvSpPr/>
          <p:nvPr/>
        </p:nvSpPr>
        <p:spPr>
          <a:xfrm>
            <a:off x="2553650" y="3773412"/>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8" name="Google Shape;618;p59"/>
          <p:cNvSpPr txBox="1"/>
          <p:nvPr>
            <p:ph idx="2" type="body"/>
          </p:nvPr>
        </p:nvSpPr>
        <p:spPr>
          <a:xfrm>
            <a:off x="2553650" y="3845882"/>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IM leidžia modeliuoti ir prognozuoti orus naudojant pažangius algoritmus, kurie apdoroja daugybę atmosferos duomenų ir sukuria tikslias prognozes.</a:t>
            </a:r>
            <a:endParaRPr/>
          </a:p>
        </p:txBody>
      </p:sp>
      <p:sp>
        <p:nvSpPr>
          <p:cNvPr id="619" name="Google Shape;619;p59"/>
          <p:cNvSpPr/>
          <p:nvPr/>
        </p:nvSpPr>
        <p:spPr>
          <a:xfrm>
            <a:off x="757520" y="3766108"/>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0" name="Google Shape;620;p59"/>
          <p:cNvSpPr txBox="1"/>
          <p:nvPr>
            <p:ph idx="1" type="body"/>
          </p:nvPr>
        </p:nvSpPr>
        <p:spPr>
          <a:xfrm>
            <a:off x="787079" y="3659787"/>
            <a:ext cx="1461015"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Meteorologija</a:t>
            </a:r>
            <a:endParaRPr/>
          </a:p>
        </p:txBody>
      </p:sp>
      <p:sp>
        <p:nvSpPr>
          <p:cNvPr id="621" name="Google Shape;621;p59"/>
          <p:cNvSpPr/>
          <p:nvPr/>
        </p:nvSpPr>
        <p:spPr>
          <a:xfrm>
            <a:off x="757520" y="4716752"/>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2" name="Google Shape;622;p59"/>
          <p:cNvSpPr txBox="1"/>
          <p:nvPr>
            <p:ph idx="1" type="body"/>
          </p:nvPr>
        </p:nvSpPr>
        <p:spPr>
          <a:xfrm>
            <a:off x="811485" y="4658394"/>
            <a:ext cx="2107544" cy="716628"/>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120"/>
              <a:buNone/>
            </a:pPr>
            <a:r>
              <a:rPr b="0" lang="lt-LT" sz="1600">
                <a:latin typeface="Arial"/>
                <a:ea typeface="Arial"/>
                <a:cs typeface="Arial"/>
                <a:sym typeface="Arial"/>
              </a:rPr>
              <a:t>Kosmoso </a:t>
            </a:r>
            <a:endParaRPr/>
          </a:p>
          <a:p>
            <a:pPr indent="0" lvl="0" marL="0" rtl="0" algn="l">
              <a:lnSpc>
                <a:spcPct val="100000"/>
              </a:lnSpc>
              <a:spcBef>
                <a:spcPts val="0"/>
              </a:spcBef>
              <a:spcAft>
                <a:spcPts val="0"/>
              </a:spcAft>
              <a:buSzPts val="1120"/>
              <a:buNone/>
            </a:pPr>
            <a:r>
              <a:rPr b="0" lang="lt-LT" sz="1600">
                <a:latin typeface="Arial"/>
                <a:ea typeface="Arial"/>
                <a:cs typeface="Arial"/>
                <a:sym typeface="Arial"/>
              </a:rPr>
              <a:t>tyrinėjimas </a:t>
            </a:r>
            <a:endParaRPr sz="1600">
              <a:latin typeface="Arial"/>
              <a:ea typeface="Arial"/>
              <a:cs typeface="Arial"/>
              <a:sym typeface="Arial"/>
            </a:endParaRPr>
          </a:p>
        </p:txBody>
      </p:sp>
      <p:sp>
        <p:nvSpPr>
          <p:cNvPr id="623" name="Google Shape;623;p59"/>
          <p:cNvSpPr/>
          <p:nvPr/>
        </p:nvSpPr>
        <p:spPr>
          <a:xfrm>
            <a:off x="2553650" y="4658394"/>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4" name="Google Shape;624;p59"/>
          <p:cNvSpPr txBox="1"/>
          <p:nvPr>
            <p:ph idx="2" type="body"/>
          </p:nvPr>
        </p:nvSpPr>
        <p:spPr>
          <a:xfrm>
            <a:off x="2553650" y="4771406"/>
            <a:ext cx="8634713"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Kosmoso agentūros, pavyzdžiui, NASA, naudoja IM misijoms planuoti, trajektorijoms apskaičiuoti ir iš palydovų bei zondų gautiems duomenims analizuoti.</a:t>
            </a:r>
            <a:endParaRPr>
              <a:latin typeface="Arial"/>
              <a:ea typeface="Arial"/>
              <a:cs typeface="Arial"/>
              <a:sym typeface="Arial"/>
            </a:endParaRPr>
          </a:p>
        </p:txBody>
      </p:sp>
      <p:pic>
        <p:nvPicPr>
          <p:cNvPr descr="Imagen que contiene dibujo&#10;&#10;Descripción generada automáticamente" id="625" name="Google Shape;625;p59"/>
          <p:cNvPicPr preferRelativeResize="0"/>
          <p:nvPr/>
        </p:nvPicPr>
        <p:blipFill rotWithShape="1">
          <a:blip r:embed="rId3">
            <a:alphaModFix/>
          </a:blip>
          <a:srcRect b="0" l="0" r="0" t="0"/>
          <a:stretch/>
        </p:blipFill>
        <p:spPr>
          <a:xfrm>
            <a:off x="10435802" y="727761"/>
            <a:ext cx="861089" cy="86108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16"/>
          <p:cNvPicPr preferRelativeResize="0"/>
          <p:nvPr>
            <p:ph idx="2" type="pic"/>
          </p:nvPr>
        </p:nvPicPr>
        <p:blipFill rotWithShape="1">
          <a:blip r:embed="rId4">
            <a:alphaModFix/>
          </a:blip>
          <a:srcRect b="0" l="30340" r="30340" t="0"/>
          <a:stretch/>
        </p:blipFill>
        <p:spPr>
          <a:xfrm>
            <a:off x="8140700" y="-1"/>
            <a:ext cx="4051300" cy="6858001"/>
          </a:xfrm>
          <a:prstGeom prst="rect">
            <a:avLst/>
          </a:prstGeom>
          <a:noFill/>
          <a:ln>
            <a:noFill/>
          </a:ln>
        </p:spPr>
      </p:pic>
      <p:sp>
        <p:nvSpPr>
          <p:cNvPr id="633" name="Google Shape;633;p16"/>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16"/>
          <p:cNvSpPr txBox="1"/>
          <p:nvPr/>
        </p:nvSpPr>
        <p:spPr>
          <a:xfrm>
            <a:off x="1231392" y="374506"/>
            <a:ext cx="5677916"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IM mokymosi sistema</a:t>
            </a:r>
            <a:endParaRPr b="0" i="0" sz="1400" u="none" cap="none" strike="noStrike">
              <a:solidFill>
                <a:srgbClr val="000000"/>
              </a:solidFill>
              <a:latin typeface="Arial"/>
              <a:ea typeface="Arial"/>
              <a:cs typeface="Arial"/>
              <a:sym typeface="Arial"/>
            </a:endParaRPr>
          </a:p>
        </p:txBody>
      </p:sp>
      <p:sp>
        <p:nvSpPr>
          <p:cNvPr id="635" name="Google Shape;635;p16"/>
          <p:cNvSpPr/>
          <p:nvPr/>
        </p:nvSpPr>
        <p:spPr>
          <a:xfrm>
            <a:off x="1022349" y="1376663"/>
            <a:ext cx="6345101"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Modelis parodo ryšį tarp IM įgūdžių, žinių dimensijų ir kognityvinių procesų kategorijų.</a:t>
            </a:r>
            <a:endParaRPr b="0" i="0" sz="1600" u="none" cap="none" strike="noStrike">
              <a:solidFill>
                <a:srgbClr val="000000"/>
              </a:solidFill>
              <a:latin typeface="Arial"/>
              <a:ea typeface="Arial"/>
              <a:cs typeface="Arial"/>
              <a:sym typeface="Arial"/>
            </a:endParaRPr>
          </a:p>
        </p:txBody>
      </p:sp>
      <p:grpSp>
        <p:nvGrpSpPr>
          <p:cNvPr id="636" name="Google Shape;636;p16"/>
          <p:cNvGrpSpPr/>
          <p:nvPr/>
        </p:nvGrpSpPr>
        <p:grpSpPr>
          <a:xfrm>
            <a:off x="1142334" y="2049155"/>
            <a:ext cx="6105130" cy="4183086"/>
            <a:chOff x="1123362" y="1991049"/>
            <a:chExt cx="6105130" cy="4183086"/>
          </a:xfrm>
        </p:grpSpPr>
        <p:graphicFrame>
          <p:nvGraphicFramePr>
            <p:cNvPr id="637" name="Google Shape;637;p16"/>
            <p:cNvGraphicFramePr/>
            <p:nvPr/>
          </p:nvGraphicFramePr>
          <p:xfrm>
            <a:off x="1123362" y="1991049"/>
            <a:ext cx="5893976" cy="4183086"/>
          </p:xfrm>
          <a:graphic>
            <a:graphicData uri="http://schemas.openxmlformats.org/presentationml/2006/ole">
              <mc:AlternateContent>
                <mc:Choice Requires="v">
                  <p:oleObj r:id="rId5" imgH="4183086" imgW="5893976" progId="Visio.Drawing.11" spid="_x0000_s1">
                    <p:embed/>
                  </p:oleObj>
                </mc:Choice>
                <mc:Fallback>
                  <p:oleObj r:id="rId6" imgH="4183086" imgW="5893976" progId="Visio.Drawing.11">
                    <p:embed/>
                    <p:pic>
                      <p:nvPicPr>
                        <p:cNvPr id="637" name="Google Shape;637;p16"/>
                        <p:cNvPicPr preferRelativeResize="0"/>
                        <p:nvPr/>
                      </p:nvPicPr>
                      <p:blipFill rotWithShape="1">
                        <a:blip r:embed="rId7">
                          <a:alphaModFix/>
                        </a:blip>
                        <a:srcRect b="0" l="0" r="0" t="0"/>
                        <a:stretch/>
                      </p:blipFill>
                      <p:spPr>
                        <a:xfrm>
                          <a:off x="1123362" y="1991049"/>
                          <a:ext cx="5893976" cy="4183086"/>
                        </a:xfrm>
                        <a:prstGeom prst="rect">
                          <a:avLst/>
                        </a:prstGeom>
                        <a:noFill/>
                        <a:ln>
                          <a:noFill/>
                        </a:ln>
                      </p:spPr>
                    </p:pic>
                  </p:oleObj>
                </mc:Fallback>
              </mc:AlternateContent>
            </a:graphicData>
          </a:graphic>
        </p:graphicFrame>
        <p:sp>
          <p:nvSpPr>
            <p:cNvPr id="638" name="Google Shape;638;p16"/>
            <p:cNvSpPr txBox="1"/>
            <p:nvPr/>
          </p:nvSpPr>
          <p:spPr>
            <a:xfrm>
              <a:off x="1124170" y="2329883"/>
              <a:ext cx="176106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Žinojimo dimensija </a:t>
              </a:r>
              <a:endParaRPr b="1" i="0" sz="1100" u="none" cap="none" strike="noStrike">
                <a:solidFill>
                  <a:schemeClr val="dk1"/>
                </a:solidFill>
                <a:latin typeface="Arial"/>
                <a:ea typeface="Arial"/>
                <a:cs typeface="Arial"/>
                <a:sym typeface="Arial"/>
              </a:endParaRPr>
            </a:p>
          </p:txBody>
        </p:sp>
        <p:sp>
          <p:nvSpPr>
            <p:cNvPr id="639" name="Google Shape;639;p16"/>
            <p:cNvSpPr txBox="1"/>
            <p:nvPr/>
          </p:nvSpPr>
          <p:spPr>
            <a:xfrm>
              <a:off x="1329717" y="3089468"/>
              <a:ext cx="1359730" cy="26157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Metakognityvinė </a:t>
              </a:r>
              <a:endParaRPr b="1" i="0" sz="1100" u="none" cap="none" strike="noStrike">
                <a:solidFill>
                  <a:schemeClr val="dk1"/>
                </a:solidFill>
                <a:latin typeface="Arial"/>
                <a:ea typeface="Arial"/>
                <a:cs typeface="Arial"/>
                <a:sym typeface="Arial"/>
              </a:endParaRPr>
            </a:p>
          </p:txBody>
        </p:sp>
        <p:sp>
          <p:nvSpPr>
            <p:cNvPr id="640" name="Google Shape;640;p16"/>
            <p:cNvSpPr txBox="1"/>
            <p:nvPr/>
          </p:nvSpPr>
          <p:spPr>
            <a:xfrm>
              <a:off x="1428151" y="3947176"/>
              <a:ext cx="1202160" cy="26157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Procedūrinė</a:t>
              </a:r>
              <a:endParaRPr b="1" i="0" sz="1100" u="none" cap="none" strike="noStrike">
                <a:solidFill>
                  <a:schemeClr val="dk1"/>
                </a:solidFill>
                <a:latin typeface="Arial"/>
                <a:ea typeface="Arial"/>
                <a:cs typeface="Arial"/>
                <a:sym typeface="Arial"/>
              </a:endParaRPr>
            </a:p>
          </p:txBody>
        </p:sp>
        <p:sp>
          <p:nvSpPr>
            <p:cNvPr id="641" name="Google Shape;641;p16"/>
            <p:cNvSpPr txBox="1"/>
            <p:nvPr/>
          </p:nvSpPr>
          <p:spPr>
            <a:xfrm>
              <a:off x="1428151" y="4727860"/>
              <a:ext cx="1202160" cy="26157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Konceptualioji </a:t>
              </a:r>
              <a:endParaRPr b="1" i="0" sz="1100" u="none" cap="none" strike="noStrike">
                <a:solidFill>
                  <a:schemeClr val="dk1"/>
                </a:solidFill>
                <a:latin typeface="Arial"/>
                <a:ea typeface="Arial"/>
                <a:cs typeface="Arial"/>
                <a:sym typeface="Arial"/>
              </a:endParaRPr>
            </a:p>
          </p:txBody>
        </p:sp>
        <p:sp>
          <p:nvSpPr>
            <p:cNvPr id="642" name="Google Shape;642;p16"/>
            <p:cNvSpPr txBox="1"/>
            <p:nvPr/>
          </p:nvSpPr>
          <p:spPr>
            <a:xfrm>
              <a:off x="1626014" y="5508544"/>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Faktinė  </a:t>
              </a:r>
              <a:endParaRPr b="1" i="0" sz="1100" u="none" cap="none" strike="noStrike">
                <a:solidFill>
                  <a:schemeClr val="dk1"/>
                </a:solidFill>
                <a:latin typeface="Arial"/>
                <a:ea typeface="Arial"/>
                <a:cs typeface="Arial"/>
                <a:sym typeface="Arial"/>
              </a:endParaRPr>
            </a:p>
          </p:txBody>
        </p:sp>
        <p:grpSp>
          <p:nvGrpSpPr>
            <p:cNvPr id="643" name="Google Shape;643;p16"/>
            <p:cNvGrpSpPr/>
            <p:nvPr/>
          </p:nvGrpSpPr>
          <p:grpSpPr>
            <a:xfrm>
              <a:off x="3410066" y="4447273"/>
              <a:ext cx="3796433" cy="1463351"/>
              <a:chOff x="3410066" y="4447273"/>
              <a:chExt cx="3796433" cy="1463351"/>
            </a:xfrm>
          </p:grpSpPr>
          <p:grpSp>
            <p:nvGrpSpPr>
              <p:cNvPr id="644" name="Google Shape;644;p16"/>
              <p:cNvGrpSpPr/>
              <p:nvPr/>
            </p:nvGrpSpPr>
            <p:grpSpPr>
              <a:xfrm>
                <a:off x="3410066" y="4447273"/>
                <a:ext cx="3796433" cy="1463351"/>
                <a:chOff x="3432644" y="2024916"/>
                <a:chExt cx="3749281" cy="1463351"/>
              </a:xfrm>
            </p:grpSpPr>
            <p:sp>
              <p:nvSpPr>
                <p:cNvPr id="645" name="Google Shape;645;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568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46" name="Google Shape;646;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7" name="Google Shape;647;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8" name="Google Shape;648;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Kognityvinio  proces0 kategorijos</a:t>
                  </a:r>
                  <a:endParaRPr b="0" i="0" sz="900" u="none" cap="none" strike="noStrike">
                    <a:solidFill>
                      <a:schemeClr val="dk1"/>
                    </a:solidFill>
                    <a:latin typeface="Arial"/>
                    <a:ea typeface="Arial"/>
                    <a:cs typeface="Arial"/>
                    <a:sym typeface="Arial"/>
                  </a:endParaRPr>
                </a:p>
              </p:txBody>
            </p:sp>
          </p:grpSp>
          <p:sp>
            <p:nvSpPr>
              <p:cNvPr id="649" name="Google Shape;649;p16"/>
              <p:cNvSpPr txBox="1"/>
              <p:nvPr/>
            </p:nvSpPr>
            <p:spPr>
              <a:xfrm>
                <a:off x="3754985" y="5079125"/>
                <a:ext cx="2547808"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chemeClr val="dk1"/>
                    </a:solidFill>
                    <a:latin typeface="Arial"/>
                    <a:ea typeface="Arial"/>
                    <a:cs typeface="Arial"/>
                    <a:sym typeface="Arial"/>
                  </a:rPr>
                  <a:t>Informatinio mąstymo įgūdžiai</a:t>
                </a:r>
                <a:endParaRPr b="0" i="0" sz="1400" u="none" cap="none" strike="noStrike">
                  <a:solidFill>
                    <a:srgbClr val="000000"/>
                  </a:solidFill>
                  <a:latin typeface="Arial"/>
                  <a:ea typeface="Arial"/>
                  <a:cs typeface="Arial"/>
                  <a:sym typeface="Arial"/>
                </a:endParaRPr>
              </a:p>
            </p:txBody>
          </p:sp>
        </p:grpSp>
        <p:grpSp>
          <p:nvGrpSpPr>
            <p:cNvPr id="650" name="Google Shape;650;p16"/>
            <p:cNvGrpSpPr/>
            <p:nvPr/>
          </p:nvGrpSpPr>
          <p:grpSpPr>
            <a:xfrm>
              <a:off x="3432059" y="3669892"/>
              <a:ext cx="3796433" cy="1463351"/>
              <a:chOff x="3410066" y="4447273"/>
              <a:chExt cx="3796433" cy="1463351"/>
            </a:xfrm>
          </p:grpSpPr>
          <p:grpSp>
            <p:nvGrpSpPr>
              <p:cNvPr id="651" name="Google Shape;651;p16"/>
              <p:cNvGrpSpPr/>
              <p:nvPr/>
            </p:nvGrpSpPr>
            <p:grpSpPr>
              <a:xfrm>
                <a:off x="3410066" y="4447273"/>
                <a:ext cx="3796433" cy="1463351"/>
                <a:chOff x="3432644" y="2024916"/>
                <a:chExt cx="3749281" cy="1463351"/>
              </a:xfrm>
            </p:grpSpPr>
            <p:sp>
              <p:nvSpPr>
                <p:cNvPr id="652" name="Google Shape;652;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568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53" name="Google Shape;653;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4" name="Google Shape;654;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5" name="Google Shape;655;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Kognityvinio  proces0 kategorijos</a:t>
                  </a:r>
                  <a:endParaRPr b="0" i="0" sz="1400" u="none" cap="none" strike="noStrike">
                    <a:solidFill>
                      <a:srgbClr val="000000"/>
                    </a:solidFill>
                    <a:latin typeface="Arial"/>
                    <a:ea typeface="Arial"/>
                    <a:cs typeface="Arial"/>
                    <a:sym typeface="Arial"/>
                  </a:endParaRPr>
                </a:p>
              </p:txBody>
            </p:sp>
          </p:grpSp>
          <p:sp>
            <p:nvSpPr>
              <p:cNvPr id="656" name="Google Shape;656;p16"/>
              <p:cNvSpPr txBox="1"/>
              <p:nvPr/>
            </p:nvSpPr>
            <p:spPr>
              <a:xfrm>
                <a:off x="3754985" y="5079125"/>
                <a:ext cx="2547808"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chemeClr val="dk1"/>
                    </a:solidFill>
                    <a:latin typeface="Arial"/>
                    <a:ea typeface="Arial"/>
                    <a:cs typeface="Arial"/>
                    <a:sym typeface="Arial"/>
                  </a:rPr>
                  <a:t>Informatinio mąstymo įgūdžiai</a:t>
                </a:r>
                <a:endParaRPr b="0" i="0" sz="1400" u="none" cap="none" strike="noStrike">
                  <a:solidFill>
                    <a:srgbClr val="000000"/>
                  </a:solidFill>
                  <a:latin typeface="Arial"/>
                  <a:ea typeface="Arial"/>
                  <a:cs typeface="Arial"/>
                  <a:sym typeface="Arial"/>
                </a:endParaRPr>
              </a:p>
            </p:txBody>
          </p:sp>
        </p:grpSp>
        <p:grpSp>
          <p:nvGrpSpPr>
            <p:cNvPr id="657" name="Google Shape;657;p16"/>
            <p:cNvGrpSpPr/>
            <p:nvPr/>
          </p:nvGrpSpPr>
          <p:grpSpPr>
            <a:xfrm>
              <a:off x="3398777" y="2851723"/>
              <a:ext cx="3796433" cy="1463351"/>
              <a:chOff x="3410066" y="4447273"/>
              <a:chExt cx="3796433" cy="1463351"/>
            </a:xfrm>
          </p:grpSpPr>
          <p:grpSp>
            <p:nvGrpSpPr>
              <p:cNvPr id="658" name="Google Shape;658;p16"/>
              <p:cNvGrpSpPr/>
              <p:nvPr/>
            </p:nvGrpSpPr>
            <p:grpSpPr>
              <a:xfrm>
                <a:off x="3410066" y="4447273"/>
                <a:ext cx="3796433" cy="1463351"/>
                <a:chOff x="3432644" y="2024916"/>
                <a:chExt cx="3749281" cy="1463351"/>
              </a:xfrm>
            </p:grpSpPr>
            <p:sp>
              <p:nvSpPr>
                <p:cNvPr id="659" name="Google Shape;659;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568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60" name="Google Shape;660;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1" name="Google Shape;661;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2" name="Google Shape;662;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Kognityvinio  proceso kategorijos</a:t>
                  </a:r>
                  <a:endParaRPr b="0" i="0" sz="1400" u="none" cap="none" strike="noStrike">
                    <a:solidFill>
                      <a:srgbClr val="000000"/>
                    </a:solidFill>
                    <a:latin typeface="Arial"/>
                    <a:ea typeface="Arial"/>
                    <a:cs typeface="Arial"/>
                    <a:sym typeface="Arial"/>
                  </a:endParaRPr>
                </a:p>
              </p:txBody>
            </p:sp>
          </p:grpSp>
          <p:sp>
            <p:nvSpPr>
              <p:cNvPr id="663" name="Google Shape;663;p16"/>
              <p:cNvSpPr txBox="1"/>
              <p:nvPr/>
            </p:nvSpPr>
            <p:spPr>
              <a:xfrm>
                <a:off x="3639564" y="5079125"/>
                <a:ext cx="2663229"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Informatinio mąstymo įgūdžiai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rgbClr val="000000"/>
                  </a:solidFill>
                  <a:latin typeface="Arial"/>
                  <a:ea typeface="Arial"/>
                  <a:cs typeface="Arial"/>
                  <a:sym typeface="Arial"/>
                </a:endParaRPr>
              </a:p>
            </p:txBody>
          </p:sp>
        </p:grpSp>
        <p:grpSp>
          <p:nvGrpSpPr>
            <p:cNvPr id="664" name="Google Shape;664;p16"/>
            <p:cNvGrpSpPr/>
            <p:nvPr/>
          </p:nvGrpSpPr>
          <p:grpSpPr>
            <a:xfrm>
              <a:off x="3432644" y="2024916"/>
              <a:ext cx="3749281" cy="1463351"/>
              <a:chOff x="3432644" y="2024916"/>
              <a:chExt cx="3749281" cy="1463351"/>
            </a:xfrm>
          </p:grpSpPr>
          <p:sp>
            <p:nvSpPr>
              <p:cNvPr id="665" name="Google Shape;665;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6" name="Google Shape;666;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568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Informatinio mąstymo įgūdžiai</a:t>
                </a:r>
                <a:endParaRPr b="0" i="0" sz="1200" u="none" cap="none" strike="noStrike">
                  <a:solidFill>
                    <a:schemeClr val="dk1"/>
                  </a:solidFill>
                  <a:latin typeface="Arial"/>
                  <a:ea typeface="Arial"/>
                  <a:cs typeface="Arial"/>
                  <a:sym typeface="Arial"/>
                </a:endParaRPr>
              </a:p>
            </p:txBody>
          </p:sp>
          <p:sp>
            <p:nvSpPr>
              <p:cNvPr id="667" name="Google Shape;667;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8" name="Google Shape;668;p16"/>
              <p:cNvSpPr txBox="1"/>
              <p:nvPr/>
            </p:nvSpPr>
            <p:spPr>
              <a:xfrm rot="-2481486">
                <a:off x="5783892" y="2454855"/>
                <a:ext cx="1399437" cy="376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Kognityvinio  proceso kategorijos</a:t>
                </a:r>
                <a:endParaRPr b="0" i="0" sz="900" u="none" cap="none" strike="noStrike">
                  <a:solidFill>
                    <a:schemeClr val="dk1"/>
                  </a:solidFill>
                  <a:latin typeface="Arial"/>
                  <a:ea typeface="Arial"/>
                  <a:cs typeface="Arial"/>
                  <a:sym typeface="Arial"/>
                </a:endParaRPr>
              </a:p>
            </p:txBody>
          </p:sp>
        </p:grpSp>
      </p:grpSp>
      <p:sp>
        <p:nvSpPr>
          <p:cNvPr id="669" name="Google Shape;669;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pic>
        <p:nvPicPr>
          <p:cNvPr id="670" name="Google Shape;670;p16"/>
          <p:cNvPicPr preferRelativeResize="0"/>
          <p:nvPr/>
        </p:nvPicPr>
        <p:blipFill rotWithShape="1">
          <a:blip r:embed="rId7">
            <a:alphaModFix/>
          </a:blip>
          <a:srcRect b="0" l="0" r="0" t="0"/>
          <a:stretch/>
        </p:blipFill>
        <p:spPr>
          <a:xfrm>
            <a:off x="1117600" y="1981200"/>
            <a:ext cx="5892800" cy="4178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6" name="Shape 676"/>
        <p:cNvGrpSpPr/>
        <p:nvPr/>
      </p:nvGrpSpPr>
      <p:grpSpPr>
        <a:xfrm>
          <a:off x="0" y="0"/>
          <a:ext cx="0" cy="0"/>
          <a:chOff x="0" y="0"/>
          <a:chExt cx="0" cy="0"/>
        </a:xfrm>
      </p:grpSpPr>
      <p:sp>
        <p:nvSpPr>
          <p:cNvPr id="677" name="Google Shape;677;p18"/>
          <p:cNvSpPr/>
          <p:nvPr/>
        </p:nvSpPr>
        <p:spPr>
          <a:xfrm>
            <a:off x="415020" y="1805517"/>
            <a:ext cx="3709851" cy="4167402"/>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8" name="Google Shape;678;p18"/>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79" name="Google Shape;679;p18"/>
          <p:cNvGraphicFramePr/>
          <p:nvPr/>
        </p:nvGraphicFramePr>
        <p:xfrm>
          <a:off x="4534808" y="1805517"/>
          <a:ext cx="3000000" cy="3000000"/>
        </p:xfrm>
        <a:graphic>
          <a:graphicData uri="http://schemas.openxmlformats.org/drawingml/2006/table">
            <a:tbl>
              <a:tblPr bandCol="1" bandRow="1" firstCol="1" firstRow="1" lastCol="1" lastRow="1">
                <a:noFill/>
                <a:tableStyleId>{23E502A0-ECA0-44AC-8FDA-6D8762283558}</a:tableStyleId>
              </a:tblPr>
              <a:tblGrid>
                <a:gridCol w="1023700"/>
                <a:gridCol w="3451725"/>
                <a:gridCol w="2250500"/>
              </a:tblGrid>
              <a:tr h="199325">
                <a:tc rowSpan="7">
                  <a:txBody>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Žemesnio lygio mąstymo įgūdžiai</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Aukštesniojo lygio mąstymo įgūdžiai</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Kategorija</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Kognityviniai procesai</a:t>
                      </a:r>
                      <a:endParaRPr sz="1400" u="none" cap="none" strike="noStrike">
                        <a:latin typeface="Arial"/>
                        <a:ea typeface="Arial"/>
                        <a:cs typeface="Arial"/>
                        <a:sym typeface="Arial"/>
                      </a:endParaRPr>
                    </a:p>
                  </a:txBody>
                  <a:tcPr marT="0" marB="0" marR="58000" marL="58000"/>
                </a:tc>
              </a:tr>
              <a:tr h="3986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Prisiminimas – atitinkamų žinių atgaminimas iš ilgalaikės atminties.</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Atpažinimas</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Prisiminimas</a:t>
                      </a:r>
                      <a:endParaRPr b="0" i="0" sz="1400" u="none" cap="none" strike="noStrike">
                        <a:solidFill>
                          <a:schemeClr val="dk2"/>
                        </a:solidFill>
                        <a:latin typeface="Arial"/>
                        <a:ea typeface="Arial"/>
                        <a:cs typeface="Arial"/>
                        <a:sym typeface="Arial"/>
                      </a:endParaRPr>
                    </a:p>
                  </a:txBody>
                  <a:tcPr marT="0" marB="0" marR="58000" marL="58000"/>
                </a:tc>
              </a:tr>
              <a:tr h="9966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Supratimas – mokymo pranešimų, įskaitant žodinį, rašytinį ir vaizdinį bendravimą, prasmės nustatymas.</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Interpretavimas, Pavyzdžių pateikimas,  Klasifikavimas</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Apibendrinimas, Išvadų darymas, Lyginimas Paaiškinimas</a:t>
                      </a:r>
                      <a:endParaRPr b="0" i="0" sz="1400" u="none" cap="none" strike="noStrike">
                        <a:solidFill>
                          <a:schemeClr val="dk2"/>
                        </a:solidFill>
                        <a:latin typeface="Arial"/>
                        <a:ea typeface="Arial"/>
                        <a:cs typeface="Arial"/>
                        <a:sym typeface="Arial"/>
                      </a:endParaRPr>
                    </a:p>
                  </a:txBody>
                  <a:tcPr marT="0" marB="0" marR="58000" marL="58000"/>
                </a:tc>
              </a:tr>
              <a:tr h="3986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Taikymas – atlikimas arba procedūrų panaudojimas tam tikroje situacijoje.</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Vykdymas</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Įgyvendinimas</a:t>
                      </a:r>
                      <a:endParaRPr b="0" i="0" sz="1400" u="none" cap="none" strike="noStrike">
                        <a:solidFill>
                          <a:schemeClr val="dk2"/>
                        </a:solidFill>
                        <a:latin typeface="Arial"/>
                        <a:ea typeface="Arial"/>
                        <a:cs typeface="Arial"/>
                        <a:sym typeface="Arial"/>
                      </a:endParaRPr>
                    </a:p>
                  </a:txBody>
                  <a:tcPr marT="0" marB="0" marR="58000" marL="58000"/>
                </a:tc>
              </a:tr>
              <a:tr h="7973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Analizavimas - medžiagos skaidymas į sudedamąsias dalis ir nustatymas, kaip šios dalys susijusios viena su kita ir su bendra struktūra ar tikslu.</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Diferencijavimas</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Organizavimas</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Priskyrimas</a:t>
                      </a:r>
                      <a:endParaRPr b="0" i="0" sz="1400" u="none" cap="none" strike="noStrike">
                        <a:solidFill>
                          <a:schemeClr val="dk2"/>
                        </a:solidFill>
                        <a:latin typeface="Arial"/>
                        <a:ea typeface="Arial"/>
                        <a:cs typeface="Arial"/>
                        <a:sym typeface="Arial"/>
                      </a:endParaRPr>
                    </a:p>
                  </a:txBody>
                  <a:tcPr marT="0" marB="0" marR="58000" marL="58000"/>
                </a:tc>
              </a:tr>
              <a:tr h="3986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Vertinimas - vertinimas remiantis kriterijais ir standartais.</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Patikrinimas </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Kritinis vertinimas</a:t>
                      </a:r>
                      <a:endParaRPr b="0" i="0" sz="1400" u="none" cap="none" strike="noStrike">
                        <a:solidFill>
                          <a:schemeClr val="dk2"/>
                        </a:solidFill>
                        <a:latin typeface="Arial"/>
                        <a:ea typeface="Arial"/>
                        <a:cs typeface="Arial"/>
                        <a:sym typeface="Arial"/>
                      </a:endParaRPr>
                    </a:p>
                  </a:txBody>
                  <a:tcPr marT="0" marB="0" marR="58000" marL="58000"/>
                </a:tc>
              </a:tr>
              <a:tr h="6870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Kūrimas - elementų sujungimas į naują, darnią visumą arba originalaus produkto sukūrimas.</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Kūrimas</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Planavimas</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Gaminimas</a:t>
                      </a:r>
                      <a:endParaRPr b="0" i="0" sz="1400" u="none" cap="none" strike="noStrike">
                        <a:solidFill>
                          <a:schemeClr val="dk2"/>
                        </a:solidFill>
                        <a:latin typeface="Arial"/>
                        <a:ea typeface="Arial"/>
                        <a:cs typeface="Arial"/>
                        <a:sym typeface="Arial"/>
                      </a:endParaRPr>
                    </a:p>
                  </a:txBody>
                  <a:tcPr marT="0" marB="0" marR="58000" marL="58000"/>
                </a:tc>
              </a:tr>
            </a:tbl>
          </a:graphicData>
        </a:graphic>
      </p:graphicFrame>
      <p:sp>
        <p:nvSpPr>
          <p:cNvPr id="680" name="Google Shape;680;p18"/>
          <p:cNvSpPr txBox="1"/>
          <p:nvPr/>
        </p:nvSpPr>
        <p:spPr>
          <a:xfrm>
            <a:off x="4534808" y="5906363"/>
            <a:ext cx="6726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lt-LT" sz="1000" u="none" cap="none" strike="noStrike">
                <a:solidFill>
                  <a:srgbClr val="000000"/>
                </a:solidFill>
                <a:latin typeface="Arial"/>
                <a:ea typeface="Arial"/>
                <a:cs typeface="Arial"/>
                <a:sym typeface="Arial"/>
              </a:rPr>
              <a:t>Bet kokį mokymosi tikslą galima išreikšti dviemis dimensijomis: kognityviniu procesu ir žiniomis. </a:t>
            </a:r>
            <a:endParaRPr b="0" i="0" sz="1000" u="none" cap="none" strike="noStrike">
              <a:solidFill>
                <a:srgbClr val="000000"/>
              </a:solidFill>
              <a:latin typeface="Arial"/>
              <a:ea typeface="Arial"/>
              <a:cs typeface="Arial"/>
              <a:sym typeface="Arial"/>
            </a:endParaRPr>
          </a:p>
        </p:txBody>
      </p:sp>
      <p:sp>
        <p:nvSpPr>
          <p:cNvPr id="681" name="Google Shape;681;p18"/>
          <p:cNvSpPr txBox="1"/>
          <p:nvPr/>
        </p:nvSpPr>
        <p:spPr>
          <a:xfrm>
            <a:off x="1388962" y="309191"/>
            <a:ext cx="8403219"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rgbClr val="000000"/>
              </a:buClr>
              <a:buSzPts val="2800"/>
              <a:buFont typeface="Arial"/>
              <a:buNone/>
            </a:pPr>
            <a:r>
              <a:rPr b="1" i="0" lang="lt-LT" sz="2800" u="none" cap="none" strike="noStrike">
                <a:solidFill>
                  <a:schemeClr val="dk2"/>
                </a:solidFill>
                <a:latin typeface="Arial"/>
                <a:ea typeface="Arial"/>
                <a:cs typeface="Arial"/>
                <a:sym typeface="Arial"/>
              </a:rPr>
              <a:t>Mąstymo lygiai mokymo(si) proceso metu</a:t>
            </a:r>
            <a:endParaRPr b="0" i="0" sz="1400" u="none" cap="none" strike="noStrike">
              <a:solidFill>
                <a:srgbClr val="000000"/>
              </a:solidFill>
              <a:latin typeface="Arial"/>
              <a:ea typeface="Arial"/>
              <a:cs typeface="Arial"/>
              <a:sym typeface="Arial"/>
            </a:endParaRPr>
          </a:p>
        </p:txBody>
      </p:sp>
      <p:sp>
        <p:nvSpPr>
          <p:cNvPr id="682" name="Google Shape;682;p18"/>
          <p:cNvSpPr txBox="1"/>
          <p:nvPr/>
        </p:nvSpPr>
        <p:spPr>
          <a:xfrm>
            <a:off x="553813" y="1996392"/>
            <a:ext cx="3432300" cy="3540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Mokyma(si)s susijęs su skirtingais mąstymo įgūdžiais: nuo elementaraus prisiminimo iki sudėtingo kūrimo.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Šiame modelyje parodyta, kaip šie įgūdžiai vienas kitą papildo, padėdami besimokantiesiems pereiti nuo informacijos supratimo prie jos taikymo, analizės ir kūrimo.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Šie pažinimo procesai yra svarbūs kuriant prasmingą ir veiksmingą mokymosi patirtį.</a:t>
            </a:r>
            <a:endParaRPr b="0" i="0" sz="1600" u="none" cap="none" strike="noStrike">
              <a:solidFill>
                <a:srgbClr val="000000"/>
              </a:solidFill>
              <a:latin typeface="Arial"/>
              <a:ea typeface="Arial"/>
              <a:cs typeface="Arial"/>
              <a:sym typeface="Arial"/>
            </a:endParaRPr>
          </a:p>
        </p:txBody>
      </p:sp>
      <p:pic>
        <p:nvPicPr>
          <p:cNvPr descr="A cartoon of a head with rockets and stars&#10;&#10;AI-generated content may be incorrect." id="683" name="Google Shape;683;p18"/>
          <p:cNvPicPr preferRelativeResize="0"/>
          <p:nvPr/>
        </p:nvPicPr>
        <p:blipFill rotWithShape="1">
          <a:blip r:embed="rId3">
            <a:alphaModFix/>
          </a:blip>
          <a:srcRect b="0" l="0" r="0" t="0"/>
          <a:stretch/>
        </p:blipFill>
        <p:spPr>
          <a:xfrm>
            <a:off x="10366998" y="221636"/>
            <a:ext cx="1292918" cy="1292918"/>
          </a:xfrm>
          <a:prstGeom prst="rect">
            <a:avLst/>
          </a:prstGeom>
          <a:noFill/>
          <a:ln>
            <a:noFill/>
          </a:ln>
        </p:spPr>
      </p:pic>
      <p:sp>
        <p:nvSpPr>
          <p:cNvPr id="684" name="Google Shape;684;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p2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92" name="Google Shape;692;p20"/>
          <p:cNvSpPr txBox="1"/>
          <p:nvPr>
            <p:ph type="title"/>
          </p:nvPr>
        </p:nvSpPr>
        <p:spPr>
          <a:xfrm>
            <a:off x="7279767" y="285625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2700"/>
              <a:buNone/>
            </a:pPr>
            <a:r>
              <a:rPr b="1" lang="lt-LT" sz="2700">
                <a:latin typeface="Arial"/>
                <a:ea typeface="Arial"/>
                <a:cs typeface="Arial"/>
                <a:sym typeface="Arial"/>
              </a:rPr>
              <a:t>3 SKYRIUS </a:t>
            </a:r>
            <a:endParaRPr>
              <a:latin typeface="Arial"/>
              <a:ea typeface="Arial"/>
              <a:cs typeface="Arial"/>
              <a:sym typeface="Arial"/>
            </a:endParaRPr>
          </a:p>
        </p:txBody>
      </p:sp>
      <p:sp>
        <p:nvSpPr>
          <p:cNvPr id="693" name="Google Shape;693;p20"/>
          <p:cNvSpPr txBox="1"/>
          <p:nvPr>
            <p:ph idx="1" type="body"/>
          </p:nvPr>
        </p:nvSpPr>
        <p:spPr>
          <a:xfrm>
            <a:off x="7831740" y="3310861"/>
            <a:ext cx="2663825" cy="114937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514"/>
              <a:buNone/>
            </a:pPr>
            <a:r>
              <a:rPr lang="lt-LT" sz="1600">
                <a:latin typeface="Arial"/>
                <a:ea typeface="Arial"/>
                <a:cs typeface="Arial"/>
                <a:sym typeface="Arial"/>
              </a:rPr>
              <a:t>Iššūkiai ir galimybės skatinant IM suaugusiųjų švietimo srityje: įtraukimo strategijų taikymas</a:t>
            </a:r>
            <a:endParaRPr sz="1600">
              <a:latin typeface="Arial"/>
              <a:ea typeface="Arial"/>
              <a:cs typeface="Arial"/>
              <a:sym typeface="Arial"/>
            </a:endParaRPr>
          </a:p>
        </p:txBody>
      </p:sp>
      <p:sp>
        <p:nvSpPr>
          <p:cNvPr id="694" name="Google Shape;694;p2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descr="Close-up of circuit board" id="701" name="Google Shape;701;p2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702" name="Google Shape;702;p21"/>
          <p:cNvSpPr/>
          <p:nvPr/>
        </p:nvSpPr>
        <p:spPr>
          <a:xfrm>
            <a:off x="798576" y="697992"/>
            <a:ext cx="10594848" cy="5462016"/>
          </a:xfrm>
          <a:prstGeom prst="rect">
            <a:avLst/>
          </a:prstGeom>
          <a:solidFill>
            <a:srgbClr val="7F7F7F">
              <a:alpha val="7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3" name="Google Shape;703;p21"/>
          <p:cNvSpPr txBox="1"/>
          <p:nvPr/>
        </p:nvSpPr>
        <p:spPr>
          <a:xfrm>
            <a:off x="1127100" y="1428472"/>
            <a:ext cx="9937800" cy="3540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Šiame skyriuje „Iššūkiai ir galimybės skatinant IM suaugusiųjų švietimo srityje: įtraukimo strategijų taikymas“ suteikiama žinių apie pagrindinius švietimo proceso dalyvius, įskaitant mokytojus, besimokančiuosius ir kitas susijusias suinteresuotąsias šalis.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Skyriuje nagrinėjami įvairiapusiai iššūkiai, susiję su IM integravimu į suaugusiųjų švietimą, pabrėžiama būtinybė veiksmingai spręsti kliūtis bendradarbiaujant ir kurti tvarius sprendimus. Skatinant švietėjų, besimokančiųjų ir suinteresuotųjų subjektų bendradarbiavimą, galima geriau įgyvendinti IM, o tai gali lemti  geresnius mokymo(si) rezultatus.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Be to, šiame skyriuje pristatomos besimokančiųjų įtraukimo į IM ugdymo procesą strategijos. Vadovaudamiesi jomis suaugusiųjų mokytojai gali integruoti IM pagal skirtingus besimokančių suaugusiųjų poreikius, užtikrinant prieinamumą, motyvaciją ir prasmingą dalyvavimą mokymo(si) veiklose.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Nors mokymo(si) metu turėtų būti užtikrinta demokratinė erdvė, galima taikyti ir į mokytoją orientuotą požiūrį.</a:t>
            </a:r>
            <a:endParaRPr b="0" i="0" sz="1600" u="none" cap="none" strike="noStrike">
              <a:solidFill>
                <a:schemeClr val="lt1"/>
              </a:solidFill>
              <a:latin typeface="Arial"/>
              <a:ea typeface="Arial"/>
              <a:cs typeface="Arial"/>
              <a:sym typeface="Arial"/>
            </a:endParaRPr>
          </a:p>
        </p:txBody>
      </p:sp>
      <p:sp>
        <p:nvSpPr>
          <p:cNvPr id="704" name="Google Shape;704;p2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22"/>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IM skatinimo iššūkiai </a:t>
            </a:r>
            <a:r>
              <a:rPr b="1" lang="lt-LT">
                <a:latin typeface="Arial"/>
                <a:ea typeface="Arial"/>
                <a:cs typeface="Arial"/>
                <a:sym typeface="Arial"/>
              </a:rPr>
              <a:t>suaugusiųjų švietimo srityje</a:t>
            </a:r>
            <a:endParaRPr/>
          </a:p>
        </p:txBody>
      </p:sp>
      <p:sp>
        <p:nvSpPr>
          <p:cNvPr id="711" name="Google Shape;711;p22"/>
          <p:cNvSpPr txBox="1"/>
          <p:nvPr>
            <p:ph idx="2" type="body"/>
          </p:nvPr>
        </p:nvSpPr>
        <p:spPr>
          <a:xfrm>
            <a:off x="694481" y="2196882"/>
            <a:ext cx="7361499" cy="380129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b="1" lang="lt-LT" sz="1550">
                <a:latin typeface="Arial"/>
                <a:ea typeface="Arial"/>
                <a:cs typeface="Arial"/>
                <a:sym typeface="Arial"/>
              </a:rPr>
              <a:t>IM skatinimo iššūkiai suaugusiųjų švietime srityje </a:t>
            </a:r>
            <a:r>
              <a:rPr lang="lt-LT" sz="1550">
                <a:latin typeface="Arial"/>
                <a:ea typeface="Arial"/>
                <a:cs typeface="Arial"/>
                <a:sym typeface="Arial"/>
              </a:rPr>
              <a:t>kyla siekiant įtraukti skirtingas grupes:</a:t>
            </a:r>
            <a:endParaRPr sz="1550">
              <a:latin typeface="Arial"/>
              <a:ea typeface="Arial"/>
              <a:cs typeface="Arial"/>
              <a:sym typeface="Arial"/>
            </a:endParaRPr>
          </a:p>
          <a:p>
            <a:pPr indent="-299720" lvl="0" marL="457200" rtl="0" algn="just">
              <a:lnSpc>
                <a:spcPct val="100000"/>
              </a:lnSpc>
              <a:spcBef>
                <a:spcPts val="600"/>
              </a:spcBef>
              <a:spcAft>
                <a:spcPts val="0"/>
              </a:spcAft>
              <a:buSzPts val="1120"/>
              <a:buChar char="•"/>
            </a:pPr>
            <a:r>
              <a:rPr b="1" lang="lt-LT" sz="1550">
                <a:latin typeface="Arial"/>
                <a:ea typeface="Arial"/>
                <a:cs typeface="Arial"/>
                <a:sym typeface="Arial"/>
              </a:rPr>
              <a:t>Į švietėją orientuota perspektyva: </a:t>
            </a:r>
            <a:r>
              <a:rPr lang="lt-LT" sz="1550">
                <a:latin typeface="Arial"/>
                <a:ea typeface="Arial"/>
                <a:cs typeface="Arial"/>
                <a:sym typeface="Arial"/>
              </a:rPr>
              <a:t>Suaugusiųjų instruktoriai dažnai susiduria su pedagoginių gairių, kaip efektyviai integruoti IM į mokymą, trūkumu. Jie gali taip pat susidurti su ribotomis galimybėmis naudotis tinkama mokymo medžiaga ir įgūdžių, reikalingų IM grindžiamiems mokymams įgyvendinti, trūkumu.</a:t>
            </a:r>
            <a:endParaRPr/>
          </a:p>
          <a:p>
            <a:pPr indent="-299720" lvl="0" marL="457200" rtl="0" algn="just">
              <a:lnSpc>
                <a:spcPct val="100000"/>
              </a:lnSpc>
              <a:spcBef>
                <a:spcPts val="0"/>
              </a:spcBef>
              <a:spcAft>
                <a:spcPts val="0"/>
              </a:spcAft>
              <a:buSzPts val="1120"/>
              <a:buChar char="•"/>
            </a:pPr>
            <a:r>
              <a:rPr b="1" lang="lt-LT" sz="1550">
                <a:latin typeface="Arial"/>
                <a:ea typeface="Arial"/>
                <a:cs typeface="Arial"/>
                <a:sym typeface="Arial"/>
              </a:rPr>
              <a:t>Į besimokantįjį orientuota perspektyva: </a:t>
            </a:r>
            <a:r>
              <a:rPr lang="lt-LT" sz="1550">
                <a:latin typeface="Arial"/>
                <a:ea typeface="Arial"/>
                <a:cs typeface="Arial"/>
                <a:sym typeface="Arial"/>
              </a:rPr>
              <a:t>Daugelis suaugusiųjų besimokančiųjų, ypač turinčių žemesnę kvalifikaciją, susiduria su tokiomis kliūtimis kaip motyvacijos stoka, vidinės kliūtys ir riboti ištekliai. Neigiama ankstesnė mokymosi patirtis taip pat gali prisidėti prie nenoro ar nerimo mokytis naujų sąvokų. Mokymų vadovai turėtų suprasti šiuos aspektus.</a:t>
            </a:r>
            <a:endParaRPr sz="1550">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sz="1550">
                <a:latin typeface="Arial"/>
                <a:ea typeface="Arial"/>
                <a:cs typeface="Arial"/>
                <a:sym typeface="Arial"/>
              </a:rPr>
              <a:t>Į suinteresuotąsias šalis orientuota perspektyva: </a:t>
            </a:r>
            <a:r>
              <a:rPr lang="lt-LT" sz="1550">
                <a:latin typeface="Arial"/>
                <a:ea typeface="Arial"/>
                <a:cs typeface="Arial"/>
                <a:sym typeface="Arial"/>
              </a:rPr>
              <a:t>Norint sėkmingai įgyvendinti IM suaugusiųjų švietimo srityje, būtina įtraukti suinteresuotąsias šalis, kurios padės užtikrinti įtraukųjį ugdymo procesą, suteiks įrangą ar patalpas ir padės susieti realaus gyvenimo problemas su sprendimais.</a:t>
            </a:r>
            <a:endParaRPr sz="1550">
              <a:latin typeface="Arial"/>
              <a:ea typeface="Arial"/>
              <a:cs typeface="Arial"/>
              <a:sym typeface="Arial"/>
            </a:endParaRPr>
          </a:p>
        </p:txBody>
      </p:sp>
      <p:sp>
        <p:nvSpPr>
          <p:cNvPr id="712" name="Google Shape;712;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13" name="Google Shape;713;p22"/>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23"/>
          <p:cNvSpPr txBox="1"/>
          <p:nvPr>
            <p:ph idx="2" type="body"/>
          </p:nvPr>
        </p:nvSpPr>
        <p:spPr>
          <a:xfrm>
            <a:off x="836023" y="2306320"/>
            <a:ext cx="7180217" cy="334264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Nepaisant iššūkių, </a:t>
            </a:r>
            <a:r>
              <a:rPr b="1" lang="lt-LT">
                <a:latin typeface="Arial"/>
                <a:ea typeface="Arial"/>
                <a:cs typeface="Arial"/>
                <a:sym typeface="Arial"/>
              </a:rPr>
              <a:t>IM skatinimas suaugusiųjų švietimo srityje atveria transformacijos ir įtraukties galimybes</a:t>
            </a:r>
            <a:r>
              <a:rPr lang="lt-LT">
                <a:latin typeface="Arial"/>
                <a:ea typeface="Arial"/>
                <a:cs typeface="Arial"/>
                <a:sym typeface="Arial"/>
              </a:rPr>
              <a:t>:</a:t>
            </a:r>
            <a:endParaRPr>
              <a:latin typeface="Arial"/>
              <a:ea typeface="Arial"/>
              <a:cs typeface="Arial"/>
              <a:sym typeface="Arial"/>
            </a:endParaRPr>
          </a:p>
          <a:p>
            <a:pPr indent="-299720" lvl="0" marL="457200" rtl="0" algn="just">
              <a:lnSpc>
                <a:spcPct val="100000"/>
              </a:lnSpc>
              <a:spcBef>
                <a:spcPts val="600"/>
              </a:spcBef>
              <a:spcAft>
                <a:spcPts val="0"/>
              </a:spcAft>
              <a:buSzPts val="1120"/>
              <a:buChar char="•"/>
            </a:pPr>
            <a:r>
              <a:rPr lang="lt-LT">
                <a:latin typeface="Arial"/>
                <a:ea typeface="Arial"/>
                <a:cs typeface="Arial"/>
                <a:sym typeface="Arial"/>
              </a:rPr>
              <a:t>IM integravimas į suaugusiųjų švietimą suteikia daugiau galimybių žemos kvalifikacijos suaugusiesiems: sustiprina jų pažinimo, profesines ir socialines bei ekonomines perspektyvas. </a:t>
            </a:r>
            <a:endParaRPr>
              <a:latin typeface="Arial"/>
              <a:ea typeface="Arial"/>
              <a:cs typeface="Arial"/>
              <a:sym typeface="Arial"/>
            </a:endParaRPr>
          </a:p>
          <a:p>
            <a:pPr indent="-299720" lvl="0" marL="457200" rtl="0" algn="just">
              <a:lnSpc>
                <a:spcPct val="100000"/>
              </a:lnSpc>
              <a:spcBef>
                <a:spcPts val="1200"/>
              </a:spcBef>
              <a:spcAft>
                <a:spcPts val="0"/>
              </a:spcAft>
              <a:buSzPts val="1120"/>
              <a:buChar char="•"/>
            </a:pPr>
            <a:r>
              <a:rPr lang="lt-LT">
                <a:latin typeface="Arial"/>
                <a:ea typeface="Arial"/>
                <a:cs typeface="Arial"/>
                <a:sym typeface="Arial"/>
              </a:rPr>
              <a:t>IM prisideda prie socialinės įtraukties, mažinant skaitmeninę atskirtį. Suaugusieji, turintys ribotą formalųjį išsilavinimą, dažnai susiduria su kliūtimis, siekdami mokytis visą gyvenimą ir dalyvauti darbo rinkoje. IM suteikia jiems esminių XXI a. įgūdžių.</a:t>
            </a:r>
            <a:endParaRPr>
              <a:latin typeface="Arial"/>
              <a:ea typeface="Arial"/>
              <a:cs typeface="Arial"/>
              <a:sym typeface="Arial"/>
            </a:endParaRPr>
          </a:p>
          <a:p>
            <a:pPr indent="-299720" lvl="0" marL="457200" rtl="0" algn="just">
              <a:lnSpc>
                <a:spcPct val="100000"/>
              </a:lnSpc>
              <a:spcBef>
                <a:spcPts val="1200"/>
              </a:spcBef>
              <a:spcAft>
                <a:spcPts val="0"/>
              </a:spcAft>
              <a:buSzPts val="1120"/>
              <a:buChar char="•"/>
            </a:pPr>
            <a:r>
              <a:rPr lang="lt-LT">
                <a:latin typeface="Arial"/>
                <a:ea typeface="Arial"/>
                <a:cs typeface="Arial"/>
                <a:sym typeface="Arial"/>
              </a:rPr>
              <a:t>IM principai skatina saviveiksmingumą, formuoja mokymosi visą gyvenimą įpročius ir aktyvų dalyvavimą visuomenėje, vis labiau priklausomoje nuo technologijų.</a:t>
            </a:r>
            <a:endParaRPr>
              <a:latin typeface="Arial"/>
              <a:ea typeface="Arial"/>
              <a:cs typeface="Arial"/>
              <a:sym typeface="Arial"/>
            </a:endParaRPr>
          </a:p>
        </p:txBody>
      </p:sp>
      <p:sp>
        <p:nvSpPr>
          <p:cNvPr id="720" name="Google Shape;720;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21" name="Google Shape;721;p23"/>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
        <p:nvSpPr>
          <p:cNvPr id="722" name="Google Shape;722;p23"/>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400">
                <a:latin typeface="Arial"/>
                <a:ea typeface="Arial"/>
                <a:cs typeface="Arial"/>
                <a:sym typeface="Arial"/>
              </a:rPr>
              <a:t>IM skatinimo iššūkiai </a:t>
            </a:r>
            <a:r>
              <a:rPr b="1" lang="lt-LT" sz="2800">
                <a:latin typeface="Arial"/>
                <a:ea typeface="Arial"/>
                <a:cs typeface="Arial"/>
                <a:sym typeface="Arial"/>
              </a:rPr>
              <a:t>suaugusiųjų švietimo srityje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24"/>
          <p:cNvSpPr/>
          <p:nvPr/>
        </p:nvSpPr>
        <p:spPr>
          <a:xfrm>
            <a:off x="2590802" y="2536236"/>
            <a:ext cx="5862318" cy="218542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9" name="Google Shape;729;p24"/>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IM iššūkiai ir galimybės skirtingose srityse</a:t>
            </a:r>
            <a:endParaRPr>
              <a:latin typeface="Arial"/>
              <a:ea typeface="Arial"/>
              <a:cs typeface="Arial"/>
              <a:sym typeface="Arial"/>
            </a:endParaRPr>
          </a:p>
        </p:txBody>
      </p:sp>
      <p:sp>
        <p:nvSpPr>
          <p:cNvPr id="730" name="Google Shape;730;p24"/>
          <p:cNvSpPr txBox="1"/>
          <p:nvPr>
            <p:ph idx="1" type="body"/>
          </p:nvPr>
        </p:nvSpPr>
        <p:spPr>
          <a:xfrm>
            <a:off x="916941" y="2536236"/>
            <a:ext cx="1551939" cy="21687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Pedagogika</a:t>
            </a:r>
            <a:endParaRPr>
              <a:latin typeface="Arial"/>
              <a:ea typeface="Arial"/>
              <a:cs typeface="Arial"/>
              <a:sym typeface="Arial"/>
            </a:endParaRPr>
          </a:p>
        </p:txBody>
      </p:sp>
      <p:sp>
        <p:nvSpPr>
          <p:cNvPr id="731" name="Google Shape;731;p24"/>
          <p:cNvSpPr txBox="1"/>
          <p:nvPr>
            <p:ph idx="2" type="body"/>
          </p:nvPr>
        </p:nvSpPr>
        <p:spPr>
          <a:xfrm>
            <a:off x="2468880" y="2549136"/>
            <a:ext cx="5663443" cy="174837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Mokymo(si) modeliai, neatitinka besimokančiojo poreikių</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Sunkumai personalizuojant mokymo procesą </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Sunkumai pasirenkant tinkamą mokymo kontekstą</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Tinkamų išteklių ar patyrusių IM mokytojų, gebančių dirbti su žemos kvalifikacijos suaugusiaisiais, trūkumas </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Žinių, kaip taikyti mokymo strategijas, mokant žemos kvalifikacijos suaugusiuosius, trūkumas</a:t>
            </a:r>
            <a:endParaRPr>
              <a:latin typeface="Arial"/>
              <a:ea typeface="Arial"/>
              <a:cs typeface="Arial"/>
              <a:sym typeface="Arial"/>
            </a:endParaRPr>
          </a:p>
        </p:txBody>
      </p:sp>
      <p:sp>
        <p:nvSpPr>
          <p:cNvPr id="732" name="Google Shape;732;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33" name="Google Shape;733;p24"/>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Galimybės  </a:t>
            </a:r>
            <a:endParaRPr b="1" i="0" sz="1400" u="none" cap="none" strike="noStrike">
              <a:solidFill>
                <a:srgbClr val="000000"/>
              </a:solidFill>
              <a:latin typeface="Arial"/>
              <a:ea typeface="Arial"/>
              <a:cs typeface="Arial"/>
              <a:sym typeface="Arial"/>
            </a:endParaRPr>
          </a:p>
        </p:txBody>
      </p:sp>
      <p:sp>
        <p:nvSpPr>
          <p:cNvPr id="734" name="Google Shape;734;p24"/>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Iššūkis </a:t>
            </a:r>
            <a:endParaRPr b="1" i="0" sz="1400" u="none" cap="none" strike="noStrike">
              <a:solidFill>
                <a:srgbClr val="000000"/>
              </a:solidFill>
              <a:latin typeface="Arial"/>
              <a:ea typeface="Arial"/>
              <a:cs typeface="Arial"/>
              <a:sym typeface="Arial"/>
            </a:endParaRPr>
          </a:p>
        </p:txBody>
      </p:sp>
      <p:sp>
        <p:nvSpPr>
          <p:cNvPr id="735" name="Google Shape;735;p24"/>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Iššūkio paaiškinimas </a:t>
            </a:r>
            <a:endParaRPr b="1" i="0" sz="1400" u="none" cap="none" strike="noStrike">
              <a:solidFill>
                <a:srgbClr val="000000"/>
              </a:solidFill>
              <a:latin typeface="Arial"/>
              <a:ea typeface="Arial"/>
              <a:cs typeface="Arial"/>
              <a:sym typeface="Arial"/>
            </a:endParaRPr>
          </a:p>
        </p:txBody>
      </p:sp>
      <p:sp>
        <p:nvSpPr>
          <p:cNvPr id="736" name="Google Shape;736;p24"/>
          <p:cNvSpPr/>
          <p:nvPr/>
        </p:nvSpPr>
        <p:spPr>
          <a:xfrm>
            <a:off x="2590802" y="4772531"/>
            <a:ext cx="5862318" cy="126149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7" name="Google Shape;737;p24"/>
          <p:cNvSpPr txBox="1"/>
          <p:nvPr>
            <p:ph idx="6" type="body"/>
          </p:nvPr>
        </p:nvSpPr>
        <p:spPr>
          <a:xfrm>
            <a:off x="2468880" y="4872457"/>
            <a:ext cx="6163171" cy="1071143"/>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Dinamiškame kontekste pateikti naujausią mokymo(si) turinį</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Pritaikyti turinį prie kiekvieno besimokančiojo konteksto ir poreikių</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Turinio vizualizavimas ir pritaikymas pagal kontekstą</a:t>
            </a:r>
            <a:endParaRPr>
              <a:latin typeface="Arial"/>
              <a:ea typeface="Arial"/>
              <a:cs typeface="Arial"/>
              <a:sym typeface="Arial"/>
            </a:endParaRPr>
          </a:p>
        </p:txBody>
      </p:sp>
      <p:sp>
        <p:nvSpPr>
          <p:cNvPr id="738" name="Google Shape;738;p24"/>
          <p:cNvSpPr txBox="1"/>
          <p:nvPr>
            <p:ph idx="1" type="body"/>
          </p:nvPr>
        </p:nvSpPr>
        <p:spPr>
          <a:xfrm>
            <a:off x="8524241" y="2552919"/>
            <a:ext cx="2926078" cy="215205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500">
                <a:solidFill>
                  <a:schemeClr val="dk1"/>
                </a:solidFill>
                <a:latin typeface="Arial"/>
                <a:ea typeface="Arial"/>
                <a:cs typeface="Arial"/>
                <a:sym typeface="Arial"/>
              </a:rPr>
              <a:t>Į besimokantįjį ir mokytoją orientuoti pedagoginiai metodai; </a:t>
            </a:r>
            <a:r>
              <a:rPr b="0" i="1" lang="lt-LT" sz="1500">
                <a:solidFill>
                  <a:schemeClr val="dk1"/>
                </a:solidFill>
                <a:latin typeface="Arial"/>
                <a:ea typeface="Arial"/>
                <a:cs typeface="Arial"/>
                <a:sym typeface="Arial"/>
              </a:rPr>
              <a:t>scaffolding </a:t>
            </a:r>
            <a:r>
              <a:rPr b="0" lang="lt-LT" sz="1500">
                <a:solidFill>
                  <a:schemeClr val="dk1"/>
                </a:solidFill>
                <a:latin typeface="Arial"/>
                <a:ea typeface="Arial"/>
                <a:cs typeface="Arial"/>
                <a:sym typeface="Arial"/>
              </a:rPr>
              <a:t>metodas; investicijos į pedagogų mokymo programas; interaktyvių mokymo strategijų (žaidybinimo, pasakojimo, mokymosi bendradarbiaujant ir praktinės veiklos) naudojimas.</a:t>
            </a:r>
            <a:endParaRPr b="0" sz="1500">
              <a:latin typeface="Arial"/>
              <a:ea typeface="Arial"/>
              <a:cs typeface="Arial"/>
              <a:sym typeface="Arial"/>
            </a:endParaRPr>
          </a:p>
        </p:txBody>
      </p:sp>
      <p:sp>
        <p:nvSpPr>
          <p:cNvPr id="739" name="Google Shape;739;p24"/>
          <p:cNvSpPr txBox="1"/>
          <p:nvPr>
            <p:ph idx="1" type="body"/>
          </p:nvPr>
        </p:nvSpPr>
        <p:spPr>
          <a:xfrm>
            <a:off x="916941" y="4772530"/>
            <a:ext cx="1551939"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Mokymo(si) turinys &amp; kontekstas</a:t>
            </a:r>
            <a:endParaRPr>
              <a:latin typeface="Arial"/>
              <a:ea typeface="Arial"/>
              <a:cs typeface="Arial"/>
              <a:sym typeface="Arial"/>
            </a:endParaRPr>
          </a:p>
        </p:txBody>
      </p:sp>
      <p:sp>
        <p:nvSpPr>
          <p:cNvPr id="740" name="Google Shape;740;p24"/>
          <p:cNvSpPr txBox="1"/>
          <p:nvPr>
            <p:ph idx="1" type="body"/>
          </p:nvPr>
        </p:nvSpPr>
        <p:spPr>
          <a:xfrm>
            <a:off x="8524242" y="4772531"/>
            <a:ext cx="2926078"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500">
                <a:solidFill>
                  <a:schemeClr val="dk1"/>
                </a:solidFill>
                <a:latin typeface="Arial"/>
                <a:ea typeface="Arial"/>
                <a:cs typeface="Arial"/>
                <a:sym typeface="Arial"/>
              </a:rPr>
              <a:t>Aktualus mokymosi turinys; pagerinta personalizacija; interaktyvios simuliacijos, vizuali realaus pasaulio atvejų analizė.</a:t>
            </a:r>
            <a:endParaRPr b="0" sz="1500">
              <a:latin typeface="Arial"/>
              <a:ea typeface="Arial"/>
              <a:cs typeface="Arial"/>
              <a:sym typeface="Arial"/>
            </a:endParaRPr>
          </a:p>
        </p:txBody>
      </p:sp>
      <p:pic>
        <p:nvPicPr>
          <p:cNvPr descr="Icono&#10;&#10;Descripción generada automáticamente" id="741" name="Google Shape;741;p24"/>
          <p:cNvPicPr preferRelativeResize="0"/>
          <p:nvPr/>
        </p:nvPicPr>
        <p:blipFill rotWithShape="1">
          <a:blip r:embed="rId3">
            <a:alphaModFix/>
          </a:blip>
          <a:srcRect b="0" l="0" r="0" t="0"/>
          <a:stretch/>
        </p:blipFill>
        <p:spPr>
          <a:xfrm>
            <a:off x="10890172" y="1753720"/>
            <a:ext cx="631539" cy="631718"/>
          </a:xfrm>
          <a:prstGeom prst="rect">
            <a:avLst/>
          </a:prstGeom>
          <a:noFill/>
          <a:ln>
            <a:noFill/>
          </a:ln>
        </p:spPr>
      </p:pic>
      <p:pic>
        <p:nvPicPr>
          <p:cNvPr descr="Un dibujo de un perro&#10;&#10;Descripción generada automáticamente con confianza media" id="742" name="Google Shape;742;p24"/>
          <p:cNvPicPr preferRelativeResize="0"/>
          <p:nvPr/>
        </p:nvPicPr>
        <p:blipFill rotWithShape="1">
          <a:blip r:embed="rId4">
            <a:alphaModFix/>
          </a:blip>
          <a:srcRect b="0" l="0" r="0" t="0"/>
          <a:stretch/>
        </p:blipFill>
        <p:spPr>
          <a:xfrm>
            <a:off x="557467" y="2101410"/>
            <a:ext cx="814385" cy="76489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25"/>
          <p:cNvSpPr/>
          <p:nvPr/>
        </p:nvSpPr>
        <p:spPr>
          <a:xfrm>
            <a:off x="2685632" y="2549137"/>
            <a:ext cx="5845526" cy="153518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9" name="Google Shape;749;p25"/>
          <p:cNvSpPr txBox="1"/>
          <p:nvPr>
            <p:ph idx="1" type="body"/>
          </p:nvPr>
        </p:nvSpPr>
        <p:spPr>
          <a:xfrm>
            <a:off x="979714" y="2546050"/>
            <a:ext cx="1604317"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Asmeninis</a:t>
            </a:r>
            <a:endParaRPr>
              <a:latin typeface="Arial"/>
              <a:ea typeface="Arial"/>
              <a:cs typeface="Arial"/>
              <a:sym typeface="Arial"/>
            </a:endParaRPr>
          </a:p>
        </p:txBody>
      </p:sp>
      <p:sp>
        <p:nvSpPr>
          <p:cNvPr id="750" name="Google Shape;750;p25"/>
          <p:cNvSpPr txBox="1"/>
          <p:nvPr>
            <p:ph idx="2" type="body"/>
          </p:nvPr>
        </p:nvSpPr>
        <p:spPr>
          <a:xfrm>
            <a:off x="2685631" y="2546050"/>
            <a:ext cx="5706587" cy="1535184"/>
          </a:xfrm>
          <a:prstGeom prst="rect">
            <a:avLst/>
          </a:prstGeom>
          <a:noFill/>
          <a:ln>
            <a:noFill/>
          </a:ln>
        </p:spPr>
        <p:txBody>
          <a:bodyPr anchorCtr="0" anchor="t" bIns="45700" lIns="91425" spcFirstLastPara="1" rIns="91425" wrap="square" tIns="45700">
            <a:noAutofit/>
          </a:bodyPr>
          <a:lstStyle/>
          <a:p>
            <a:pPr indent="-263525" lvl="0" marL="263525" rtl="0" algn="l">
              <a:lnSpc>
                <a:spcPct val="100000"/>
              </a:lnSpc>
              <a:spcBef>
                <a:spcPts val="0"/>
              </a:spcBef>
              <a:spcAft>
                <a:spcPts val="0"/>
              </a:spcAft>
              <a:buSzPts val="1120"/>
              <a:buChar char="•"/>
            </a:pPr>
            <a:r>
              <a:rPr lang="lt-LT">
                <a:latin typeface="Arial"/>
                <a:ea typeface="Arial"/>
                <a:cs typeface="Arial"/>
                <a:sym typeface="Arial"/>
              </a:rPr>
              <a:t>Nepakankamas temos svarbos ir praktinės reikšmės pripažinimas</a:t>
            </a:r>
            <a:endParaRPr/>
          </a:p>
          <a:p>
            <a:pPr indent="-263525" lvl="0" marL="263525" rtl="0" algn="l">
              <a:lnSpc>
                <a:spcPct val="100000"/>
              </a:lnSpc>
              <a:spcBef>
                <a:spcPts val="0"/>
              </a:spcBef>
              <a:spcAft>
                <a:spcPts val="0"/>
              </a:spcAft>
              <a:buSzPts val="1120"/>
              <a:buChar char="•"/>
            </a:pPr>
            <a:r>
              <a:rPr lang="lt-LT">
                <a:latin typeface="Arial"/>
                <a:ea typeface="Arial"/>
                <a:cs typeface="Arial"/>
                <a:sym typeface="Arial"/>
              </a:rPr>
              <a:t>Besimokančiojo motyvacijos ir įsitraukimo stoka</a:t>
            </a:r>
            <a:endParaRPr/>
          </a:p>
          <a:p>
            <a:pPr indent="-263525" lvl="0" marL="263525" rtl="0" algn="l">
              <a:lnSpc>
                <a:spcPct val="100000"/>
              </a:lnSpc>
              <a:spcBef>
                <a:spcPts val="0"/>
              </a:spcBef>
              <a:spcAft>
                <a:spcPts val="0"/>
              </a:spcAft>
              <a:buSzPts val="1120"/>
              <a:buChar char="•"/>
            </a:pPr>
            <a:r>
              <a:rPr lang="lt-LT">
                <a:latin typeface="Arial"/>
                <a:ea typeface="Arial"/>
                <a:cs typeface="Arial"/>
                <a:sym typeface="Arial"/>
              </a:rPr>
              <a:t>Technologinių prietaisų naudojimo patirties stoka ir žinių, kaip rinkti, analizuoti ir interpretuoti duomenis, trūkumas Pasipriešinimas naujiems mokymo(si) metodams</a:t>
            </a:r>
            <a:endParaRPr>
              <a:latin typeface="Arial"/>
              <a:ea typeface="Arial"/>
              <a:cs typeface="Arial"/>
              <a:sym typeface="Arial"/>
            </a:endParaRPr>
          </a:p>
        </p:txBody>
      </p:sp>
      <p:sp>
        <p:nvSpPr>
          <p:cNvPr id="751" name="Google Shape;751;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52" name="Google Shape;752;p25"/>
          <p:cNvSpPr/>
          <p:nvPr/>
        </p:nvSpPr>
        <p:spPr>
          <a:xfrm>
            <a:off x="2685631" y="4206241"/>
            <a:ext cx="5845527" cy="181863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3" name="Google Shape;753;p25"/>
          <p:cNvSpPr txBox="1"/>
          <p:nvPr>
            <p:ph idx="6" type="body"/>
          </p:nvPr>
        </p:nvSpPr>
        <p:spPr>
          <a:xfrm>
            <a:off x="2507259" y="4327620"/>
            <a:ext cx="5780707" cy="1697260"/>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Aukšto lygio abstrakcijų pristatymas besimokantiesiems, kurie nežinoIM principų, gali apsunkinti gebėjimą suprasti</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Poreikis išlaikyti pusiausvyrą tarp teorinių žinių ir praktikos gali sumažinti susidomėjimą tam tikru dalyku</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Gali būti sunku suprasti abstrakčias sąvokas, pavyzdžiui, algoritmus ar modelius</a:t>
            </a:r>
            <a:endParaRPr>
              <a:latin typeface="Arial"/>
              <a:ea typeface="Arial"/>
              <a:cs typeface="Arial"/>
              <a:sym typeface="Arial"/>
            </a:endParaRPr>
          </a:p>
        </p:txBody>
      </p:sp>
      <p:sp>
        <p:nvSpPr>
          <p:cNvPr id="754" name="Google Shape;754;p25"/>
          <p:cNvSpPr txBox="1"/>
          <p:nvPr>
            <p:ph idx="1" type="body"/>
          </p:nvPr>
        </p:nvSpPr>
        <p:spPr>
          <a:xfrm>
            <a:off x="8620433" y="2546050"/>
            <a:ext cx="2794270"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400">
                <a:solidFill>
                  <a:schemeClr val="dk1"/>
                </a:solidFill>
                <a:latin typeface="Arial"/>
                <a:ea typeface="Arial"/>
                <a:cs typeface="Arial"/>
                <a:sym typeface="Arial"/>
              </a:rPr>
              <a:t>Realaus pasaulio problemų sprendimo scenarijai ir su profesija susijusių užduočių integracija; adaptyvios mokymosi technologijas ir sužaidybintas mokyma(si)s; personalizavimas, orientacija į besimokantįjį. </a:t>
            </a:r>
            <a:endParaRPr b="0" sz="1400">
              <a:latin typeface="Arial"/>
              <a:ea typeface="Arial"/>
              <a:cs typeface="Arial"/>
              <a:sym typeface="Arial"/>
            </a:endParaRPr>
          </a:p>
        </p:txBody>
      </p:sp>
      <p:sp>
        <p:nvSpPr>
          <p:cNvPr id="755" name="Google Shape;755;p25"/>
          <p:cNvSpPr txBox="1"/>
          <p:nvPr>
            <p:ph idx="1" type="body"/>
          </p:nvPr>
        </p:nvSpPr>
        <p:spPr>
          <a:xfrm>
            <a:off x="979714" y="4206241"/>
            <a:ext cx="1604317" cy="18186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Kognityvinis  </a:t>
            </a:r>
            <a:endParaRPr sz="1600">
              <a:latin typeface="Arial"/>
              <a:ea typeface="Arial"/>
              <a:cs typeface="Arial"/>
              <a:sym typeface="Arial"/>
            </a:endParaRPr>
          </a:p>
        </p:txBody>
      </p:sp>
      <p:sp>
        <p:nvSpPr>
          <p:cNvPr id="756" name="Google Shape;756;p25"/>
          <p:cNvSpPr txBox="1"/>
          <p:nvPr>
            <p:ph idx="1" type="body"/>
          </p:nvPr>
        </p:nvSpPr>
        <p:spPr>
          <a:xfrm>
            <a:off x="8641185" y="4206241"/>
            <a:ext cx="2763790" cy="18186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solidFill>
                  <a:schemeClr val="dk1"/>
                </a:solidFill>
                <a:latin typeface="Arial"/>
                <a:ea typeface="Arial"/>
                <a:cs typeface="Arial"/>
                <a:sym typeface="Arial"/>
              </a:rPr>
              <a:t>Žemo lygio abstrakcijų naudojimas; IM sąvokų integravimas į realaus pasaulio scenarijus; patirtinio mokymo(si) ir metakognityvinių strategijų įgyvendinimas; grafinis ir srautų diagramų pateikimas.</a:t>
            </a:r>
            <a:endParaRPr b="0" sz="1400">
              <a:latin typeface="Arial"/>
              <a:ea typeface="Arial"/>
              <a:cs typeface="Arial"/>
              <a:sym typeface="Arial"/>
            </a:endParaRPr>
          </a:p>
        </p:txBody>
      </p:sp>
      <p:sp>
        <p:nvSpPr>
          <p:cNvPr id="757" name="Google Shape;757;p25"/>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Galimybės  </a:t>
            </a:r>
            <a:endParaRPr b="1" i="0" sz="1400" u="none" cap="none" strike="noStrike">
              <a:solidFill>
                <a:srgbClr val="000000"/>
              </a:solidFill>
              <a:latin typeface="Arial"/>
              <a:ea typeface="Arial"/>
              <a:cs typeface="Arial"/>
              <a:sym typeface="Arial"/>
            </a:endParaRPr>
          </a:p>
        </p:txBody>
      </p:sp>
      <p:sp>
        <p:nvSpPr>
          <p:cNvPr id="758" name="Google Shape;758;p25"/>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Iššūkis </a:t>
            </a:r>
            <a:endParaRPr b="1" i="0" sz="1400" u="none" cap="none" strike="noStrike">
              <a:solidFill>
                <a:srgbClr val="000000"/>
              </a:solidFill>
              <a:latin typeface="Arial"/>
              <a:ea typeface="Arial"/>
              <a:cs typeface="Arial"/>
              <a:sym typeface="Arial"/>
            </a:endParaRPr>
          </a:p>
        </p:txBody>
      </p:sp>
      <p:sp>
        <p:nvSpPr>
          <p:cNvPr id="759" name="Google Shape;759;p25"/>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Iššūkio paaiškinimas </a:t>
            </a:r>
            <a:endParaRPr b="0" i="0" sz="1400" u="none" cap="none" strike="noStrike">
              <a:solidFill>
                <a:srgbClr val="000000"/>
              </a:solidFill>
              <a:latin typeface="Arial"/>
              <a:ea typeface="Arial"/>
              <a:cs typeface="Arial"/>
              <a:sym typeface="Arial"/>
            </a:endParaRPr>
          </a:p>
        </p:txBody>
      </p:sp>
      <p:sp>
        <p:nvSpPr>
          <p:cNvPr id="760" name="Google Shape;760;p25"/>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IM iššūkiai ir galimybės skirtingose srityse</a:t>
            </a:r>
            <a:endParaRPr>
              <a:latin typeface="Arial"/>
              <a:ea typeface="Arial"/>
              <a:cs typeface="Arial"/>
              <a:sym typeface="Arial"/>
            </a:endParaRPr>
          </a:p>
        </p:txBody>
      </p:sp>
      <p:pic>
        <p:nvPicPr>
          <p:cNvPr descr="Un dibujo de un perro&#10;&#10;Descripción generada automáticamente con confianza media" id="761" name="Google Shape;761;p25"/>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pic>
        <p:nvPicPr>
          <p:cNvPr descr="Icono&#10;&#10;Descripción generada automáticamente" id="762" name="Google Shape;762;p25"/>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26"/>
          <p:cNvSpPr/>
          <p:nvPr/>
        </p:nvSpPr>
        <p:spPr>
          <a:xfrm>
            <a:off x="2685631" y="2549136"/>
            <a:ext cx="5869089" cy="187591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9" name="Google Shape;769;p26"/>
          <p:cNvSpPr txBox="1"/>
          <p:nvPr>
            <p:ph idx="1" type="body"/>
          </p:nvPr>
        </p:nvSpPr>
        <p:spPr>
          <a:xfrm>
            <a:off x="992778" y="2549137"/>
            <a:ext cx="1608358" cy="1875912"/>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Technologinis</a:t>
            </a:r>
            <a:endParaRPr>
              <a:latin typeface="Arial"/>
              <a:ea typeface="Arial"/>
              <a:cs typeface="Arial"/>
              <a:sym typeface="Arial"/>
            </a:endParaRPr>
          </a:p>
        </p:txBody>
      </p:sp>
      <p:sp>
        <p:nvSpPr>
          <p:cNvPr id="770" name="Google Shape;770;p26"/>
          <p:cNvSpPr txBox="1"/>
          <p:nvPr>
            <p:ph idx="2" type="body"/>
          </p:nvPr>
        </p:nvSpPr>
        <p:spPr>
          <a:xfrm>
            <a:off x="2601136" y="2614451"/>
            <a:ext cx="5881383" cy="1748372"/>
          </a:xfrm>
          <a:prstGeom prst="rect">
            <a:avLst/>
          </a:prstGeom>
          <a:noFill/>
          <a:ln>
            <a:noFill/>
          </a:ln>
        </p:spPr>
        <p:txBody>
          <a:bodyPr anchorCtr="0" anchor="t" bIns="45700" lIns="91425" spcFirstLastPara="1" rIns="91425" wrap="square" tIns="45700">
            <a:noAutofit/>
          </a:bodyPr>
          <a:lstStyle/>
          <a:p>
            <a:pPr indent="-114300" lvl="0" marL="273050" rtl="0" algn="l">
              <a:lnSpc>
                <a:spcPct val="100000"/>
              </a:lnSpc>
              <a:spcBef>
                <a:spcPts val="0"/>
              </a:spcBef>
              <a:spcAft>
                <a:spcPts val="0"/>
              </a:spcAft>
              <a:buSzPts val="1120"/>
              <a:buChar char="•"/>
            </a:pPr>
            <a:r>
              <a:rPr lang="lt-LT">
                <a:latin typeface="Arial"/>
                <a:ea typeface="Arial"/>
                <a:cs typeface="Arial"/>
                <a:sym typeface="Arial"/>
              </a:rPr>
              <a:t>Tinkamų priemonių, kurios padėtų prisitaikyti ir apibendrini, trūkumas </a:t>
            </a:r>
            <a:endParaRPr>
              <a:latin typeface="Arial"/>
              <a:ea typeface="Arial"/>
              <a:cs typeface="Arial"/>
              <a:sym typeface="Arial"/>
            </a:endParaRPr>
          </a:p>
          <a:p>
            <a:pPr indent="-114300" lvl="0" marL="273050" rtl="0" algn="l">
              <a:lnSpc>
                <a:spcPct val="100000"/>
              </a:lnSpc>
              <a:spcBef>
                <a:spcPts val="0"/>
              </a:spcBef>
              <a:spcAft>
                <a:spcPts val="0"/>
              </a:spcAft>
              <a:buSzPts val="1120"/>
              <a:buChar char="•"/>
            </a:pPr>
            <a:r>
              <a:rPr lang="lt-LT">
                <a:latin typeface="Arial"/>
                <a:ea typeface="Arial"/>
                <a:cs typeface="Arial"/>
                <a:sym typeface="Arial"/>
              </a:rPr>
              <a:t>Techninės pagalbos trūkumas (interaktyvus mokymasis turėtų įveikti kliūtis, susijusias su pedagoginėmis ir kognityvinėmis problemomis)</a:t>
            </a:r>
            <a:endParaRPr/>
          </a:p>
          <a:p>
            <a:pPr indent="-114300" lvl="0" marL="273050" rtl="0" algn="l">
              <a:lnSpc>
                <a:spcPct val="100000"/>
              </a:lnSpc>
              <a:spcBef>
                <a:spcPts val="0"/>
              </a:spcBef>
              <a:spcAft>
                <a:spcPts val="0"/>
              </a:spcAft>
              <a:buSzPts val="1120"/>
              <a:buChar char="•"/>
            </a:pPr>
            <a:r>
              <a:rPr lang="lt-LT">
                <a:latin typeface="Arial"/>
                <a:ea typeface="Arial"/>
                <a:cs typeface="Arial"/>
                <a:sym typeface="Arial"/>
              </a:rPr>
              <a:t>Ribota prieiga prie kompiuterių, interneto ar skaitmeninių priemonių arba tokių priemonių išvis nėra</a:t>
            </a:r>
            <a:endParaRPr>
              <a:latin typeface="Arial"/>
              <a:ea typeface="Arial"/>
              <a:cs typeface="Arial"/>
              <a:sym typeface="Arial"/>
            </a:endParaRPr>
          </a:p>
        </p:txBody>
      </p:sp>
      <p:sp>
        <p:nvSpPr>
          <p:cNvPr id="771" name="Google Shape;771;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72" name="Google Shape;772;p26"/>
          <p:cNvSpPr/>
          <p:nvPr/>
        </p:nvSpPr>
        <p:spPr>
          <a:xfrm>
            <a:off x="2685631" y="4480437"/>
            <a:ext cx="5869090" cy="142252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3" name="Google Shape;773;p26"/>
          <p:cNvSpPr txBox="1"/>
          <p:nvPr>
            <p:ph idx="6" type="body"/>
          </p:nvPr>
        </p:nvSpPr>
        <p:spPr>
          <a:xfrm>
            <a:off x="2762655" y="4607978"/>
            <a:ext cx="5792065" cy="1294982"/>
          </a:xfrm>
          <a:prstGeom prst="rect">
            <a:avLst/>
          </a:prstGeom>
          <a:noFill/>
          <a:ln>
            <a:noFill/>
          </a:ln>
        </p:spPr>
        <p:txBody>
          <a:bodyPr anchorCtr="0" anchor="t" bIns="45700" lIns="91425" spcFirstLastPara="1" rIns="91425" wrap="square" tIns="45700">
            <a:noAutofit/>
          </a:bodyPr>
          <a:lstStyle/>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Skirtingos atsakomybės (darbas ar šeima) gali riboti mokymuisi skirtą laiką</a:t>
            </a:r>
            <a:endParaRPr/>
          </a:p>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Ribotos lėšos (laiko, finansinės, logistikos, ypač, jei besimokantieji gyvena periferijoje)</a:t>
            </a:r>
            <a:endParaRPr>
              <a:latin typeface="Arial"/>
              <a:ea typeface="Arial"/>
              <a:cs typeface="Arial"/>
              <a:sym typeface="Arial"/>
            </a:endParaRPr>
          </a:p>
          <a:p>
            <a:pPr indent="-97790" lvl="0" marL="177800" rtl="0" algn="l">
              <a:lnSpc>
                <a:spcPct val="114000"/>
              </a:lnSpc>
              <a:spcBef>
                <a:spcPts val="0"/>
              </a:spcBef>
              <a:spcAft>
                <a:spcPts val="0"/>
              </a:spcAft>
              <a:buClr>
                <a:srgbClr val="243131"/>
              </a:buClr>
              <a:buSzPts val="1260"/>
              <a:buNone/>
            </a:pPr>
            <a:r>
              <a:t/>
            </a:r>
            <a:endParaRPr>
              <a:latin typeface="Arial"/>
              <a:ea typeface="Arial"/>
              <a:cs typeface="Arial"/>
              <a:sym typeface="Arial"/>
            </a:endParaRPr>
          </a:p>
        </p:txBody>
      </p:sp>
      <p:sp>
        <p:nvSpPr>
          <p:cNvPr id="774" name="Google Shape;774;p26"/>
          <p:cNvSpPr txBox="1"/>
          <p:nvPr>
            <p:ph idx="1" type="body"/>
          </p:nvPr>
        </p:nvSpPr>
        <p:spPr>
          <a:xfrm>
            <a:off x="8639215" y="2560836"/>
            <a:ext cx="2658705" cy="1828618"/>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solidFill>
                  <a:schemeClr val="dk1"/>
                </a:solidFill>
                <a:latin typeface="Arial"/>
                <a:ea typeface="Arial"/>
                <a:cs typeface="Arial"/>
                <a:sym typeface="Arial"/>
              </a:rPr>
              <a:t>Adaptyvių švietimo technologijų kūrimas; mobiliųjų mokymosi technologijų ir išteklių, esančių realioje erdvėje, bendruomenės technologijų centrų integravimas.</a:t>
            </a:r>
            <a:endParaRPr b="0" sz="1400">
              <a:latin typeface="Arial"/>
              <a:ea typeface="Arial"/>
              <a:cs typeface="Arial"/>
              <a:sym typeface="Arial"/>
            </a:endParaRPr>
          </a:p>
        </p:txBody>
      </p:sp>
      <p:sp>
        <p:nvSpPr>
          <p:cNvPr id="775" name="Google Shape;775;p26"/>
          <p:cNvSpPr txBox="1"/>
          <p:nvPr>
            <p:ph idx="1" type="body"/>
          </p:nvPr>
        </p:nvSpPr>
        <p:spPr>
          <a:xfrm>
            <a:off x="992777" y="4480437"/>
            <a:ext cx="1608358" cy="1422523"/>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Socialinis ir ekonominis - kultūrinis</a:t>
            </a:r>
            <a:endParaRPr>
              <a:latin typeface="Arial"/>
              <a:ea typeface="Arial"/>
              <a:cs typeface="Arial"/>
              <a:sym typeface="Arial"/>
            </a:endParaRPr>
          </a:p>
        </p:txBody>
      </p:sp>
      <p:sp>
        <p:nvSpPr>
          <p:cNvPr id="776" name="Google Shape;776;p26"/>
          <p:cNvSpPr txBox="1"/>
          <p:nvPr>
            <p:ph idx="1" type="body"/>
          </p:nvPr>
        </p:nvSpPr>
        <p:spPr>
          <a:xfrm>
            <a:off x="8639215" y="4462969"/>
            <a:ext cx="2658706" cy="1458140"/>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400">
                <a:solidFill>
                  <a:schemeClr val="dk1"/>
                </a:solidFill>
                <a:latin typeface="Arial"/>
                <a:ea typeface="Arial"/>
                <a:cs typeface="Arial"/>
                <a:sym typeface="Arial"/>
              </a:rPr>
              <a:t>Virtualūs ir mišrūs mokymosi modeliai, asinchroniniai  kursai, mikromoduliai; Bendruomenės mokymosi centrai gali būti kaip patogi edukacijos erdvė</a:t>
            </a:r>
            <a:endParaRPr b="0" sz="1400">
              <a:latin typeface="Arial"/>
              <a:ea typeface="Arial"/>
              <a:cs typeface="Arial"/>
              <a:sym typeface="Arial"/>
            </a:endParaRPr>
          </a:p>
        </p:txBody>
      </p:sp>
      <p:pic>
        <p:nvPicPr>
          <p:cNvPr descr="Un dibujo de un perro&#10;&#10;Descripción generada automáticamente con confianza media" id="777" name="Google Shape;777;p26"/>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sp>
        <p:nvSpPr>
          <p:cNvPr id="778" name="Google Shape;778;p26"/>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Galimybės  </a:t>
            </a:r>
            <a:endParaRPr b="1" i="0" sz="1400" u="none" cap="none" strike="noStrike">
              <a:solidFill>
                <a:srgbClr val="000000"/>
              </a:solidFill>
              <a:latin typeface="Arial"/>
              <a:ea typeface="Arial"/>
              <a:cs typeface="Arial"/>
              <a:sym typeface="Arial"/>
            </a:endParaRPr>
          </a:p>
        </p:txBody>
      </p:sp>
      <p:sp>
        <p:nvSpPr>
          <p:cNvPr id="779" name="Google Shape;779;p26"/>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Iššūkis </a:t>
            </a:r>
            <a:endParaRPr b="1" i="0" sz="1400" u="none" cap="none" strike="noStrike">
              <a:solidFill>
                <a:srgbClr val="000000"/>
              </a:solidFill>
              <a:latin typeface="Arial"/>
              <a:ea typeface="Arial"/>
              <a:cs typeface="Arial"/>
              <a:sym typeface="Arial"/>
            </a:endParaRPr>
          </a:p>
        </p:txBody>
      </p:sp>
      <p:sp>
        <p:nvSpPr>
          <p:cNvPr id="780" name="Google Shape;780;p26"/>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Iššūkio paaiškinimas </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81" name="Google Shape;781;p26"/>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
        <p:nvSpPr>
          <p:cNvPr id="782" name="Google Shape;782;p26"/>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IM iššūkiai ir galimybės skirtingose srityse</a:t>
            </a: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27"/>
          <p:cNvSpPr txBox="1"/>
          <p:nvPr>
            <p:ph idx="1" type="body"/>
          </p:nvPr>
        </p:nvSpPr>
        <p:spPr>
          <a:xfrm>
            <a:off x="924560" y="2135829"/>
            <a:ext cx="6278879" cy="3642347"/>
          </a:xfrm>
          <a:prstGeom prst="rect">
            <a:avLst/>
          </a:prstGeom>
          <a:noFill/>
          <a:ln>
            <a:noFill/>
          </a:ln>
        </p:spPr>
        <p:txBody>
          <a:bodyPr anchorCtr="0" anchor="t" bIns="45700" lIns="91425" spcFirstLastPara="1" rIns="91425" wrap="square" tIns="45700">
            <a:normAutofit/>
          </a:bodyPr>
          <a:lstStyle/>
          <a:p>
            <a:pPr indent="-228600" lvl="0" marL="457200" rtl="0" algn="l">
              <a:lnSpc>
                <a:spcPct val="110000"/>
              </a:lnSpc>
              <a:spcBef>
                <a:spcPts val="0"/>
              </a:spcBef>
              <a:spcAft>
                <a:spcPts val="0"/>
              </a:spcAft>
              <a:buSzPts val="1260"/>
              <a:buNone/>
            </a:pPr>
            <a:r>
              <a:rPr b="1" lang="lt-LT" sz="1600">
                <a:latin typeface="Arial"/>
                <a:ea typeface="Arial"/>
                <a:cs typeface="Arial"/>
                <a:sym typeface="Arial"/>
              </a:rPr>
              <a:t>Įtraukti besimokančiuosius </a:t>
            </a:r>
            <a:endParaRPr sz="1600">
              <a:latin typeface="Arial"/>
              <a:ea typeface="Arial"/>
              <a:cs typeface="Arial"/>
              <a:sym typeface="Arial"/>
            </a:endParaRPr>
          </a:p>
          <a:p>
            <a:pPr indent="-279749" lvl="0" marL="514350" rtl="0" algn="l">
              <a:lnSpc>
                <a:spcPct val="100000"/>
              </a:lnSpc>
              <a:spcBef>
                <a:spcPts val="1000"/>
              </a:spcBef>
              <a:spcAft>
                <a:spcPts val="0"/>
              </a:spcAft>
              <a:buSzPts val="1260"/>
              <a:buFont typeface="Arial"/>
              <a:buChar char="•"/>
            </a:pPr>
            <a:r>
              <a:rPr lang="lt-LT" sz="1600"/>
              <a:t>Besimokančiųjų įsitraukimas gali būti aukštesnis, jeigu jie atlieka skirtingus vaidmenis: mediatoriaus, lyderio ar komandos nario. Kiekvienas narys (mokinys, tyrėjas ir mokytojas) turėtų noriai įsitraukti.</a:t>
            </a:r>
            <a:endParaRPr/>
          </a:p>
          <a:p>
            <a:pPr indent="-279749" lvl="0" marL="514350" rtl="0" algn="l">
              <a:lnSpc>
                <a:spcPct val="100000"/>
              </a:lnSpc>
              <a:spcBef>
                <a:spcPts val="1000"/>
              </a:spcBef>
              <a:spcAft>
                <a:spcPts val="0"/>
              </a:spcAft>
              <a:buSzPts val="1260"/>
              <a:buFont typeface="Arial"/>
              <a:buChar char="•"/>
            </a:pPr>
            <a:r>
              <a:rPr lang="lt-LT" sz="1600"/>
              <a:t>Besimokantieji (suaugusieji) turi daug gyvenimiškos patirties, todėl gali pasidalyti su kitais mokymų dalyviais.</a:t>
            </a:r>
            <a:endParaRPr/>
          </a:p>
          <a:p>
            <a:pPr indent="-279749" lvl="0" marL="514350" rtl="0" algn="l">
              <a:lnSpc>
                <a:spcPct val="100000"/>
              </a:lnSpc>
              <a:spcBef>
                <a:spcPts val="1000"/>
              </a:spcBef>
              <a:spcAft>
                <a:spcPts val="0"/>
              </a:spcAft>
              <a:buSzPts val="1260"/>
              <a:buFont typeface="Arial"/>
              <a:buChar char="•"/>
            </a:pPr>
            <a:r>
              <a:rPr lang="lt-LT" sz="1600"/>
              <a:t>Mokymo metodai turėtų būti įtraukiantys: susėsti ratu, sudaryti komandas ar naudoti kitus būdus, kurie skatina tiesioginį bendravimą, sąveiką ir bendradarbiavimą. Veikla turėtų būti pateikiama patraukliai, kad sukeltų besimokančiųjų susidomėjimą. </a:t>
            </a:r>
            <a:endParaRPr sz="1600">
              <a:latin typeface="Arial"/>
              <a:ea typeface="Arial"/>
              <a:cs typeface="Arial"/>
              <a:sym typeface="Arial"/>
            </a:endParaRPr>
          </a:p>
          <a:p>
            <a:pPr indent="-205740" lvl="0" marL="514350" rtl="0" algn="l">
              <a:lnSpc>
                <a:spcPct val="100000"/>
              </a:lnSpc>
              <a:spcBef>
                <a:spcPts val="1000"/>
              </a:spcBef>
              <a:spcAft>
                <a:spcPts val="0"/>
              </a:spcAft>
              <a:buSzPts val="1260"/>
              <a:buFont typeface="Arial"/>
              <a:buNone/>
            </a:pPr>
            <a:r>
              <a:t/>
            </a:r>
            <a:endParaRPr sz="1600"/>
          </a:p>
          <a:p>
            <a:pPr indent="-205740" lvl="0" marL="514350" rtl="0" algn="l">
              <a:lnSpc>
                <a:spcPct val="100000"/>
              </a:lnSpc>
              <a:spcBef>
                <a:spcPts val="1000"/>
              </a:spcBef>
              <a:spcAft>
                <a:spcPts val="0"/>
              </a:spcAft>
              <a:buSzPts val="1260"/>
              <a:buFont typeface="Arial"/>
              <a:buNone/>
            </a:pPr>
            <a:r>
              <a:t/>
            </a:r>
            <a:endParaRPr sz="1600">
              <a:latin typeface="Arial"/>
              <a:ea typeface="Arial"/>
              <a:cs typeface="Arial"/>
              <a:sym typeface="Arial"/>
            </a:endParaRPr>
          </a:p>
          <a:p>
            <a:pPr indent="-205740" lvl="0" marL="514350" rtl="0" algn="l">
              <a:lnSpc>
                <a:spcPct val="110000"/>
              </a:lnSpc>
              <a:spcBef>
                <a:spcPts val="0"/>
              </a:spcBef>
              <a:spcAft>
                <a:spcPts val="0"/>
              </a:spcAft>
              <a:buSzPts val="1260"/>
              <a:buFont typeface="Arial"/>
              <a:buNone/>
            </a:pPr>
            <a:r>
              <a:t/>
            </a:r>
            <a:endParaRPr>
              <a:latin typeface="Arial"/>
              <a:ea typeface="Arial"/>
              <a:cs typeface="Arial"/>
              <a:sym typeface="Arial"/>
            </a:endParaRPr>
          </a:p>
        </p:txBody>
      </p:sp>
      <p:sp>
        <p:nvSpPr>
          <p:cNvPr id="790" name="Google Shape;790;p27"/>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Strategijos, skirtos IM populiarinimui: besimokančiųjų įtraukimas </a:t>
            </a:r>
            <a:endParaRPr b="1" i="0" sz="2400" u="none" cap="none" strike="noStrike">
              <a:solidFill>
                <a:schemeClr val="dk2"/>
              </a:solidFill>
              <a:latin typeface="Arial"/>
              <a:ea typeface="Arial"/>
              <a:cs typeface="Arial"/>
              <a:sym typeface="Arial"/>
            </a:endParaRPr>
          </a:p>
        </p:txBody>
      </p:sp>
      <p:sp>
        <p:nvSpPr>
          <p:cNvPr id="791" name="Google Shape;791;p27"/>
          <p:cNvSpPr/>
          <p:nvPr>
            <p:ph idx="2" type="pic"/>
          </p:nvPr>
        </p:nvSpPr>
        <p:spPr>
          <a:xfrm>
            <a:off x="8839200" y="685800"/>
            <a:ext cx="2667000" cy="2400300"/>
          </a:xfrm>
          <a:prstGeom prst="rect">
            <a:avLst/>
          </a:prstGeom>
          <a:noFill/>
          <a:ln>
            <a:noFill/>
          </a:ln>
        </p:spPr>
      </p:sp>
      <p:pic>
        <p:nvPicPr>
          <p:cNvPr descr="Adult listening in class" id="792" name="Google Shape;792;p27"/>
          <p:cNvPicPr preferRelativeResize="0"/>
          <p:nvPr/>
        </p:nvPicPr>
        <p:blipFill rotWithShape="1">
          <a:blip r:embed="rId3">
            <a:alphaModFix/>
          </a:blip>
          <a:srcRect b="0" l="30084" r="29007" t="1517"/>
          <a:stretch/>
        </p:blipFill>
        <p:spPr>
          <a:xfrm>
            <a:off x="8082840" y="0"/>
            <a:ext cx="4109160" cy="6858000"/>
          </a:xfrm>
          <a:prstGeom prst="rect">
            <a:avLst/>
          </a:prstGeom>
          <a:noFill/>
          <a:ln>
            <a:noFill/>
          </a:ln>
        </p:spPr>
      </p:pic>
      <p:sp>
        <p:nvSpPr>
          <p:cNvPr id="793" name="Google Shape;793;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28"/>
          <p:cNvSpPr txBox="1"/>
          <p:nvPr>
            <p:ph idx="1" type="body"/>
          </p:nvPr>
        </p:nvSpPr>
        <p:spPr>
          <a:xfrm>
            <a:off x="904240" y="2031325"/>
            <a:ext cx="6398259"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Sukurt</a:t>
            </a:r>
            <a:r>
              <a:rPr b="1" lang="lt-LT" sz="1600"/>
              <a:t>i poreikio jausmą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t>Kai veikla priartėja prie besimokančiųjų sociokultūrinio konteksto, besimokantieji pajunta, kad jų kuriamos žinios gali būti pritaikytos ir susijusios su jų poreikiais, interesais, norais, smalsumu, patiriamais sunkumais ir pan. </a:t>
            </a:r>
            <a:endParaRPr sz="1600">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rPr b="1" lang="lt-LT" sz="1600"/>
              <a:t>Sukurti naudingumo pojūtį</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t>Kai mokymo turinys ir praktinės užduotys yra naudingi besimokantiesiems, jie gali juos iš karto taikyti ir pamatyti naudą. </a:t>
            </a:r>
            <a:endParaRPr/>
          </a:p>
          <a:p>
            <a:pPr indent="-285750" lvl="0" marL="514350" rtl="0" algn="l">
              <a:lnSpc>
                <a:spcPct val="100000"/>
              </a:lnSpc>
              <a:spcBef>
                <a:spcPts val="1000"/>
              </a:spcBef>
              <a:spcAft>
                <a:spcPts val="0"/>
              </a:spcAft>
              <a:buSzPts val="1260"/>
              <a:buFont typeface="Arial"/>
              <a:buChar char="•"/>
            </a:pPr>
            <a:r>
              <a:rPr lang="lt-LT" sz="1600"/>
              <a:t>Aiškus, gerai struktūruotas, vizualizuotas, nuoseklus mokymo turinys suteiks jiems jausmą, kad jie daro pažangą ir daugiau išmoksta. </a:t>
            </a:r>
            <a:endParaRPr sz="1600">
              <a:latin typeface="Arial"/>
              <a:ea typeface="Arial"/>
              <a:cs typeface="Arial"/>
              <a:sym typeface="Arial"/>
            </a:endParaRPr>
          </a:p>
        </p:txBody>
      </p:sp>
      <p:sp>
        <p:nvSpPr>
          <p:cNvPr id="801" name="Google Shape;801;p28"/>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Strategijos, skirtos IM populiarinimui: besimokančiųjų įtrukimas </a:t>
            </a:r>
            <a:endParaRPr b="0" i="0" sz="1400" u="none" cap="none" strike="noStrike">
              <a:solidFill>
                <a:srgbClr val="000000"/>
              </a:solidFill>
              <a:latin typeface="Arial"/>
              <a:ea typeface="Arial"/>
              <a:cs typeface="Arial"/>
              <a:sym typeface="Arial"/>
            </a:endParaRPr>
          </a:p>
        </p:txBody>
      </p:sp>
      <p:sp>
        <p:nvSpPr>
          <p:cNvPr id="802" name="Google Shape;802;p28"/>
          <p:cNvSpPr/>
          <p:nvPr>
            <p:ph idx="2" type="pic"/>
          </p:nvPr>
        </p:nvSpPr>
        <p:spPr>
          <a:xfrm>
            <a:off x="8839200" y="685800"/>
            <a:ext cx="2667000" cy="2400300"/>
          </a:xfrm>
          <a:prstGeom prst="rect">
            <a:avLst/>
          </a:prstGeom>
          <a:noFill/>
          <a:ln>
            <a:noFill/>
          </a:ln>
        </p:spPr>
      </p:sp>
      <p:pic>
        <p:nvPicPr>
          <p:cNvPr descr="Adult listening in class" id="803" name="Google Shape;803;p28"/>
          <p:cNvPicPr preferRelativeResize="0"/>
          <p:nvPr/>
        </p:nvPicPr>
        <p:blipFill rotWithShape="1">
          <a:blip r:embed="rId3">
            <a:alphaModFix/>
          </a:blip>
          <a:srcRect b="0" l="30084" r="29007" t="1517"/>
          <a:stretch/>
        </p:blipFill>
        <p:spPr>
          <a:xfrm>
            <a:off x="8082840" y="0"/>
            <a:ext cx="4109160" cy="6858000"/>
          </a:xfrm>
          <a:prstGeom prst="rect">
            <a:avLst/>
          </a:prstGeom>
          <a:noFill/>
          <a:ln>
            <a:noFill/>
          </a:ln>
        </p:spPr>
      </p:pic>
      <p:sp>
        <p:nvSpPr>
          <p:cNvPr id="804" name="Google Shape;804;p2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29"/>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Suasmeninimas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t>Mokymo turinys turi būti pritaikytas visoms besimokančiųjų grupėms, ypač, toms grupėms, kurios atstovai turi judėjimo negalią ir regos sutrikimus. </a:t>
            </a:r>
            <a:endParaRPr/>
          </a:p>
          <a:p>
            <a:pPr indent="-285750" lvl="0" marL="514350" rtl="0" algn="l">
              <a:lnSpc>
                <a:spcPct val="100000"/>
              </a:lnSpc>
              <a:spcBef>
                <a:spcPts val="1000"/>
              </a:spcBef>
              <a:spcAft>
                <a:spcPts val="0"/>
              </a:spcAft>
              <a:buSzPts val="1260"/>
              <a:buFont typeface="Arial"/>
              <a:buChar char="•"/>
            </a:pPr>
            <a:r>
              <a:rPr lang="lt-LT" sz="1600"/>
              <a:t>Neįgaliesiems, pvz., kurtiesiems ar akliesiems, gali prireikti tam tikrų specializuotų išteklių. </a:t>
            </a:r>
            <a:endParaRPr sz="1600"/>
          </a:p>
          <a:p>
            <a:pPr indent="-285750" lvl="0" marL="514350" rtl="0" algn="l">
              <a:lnSpc>
                <a:spcPct val="100000"/>
              </a:lnSpc>
              <a:spcBef>
                <a:spcPts val="1000"/>
              </a:spcBef>
              <a:spcAft>
                <a:spcPts val="0"/>
              </a:spcAft>
              <a:buSzPts val="1260"/>
              <a:buFont typeface="Arial"/>
              <a:buChar char="•"/>
            </a:pPr>
            <a:r>
              <a:rPr lang="lt-LT" sz="1600"/>
              <a:t>Besimokantieji gali mokytis skirtingu tempu. Užuot spartinus besimokančiuosius, kurie nebaigė veiklų, geriau pasiūlyti papildomas veiklas tiems, kurie jau baigė; paprašyti jų padėti lėčiau studijuojantiesiems arba paprašyti parodyti, ką jie padarė ir išmoko. </a:t>
            </a:r>
            <a:endParaRPr sz="1600">
              <a:latin typeface="Arial"/>
              <a:ea typeface="Arial"/>
              <a:cs typeface="Arial"/>
              <a:sym typeface="Arial"/>
            </a:endParaRPr>
          </a:p>
        </p:txBody>
      </p:sp>
      <p:sp>
        <p:nvSpPr>
          <p:cNvPr id="812" name="Google Shape;812;p29"/>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Strategijos, skirtos IM populiarinimui: besimokančiųjų įtraukimas </a:t>
            </a:r>
            <a:endParaRPr b="0" i="0" sz="1400" u="none" cap="none" strike="noStrike">
              <a:solidFill>
                <a:srgbClr val="000000"/>
              </a:solidFill>
              <a:latin typeface="Arial"/>
              <a:ea typeface="Arial"/>
              <a:cs typeface="Arial"/>
              <a:sym typeface="Arial"/>
            </a:endParaRPr>
          </a:p>
        </p:txBody>
      </p:sp>
      <p:sp>
        <p:nvSpPr>
          <p:cNvPr id="813" name="Google Shape;813;p29"/>
          <p:cNvSpPr/>
          <p:nvPr>
            <p:ph idx="2" type="pic"/>
          </p:nvPr>
        </p:nvSpPr>
        <p:spPr>
          <a:xfrm>
            <a:off x="8839200" y="685800"/>
            <a:ext cx="2667000" cy="2400300"/>
          </a:xfrm>
          <a:prstGeom prst="rect">
            <a:avLst/>
          </a:prstGeom>
          <a:noFill/>
          <a:ln>
            <a:noFill/>
          </a:ln>
        </p:spPr>
      </p:sp>
      <p:pic>
        <p:nvPicPr>
          <p:cNvPr descr="Adult listening in class" id="814" name="Google Shape;814;p29"/>
          <p:cNvPicPr preferRelativeResize="0"/>
          <p:nvPr/>
        </p:nvPicPr>
        <p:blipFill rotWithShape="1">
          <a:blip r:embed="rId3">
            <a:alphaModFix/>
          </a:blip>
          <a:srcRect b="0" l="30084" r="29007" t="1517"/>
          <a:stretch/>
        </p:blipFill>
        <p:spPr>
          <a:xfrm>
            <a:off x="8082840" y="0"/>
            <a:ext cx="4109160" cy="6858000"/>
          </a:xfrm>
          <a:prstGeom prst="rect">
            <a:avLst/>
          </a:prstGeom>
          <a:noFill/>
          <a:ln>
            <a:noFill/>
          </a:ln>
        </p:spPr>
      </p:pic>
      <p:sp>
        <p:nvSpPr>
          <p:cNvPr id="815" name="Google Shape;815;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30"/>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260"/>
              <a:buNone/>
            </a:pPr>
            <a:r>
              <a:rPr b="1" lang="lt-LT" sz="1600"/>
              <a:t>Taikyti tarpdisciplininį požiūrį </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t>Veiklos turi susieti turinį iš skirtingų disciplinų, pirmenybę teikiant tam tikroms probleminėms situacijoms, o ne specifiniam turiniui</a:t>
            </a:r>
            <a:endParaRPr>
              <a:latin typeface="Arial"/>
              <a:ea typeface="Arial"/>
              <a:cs typeface="Arial"/>
              <a:sym typeface="Arial"/>
            </a:endParaRPr>
          </a:p>
          <a:p>
            <a:pPr indent="-228600" lvl="0" marL="457200" rtl="0" algn="l">
              <a:lnSpc>
                <a:spcPct val="100000"/>
              </a:lnSpc>
              <a:spcBef>
                <a:spcPts val="1000"/>
              </a:spcBef>
              <a:spcAft>
                <a:spcPts val="0"/>
              </a:spcAft>
              <a:buSzPts val="1260"/>
              <a:buNone/>
            </a:pPr>
            <a:r>
              <a:rPr b="1" lang="lt-LT" sz="1600"/>
              <a:t>Sukurti teigiamą patirtį </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t>Suaugusiųjų džiaugsminga, teigiama ir įtraukianti patirtis, taikant IM, turės teigiamą poveikį skaitmeninės kultūros kūrimui. </a:t>
            </a:r>
            <a:endParaRPr sz="1600"/>
          </a:p>
          <a:p>
            <a:pPr indent="-285750" lvl="0" marL="514350" rtl="0" algn="l">
              <a:lnSpc>
                <a:spcPct val="100000"/>
              </a:lnSpc>
              <a:spcBef>
                <a:spcPts val="1000"/>
              </a:spcBef>
              <a:spcAft>
                <a:spcPts val="0"/>
              </a:spcAft>
              <a:buSzPts val="1260"/>
              <a:buFont typeface="Arial"/>
              <a:buChar char="•"/>
            </a:pPr>
            <a:r>
              <a:rPr lang="lt-LT" sz="1600"/>
              <a:t>Teigiamas mokymo(si) procesas sukuria mentalinius modelius, kurie padeda besimokantiesiems geriau pažinti technologinius prietaisus, mažina atmetimą ir baimę tyrinėti naujas technologijas. </a:t>
            </a:r>
            <a:endParaRPr>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t/>
            </a:r>
            <a:endParaRPr sz="1600">
              <a:latin typeface="Arial"/>
              <a:ea typeface="Arial"/>
              <a:cs typeface="Arial"/>
              <a:sym typeface="Arial"/>
            </a:endParaRPr>
          </a:p>
          <a:p>
            <a:pPr indent="-205740" lvl="0" marL="514350" rtl="0" algn="l">
              <a:lnSpc>
                <a:spcPct val="100000"/>
              </a:lnSpc>
              <a:spcBef>
                <a:spcPts val="1000"/>
              </a:spcBef>
              <a:spcAft>
                <a:spcPts val="0"/>
              </a:spcAft>
              <a:buSzPts val="1260"/>
              <a:buFont typeface="Arial"/>
              <a:buNone/>
            </a:pPr>
            <a:r>
              <a:t/>
            </a:r>
            <a:endParaRPr sz="1600">
              <a:latin typeface="Arial"/>
              <a:ea typeface="Arial"/>
              <a:cs typeface="Arial"/>
              <a:sym typeface="Arial"/>
            </a:endParaRPr>
          </a:p>
        </p:txBody>
      </p:sp>
      <p:sp>
        <p:nvSpPr>
          <p:cNvPr id="823" name="Google Shape;823;p30"/>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Strategijos, skirtos IM populiarinimui: besimokančiųjų įtraukimas </a:t>
            </a:r>
            <a:endParaRPr b="0" i="0" sz="1400" u="none" cap="none" strike="noStrike">
              <a:solidFill>
                <a:srgbClr val="000000"/>
              </a:solidFill>
              <a:latin typeface="Arial"/>
              <a:ea typeface="Arial"/>
              <a:cs typeface="Arial"/>
              <a:sym typeface="Arial"/>
            </a:endParaRPr>
          </a:p>
        </p:txBody>
      </p:sp>
      <p:sp>
        <p:nvSpPr>
          <p:cNvPr id="824" name="Google Shape;824;p30"/>
          <p:cNvSpPr/>
          <p:nvPr>
            <p:ph idx="2" type="pic"/>
          </p:nvPr>
        </p:nvSpPr>
        <p:spPr>
          <a:xfrm>
            <a:off x="8839200" y="685800"/>
            <a:ext cx="2667000" cy="2400300"/>
          </a:xfrm>
          <a:prstGeom prst="rect">
            <a:avLst/>
          </a:prstGeom>
          <a:noFill/>
          <a:ln>
            <a:noFill/>
          </a:ln>
        </p:spPr>
      </p:sp>
      <p:pic>
        <p:nvPicPr>
          <p:cNvPr descr="Adult listening in class" id="825" name="Google Shape;825;p30"/>
          <p:cNvPicPr preferRelativeResize="0"/>
          <p:nvPr/>
        </p:nvPicPr>
        <p:blipFill rotWithShape="1">
          <a:blip r:embed="rId3">
            <a:alphaModFix/>
          </a:blip>
          <a:srcRect b="0" l="30084" r="29007" t="1517"/>
          <a:stretch/>
        </p:blipFill>
        <p:spPr>
          <a:xfrm>
            <a:off x="8082840" y="0"/>
            <a:ext cx="4109160" cy="6858000"/>
          </a:xfrm>
          <a:prstGeom prst="rect">
            <a:avLst/>
          </a:prstGeom>
          <a:noFill/>
          <a:ln>
            <a:noFill/>
          </a:ln>
        </p:spPr>
      </p:pic>
      <p:sp>
        <p:nvSpPr>
          <p:cNvPr id="826" name="Google Shape;826;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31"/>
          <p:cNvSpPr txBox="1"/>
          <p:nvPr>
            <p:ph idx="1" type="body"/>
          </p:nvPr>
        </p:nvSpPr>
        <p:spPr>
          <a:xfrm>
            <a:off x="848988" y="2070514"/>
            <a:ext cx="6624708"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600"/>
              </a:spcBef>
              <a:spcAft>
                <a:spcPts val="0"/>
              </a:spcAft>
              <a:buSzPts val="1260"/>
              <a:buNone/>
            </a:pPr>
            <a:r>
              <a:rPr b="1" lang="lt-LT" sz="1600"/>
              <a:t>Atvirųjų švietimo išteklių (AŠI) prieinamumas ir interaktyvumas </a:t>
            </a:r>
            <a:endParaRPr b="1" sz="1600"/>
          </a:p>
          <a:p>
            <a:pPr indent="-263525" lvl="0" marL="446088" rtl="0" algn="l">
              <a:lnSpc>
                <a:spcPct val="100000"/>
              </a:lnSpc>
              <a:spcBef>
                <a:spcPts val="1000"/>
              </a:spcBef>
              <a:spcAft>
                <a:spcPts val="0"/>
              </a:spcAft>
              <a:buSzPts val="1260"/>
              <a:buFont typeface="Arial"/>
              <a:buChar char="•"/>
            </a:pPr>
            <a:r>
              <a:rPr lang="lt-LT" sz="1600"/>
              <a:t>Skaitmeninė kultūra skatina užtikrinti prieinamus AŠI, kad suaugusieji galėtų mokytis tinkamu laiku, naudodami mišraus mokymosi modelius, asinchroninius kursus ir mikromodulius.</a:t>
            </a:r>
            <a:endParaRPr sz="1600"/>
          </a:p>
          <a:p>
            <a:pPr indent="-263525" lvl="0" marL="446088" rtl="0" algn="l">
              <a:lnSpc>
                <a:spcPct val="100000"/>
              </a:lnSpc>
              <a:spcBef>
                <a:spcPts val="1000"/>
              </a:spcBef>
              <a:spcAft>
                <a:spcPts val="0"/>
              </a:spcAft>
              <a:buSzPts val="1260"/>
              <a:buFont typeface="Arial"/>
              <a:buChar char="•"/>
            </a:pPr>
            <a:r>
              <a:rPr lang="lt-LT" sz="1600"/>
              <a:t>Jei besimokantysis praleidžia kokią nors mokymosi veiklą – turi būti sudaryta jam (jai) galimybė tęsti studijas. Kai veikla yra susieta su ankstesne, naujai prisijungusiam besimokančiajam turėtų būti suteikta galimybė tęsti studijas.</a:t>
            </a:r>
            <a:endParaRPr/>
          </a:p>
          <a:p>
            <a:pPr indent="-263525" lvl="0" marL="446088" rtl="0" algn="l">
              <a:lnSpc>
                <a:spcPct val="100000"/>
              </a:lnSpc>
              <a:spcBef>
                <a:spcPts val="1000"/>
              </a:spcBef>
              <a:spcAft>
                <a:spcPts val="0"/>
              </a:spcAft>
              <a:buSzPts val="1260"/>
              <a:buFont typeface="Arial"/>
              <a:buChar char="•"/>
            </a:pPr>
            <a:r>
              <a:rPr lang="lt-LT" sz="1600"/>
              <a:t>Interaktyvių priemonių integracija gali padėti įvertinti pažangą. </a:t>
            </a:r>
            <a:endParaRPr sz="1600"/>
          </a:p>
          <a:p>
            <a:pPr indent="-263525" lvl="0" marL="446088" rtl="0" algn="l">
              <a:lnSpc>
                <a:spcPct val="100000"/>
              </a:lnSpc>
              <a:spcBef>
                <a:spcPts val="1000"/>
              </a:spcBef>
              <a:spcAft>
                <a:spcPts val="0"/>
              </a:spcAft>
              <a:buSzPts val="1260"/>
              <a:buFont typeface="Arial"/>
              <a:buChar char="•"/>
            </a:pPr>
            <a:r>
              <a:rPr lang="lt-LT" sz="1600"/>
              <a:t>Turėtų būti galimybė mokytis fizinėje erdvėje (be interneto). </a:t>
            </a:r>
            <a:endParaRPr>
              <a:latin typeface="Arial"/>
              <a:ea typeface="Arial"/>
              <a:cs typeface="Arial"/>
              <a:sym typeface="Arial"/>
            </a:endParaRPr>
          </a:p>
        </p:txBody>
      </p:sp>
      <p:sp>
        <p:nvSpPr>
          <p:cNvPr id="834" name="Google Shape;834;p31"/>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Strategijos, skirtos IM populiarinimui: besimokančiųjų įtraukimas </a:t>
            </a:r>
            <a:endParaRPr b="0" i="0" sz="1400" u="none" cap="none" strike="noStrike">
              <a:solidFill>
                <a:srgbClr val="000000"/>
              </a:solidFill>
              <a:latin typeface="Arial"/>
              <a:ea typeface="Arial"/>
              <a:cs typeface="Arial"/>
              <a:sym typeface="Arial"/>
            </a:endParaRPr>
          </a:p>
        </p:txBody>
      </p:sp>
      <p:sp>
        <p:nvSpPr>
          <p:cNvPr id="835" name="Google Shape;835;p31"/>
          <p:cNvSpPr/>
          <p:nvPr>
            <p:ph idx="2" type="pic"/>
          </p:nvPr>
        </p:nvSpPr>
        <p:spPr>
          <a:xfrm>
            <a:off x="8839200" y="685800"/>
            <a:ext cx="2667000" cy="2400300"/>
          </a:xfrm>
          <a:prstGeom prst="rect">
            <a:avLst/>
          </a:prstGeom>
          <a:noFill/>
          <a:ln>
            <a:noFill/>
          </a:ln>
        </p:spPr>
      </p:sp>
      <p:pic>
        <p:nvPicPr>
          <p:cNvPr descr="Adult listening in class" id="836" name="Google Shape;836;p31"/>
          <p:cNvPicPr preferRelativeResize="0"/>
          <p:nvPr/>
        </p:nvPicPr>
        <p:blipFill rotWithShape="1">
          <a:blip r:embed="rId3">
            <a:alphaModFix/>
          </a:blip>
          <a:srcRect b="0" l="30084" r="29007" t="1517"/>
          <a:stretch/>
        </p:blipFill>
        <p:spPr>
          <a:xfrm>
            <a:off x="8082840" y="0"/>
            <a:ext cx="4109160" cy="6858000"/>
          </a:xfrm>
          <a:prstGeom prst="rect">
            <a:avLst/>
          </a:prstGeom>
          <a:noFill/>
          <a:ln>
            <a:noFill/>
          </a:ln>
        </p:spPr>
      </p:pic>
      <p:sp>
        <p:nvSpPr>
          <p:cNvPr id="837" name="Google Shape;837;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32"/>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43" name="Google Shape;843;p32"/>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900">
                <a:solidFill>
                  <a:schemeClr val="lt1"/>
                </a:solidFill>
                <a:latin typeface="Arial"/>
                <a:ea typeface="Arial"/>
                <a:cs typeface="Arial"/>
                <a:sym typeface="Arial"/>
              </a:rPr>
              <a:t>Socialiai sąmoningo planavimo modelis</a:t>
            </a:r>
            <a:endParaRPr sz="2900">
              <a:solidFill>
                <a:schemeClr val="lt1"/>
              </a:solidFill>
              <a:latin typeface="Arial"/>
              <a:ea typeface="Arial"/>
              <a:cs typeface="Arial"/>
              <a:sym typeface="Arial"/>
            </a:endParaRPr>
          </a:p>
        </p:txBody>
      </p:sp>
      <p:sp>
        <p:nvSpPr>
          <p:cNvPr id="844" name="Google Shape;844;p32"/>
          <p:cNvSpPr txBox="1"/>
          <p:nvPr>
            <p:ph idx="1" type="body"/>
          </p:nvPr>
        </p:nvSpPr>
        <p:spPr>
          <a:xfrm>
            <a:off x="1202690" y="1690114"/>
            <a:ext cx="9993630" cy="4322759"/>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Socialiai sąmoningo planavimo modelio (angl. k. Socially Aware Design model) pagrindinė idėja: prieš kuriant bet kokį sprendimą, pirmiausia būtina suprasti problemą, įtraukiant naudotojus ir suinteresuotąsias šalis; problemos nagrinėjimas iš kelių perspektyvų užtikrina išsamesnį problemos konteksto supratimą. </a:t>
            </a:r>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Taikant šį modelį daugiausia dėmesio skiriama problemos supratimui; </a:t>
            </a:r>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Supratimas neapsiriboja vien techniniais problemos aspektais, apima taip pat neformalius aspektus, pavyzdžiui, kultūrą ir vertybes, ir formalius, pavyzdžiui, procedūras ir taisykles, susijusias su problema ir naudojimo kontekstu; </a:t>
            </a:r>
            <a:endParaRPr sz="1600">
              <a:latin typeface="Arial"/>
              <a:ea typeface="Arial"/>
              <a:cs typeface="Arial"/>
              <a:sym typeface="Arial"/>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Šis tyrimas atliekamas dalyvaujant naudotojams ir suinteresuotosioms grupėms, kurioms problema ar jos sprendimas turi ar turės įtakos. </a:t>
            </a:r>
            <a:endParaRPr sz="1600">
              <a:latin typeface="Arial"/>
              <a:ea typeface="Arial"/>
              <a:cs typeface="Arial"/>
              <a:sym typeface="Arial"/>
            </a:endParaRPr>
          </a:p>
        </p:txBody>
      </p:sp>
      <p:sp>
        <p:nvSpPr>
          <p:cNvPr id="845" name="Google Shape;845;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46" name="Google Shape;846;p32"/>
          <p:cNvSpPr/>
          <p:nvPr/>
        </p:nvSpPr>
        <p:spPr>
          <a:xfrm>
            <a:off x="4635966" y="5039505"/>
            <a:ext cx="2727451" cy="95238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7" name="Google Shape;847;p32"/>
          <p:cNvSpPr/>
          <p:nvPr/>
        </p:nvSpPr>
        <p:spPr>
          <a:xfrm>
            <a:off x="8091981" y="4865635"/>
            <a:ext cx="2711811" cy="112625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48" name="Google Shape;848;p32"/>
          <p:cNvGrpSpPr/>
          <p:nvPr/>
        </p:nvGrpSpPr>
        <p:grpSpPr>
          <a:xfrm>
            <a:off x="1281278" y="4365794"/>
            <a:ext cx="9372986" cy="1815804"/>
            <a:chOff x="1167079" y="4223554"/>
            <a:chExt cx="9372986" cy="1815804"/>
          </a:xfrm>
        </p:grpSpPr>
        <p:sp>
          <p:nvSpPr>
            <p:cNvPr id="849" name="Google Shape;849;p32"/>
            <p:cNvSpPr/>
            <p:nvPr/>
          </p:nvSpPr>
          <p:spPr>
            <a:xfrm>
              <a:off x="1597036" y="4223554"/>
              <a:ext cx="8686800" cy="424485"/>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SOCIALIAI SĄMONINGO PLANAVIMO MODELIS</a:t>
              </a:r>
              <a:endParaRPr b="1" i="0" sz="1400" u="none" cap="none" strike="noStrike">
                <a:solidFill>
                  <a:schemeClr val="lt1"/>
                </a:solidFill>
                <a:latin typeface="Arial"/>
                <a:ea typeface="Arial"/>
                <a:cs typeface="Arial"/>
                <a:sym typeface="Arial"/>
              </a:endParaRPr>
            </a:p>
          </p:txBody>
        </p:sp>
        <p:sp>
          <p:nvSpPr>
            <p:cNvPr id="850" name="Google Shape;850;p32"/>
            <p:cNvSpPr txBox="1"/>
            <p:nvPr/>
          </p:nvSpPr>
          <p:spPr>
            <a:xfrm>
              <a:off x="4747410" y="5085058"/>
              <a:ext cx="2243400" cy="954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Kurti galimybes, susijusius su suaugusiųjų interesais.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p32"/>
            <p:cNvSpPr/>
            <p:nvPr/>
          </p:nvSpPr>
          <p:spPr>
            <a:xfrm>
              <a:off x="1167079" y="4852257"/>
              <a:ext cx="2757647" cy="1043772"/>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Pažinti besimokančiuosius ir suprasti, kas jiems svarbu, kokias technologijas jie naudoja.</a:t>
              </a:r>
              <a:endParaRPr b="0" i="0" sz="1400" u="none" cap="none" strike="noStrike">
                <a:solidFill>
                  <a:srgbClr val="000000"/>
                </a:solidFill>
                <a:latin typeface="Arial"/>
                <a:ea typeface="Arial"/>
                <a:cs typeface="Arial"/>
                <a:sym typeface="Arial"/>
              </a:endParaRPr>
            </a:p>
          </p:txBody>
        </p:sp>
        <p:sp>
          <p:nvSpPr>
            <p:cNvPr id="852" name="Google Shape;852;p32"/>
            <p:cNvSpPr/>
            <p:nvPr/>
          </p:nvSpPr>
          <p:spPr>
            <a:xfrm>
              <a:off x="1341581" y="4617333"/>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1. SUŽINOTI</a:t>
              </a:r>
              <a:endParaRPr b="1" i="0" sz="1400" u="none" cap="none" strike="noStrike">
                <a:solidFill>
                  <a:schemeClr val="lt1"/>
                </a:solidFill>
                <a:latin typeface="Arial"/>
                <a:ea typeface="Arial"/>
                <a:cs typeface="Arial"/>
                <a:sym typeface="Arial"/>
              </a:endParaRPr>
            </a:p>
          </p:txBody>
        </p:sp>
        <p:sp>
          <p:nvSpPr>
            <p:cNvPr id="853" name="Google Shape;853;p32"/>
            <p:cNvSpPr txBox="1"/>
            <p:nvPr/>
          </p:nvSpPr>
          <p:spPr>
            <a:xfrm>
              <a:off x="8446765" y="4934454"/>
              <a:ext cx="2068827" cy="7386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Įgyvendinti veiklas pagal nustatytus principus</a:t>
              </a:r>
              <a:endParaRPr b="0" i="0" sz="1400" u="none" cap="none" strike="noStrike">
                <a:solidFill>
                  <a:srgbClr val="000000"/>
                </a:solidFill>
                <a:latin typeface="Arial"/>
                <a:ea typeface="Arial"/>
                <a:cs typeface="Arial"/>
                <a:sym typeface="Arial"/>
              </a:endParaRPr>
            </a:p>
          </p:txBody>
        </p:sp>
        <p:sp>
          <p:nvSpPr>
            <p:cNvPr id="854" name="Google Shape;854;p32"/>
            <p:cNvSpPr/>
            <p:nvPr/>
          </p:nvSpPr>
          <p:spPr>
            <a:xfrm>
              <a:off x="8115896" y="4617333"/>
              <a:ext cx="2424169"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ĮGYVENDINTI</a:t>
              </a:r>
              <a:endParaRPr b="0" i="0" sz="1400" u="none" cap="none" strike="noStrike">
                <a:solidFill>
                  <a:srgbClr val="000000"/>
                </a:solidFill>
                <a:latin typeface="Arial"/>
                <a:ea typeface="Arial"/>
                <a:cs typeface="Arial"/>
                <a:sym typeface="Arial"/>
              </a:endParaRPr>
            </a:p>
          </p:txBody>
        </p:sp>
        <p:sp>
          <p:nvSpPr>
            <p:cNvPr id="855" name="Google Shape;855;p32"/>
            <p:cNvSpPr/>
            <p:nvPr/>
          </p:nvSpPr>
          <p:spPr>
            <a:xfrm>
              <a:off x="4650554" y="4626084"/>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KURTI</a:t>
              </a:r>
              <a:endParaRPr b="0" i="0" sz="1400" u="none" cap="none" strike="noStrike">
                <a:solidFill>
                  <a:srgbClr val="000000"/>
                </a:solidFill>
                <a:latin typeface="Arial"/>
                <a:ea typeface="Arial"/>
                <a:cs typeface="Arial"/>
                <a:sym typeface="Arial"/>
              </a:endParaRPr>
            </a:p>
          </p:txBody>
        </p:sp>
        <p:sp>
          <p:nvSpPr>
            <p:cNvPr id="856" name="Google Shape;856;p32"/>
            <p:cNvSpPr/>
            <p:nvPr/>
          </p:nvSpPr>
          <p:spPr>
            <a:xfrm>
              <a:off x="3860269" y="4659976"/>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7" name="Google Shape;857;p32"/>
            <p:cNvSpPr/>
            <p:nvPr/>
          </p:nvSpPr>
          <p:spPr>
            <a:xfrm>
              <a:off x="7256000" y="4641465"/>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33"/>
          <p:cNvSpPr/>
          <p:nvPr/>
        </p:nvSpPr>
        <p:spPr>
          <a:xfrm>
            <a:off x="750570" y="1792935"/>
            <a:ext cx="6760334" cy="432275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3" name="Google Shape;863;p33"/>
          <p:cNvSpPr txBox="1"/>
          <p:nvPr>
            <p:ph idx="1" type="body"/>
          </p:nvPr>
        </p:nvSpPr>
        <p:spPr>
          <a:xfrm>
            <a:off x="816610" y="1792935"/>
            <a:ext cx="6336030" cy="4322759"/>
          </a:xfrm>
          <a:prstGeom prst="rect">
            <a:avLst/>
          </a:prstGeom>
          <a:noFill/>
          <a:ln>
            <a:noFill/>
          </a:ln>
        </p:spPr>
        <p:txBody>
          <a:bodyPr anchorCtr="0" anchor="t" bIns="45700" lIns="91425" spcFirstLastPara="1" rIns="91425" wrap="square" tIns="45700">
            <a:normAutofit/>
          </a:bodyPr>
          <a:lstStyle/>
          <a:p>
            <a:pPr indent="0" lvl="0" marL="148590" rtl="0" algn="l">
              <a:lnSpc>
                <a:spcPct val="100000"/>
              </a:lnSpc>
              <a:spcBef>
                <a:spcPts val="1000"/>
              </a:spcBef>
              <a:spcAft>
                <a:spcPts val="0"/>
              </a:spcAft>
              <a:buSzPts val="1260"/>
              <a:buNone/>
            </a:pPr>
            <a:r>
              <a:rPr lang="lt-LT" sz="1600">
                <a:latin typeface="Arial"/>
                <a:ea typeface="Arial"/>
                <a:cs typeface="Arial"/>
                <a:sym typeface="Arial"/>
              </a:rPr>
              <a:t>Socialiai sąmoningo planavimo modelio taikymas suaugusiųjų švietimo srityje. </a:t>
            </a:r>
            <a:endParaRPr sz="1600">
              <a:latin typeface="Arial"/>
              <a:ea typeface="Arial"/>
              <a:cs typeface="Arial"/>
              <a:sym typeface="Arial"/>
            </a:endParaRPr>
          </a:p>
          <a:p>
            <a:pPr indent="0" lvl="0" marL="148590" rtl="0" algn="l">
              <a:lnSpc>
                <a:spcPct val="100000"/>
              </a:lnSpc>
              <a:spcBef>
                <a:spcPts val="1000"/>
              </a:spcBef>
              <a:spcAft>
                <a:spcPts val="0"/>
              </a:spcAft>
              <a:buSzPts val="1260"/>
              <a:buNone/>
            </a:pPr>
            <a:r>
              <a:rPr b="1" lang="lt-LT" sz="1600">
                <a:latin typeface="Arial"/>
                <a:ea typeface="Arial"/>
                <a:cs typeface="Arial"/>
                <a:sym typeface="Arial"/>
              </a:rPr>
              <a:t>Demokratinė erdvė. </a:t>
            </a:r>
            <a:r>
              <a:rPr lang="lt-LT" sz="1600">
                <a:latin typeface="Arial"/>
                <a:ea typeface="Arial"/>
                <a:cs typeface="Arial"/>
                <a:sym typeface="Arial"/>
              </a:rPr>
              <a:t>Kiekvienas gali išreikšti savo nuomonę, susidomėjimą ir poreikius, akcentuojant dalyviams svarbias temas.</a:t>
            </a:r>
            <a:br>
              <a:rPr lang="lt-LT" sz="1600">
                <a:latin typeface="Arial"/>
                <a:ea typeface="Arial"/>
                <a:cs typeface="Arial"/>
                <a:sym typeface="Arial"/>
              </a:rPr>
            </a:br>
            <a:r>
              <a:rPr b="1" lang="lt-LT" sz="1600">
                <a:latin typeface="Arial"/>
                <a:ea typeface="Arial"/>
                <a:cs typeface="Arial"/>
                <a:sym typeface="Arial"/>
              </a:rPr>
              <a:t>Dalyvavimo praktikos. </a:t>
            </a:r>
            <a:r>
              <a:rPr lang="lt-LT" sz="1600">
                <a:latin typeface="Arial"/>
                <a:ea typeface="Arial"/>
                <a:cs typeface="Arial"/>
                <a:sym typeface="Arial"/>
              </a:rPr>
              <a:t>Kadangi dalyvauja visi grupės nariai (besimokantieji), studijų objektas turi atspindėti visų dalyvių pageidavimus ir kontekstą. Svarbu motyvacija, įsitraukimas, įgalinimas ir mokymo(si) patirties praturtinimas.</a:t>
            </a:r>
            <a:br>
              <a:rPr lang="lt-LT" sz="1600">
                <a:latin typeface="Arial"/>
                <a:ea typeface="Arial"/>
                <a:cs typeface="Arial"/>
                <a:sym typeface="Arial"/>
              </a:rPr>
            </a:br>
            <a:r>
              <a:rPr b="1" lang="lt-LT" sz="1600">
                <a:latin typeface="Arial"/>
                <a:ea typeface="Arial"/>
                <a:cs typeface="Arial"/>
                <a:sym typeface="Arial"/>
              </a:rPr>
              <a:t>Prioritetai. </a:t>
            </a:r>
            <a:r>
              <a:rPr lang="lt-LT" sz="1600">
                <a:latin typeface="Arial"/>
                <a:ea typeface="Arial"/>
                <a:cs typeface="Arial"/>
                <a:sym typeface="Arial"/>
              </a:rPr>
              <a:t>Pirmiausia sutelkite dėmesį į besimokančiųjų interesus, poreikius, susidomėjimą, abejones ar kasdienes problemas, kurias galima būtų spręsti naudojant turimas technologijas. Veiklos gali padėti spręsti problemas, įvertinus mokinių jau turimus gebėjimus ir patirtį.</a:t>
            </a:r>
            <a:endParaRPr sz="1600">
              <a:latin typeface="Arial"/>
              <a:ea typeface="Arial"/>
              <a:cs typeface="Arial"/>
              <a:sym typeface="Arial"/>
            </a:endParaRPr>
          </a:p>
        </p:txBody>
      </p:sp>
      <p:sp>
        <p:nvSpPr>
          <p:cNvPr id="864" name="Google Shape;864;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65" name="Google Shape;865;p33"/>
          <p:cNvSpPr/>
          <p:nvPr/>
        </p:nvSpPr>
        <p:spPr>
          <a:xfrm>
            <a:off x="7678482" y="1987682"/>
            <a:ext cx="3352800" cy="3271520"/>
          </a:xfrm>
          <a:prstGeom prst="ellipse">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66" name="Google Shape;866;p33"/>
          <p:cNvSpPr txBox="1"/>
          <p:nvPr/>
        </p:nvSpPr>
        <p:spPr>
          <a:xfrm>
            <a:off x="8543352" y="2204892"/>
            <a:ext cx="212344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Demokratinė erdvė</a:t>
            </a:r>
            <a:endParaRPr b="0" i="0" sz="1400" u="none" cap="none" strike="noStrike">
              <a:solidFill>
                <a:srgbClr val="000000"/>
              </a:solidFill>
              <a:latin typeface="Arial"/>
              <a:ea typeface="Arial"/>
              <a:cs typeface="Arial"/>
              <a:sym typeface="Arial"/>
            </a:endParaRPr>
          </a:p>
        </p:txBody>
      </p:sp>
      <p:sp>
        <p:nvSpPr>
          <p:cNvPr id="867" name="Google Shape;867;p33"/>
          <p:cNvSpPr/>
          <p:nvPr/>
        </p:nvSpPr>
        <p:spPr>
          <a:xfrm>
            <a:off x="9804400" y="3827627"/>
            <a:ext cx="589280" cy="591973"/>
          </a:xfrm>
          <a:prstGeom prst="ellipse">
            <a:avLst/>
          </a:prstGeom>
          <a:solidFill>
            <a:schemeClr val="accent1">
              <a:alpha val="4784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8" name="Google Shape;868;p33"/>
          <p:cNvSpPr/>
          <p:nvPr/>
        </p:nvSpPr>
        <p:spPr>
          <a:xfrm>
            <a:off x="8016240" y="3362341"/>
            <a:ext cx="589280" cy="591973"/>
          </a:xfrm>
          <a:prstGeom prst="ellipse">
            <a:avLst/>
          </a:prstGeom>
          <a:solidFill>
            <a:schemeClr val="accent1">
              <a:alpha val="4784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9" name="Google Shape;869;p33"/>
          <p:cNvSpPr/>
          <p:nvPr/>
        </p:nvSpPr>
        <p:spPr>
          <a:xfrm>
            <a:off x="8844280" y="4418125"/>
            <a:ext cx="589280" cy="591973"/>
          </a:xfrm>
          <a:prstGeom prst="ellipse">
            <a:avLst/>
          </a:prstGeom>
          <a:solidFill>
            <a:schemeClr val="accent1">
              <a:alpha val="4784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0" name="Google Shape;870;p33"/>
          <p:cNvSpPr txBox="1"/>
          <p:nvPr/>
        </p:nvSpPr>
        <p:spPr>
          <a:xfrm>
            <a:off x="8500606" y="4589929"/>
            <a:ext cx="1443941" cy="2769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Besimokantysis</a:t>
            </a:r>
            <a:endParaRPr b="0" i="0" sz="1200" u="none" cap="none" strike="noStrike">
              <a:solidFill>
                <a:srgbClr val="000000"/>
              </a:solidFill>
              <a:latin typeface="Arial"/>
              <a:ea typeface="Arial"/>
              <a:cs typeface="Arial"/>
              <a:sym typeface="Arial"/>
            </a:endParaRPr>
          </a:p>
        </p:txBody>
      </p:sp>
      <p:cxnSp>
        <p:nvCxnSpPr>
          <p:cNvPr id="871" name="Google Shape;871;p33"/>
          <p:cNvCxnSpPr>
            <a:stCxn id="868" idx="5"/>
            <a:endCxn id="869" idx="1"/>
          </p:cNvCxnSpPr>
          <p:nvPr/>
        </p:nvCxnSpPr>
        <p:spPr>
          <a:xfrm>
            <a:off x="8519222" y="3867622"/>
            <a:ext cx="411300" cy="637200"/>
          </a:xfrm>
          <a:prstGeom prst="straightConnector1">
            <a:avLst/>
          </a:prstGeom>
          <a:noFill/>
          <a:ln cap="flat" cmpd="sng" w="19050">
            <a:solidFill>
              <a:srgbClr val="2E86C7"/>
            </a:solidFill>
            <a:prstDash val="solid"/>
            <a:round/>
            <a:headEnd len="med" w="med" type="triangle"/>
            <a:tailEnd len="med" w="med" type="triangle"/>
          </a:ln>
        </p:spPr>
      </p:cxnSp>
      <p:cxnSp>
        <p:nvCxnSpPr>
          <p:cNvPr id="872" name="Google Shape;872;p33"/>
          <p:cNvCxnSpPr/>
          <p:nvPr/>
        </p:nvCxnSpPr>
        <p:spPr>
          <a:xfrm>
            <a:off x="8587864" y="3623442"/>
            <a:ext cx="1272416" cy="354169"/>
          </a:xfrm>
          <a:prstGeom prst="straightConnector1">
            <a:avLst/>
          </a:prstGeom>
          <a:noFill/>
          <a:ln cap="flat" cmpd="sng" w="19050">
            <a:solidFill>
              <a:srgbClr val="2E86C7"/>
            </a:solidFill>
            <a:prstDash val="solid"/>
            <a:round/>
            <a:headEnd len="med" w="med" type="triangle"/>
            <a:tailEnd len="med" w="med" type="triangle"/>
          </a:ln>
        </p:spPr>
      </p:cxnSp>
      <p:cxnSp>
        <p:nvCxnSpPr>
          <p:cNvPr id="873" name="Google Shape;873;p33"/>
          <p:cNvCxnSpPr>
            <a:endCxn id="867" idx="3"/>
          </p:cNvCxnSpPr>
          <p:nvPr/>
        </p:nvCxnSpPr>
        <p:spPr>
          <a:xfrm flipH="1" rot="10800000">
            <a:off x="9376198" y="4332908"/>
            <a:ext cx="514500" cy="242700"/>
          </a:xfrm>
          <a:prstGeom prst="straightConnector1">
            <a:avLst/>
          </a:prstGeom>
          <a:noFill/>
          <a:ln cap="flat" cmpd="sng" w="19050">
            <a:solidFill>
              <a:srgbClr val="2E86C7"/>
            </a:solidFill>
            <a:prstDash val="solid"/>
            <a:round/>
            <a:headEnd len="med" w="med" type="triangle"/>
            <a:tailEnd len="med" w="med" type="triangle"/>
          </a:ln>
        </p:spPr>
      </p:cxnSp>
      <p:sp>
        <p:nvSpPr>
          <p:cNvPr id="874" name="Google Shape;874;p33"/>
          <p:cNvSpPr/>
          <p:nvPr/>
        </p:nvSpPr>
        <p:spPr>
          <a:xfrm>
            <a:off x="8772649" y="2537080"/>
            <a:ext cx="1265431" cy="1151290"/>
          </a:xfrm>
          <a:prstGeom prst="ellipse">
            <a:avLst/>
          </a:prstGeom>
          <a:solidFill>
            <a:schemeClr val="accent3">
              <a:alpha val="4784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875" name="Google Shape;875;p33"/>
          <p:cNvCxnSpPr>
            <a:stCxn id="874" idx="2"/>
            <a:endCxn id="868" idx="0"/>
          </p:cNvCxnSpPr>
          <p:nvPr/>
        </p:nvCxnSpPr>
        <p:spPr>
          <a:xfrm flipH="1">
            <a:off x="8310949" y="3112725"/>
            <a:ext cx="461700" cy="249600"/>
          </a:xfrm>
          <a:prstGeom prst="straightConnector1">
            <a:avLst/>
          </a:prstGeom>
          <a:noFill/>
          <a:ln cap="flat" cmpd="sng" w="9525">
            <a:solidFill>
              <a:schemeClr val="dk1"/>
            </a:solidFill>
            <a:prstDash val="solid"/>
            <a:round/>
            <a:headEnd len="sm" w="sm" type="none"/>
            <a:tailEnd len="med" w="med" type="triangle"/>
          </a:ln>
        </p:spPr>
      </p:cxnSp>
      <p:cxnSp>
        <p:nvCxnSpPr>
          <p:cNvPr id="876" name="Google Shape;876;p33"/>
          <p:cNvCxnSpPr>
            <a:stCxn id="874" idx="1"/>
            <a:endCxn id="868" idx="0"/>
          </p:cNvCxnSpPr>
          <p:nvPr/>
        </p:nvCxnSpPr>
        <p:spPr>
          <a:xfrm flipH="1">
            <a:off x="8310867" y="2705683"/>
            <a:ext cx="647100" cy="656700"/>
          </a:xfrm>
          <a:prstGeom prst="straightConnector1">
            <a:avLst/>
          </a:prstGeom>
          <a:noFill/>
          <a:ln cap="flat" cmpd="sng" w="9525">
            <a:solidFill>
              <a:schemeClr val="dk1"/>
            </a:solidFill>
            <a:prstDash val="solid"/>
            <a:round/>
            <a:headEnd len="med" w="med" type="triangle"/>
            <a:tailEnd len="sm" w="sm" type="none"/>
          </a:ln>
        </p:spPr>
      </p:cxnSp>
      <p:cxnSp>
        <p:nvCxnSpPr>
          <p:cNvPr id="877" name="Google Shape;877;p33"/>
          <p:cNvCxnSpPr>
            <a:stCxn id="874" idx="3"/>
            <a:endCxn id="869" idx="0"/>
          </p:cNvCxnSpPr>
          <p:nvPr/>
        </p:nvCxnSpPr>
        <p:spPr>
          <a:xfrm>
            <a:off x="8957967" y="3519767"/>
            <a:ext cx="180900" cy="898500"/>
          </a:xfrm>
          <a:prstGeom prst="straightConnector1">
            <a:avLst/>
          </a:prstGeom>
          <a:noFill/>
          <a:ln cap="flat" cmpd="sng" w="9525">
            <a:solidFill>
              <a:schemeClr val="dk1"/>
            </a:solidFill>
            <a:prstDash val="solid"/>
            <a:round/>
            <a:headEnd len="med" w="med" type="triangle"/>
            <a:tailEnd len="sm" w="sm" type="none"/>
          </a:ln>
        </p:spPr>
      </p:cxnSp>
      <p:cxnSp>
        <p:nvCxnSpPr>
          <p:cNvPr id="878" name="Google Shape;878;p33"/>
          <p:cNvCxnSpPr>
            <a:stCxn id="874" idx="4"/>
            <a:endCxn id="869" idx="0"/>
          </p:cNvCxnSpPr>
          <p:nvPr/>
        </p:nvCxnSpPr>
        <p:spPr>
          <a:xfrm flipH="1">
            <a:off x="9138965" y="3688370"/>
            <a:ext cx="266400" cy="729900"/>
          </a:xfrm>
          <a:prstGeom prst="straightConnector1">
            <a:avLst/>
          </a:prstGeom>
          <a:noFill/>
          <a:ln cap="flat" cmpd="sng" w="9525">
            <a:solidFill>
              <a:schemeClr val="dk1"/>
            </a:solidFill>
            <a:prstDash val="solid"/>
            <a:round/>
            <a:headEnd len="sm" w="sm" type="none"/>
            <a:tailEnd len="med" w="med" type="triangle"/>
          </a:ln>
        </p:spPr>
      </p:cxnSp>
      <p:cxnSp>
        <p:nvCxnSpPr>
          <p:cNvPr id="879" name="Google Shape;879;p33"/>
          <p:cNvCxnSpPr>
            <a:stCxn id="874" idx="5"/>
            <a:endCxn id="867" idx="0"/>
          </p:cNvCxnSpPr>
          <p:nvPr/>
        </p:nvCxnSpPr>
        <p:spPr>
          <a:xfrm>
            <a:off x="9852762" y="3519767"/>
            <a:ext cx="246300" cy="307800"/>
          </a:xfrm>
          <a:prstGeom prst="straightConnector1">
            <a:avLst/>
          </a:prstGeom>
          <a:noFill/>
          <a:ln cap="flat" cmpd="sng" w="9525">
            <a:solidFill>
              <a:schemeClr val="dk1"/>
            </a:solidFill>
            <a:prstDash val="solid"/>
            <a:round/>
            <a:headEnd len="sm" w="sm" type="none"/>
            <a:tailEnd len="med" w="med" type="triangle"/>
          </a:ln>
        </p:spPr>
      </p:cxnSp>
      <p:cxnSp>
        <p:nvCxnSpPr>
          <p:cNvPr id="880" name="Google Shape;880;p33"/>
          <p:cNvCxnSpPr>
            <a:endCxn id="867" idx="0"/>
          </p:cNvCxnSpPr>
          <p:nvPr/>
        </p:nvCxnSpPr>
        <p:spPr>
          <a:xfrm>
            <a:off x="9887840" y="3362327"/>
            <a:ext cx="211200" cy="465300"/>
          </a:xfrm>
          <a:prstGeom prst="straightConnector1">
            <a:avLst/>
          </a:prstGeom>
          <a:noFill/>
          <a:ln cap="flat" cmpd="sng" w="9525">
            <a:solidFill>
              <a:schemeClr val="dk1"/>
            </a:solidFill>
            <a:prstDash val="solid"/>
            <a:round/>
            <a:headEnd len="med" w="med" type="triangle"/>
            <a:tailEnd len="sm" w="sm" type="none"/>
          </a:ln>
        </p:spPr>
      </p:cxnSp>
      <p:sp>
        <p:nvSpPr>
          <p:cNvPr id="881" name="Google Shape;881;p33"/>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82" name="Google Shape;882;p33"/>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900">
                <a:solidFill>
                  <a:schemeClr val="lt1"/>
                </a:solidFill>
                <a:latin typeface="Arial"/>
                <a:ea typeface="Arial"/>
                <a:cs typeface="Arial"/>
                <a:sym typeface="Arial"/>
              </a:rPr>
              <a:t>Socialiai sąmoningo planavimo modelis</a:t>
            </a:r>
            <a:endParaRPr sz="2900">
              <a:solidFill>
                <a:schemeClr val="lt1"/>
              </a:solidFill>
              <a:latin typeface="Arial"/>
              <a:ea typeface="Arial"/>
              <a:cs typeface="Arial"/>
              <a:sym typeface="Arial"/>
            </a:endParaRPr>
          </a:p>
        </p:txBody>
      </p:sp>
      <p:sp>
        <p:nvSpPr>
          <p:cNvPr id="883" name="Google Shape;883;p33"/>
          <p:cNvSpPr txBox="1"/>
          <p:nvPr/>
        </p:nvSpPr>
        <p:spPr>
          <a:xfrm>
            <a:off x="9433504" y="4002022"/>
            <a:ext cx="1443941" cy="2769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Besimokantysis</a:t>
            </a:r>
            <a:endParaRPr b="0" i="0" sz="1200" u="none" cap="none" strike="noStrike">
              <a:solidFill>
                <a:srgbClr val="000000"/>
              </a:solidFill>
              <a:latin typeface="Arial"/>
              <a:ea typeface="Arial"/>
              <a:cs typeface="Arial"/>
              <a:sym typeface="Arial"/>
            </a:endParaRPr>
          </a:p>
        </p:txBody>
      </p:sp>
      <p:sp>
        <p:nvSpPr>
          <p:cNvPr id="884" name="Google Shape;884;p33"/>
          <p:cNvSpPr txBox="1"/>
          <p:nvPr/>
        </p:nvSpPr>
        <p:spPr>
          <a:xfrm>
            <a:off x="7694428" y="3514096"/>
            <a:ext cx="1443941" cy="2769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Besimokantysis</a:t>
            </a:r>
            <a:endParaRPr b="0" i="0" sz="1200" u="none" cap="none" strike="noStrike">
              <a:solidFill>
                <a:srgbClr val="000000"/>
              </a:solidFill>
              <a:latin typeface="Arial"/>
              <a:ea typeface="Arial"/>
              <a:cs typeface="Arial"/>
              <a:sym typeface="Arial"/>
            </a:endParaRPr>
          </a:p>
        </p:txBody>
      </p:sp>
      <p:sp>
        <p:nvSpPr>
          <p:cNvPr id="885" name="Google Shape;885;p33"/>
          <p:cNvSpPr txBox="1"/>
          <p:nvPr/>
        </p:nvSpPr>
        <p:spPr>
          <a:xfrm>
            <a:off x="8874946" y="2697571"/>
            <a:ext cx="1356360"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Interesai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Poreikiai Susidomėjimas Abejonės</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89" name="Shape 889"/>
        <p:cNvGrpSpPr/>
        <p:nvPr/>
      </p:nvGrpSpPr>
      <p:grpSpPr>
        <a:xfrm>
          <a:off x="0" y="0"/>
          <a:ext cx="0" cy="0"/>
          <a:chOff x="0" y="0"/>
          <a:chExt cx="0" cy="0"/>
        </a:xfrm>
      </p:grpSpPr>
      <p:pic>
        <p:nvPicPr>
          <p:cNvPr id="890" name="Google Shape;890;p3"/>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891" name="Google Shape;891;p3"/>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92" name="Google Shape;892;p3"/>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lt-LT" sz="2800">
                <a:solidFill>
                  <a:srgbClr val="678877"/>
                </a:solidFill>
                <a:latin typeface="Arial"/>
                <a:ea typeface="Arial"/>
                <a:cs typeface="Arial"/>
                <a:sym typeface="Arial"/>
              </a:rPr>
              <a:t>Ar viską supratote? </a:t>
            </a:r>
            <a:r>
              <a:rPr b="0" lang="lt-LT" sz="2800">
                <a:latin typeface="Arial"/>
                <a:ea typeface="Arial"/>
                <a:cs typeface="Arial"/>
                <a:sym typeface="Arial"/>
              </a:rPr>
              <a:t>Atsakykite į šį trumpą klausimą, kad įtvirtintumėte tai, ką išmokote.</a:t>
            </a:r>
            <a:endParaRPr b="0" sz="3000"/>
          </a:p>
        </p:txBody>
      </p:sp>
      <p:sp>
        <p:nvSpPr>
          <p:cNvPr id="893" name="Google Shape;893;p3"/>
          <p:cNvSpPr txBox="1"/>
          <p:nvPr/>
        </p:nvSpPr>
        <p:spPr>
          <a:xfrm>
            <a:off x="935577" y="2533750"/>
            <a:ext cx="10058700" cy="39010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lt-LT" sz="3000" u="none" cap="none" strike="noStrike">
                <a:solidFill>
                  <a:srgbClr val="FFFFFF"/>
                </a:solidFill>
                <a:latin typeface="Arial"/>
                <a:ea typeface="Arial"/>
                <a:cs typeface="Arial"/>
                <a:sym typeface="Arial"/>
              </a:rPr>
              <a:t>Kokie yra pagrindiniai iššūkiai diegiant CT suaugusiųjų švietimo srityje? </a:t>
            </a:r>
            <a:endParaRPr b="1" i="0" sz="3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A) Pedagoginiai, asmeninia, kognityviniai, technologiniai</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B) Socialiniai-ekonominiai / kultūriniai  </a:t>
            </a:r>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C) Mokymosi turinio ir konteksto</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D) Visi atsakymai teisingi</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894" name="Google Shape;894;p3"/>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895" name="Google Shape;895;p3"/>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pic>
        <p:nvPicPr>
          <p:cNvPr id="902" name="Google Shape;902;p3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03" name="Google Shape;903;p35"/>
          <p:cNvSpPr txBox="1"/>
          <p:nvPr>
            <p:ph type="title"/>
          </p:nvPr>
        </p:nvSpPr>
        <p:spPr>
          <a:xfrm>
            <a:off x="7279767" y="316105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2700"/>
              <a:buNone/>
            </a:pPr>
            <a:r>
              <a:rPr b="1" lang="lt-LT" sz="2700">
                <a:latin typeface="Arial"/>
                <a:ea typeface="Arial"/>
                <a:cs typeface="Arial"/>
                <a:sym typeface="Arial"/>
              </a:rPr>
              <a:t>4 SKYRIUS</a:t>
            </a:r>
            <a:endParaRPr>
              <a:latin typeface="Arial"/>
              <a:ea typeface="Arial"/>
              <a:cs typeface="Arial"/>
              <a:sym typeface="Arial"/>
            </a:endParaRPr>
          </a:p>
        </p:txBody>
      </p:sp>
      <p:sp>
        <p:nvSpPr>
          <p:cNvPr id="904" name="Google Shape;904;p35"/>
          <p:cNvSpPr txBox="1"/>
          <p:nvPr>
            <p:ph idx="1" type="body"/>
          </p:nvPr>
        </p:nvSpPr>
        <p:spPr>
          <a:xfrm>
            <a:off x="7631342" y="3534381"/>
            <a:ext cx="3064618" cy="1149379"/>
          </a:xfrm>
          <a:prstGeom prst="rect">
            <a:avLst/>
          </a:prstGeom>
          <a:noFill/>
          <a:ln>
            <a:noFill/>
          </a:ln>
        </p:spPr>
        <p:txBody>
          <a:bodyPr anchorCtr="0" anchor="t" bIns="45700" lIns="91425" spcFirstLastPara="1" rIns="91425" wrap="square" tIns="45700">
            <a:noAutofit/>
          </a:bodyPr>
          <a:lstStyle/>
          <a:p>
            <a:pPr indent="0" lvl="0" marL="0" rtl="0" algn="ctr">
              <a:lnSpc>
                <a:spcPct val="114000"/>
              </a:lnSpc>
              <a:spcBef>
                <a:spcPts val="1000"/>
              </a:spcBef>
              <a:spcAft>
                <a:spcPts val="0"/>
              </a:spcAft>
              <a:buSzPts val="1400"/>
              <a:buNone/>
            </a:pPr>
            <a:r>
              <a:rPr lang="lt-LT" sz="1800">
                <a:latin typeface="Arial"/>
                <a:ea typeface="Arial"/>
                <a:cs typeface="Arial"/>
                <a:sym typeface="Arial"/>
              </a:rPr>
              <a:t>IM poveikis ir potencialas žemos kvalifikacijos suaugusiesiems </a:t>
            </a:r>
            <a:endParaRPr sz="1800">
              <a:latin typeface="Arial"/>
              <a:ea typeface="Arial"/>
              <a:cs typeface="Arial"/>
              <a:sym typeface="Arial"/>
            </a:endParaRPr>
          </a:p>
        </p:txBody>
      </p:sp>
      <p:sp>
        <p:nvSpPr>
          <p:cNvPr id="905" name="Google Shape;905;p3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pic>
        <p:nvPicPr>
          <p:cNvPr descr="Close-up of circuit board" id="912" name="Google Shape;912;p36"/>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913" name="Google Shape;913;p36"/>
          <p:cNvSpPr/>
          <p:nvPr/>
        </p:nvSpPr>
        <p:spPr>
          <a:xfrm>
            <a:off x="798576" y="697992"/>
            <a:ext cx="10594848" cy="5462016"/>
          </a:xfrm>
          <a:prstGeom prst="rect">
            <a:avLst/>
          </a:prstGeom>
          <a:solidFill>
            <a:srgbClr val="7F7F7F">
              <a:alpha val="7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4" name="Google Shape;914;p36"/>
          <p:cNvSpPr txBox="1"/>
          <p:nvPr/>
        </p:nvSpPr>
        <p:spPr>
          <a:xfrm>
            <a:off x="1249680" y="1797784"/>
            <a:ext cx="9866700" cy="2555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Šiame skyriuje „IM poveikis ir galimybės žemos kvalifikacijos suaugusiesiems“ nagrinėjama IM žinių įgijimo  būtinybė.</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Žemos kvalifikacijos suaugusiųjų IM kompetencijų integravimas gali padidinti įsidarbinimo galimybes ir palengvinti mokymosi visą gyvenimą galimybes. Tarp 10 svarbiausių įgūdžių, nustatytų šiuolaikinei darbo jėgai, išsiskiriami šie IM formuojami įgūdžiai: problemų sprendimas, kūrybiškumas ir kritinis mąstymas, nors IM dažnai siejamas su informatiniu kritiniu raštingumu, taip pat technologiniu išprusimu ir gebėjimu prisitaikyti.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Taip pat pristatomas glaudus ryšys tarp IM mąstymo ir dirbtinio intelekto.</a:t>
            </a:r>
            <a:endParaRPr b="0" i="0" sz="1600" u="none" cap="none" strike="noStrike">
              <a:solidFill>
                <a:schemeClr val="lt1"/>
              </a:solidFill>
              <a:latin typeface="Arial"/>
              <a:ea typeface="Arial"/>
              <a:cs typeface="Arial"/>
              <a:sym typeface="Arial"/>
            </a:endParaRPr>
          </a:p>
        </p:txBody>
      </p:sp>
      <p:sp>
        <p:nvSpPr>
          <p:cNvPr id="915" name="Google Shape;915;p3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9" name="Shape 919"/>
        <p:cNvGrpSpPr/>
        <p:nvPr/>
      </p:nvGrpSpPr>
      <p:grpSpPr>
        <a:xfrm>
          <a:off x="0" y="0"/>
          <a:ext cx="0" cy="0"/>
          <a:chOff x="0" y="0"/>
          <a:chExt cx="0" cy="0"/>
        </a:xfrm>
      </p:grpSpPr>
      <p:pic>
        <p:nvPicPr>
          <p:cNvPr id="920" name="Google Shape;920;p37"/>
          <p:cNvPicPr preferRelativeResize="0"/>
          <p:nvPr/>
        </p:nvPicPr>
        <p:blipFill rotWithShape="1">
          <a:blip r:embed="rId3">
            <a:alphaModFix/>
          </a:blip>
          <a:srcRect b="2846" l="0" r="0" t="0"/>
          <a:stretch/>
        </p:blipFill>
        <p:spPr>
          <a:xfrm>
            <a:off x="7489477" y="1598709"/>
            <a:ext cx="4393239" cy="4550379"/>
          </a:xfrm>
          <a:prstGeom prst="rect">
            <a:avLst/>
          </a:prstGeom>
          <a:noFill/>
          <a:ln>
            <a:noFill/>
          </a:ln>
        </p:spPr>
      </p:pic>
      <p:sp>
        <p:nvSpPr>
          <p:cNvPr id="921" name="Google Shape;921;p37"/>
          <p:cNvSpPr/>
          <p:nvPr/>
        </p:nvSpPr>
        <p:spPr>
          <a:xfrm>
            <a:off x="319997" y="1532965"/>
            <a:ext cx="7129406" cy="500594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2" name="Google Shape;922;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923" name="Google Shape;923;p37"/>
          <p:cNvSpPr txBox="1"/>
          <p:nvPr>
            <p:ph idx="1" type="body"/>
          </p:nvPr>
        </p:nvSpPr>
        <p:spPr>
          <a:xfrm>
            <a:off x="469148" y="1707637"/>
            <a:ext cx="6831105" cy="444145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600"/>
              </a:spcBef>
              <a:spcAft>
                <a:spcPts val="0"/>
              </a:spcAft>
              <a:buSzPts val="1260"/>
              <a:buNone/>
            </a:pPr>
            <a:r>
              <a:rPr lang="lt-LT" sz="1600">
                <a:latin typeface="Arial"/>
                <a:ea typeface="Arial"/>
                <a:cs typeface="Arial"/>
                <a:sym typeface="Arial"/>
              </a:rPr>
              <a:t>2021 m. Pasaulio ekonomikos forumas nustatė 10 svarbiausių įgūdžių, kurie, kaip buvo prognozuota, bus svarbūs 2025 m:</a:t>
            </a:r>
            <a:endParaRPr/>
          </a:p>
          <a:p>
            <a:pPr indent="-285750" lvl="0" marL="285750" rtl="0" algn="just">
              <a:lnSpc>
                <a:spcPct val="100000"/>
              </a:lnSpc>
              <a:spcBef>
                <a:spcPts val="600"/>
              </a:spcBef>
              <a:spcAft>
                <a:spcPts val="0"/>
              </a:spcAft>
              <a:buSzPts val="1260"/>
              <a:buChar char="•"/>
            </a:pPr>
            <a:r>
              <a:rPr b="1" lang="lt-LT" sz="1600">
                <a:latin typeface="Arial"/>
                <a:ea typeface="Arial"/>
                <a:cs typeface="Arial"/>
                <a:sym typeface="Arial"/>
              </a:rPr>
              <a:t>Problemų sprendimas </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Kūrybiškumas  </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Kritinis mąstymas </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Šie įgūdžiai susiję su </a:t>
            </a:r>
            <a:r>
              <a:rPr b="1" lang="lt-LT" sz="1600">
                <a:latin typeface="Arial"/>
                <a:ea typeface="Arial"/>
                <a:cs typeface="Arial"/>
                <a:sym typeface="Arial"/>
              </a:rPr>
              <a:t>informatiniu raštingumu ir technologiniu išprusimu</a:t>
            </a:r>
            <a:r>
              <a:rPr lang="lt-LT" sz="1600">
                <a:latin typeface="Arial"/>
                <a:ea typeface="Arial"/>
                <a:cs typeface="Arial"/>
                <a:sym typeface="Arial"/>
              </a:rPr>
              <a:t>. IM gali sustiprinti keletą iš šių pagrindinių gebėjimų.</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IM ugdymo metu labai svarbu puoselėti įtraukią ir demokratišką mokymo(si) aplinką, kurioje visi besimokantieji gali vienodai dalyvauti. Tokia aplinka gali sustiprinti besimokančiųjų gebėjimus </a:t>
            </a:r>
            <a:r>
              <a:rPr b="1" lang="lt-LT" sz="1600">
                <a:latin typeface="Arial"/>
                <a:ea typeface="Arial"/>
                <a:cs typeface="Arial"/>
                <a:sym typeface="Arial"/>
              </a:rPr>
              <a:t>dirbti su kitais žmonėmis.</a:t>
            </a:r>
            <a:endParaRPr b="1"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Be to, </a:t>
            </a:r>
            <a:r>
              <a:rPr b="1" lang="lt-LT" sz="1600">
                <a:latin typeface="Arial"/>
                <a:ea typeface="Arial"/>
                <a:cs typeface="Arial"/>
                <a:sym typeface="Arial"/>
              </a:rPr>
              <a:t>savęs valdymas </a:t>
            </a:r>
            <a:r>
              <a:rPr lang="lt-LT" sz="1600">
                <a:latin typeface="Arial"/>
                <a:ea typeface="Arial"/>
                <a:cs typeface="Arial"/>
                <a:sym typeface="Arial"/>
              </a:rPr>
              <a:t>yra labai svarbus suaugusiųjų įgūdis, leidžiantis jiems veiksmingai derinti darbą ir nuolatinį profesinį tobulėjimą.</a:t>
            </a:r>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Be to, minkštųjų įgūdžių ugdymas gali būti ypač naudingas žemos kvalifikacijos suaugusiesiems, nes </a:t>
            </a:r>
            <a:r>
              <a:rPr b="1" lang="lt-LT" sz="1600">
                <a:latin typeface="Arial"/>
                <a:ea typeface="Arial"/>
                <a:cs typeface="Arial"/>
                <a:sym typeface="Arial"/>
              </a:rPr>
              <a:t>padidina jų galimybes įsidarbinti darbo rinkoje.</a:t>
            </a:r>
            <a:endParaRPr b="1"/>
          </a:p>
        </p:txBody>
      </p:sp>
      <p:sp>
        <p:nvSpPr>
          <p:cNvPr id="924" name="Google Shape;924;p37"/>
          <p:cNvSpPr txBox="1"/>
          <p:nvPr/>
        </p:nvSpPr>
        <p:spPr>
          <a:xfrm>
            <a:off x="1072662" y="430214"/>
            <a:ext cx="10046677"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rgbClr val="000000"/>
              </a:buClr>
              <a:buSzPts val="2800"/>
              <a:buFont typeface="Arial"/>
              <a:buNone/>
            </a:pPr>
            <a:r>
              <a:rPr b="1" i="0" lang="lt-LT" sz="2800" u="none" cap="none" strike="noStrike">
                <a:solidFill>
                  <a:schemeClr val="dk2"/>
                </a:solidFill>
                <a:latin typeface="Arial"/>
                <a:ea typeface="Arial"/>
                <a:cs typeface="Arial"/>
                <a:sym typeface="Arial"/>
              </a:rPr>
              <a:t>Kaip IM gali padėti žemos kvalifikacijos suaugusiesiems </a:t>
            </a:r>
            <a:endParaRPr b="1" i="0" sz="2800" u="none" cap="none" strike="noStrike">
              <a:solidFill>
                <a:schemeClr val="dk2"/>
              </a:solidFill>
              <a:latin typeface="Arial"/>
              <a:ea typeface="Arial"/>
              <a:cs typeface="Arial"/>
              <a:sym typeface="Arial"/>
            </a:endParaRPr>
          </a:p>
          <a:p>
            <a:pPr indent="-228600" lvl="0" marL="228600" marR="0" rtl="0" algn="ctr">
              <a:lnSpc>
                <a:spcPct val="100000"/>
              </a:lnSpc>
              <a:spcBef>
                <a:spcPts val="0"/>
              </a:spcBef>
              <a:spcAft>
                <a:spcPts val="0"/>
              </a:spcAft>
              <a:buClr>
                <a:srgbClr val="000000"/>
              </a:buClr>
              <a:buSzPts val="2800"/>
              <a:buFont typeface="Arial"/>
              <a:buNone/>
            </a:pPr>
            <a:r>
              <a:rPr b="1" i="0" lang="lt-LT" sz="2800" u="none" cap="none" strike="noStrike">
                <a:solidFill>
                  <a:schemeClr val="dk2"/>
                </a:solidFill>
                <a:latin typeface="Arial"/>
                <a:ea typeface="Arial"/>
                <a:cs typeface="Arial"/>
                <a:sym typeface="Arial"/>
              </a:rPr>
              <a:t>įsitraukti į darbo rinką?</a:t>
            </a:r>
            <a:endParaRPr b="0" i="0" sz="1400" u="none" cap="none" strike="noStrike">
              <a:solidFill>
                <a:srgbClr val="000000"/>
              </a:solidFill>
              <a:latin typeface="Arial"/>
              <a:ea typeface="Arial"/>
              <a:cs typeface="Arial"/>
              <a:sym typeface="Arial"/>
            </a:endParaRPr>
          </a:p>
        </p:txBody>
      </p:sp>
      <p:sp>
        <p:nvSpPr>
          <p:cNvPr id="925" name="Google Shape;925;p37"/>
          <p:cNvSpPr txBox="1"/>
          <p:nvPr/>
        </p:nvSpPr>
        <p:spPr>
          <a:xfrm>
            <a:off x="9783011" y="2398828"/>
            <a:ext cx="1611623"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Analitinis mąstymas ir inovacijos</a:t>
            </a:r>
            <a:endParaRPr b="0" i="0" sz="1400" u="none" cap="none" strike="noStrike">
              <a:solidFill>
                <a:srgbClr val="000000"/>
              </a:solidFill>
              <a:latin typeface="Arial"/>
              <a:ea typeface="Arial"/>
              <a:cs typeface="Arial"/>
              <a:sym typeface="Arial"/>
            </a:endParaRPr>
          </a:p>
        </p:txBody>
      </p:sp>
      <p:sp>
        <p:nvSpPr>
          <p:cNvPr id="926" name="Google Shape;926;p37"/>
          <p:cNvSpPr txBox="1"/>
          <p:nvPr/>
        </p:nvSpPr>
        <p:spPr>
          <a:xfrm>
            <a:off x="9783011" y="2746282"/>
            <a:ext cx="1833900" cy="246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Aktyvus mokymasis ir mokymosi strategijos</a:t>
            </a:r>
            <a:endParaRPr b="0" i="0" sz="1400" u="none" cap="none" strike="noStrike">
              <a:solidFill>
                <a:srgbClr val="000000"/>
              </a:solidFill>
              <a:latin typeface="Arial"/>
              <a:ea typeface="Arial"/>
              <a:cs typeface="Arial"/>
              <a:sym typeface="Arial"/>
            </a:endParaRPr>
          </a:p>
        </p:txBody>
      </p:sp>
      <p:sp>
        <p:nvSpPr>
          <p:cNvPr id="927" name="Google Shape;927;p37"/>
          <p:cNvSpPr txBox="1"/>
          <p:nvPr/>
        </p:nvSpPr>
        <p:spPr>
          <a:xfrm>
            <a:off x="9783011" y="3093736"/>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Kompleksinis problemų sprendimas</a:t>
            </a:r>
            <a:endParaRPr b="0" i="0" sz="1400" u="none" cap="none" strike="noStrike">
              <a:solidFill>
                <a:srgbClr val="000000"/>
              </a:solidFill>
              <a:latin typeface="Arial"/>
              <a:ea typeface="Arial"/>
              <a:cs typeface="Arial"/>
              <a:sym typeface="Arial"/>
            </a:endParaRPr>
          </a:p>
        </p:txBody>
      </p:sp>
      <p:sp>
        <p:nvSpPr>
          <p:cNvPr id="928" name="Google Shape;928;p37"/>
          <p:cNvSpPr txBox="1"/>
          <p:nvPr/>
        </p:nvSpPr>
        <p:spPr>
          <a:xfrm>
            <a:off x="9783011" y="3462991"/>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Kritinis mąstymas ir analizė</a:t>
            </a:r>
            <a:endParaRPr b="0" i="0" sz="1400" u="none" cap="none" strike="noStrike">
              <a:solidFill>
                <a:srgbClr val="000000"/>
              </a:solidFill>
              <a:latin typeface="Arial"/>
              <a:ea typeface="Arial"/>
              <a:cs typeface="Arial"/>
              <a:sym typeface="Arial"/>
            </a:endParaRPr>
          </a:p>
        </p:txBody>
      </p:sp>
      <p:sp>
        <p:nvSpPr>
          <p:cNvPr id="929" name="Google Shape;929;p37"/>
          <p:cNvSpPr txBox="1"/>
          <p:nvPr/>
        </p:nvSpPr>
        <p:spPr>
          <a:xfrm>
            <a:off x="9783010" y="3817478"/>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Kūrybiškumas, originalumas ir iniciatyvumas</a:t>
            </a:r>
            <a:endParaRPr b="0" i="0" sz="1400" u="none" cap="none" strike="noStrike">
              <a:solidFill>
                <a:srgbClr val="000000"/>
              </a:solidFill>
              <a:latin typeface="Arial"/>
              <a:ea typeface="Arial"/>
              <a:cs typeface="Arial"/>
              <a:sym typeface="Arial"/>
            </a:endParaRPr>
          </a:p>
        </p:txBody>
      </p:sp>
      <p:sp>
        <p:nvSpPr>
          <p:cNvPr id="930" name="Google Shape;930;p37"/>
          <p:cNvSpPr txBox="1"/>
          <p:nvPr/>
        </p:nvSpPr>
        <p:spPr>
          <a:xfrm>
            <a:off x="9783010" y="4171924"/>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Lyderystė ir socialinė įtaka</a:t>
            </a:r>
            <a:endParaRPr b="0" i="0" sz="1400" u="none" cap="none" strike="noStrike">
              <a:solidFill>
                <a:srgbClr val="000000"/>
              </a:solidFill>
              <a:latin typeface="Arial"/>
              <a:ea typeface="Arial"/>
              <a:cs typeface="Arial"/>
              <a:sym typeface="Arial"/>
            </a:endParaRPr>
          </a:p>
        </p:txBody>
      </p:sp>
      <p:sp>
        <p:nvSpPr>
          <p:cNvPr id="931" name="Google Shape;931;p37"/>
          <p:cNvSpPr txBox="1"/>
          <p:nvPr/>
        </p:nvSpPr>
        <p:spPr>
          <a:xfrm>
            <a:off x="9783010" y="4510629"/>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Technologijų naudojimas, stebėjimas ir kontrolė</a:t>
            </a:r>
            <a:endParaRPr b="0" i="0" sz="1400" u="none" cap="none" strike="noStrike">
              <a:solidFill>
                <a:srgbClr val="000000"/>
              </a:solidFill>
              <a:latin typeface="Arial"/>
              <a:ea typeface="Arial"/>
              <a:cs typeface="Arial"/>
              <a:sym typeface="Arial"/>
            </a:endParaRPr>
          </a:p>
        </p:txBody>
      </p:sp>
      <p:sp>
        <p:nvSpPr>
          <p:cNvPr id="932" name="Google Shape;932;p37"/>
          <p:cNvSpPr txBox="1"/>
          <p:nvPr/>
        </p:nvSpPr>
        <p:spPr>
          <a:xfrm>
            <a:off x="9783010" y="4867581"/>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Technologijų projektavimas ir programavimas</a:t>
            </a:r>
            <a:endParaRPr b="0" i="0" sz="1400" u="none" cap="none" strike="noStrike">
              <a:solidFill>
                <a:srgbClr val="000000"/>
              </a:solidFill>
              <a:latin typeface="Arial"/>
              <a:ea typeface="Arial"/>
              <a:cs typeface="Arial"/>
              <a:sym typeface="Arial"/>
            </a:endParaRPr>
          </a:p>
        </p:txBody>
      </p:sp>
      <p:sp>
        <p:nvSpPr>
          <p:cNvPr id="933" name="Google Shape;933;p37"/>
          <p:cNvSpPr txBox="1"/>
          <p:nvPr/>
        </p:nvSpPr>
        <p:spPr>
          <a:xfrm>
            <a:off x="9783010" y="5224368"/>
            <a:ext cx="2088993"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Atsparumas, streso toleravimas ir lankstumas</a:t>
            </a:r>
            <a:endParaRPr b="0" i="0" sz="1400" u="none" cap="none" strike="noStrike">
              <a:solidFill>
                <a:srgbClr val="000000"/>
              </a:solidFill>
              <a:latin typeface="Arial"/>
              <a:ea typeface="Arial"/>
              <a:cs typeface="Arial"/>
              <a:sym typeface="Arial"/>
            </a:endParaRPr>
          </a:p>
        </p:txBody>
      </p:sp>
      <p:sp>
        <p:nvSpPr>
          <p:cNvPr id="934" name="Google Shape;934;p37"/>
          <p:cNvSpPr txBox="1"/>
          <p:nvPr/>
        </p:nvSpPr>
        <p:spPr>
          <a:xfrm>
            <a:off x="9783010" y="5570901"/>
            <a:ext cx="2088993"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Argumentavimas, problemų sprendimas ir idėjų kūrimas</a:t>
            </a:r>
            <a:endParaRPr b="0" i="0" sz="1400" u="none" cap="none" strike="noStrike">
              <a:solidFill>
                <a:srgbClr val="000000"/>
              </a:solidFill>
              <a:latin typeface="Arial"/>
              <a:ea typeface="Arial"/>
              <a:cs typeface="Arial"/>
              <a:sym typeface="Arial"/>
            </a:endParaRPr>
          </a:p>
        </p:txBody>
      </p:sp>
      <p:sp>
        <p:nvSpPr>
          <p:cNvPr id="935" name="Google Shape;935;p37"/>
          <p:cNvSpPr txBox="1"/>
          <p:nvPr/>
        </p:nvSpPr>
        <p:spPr>
          <a:xfrm>
            <a:off x="9899215" y="5873858"/>
            <a:ext cx="2088993" cy="184666"/>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Šaltinis: </a:t>
            </a:r>
            <a:r>
              <a:rPr b="0" i="1" lang="lt-LT" sz="600" u="none" cap="none" strike="noStrike">
                <a:solidFill>
                  <a:srgbClr val="000000"/>
                </a:solidFill>
                <a:latin typeface="Arial"/>
                <a:ea typeface="Arial"/>
                <a:cs typeface="Arial"/>
                <a:sym typeface="Arial"/>
              </a:rPr>
              <a:t>2020 m. darbo vietų ateities ataskaita. Pasaulio ekonomikos forumas</a:t>
            </a:r>
            <a:endParaRPr b="0" i="0" sz="1400" u="none" cap="none" strike="noStrike">
              <a:solidFill>
                <a:srgbClr val="000000"/>
              </a:solidFill>
              <a:latin typeface="Arial"/>
              <a:ea typeface="Arial"/>
              <a:cs typeface="Arial"/>
              <a:sym typeface="Arial"/>
            </a:endParaRPr>
          </a:p>
        </p:txBody>
      </p:sp>
      <p:sp>
        <p:nvSpPr>
          <p:cNvPr id="936" name="Google Shape;936;p37"/>
          <p:cNvSpPr txBox="1"/>
          <p:nvPr/>
        </p:nvSpPr>
        <p:spPr>
          <a:xfrm>
            <a:off x="7795162" y="493708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Įgūdžių tipas</a:t>
            </a:r>
            <a:endParaRPr b="0" i="0" sz="1400" u="none" cap="none" strike="noStrike">
              <a:solidFill>
                <a:srgbClr val="000000"/>
              </a:solidFill>
              <a:latin typeface="Arial"/>
              <a:ea typeface="Arial"/>
              <a:cs typeface="Arial"/>
              <a:sym typeface="Arial"/>
            </a:endParaRPr>
          </a:p>
        </p:txBody>
      </p:sp>
      <p:sp>
        <p:nvSpPr>
          <p:cNvPr id="937" name="Google Shape;937;p37"/>
          <p:cNvSpPr txBox="1"/>
          <p:nvPr/>
        </p:nvSpPr>
        <p:spPr>
          <a:xfrm>
            <a:off x="7915757" y="510125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Problemų sprendimas</a:t>
            </a:r>
            <a:endParaRPr b="0" i="0" sz="1400" u="none" cap="none" strike="noStrike">
              <a:solidFill>
                <a:srgbClr val="000000"/>
              </a:solidFill>
              <a:latin typeface="Arial"/>
              <a:ea typeface="Arial"/>
              <a:cs typeface="Arial"/>
              <a:sym typeface="Arial"/>
            </a:endParaRPr>
          </a:p>
        </p:txBody>
      </p:sp>
      <p:sp>
        <p:nvSpPr>
          <p:cNvPr id="938" name="Google Shape;938;p37"/>
          <p:cNvSpPr txBox="1"/>
          <p:nvPr/>
        </p:nvSpPr>
        <p:spPr>
          <a:xfrm>
            <a:off x="7915757" y="5412329"/>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Darbas su žmonėmis</a:t>
            </a:r>
            <a:endParaRPr b="0" i="0" sz="1400" u="none" cap="none" strike="noStrike">
              <a:solidFill>
                <a:srgbClr val="000000"/>
              </a:solidFill>
              <a:latin typeface="Arial"/>
              <a:ea typeface="Arial"/>
              <a:cs typeface="Arial"/>
              <a:sym typeface="Arial"/>
            </a:endParaRPr>
          </a:p>
        </p:txBody>
      </p:sp>
      <p:sp>
        <p:nvSpPr>
          <p:cNvPr id="939" name="Google Shape;939;p37"/>
          <p:cNvSpPr txBox="1"/>
          <p:nvPr/>
        </p:nvSpPr>
        <p:spPr>
          <a:xfrm>
            <a:off x="7915757" y="5256793"/>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Savęs valdymas </a:t>
            </a:r>
            <a:endParaRPr b="0" i="0" sz="1400" u="none" cap="none" strike="noStrike">
              <a:solidFill>
                <a:srgbClr val="000000"/>
              </a:solidFill>
              <a:latin typeface="Arial"/>
              <a:ea typeface="Arial"/>
              <a:cs typeface="Arial"/>
              <a:sym typeface="Arial"/>
            </a:endParaRPr>
          </a:p>
        </p:txBody>
      </p:sp>
      <p:sp>
        <p:nvSpPr>
          <p:cNvPr id="940" name="Google Shape;940;p37"/>
          <p:cNvSpPr txBox="1"/>
          <p:nvPr/>
        </p:nvSpPr>
        <p:spPr>
          <a:xfrm>
            <a:off x="7915756" y="5567865"/>
            <a:ext cx="1498587"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Technologijų naudojimas ir plėtra</a:t>
            </a:r>
            <a:endParaRPr b="0" i="0" sz="1400" u="none" cap="none" strike="noStrike">
              <a:solidFill>
                <a:srgbClr val="000000"/>
              </a:solidFill>
              <a:latin typeface="Arial"/>
              <a:ea typeface="Arial"/>
              <a:cs typeface="Arial"/>
              <a:sym typeface="Arial"/>
            </a:endParaRPr>
          </a:p>
        </p:txBody>
      </p:sp>
      <p:sp>
        <p:nvSpPr>
          <p:cNvPr id="941" name="Google Shape;941;p37"/>
          <p:cNvSpPr txBox="1"/>
          <p:nvPr/>
        </p:nvSpPr>
        <p:spPr>
          <a:xfrm>
            <a:off x="7764970" y="1892749"/>
            <a:ext cx="1649373" cy="92333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lt-LT" sz="2000" u="none" cap="none" strike="noStrike">
                <a:solidFill>
                  <a:srgbClr val="000000"/>
                </a:solidFill>
                <a:latin typeface="Arial"/>
                <a:ea typeface="Arial"/>
                <a:cs typeface="Arial"/>
                <a:sym typeface="Arial"/>
              </a:rPr>
              <a:t>10 svarbiausių įgūdžių 2025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39"/>
          <p:cNvSpPr txBox="1"/>
          <p:nvPr>
            <p:ph type="title"/>
          </p:nvPr>
        </p:nvSpPr>
        <p:spPr>
          <a:xfrm>
            <a:off x="1274064" y="845621"/>
            <a:ext cx="5964936" cy="914400"/>
          </a:xfrm>
          <a:prstGeom prst="rect">
            <a:avLst/>
          </a:prstGeom>
          <a:noFill/>
          <a:ln>
            <a:noFill/>
          </a:ln>
        </p:spPr>
        <p:txBody>
          <a:bodyPr anchorCtr="0" anchor="b" bIns="45700" lIns="91425" spcFirstLastPara="1" rIns="91425" wrap="square" tIns="45700">
            <a:noAutofit/>
          </a:bodyPr>
          <a:lstStyle/>
          <a:p>
            <a:pPr indent="0" lvl="0" marL="0" rtl="0" algn="l">
              <a:lnSpc>
                <a:spcPct val="114000"/>
              </a:lnSpc>
              <a:spcBef>
                <a:spcPts val="1000"/>
              </a:spcBef>
              <a:spcAft>
                <a:spcPts val="0"/>
              </a:spcAft>
              <a:buSzPts val="2400"/>
              <a:buNone/>
            </a:pPr>
            <a:r>
              <a:rPr b="1" lang="lt-LT"/>
              <a:t>IM potencialo atskleidimas</a:t>
            </a:r>
            <a:endParaRPr/>
          </a:p>
        </p:txBody>
      </p:sp>
      <p:sp>
        <p:nvSpPr>
          <p:cNvPr id="949" name="Google Shape;949;p39"/>
          <p:cNvSpPr txBox="1"/>
          <p:nvPr>
            <p:ph idx="1" type="body"/>
          </p:nvPr>
        </p:nvSpPr>
        <p:spPr>
          <a:xfrm>
            <a:off x="891430" y="1879289"/>
            <a:ext cx="6162040" cy="3642347"/>
          </a:xfrm>
          <a:prstGeom prst="rect">
            <a:avLst/>
          </a:prstGeom>
          <a:noFill/>
          <a:ln>
            <a:noFill/>
          </a:ln>
        </p:spPr>
        <p:txBody>
          <a:bodyPr anchorCtr="0" anchor="t" bIns="45700" lIns="91425" spcFirstLastPara="1" rIns="91425" wrap="square" tIns="45700">
            <a:noAutofit/>
          </a:bodyPr>
          <a:lstStyle/>
          <a:p>
            <a:pPr indent="-285750" lvl="0" marL="514350" rtl="0" algn="just">
              <a:lnSpc>
                <a:spcPct val="100000"/>
              </a:lnSpc>
              <a:spcBef>
                <a:spcPts val="600"/>
              </a:spcBef>
              <a:spcAft>
                <a:spcPts val="0"/>
              </a:spcAft>
              <a:buSzPts val="1260"/>
              <a:buFont typeface="Arial"/>
              <a:buChar char="•"/>
            </a:pPr>
            <a:r>
              <a:rPr lang="lt-LT" sz="1600"/>
              <a:t>IM gali turėti svarų poveikį stiprinant problemų sprendimo gebėjimus, loginį mąstymą ir sprendimų priėmimo įgūdžius žemos kvalifikacijos besimokančių suaugusiųjų profesinėje, švietimo ir kasdienėje veikloje.</a:t>
            </a:r>
            <a:endParaRPr/>
          </a:p>
          <a:p>
            <a:pPr indent="-285750" lvl="0" marL="514350" rtl="0" algn="just">
              <a:lnSpc>
                <a:spcPct val="100000"/>
              </a:lnSpc>
              <a:spcBef>
                <a:spcPts val="600"/>
              </a:spcBef>
              <a:spcAft>
                <a:spcPts val="0"/>
              </a:spcAft>
              <a:buSzPts val="1260"/>
              <a:buFont typeface="Arial"/>
              <a:buChar char="•"/>
            </a:pPr>
            <a:r>
              <a:rPr lang="lt-LT" sz="1600"/>
              <a:t>Įgyti IM gebėjimai gali padėti pagerinti įsidarbinimo ir išplėsti mokymosi visą gyvenimą galimybes.</a:t>
            </a:r>
            <a:endParaRPr/>
          </a:p>
          <a:p>
            <a:pPr indent="-285750" lvl="0" marL="514350" rtl="0" algn="just">
              <a:lnSpc>
                <a:spcPct val="100000"/>
              </a:lnSpc>
              <a:spcBef>
                <a:spcPts val="600"/>
              </a:spcBef>
              <a:spcAft>
                <a:spcPts val="0"/>
              </a:spcAft>
              <a:buSzPts val="1260"/>
              <a:buFont typeface="Arial"/>
              <a:buChar char="•"/>
            </a:pPr>
            <a:r>
              <a:rPr lang="lt-LT" sz="1600"/>
              <a:t>IM atlieka svarbų vaidmenį skatinant žemos kvalifikacijos suaugusiųjų skaitmeninę įtrauktį, nes suteikia jiems esminių įgūdžių, reikalingų orientuojantis skaitmeninėje aplinkoje. </a:t>
            </a:r>
            <a:endParaRPr sz="1600"/>
          </a:p>
          <a:p>
            <a:pPr indent="-285750" lvl="0" marL="514350" rtl="0" algn="just">
              <a:lnSpc>
                <a:spcPct val="100000"/>
              </a:lnSpc>
              <a:spcBef>
                <a:spcPts val="600"/>
              </a:spcBef>
              <a:spcAft>
                <a:spcPts val="0"/>
              </a:spcAft>
              <a:buSzPts val="1260"/>
              <a:buFont typeface="Arial"/>
              <a:buChar char="•"/>
            </a:pPr>
            <a:r>
              <a:rPr lang="lt-LT" sz="1600"/>
              <a:t>Asmenys, gerai suprantantys IM principus, geriau moka naudotis technologijomis, yra įgiję aukštesnį skaitmeninio raštingumo lygį ir geriau supranta, kaip veikia dirbtinis intelektas (DI).</a:t>
            </a:r>
            <a:endParaRPr sz="1600"/>
          </a:p>
        </p:txBody>
      </p:sp>
      <p:pic>
        <p:nvPicPr>
          <p:cNvPr descr="Adult listening in class" id="950" name="Google Shape;950;p39"/>
          <p:cNvPicPr preferRelativeResize="0"/>
          <p:nvPr/>
        </p:nvPicPr>
        <p:blipFill rotWithShape="1">
          <a:blip r:embed="rId3">
            <a:alphaModFix/>
          </a:blip>
          <a:srcRect b="0" l="30084" r="29007" t="1517"/>
          <a:stretch/>
        </p:blipFill>
        <p:spPr>
          <a:xfrm>
            <a:off x="8082840" y="0"/>
            <a:ext cx="4109160" cy="6858000"/>
          </a:xfrm>
          <a:prstGeom prst="rect">
            <a:avLst/>
          </a:prstGeom>
          <a:noFill/>
          <a:ln>
            <a:noFill/>
          </a:ln>
        </p:spPr>
      </p:pic>
      <p:sp>
        <p:nvSpPr>
          <p:cNvPr id="951" name="Google Shape;951;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40"/>
          <p:cNvSpPr/>
          <p:nvPr/>
        </p:nvSpPr>
        <p:spPr>
          <a:xfrm>
            <a:off x="893241" y="1788117"/>
            <a:ext cx="5918200" cy="1650120"/>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8" name="Google Shape;958;p40"/>
          <p:cNvSpPr txBox="1"/>
          <p:nvPr>
            <p:ph type="title"/>
          </p:nvPr>
        </p:nvSpPr>
        <p:spPr>
          <a:xfrm>
            <a:off x="1117600" y="850050"/>
            <a:ext cx="99568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IM dirbtinio intelekto amžiuje</a:t>
            </a:r>
            <a:endParaRPr sz="2800">
              <a:latin typeface="Arial"/>
              <a:ea typeface="Arial"/>
              <a:cs typeface="Arial"/>
              <a:sym typeface="Arial"/>
            </a:endParaRPr>
          </a:p>
        </p:txBody>
      </p:sp>
      <p:sp>
        <p:nvSpPr>
          <p:cNvPr id="959" name="Google Shape;959;p40"/>
          <p:cNvSpPr txBox="1"/>
          <p:nvPr>
            <p:ph idx="1" type="body"/>
          </p:nvPr>
        </p:nvSpPr>
        <p:spPr>
          <a:xfrm>
            <a:off x="839493" y="1702163"/>
            <a:ext cx="5894478" cy="1605622"/>
          </a:xfrm>
          <a:prstGeom prst="rect">
            <a:avLst/>
          </a:prstGeom>
          <a:noFill/>
          <a:ln>
            <a:noFill/>
          </a:ln>
        </p:spPr>
        <p:txBody>
          <a:bodyPr anchorCtr="0" anchor="t" bIns="45700" lIns="91425" spcFirstLastPara="1" rIns="91425" wrap="square" tIns="45700">
            <a:normAutofit fontScale="92500" lnSpcReduction="10000"/>
          </a:bodyPr>
          <a:lstStyle/>
          <a:p>
            <a:pPr indent="0" lvl="0" marL="148590" rtl="0" algn="just">
              <a:lnSpc>
                <a:spcPct val="100000"/>
              </a:lnSpc>
              <a:spcBef>
                <a:spcPts val="1000"/>
              </a:spcBef>
              <a:spcAft>
                <a:spcPts val="0"/>
              </a:spcAft>
              <a:buSzPct val="85135"/>
              <a:buNone/>
            </a:pPr>
            <a:r>
              <a:rPr lang="lt-LT" sz="1600">
                <a:latin typeface="Arial"/>
                <a:ea typeface="Arial"/>
                <a:cs typeface="Arial"/>
                <a:sym typeface="Arial"/>
              </a:rPr>
              <a:t>IM konceptai, tokie kaip dekompozicija, abstrakcija, šablonų atpažinimas ir algoritminis mąstymas, yra tiesiogiai susiję su dirbtinio intelekto (DI) mąstymo principais.</a:t>
            </a:r>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Suaugusieji, kurie supranta pagrindinius IM principus, gali lengviau suprasti technologijas ir geriau taikyti DI mąstymo principus.</a:t>
            </a:r>
            <a:endParaRPr sz="1600">
              <a:latin typeface="Arial"/>
              <a:ea typeface="Arial"/>
              <a:cs typeface="Arial"/>
              <a:sym typeface="Arial"/>
            </a:endParaRPr>
          </a:p>
          <a:p>
            <a:pPr indent="0" lvl="0" marL="148590" rtl="0" algn="l">
              <a:lnSpc>
                <a:spcPct val="100000"/>
              </a:lnSpc>
              <a:spcBef>
                <a:spcPts val="1000"/>
              </a:spcBef>
              <a:spcAft>
                <a:spcPts val="0"/>
              </a:spcAft>
              <a:buSzPct val="85135"/>
              <a:buNone/>
            </a:pPr>
            <a:r>
              <a:t/>
            </a:r>
            <a:endParaRPr sz="1600">
              <a:latin typeface="Arial"/>
              <a:ea typeface="Arial"/>
              <a:cs typeface="Arial"/>
              <a:sym typeface="Arial"/>
            </a:endParaRPr>
          </a:p>
        </p:txBody>
      </p:sp>
      <p:sp>
        <p:nvSpPr>
          <p:cNvPr id="960" name="Google Shape;960;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961" name="Google Shape;961;p40"/>
          <p:cNvSpPr/>
          <p:nvPr/>
        </p:nvSpPr>
        <p:spPr>
          <a:xfrm>
            <a:off x="5323840" y="3547889"/>
            <a:ext cx="6096000" cy="25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962" name="Google Shape;962;p40"/>
          <p:cNvSpPr txBox="1"/>
          <p:nvPr/>
        </p:nvSpPr>
        <p:spPr>
          <a:xfrm>
            <a:off x="5258016" y="3576150"/>
            <a:ext cx="6161824" cy="2466843"/>
          </a:xfrm>
          <a:prstGeom prst="rect">
            <a:avLst/>
          </a:prstGeom>
          <a:noFill/>
          <a:ln>
            <a:noFill/>
          </a:ln>
        </p:spPr>
        <p:txBody>
          <a:bodyPr anchorCtr="0" anchor="t" bIns="45700" lIns="91425" spcFirstLastPara="1" rIns="91425" wrap="square" tIns="45700">
            <a:noAutofit/>
          </a:bodyPr>
          <a:lstStyle/>
          <a:p>
            <a:pPr indent="0" lvl="0" marL="148590" marR="0" rtl="0" algn="just">
              <a:lnSpc>
                <a:spcPct val="100000"/>
              </a:lnSpc>
              <a:spcBef>
                <a:spcPts val="0"/>
              </a:spcBef>
              <a:spcAft>
                <a:spcPts val="0"/>
              </a:spcAft>
              <a:buClr>
                <a:schemeClr val="dk2"/>
              </a:buClr>
              <a:buSzPts val="1260"/>
              <a:buFont typeface="Arial"/>
              <a:buNone/>
            </a:pPr>
            <a:r>
              <a:rPr b="0" i="0" lang="lt-LT" sz="1600" u="none" cap="none" strike="noStrike">
                <a:solidFill>
                  <a:schemeClr val="dk2"/>
                </a:solidFill>
                <a:latin typeface="Arial"/>
                <a:ea typeface="Arial"/>
                <a:cs typeface="Arial"/>
                <a:sym typeface="Arial"/>
              </a:rPr>
              <a:t>DI mąstymas peržengia IM pagrindus ir apima pažangesnius kognityvinius ir skaičiavimo procesus, pvz: duomenų bazių panaudojimą ir argumentavimą sprendžiant problemas; bendrų žinių fiksavimą ir argumentavimą; semantikos ir kontekstinės informacijos apdorojimą; veiksmingą nestruktūrizuotų duomenų tvarkymą.</a:t>
            </a:r>
            <a:endParaRPr b="0" i="0" sz="1400" u="none" cap="none" strike="noStrike">
              <a:solidFill>
                <a:srgbClr val="000000"/>
              </a:solidFill>
              <a:latin typeface="Arial"/>
              <a:ea typeface="Arial"/>
              <a:cs typeface="Arial"/>
              <a:sym typeface="Arial"/>
            </a:endParaRPr>
          </a:p>
          <a:p>
            <a:pPr indent="0" lvl="0" marL="148590" marR="0" rtl="0" algn="just">
              <a:lnSpc>
                <a:spcPct val="100000"/>
              </a:lnSpc>
              <a:spcBef>
                <a:spcPts val="0"/>
              </a:spcBef>
              <a:spcAft>
                <a:spcPts val="0"/>
              </a:spcAft>
              <a:buClr>
                <a:schemeClr val="dk2"/>
              </a:buClr>
              <a:buSzPts val="1260"/>
              <a:buFont typeface="Arial"/>
              <a:buNone/>
            </a:pPr>
            <a:r>
              <a:t/>
            </a:r>
            <a:endParaRPr b="0" i="0" sz="1100" u="none" cap="none" strike="noStrike">
              <a:solidFill>
                <a:schemeClr val="dk2"/>
              </a:solidFill>
              <a:latin typeface="Arial"/>
              <a:ea typeface="Arial"/>
              <a:cs typeface="Arial"/>
              <a:sym typeface="Arial"/>
            </a:endParaRPr>
          </a:p>
          <a:p>
            <a:pPr indent="0" lvl="0" marL="14859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dk2"/>
                </a:solidFill>
                <a:latin typeface="Arial"/>
                <a:ea typeface="Arial"/>
                <a:cs typeface="Arial"/>
                <a:sym typeface="Arial"/>
              </a:rPr>
              <a:t>Dėl šių gebėjimų DI mąstymas tampa holistine ir labiau prisitaikančia sistema, skirta sudėtingiems realaus pasaulio iššūkiams spręsti.</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0"/>
              </a:spcBef>
              <a:spcAft>
                <a:spcPts val="0"/>
              </a:spcAft>
              <a:buClr>
                <a:schemeClr val="dk2"/>
              </a:buClr>
              <a:buSzPts val="1260"/>
              <a:buFont typeface="Arial"/>
              <a:buNone/>
            </a:pPr>
            <a:r>
              <a:t/>
            </a:r>
            <a:endParaRPr b="0" i="0" sz="1600" u="none" cap="none" strike="noStrike">
              <a:solidFill>
                <a:schemeClr val="dk2"/>
              </a:solidFill>
              <a:latin typeface="Arial"/>
              <a:ea typeface="Arial"/>
              <a:cs typeface="Arial"/>
              <a:sym typeface="Arial"/>
            </a:endParaRPr>
          </a:p>
        </p:txBody>
      </p:sp>
      <p:sp>
        <p:nvSpPr>
          <p:cNvPr id="963" name="Google Shape;963;p40"/>
          <p:cNvSpPr/>
          <p:nvPr/>
        </p:nvSpPr>
        <p:spPr>
          <a:xfrm>
            <a:off x="7772400" y="2042962"/>
            <a:ext cx="1280160" cy="1188720"/>
          </a:xfrm>
          <a:prstGeom prst="ellipse">
            <a:avLst/>
          </a:prstGeom>
          <a:solidFill>
            <a:schemeClr val="accent3">
              <a:alpha val="4784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4" name="Google Shape;964;p40"/>
          <p:cNvSpPr/>
          <p:nvPr/>
        </p:nvSpPr>
        <p:spPr>
          <a:xfrm>
            <a:off x="8773160" y="2042962"/>
            <a:ext cx="1280160" cy="1188720"/>
          </a:xfrm>
          <a:prstGeom prst="ellipse">
            <a:avLst/>
          </a:prstGeom>
          <a:solidFill>
            <a:schemeClr val="accent5">
              <a:alpha val="4784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5" name="Google Shape;965;p40"/>
          <p:cNvSpPr txBox="1"/>
          <p:nvPr/>
        </p:nvSpPr>
        <p:spPr>
          <a:xfrm>
            <a:off x="8986300" y="2461414"/>
            <a:ext cx="1178560"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DI mąstymo principai </a:t>
            </a:r>
            <a:endParaRPr b="0" i="0" sz="1400" u="none" cap="none" strike="noStrike">
              <a:solidFill>
                <a:srgbClr val="000000"/>
              </a:solidFill>
              <a:latin typeface="Arial"/>
              <a:ea typeface="Arial"/>
              <a:cs typeface="Arial"/>
              <a:sym typeface="Arial"/>
            </a:endParaRPr>
          </a:p>
        </p:txBody>
      </p:sp>
      <p:sp>
        <p:nvSpPr>
          <p:cNvPr id="966" name="Google Shape;966;p40"/>
          <p:cNvSpPr txBox="1"/>
          <p:nvPr/>
        </p:nvSpPr>
        <p:spPr>
          <a:xfrm>
            <a:off x="8051800" y="2489397"/>
            <a:ext cx="721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IM</a:t>
            </a:r>
            <a:endParaRPr b="0" i="0" sz="1400" u="none" cap="none" strike="noStrike">
              <a:solidFill>
                <a:srgbClr val="000000"/>
              </a:solidFill>
              <a:latin typeface="Arial"/>
              <a:ea typeface="Arial"/>
              <a:cs typeface="Arial"/>
              <a:sym typeface="Arial"/>
            </a:endParaRPr>
          </a:p>
        </p:txBody>
      </p:sp>
      <p:sp>
        <p:nvSpPr>
          <p:cNvPr id="967" name="Google Shape;967;p40"/>
          <p:cNvSpPr txBox="1"/>
          <p:nvPr/>
        </p:nvSpPr>
        <p:spPr>
          <a:xfrm>
            <a:off x="8536940" y="3176205"/>
            <a:ext cx="1516380"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Persidengimas </a:t>
            </a:r>
            <a:endParaRPr b="0" i="0" sz="1400" u="none" cap="none" strike="noStrike">
              <a:solidFill>
                <a:srgbClr val="000000"/>
              </a:solidFill>
              <a:latin typeface="Arial"/>
              <a:ea typeface="Arial"/>
              <a:cs typeface="Arial"/>
              <a:sym typeface="Arial"/>
            </a:endParaRPr>
          </a:p>
        </p:txBody>
      </p:sp>
      <p:cxnSp>
        <p:nvCxnSpPr>
          <p:cNvPr id="968" name="Google Shape;968;p40"/>
          <p:cNvCxnSpPr/>
          <p:nvPr/>
        </p:nvCxnSpPr>
        <p:spPr>
          <a:xfrm rot="10800000">
            <a:off x="8933180" y="2749301"/>
            <a:ext cx="5080" cy="411495"/>
          </a:xfrm>
          <a:prstGeom prst="straightConnector1">
            <a:avLst/>
          </a:prstGeom>
          <a:noFill/>
          <a:ln cap="flat" cmpd="sng" w="38100">
            <a:solidFill>
              <a:schemeClr val="dk1"/>
            </a:solidFill>
            <a:prstDash val="solid"/>
            <a:round/>
            <a:headEnd len="sm" w="sm" type="none"/>
            <a:tailEnd len="med" w="med" type="triangle"/>
          </a:ln>
        </p:spPr>
      </p:cxnSp>
      <p:cxnSp>
        <p:nvCxnSpPr>
          <p:cNvPr id="969" name="Google Shape;969;p40"/>
          <p:cNvCxnSpPr/>
          <p:nvPr/>
        </p:nvCxnSpPr>
        <p:spPr>
          <a:xfrm>
            <a:off x="8133078" y="2013467"/>
            <a:ext cx="1508762" cy="0"/>
          </a:xfrm>
          <a:prstGeom prst="straightConnector1">
            <a:avLst/>
          </a:prstGeom>
          <a:noFill/>
          <a:ln cap="flat" cmpd="sng" w="38100">
            <a:solidFill>
              <a:srgbClr val="2E86C7"/>
            </a:solidFill>
            <a:prstDash val="solid"/>
            <a:round/>
            <a:headEnd len="sm" w="sm" type="none"/>
            <a:tailEnd len="med" w="med" type="triangle"/>
          </a:ln>
        </p:spPr>
      </p:cxnSp>
      <p:sp>
        <p:nvSpPr>
          <p:cNvPr id="970" name="Google Shape;970;p40"/>
          <p:cNvSpPr txBox="1"/>
          <p:nvPr/>
        </p:nvSpPr>
        <p:spPr>
          <a:xfrm>
            <a:off x="8445500" y="1728035"/>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Judėjimas </a:t>
            </a:r>
            <a:endParaRPr b="0" i="0" sz="1400" u="none" cap="none" strike="noStrike">
              <a:solidFill>
                <a:srgbClr val="000000"/>
              </a:solidFill>
              <a:latin typeface="Arial"/>
              <a:ea typeface="Arial"/>
              <a:cs typeface="Arial"/>
              <a:sym typeface="Arial"/>
            </a:endParaRPr>
          </a:p>
        </p:txBody>
      </p:sp>
      <p:pic>
        <p:nvPicPr>
          <p:cNvPr descr="https://ars.els-cdn.com/content/image/1-s2.0-S0736585323000904-gr1.jpg" id="971" name="Google Shape;971;p40"/>
          <p:cNvPicPr preferRelativeResize="0"/>
          <p:nvPr/>
        </p:nvPicPr>
        <p:blipFill rotWithShape="1">
          <a:blip r:embed="rId3">
            <a:alphaModFix/>
          </a:blip>
          <a:srcRect b="0" l="0" r="0" t="0"/>
          <a:stretch/>
        </p:blipFill>
        <p:spPr>
          <a:xfrm>
            <a:off x="839493" y="3737661"/>
            <a:ext cx="4398418" cy="1873401"/>
          </a:xfrm>
          <a:prstGeom prst="rect">
            <a:avLst/>
          </a:prstGeom>
          <a:noFill/>
          <a:ln>
            <a:noFill/>
          </a:ln>
        </p:spPr>
      </p:pic>
      <p:sp>
        <p:nvSpPr>
          <p:cNvPr id="972" name="Google Shape;972;p40"/>
          <p:cNvSpPr/>
          <p:nvPr/>
        </p:nvSpPr>
        <p:spPr>
          <a:xfrm>
            <a:off x="3786732" y="5551878"/>
            <a:ext cx="1719505" cy="246181"/>
          </a:xfrm>
          <a:prstGeom prst="rect">
            <a:avLst/>
          </a:prstGeom>
          <a:noFill/>
          <a:ln>
            <a:noFill/>
          </a:ln>
        </p:spPr>
        <p:txBody>
          <a:bodyPr anchorCtr="0" anchor="t" bIns="45700" lIns="91425" spcFirstLastPara="1" rIns="91425" wrap="square" tIns="45700">
            <a:spAutoFit/>
          </a:bodyPr>
          <a:lstStyle/>
          <a:p>
            <a:pPr indent="0" lvl="0" marL="228600" marR="0" rtl="0" algn="l">
              <a:lnSpc>
                <a:spcPct val="100000"/>
              </a:lnSpc>
              <a:spcBef>
                <a:spcPts val="0"/>
              </a:spcBef>
              <a:spcAft>
                <a:spcPts val="0"/>
              </a:spcAft>
              <a:buClr>
                <a:srgbClr val="000000"/>
              </a:buClr>
              <a:buSzPts val="1000"/>
              <a:buFont typeface="Arial"/>
              <a:buNone/>
            </a:pPr>
            <a:r>
              <a:rPr b="1" i="1" lang="lt-LT" sz="1000" u="none" cap="none" strike="noStrike">
                <a:solidFill>
                  <a:srgbClr val="000000"/>
                </a:solidFill>
                <a:latin typeface="Arial"/>
                <a:ea typeface="Arial"/>
                <a:cs typeface="Arial"/>
                <a:sym typeface="Arial"/>
              </a:rPr>
              <a:t>Šaltinis: Celik, 2023</a:t>
            </a:r>
            <a:endParaRPr b="1" i="1" sz="1050" u="none" cap="none" strike="noStrike">
              <a:solidFill>
                <a:srgbClr val="000000"/>
              </a:solidFill>
              <a:latin typeface="Arial"/>
              <a:ea typeface="Arial"/>
              <a:cs typeface="Arial"/>
              <a:sym typeface="Arial"/>
            </a:endParaRPr>
          </a:p>
        </p:txBody>
      </p:sp>
      <p:sp>
        <p:nvSpPr>
          <p:cNvPr id="973" name="Google Shape;973;p40"/>
          <p:cNvSpPr txBox="1"/>
          <p:nvPr/>
        </p:nvSpPr>
        <p:spPr>
          <a:xfrm>
            <a:off x="1042279" y="4006710"/>
            <a:ext cx="432000" cy="7710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Smalsumas</a:t>
            </a:r>
            <a:endParaRPr b="1" i="0" sz="700" u="none" cap="none" strike="noStrike">
              <a:solidFill>
                <a:srgbClr val="000000"/>
              </a:solidFill>
              <a:latin typeface="Arial"/>
              <a:ea typeface="Arial"/>
              <a:cs typeface="Arial"/>
              <a:sym typeface="Arial"/>
            </a:endParaRPr>
          </a:p>
        </p:txBody>
      </p:sp>
      <p:sp>
        <p:nvSpPr>
          <p:cNvPr id="974" name="Google Shape;974;p40"/>
          <p:cNvSpPr txBox="1"/>
          <p:nvPr/>
        </p:nvSpPr>
        <p:spPr>
          <a:xfrm>
            <a:off x="910150" y="4154645"/>
            <a:ext cx="690226" cy="153888"/>
          </a:xfrm>
          <a:prstGeom prst="rect">
            <a:avLst/>
          </a:prstGeom>
          <a:gradFill>
            <a:gsLst>
              <a:gs pos="0">
                <a:srgbClr val="BABABA"/>
              </a:gs>
              <a:gs pos="35000">
                <a:srgbClr val="CFCFCF"/>
              </a:gs>
              <a:gs pos="100000">
                <a:srgbClr val="EDEDED"/>
              </a:gs>
            </a:gsLst>
            <a:lin ang="16200000" scaled="0"/>
          </a:gradFill>
          <a:ln cap="flat" cmpd="sng" w="9525">
            <a:solidFill>
              <a:srgbClr val="7F7F7F"/>
            </a:solidFill>
            <a:prstDash val="solid"/>
            <a:round/>
            <a:headEnd len="sm" w="sm" type="none"/>
            <a:tailEnd len="sm" w="sm" type="none"/>
          </a:ln>
          <a:effectLst>
            <a:outerShdw blurRad="40000" rotWithShape="0" dir="5400000" dist="20000">
              <a:srgbClr val="000000">
                <a:alpha val="36470"/>
              </a:srgbClr>
            </a:outerShdw>
          </a:effectLst>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chemeClr val="dk1"/>
                </a:solidFill>
                <a:latin typeface="Arial"/>
                <a:ea typeface="Arial"/>
                <a:cs typeface="Arial"/>
                <a:sym typeface="Arial"/>
              </a:rPr>
              <a:t>Dėmesio </a:t>
            </a:r>
            <a:endParaRPr b="1" i="0" sz="5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chemeClr val="dk1"/>
                </a:solidFill>
                <a:latin typeface="Arial"/>
                <a:ea typeface="Arial"/>
                <a:cs typeface="Arial"/>
                <a:sym typeface="Arial"/>
              </a:rPr>
              <a:t>koncentravimas</a:t>
            </a:r>
            <a:endParaRPr b="1" i="0" sz="500" u="none" cap="none" strike="noStrike">
              <a:solidFill>
                <a:srgbClr val="000000"/>
              </a:solidFill>
              <a:latin typeface="Arial"/>
              <a:ea typeface="Arial"/>
              <a:cs typeface="Arial"/>
              <a:sym typeface="Arial"/>
            </a:endParaRPr>
          </a:p>
        </p:txBody>
      </p:sp>
      <p:sp>
        <p:nvSpPr>
          <p:cNvPr id="975" name="Google Shape;975;p40"/>
          <p:cNvSpPr txBox="1"/>
          <p:nvPr/>
        </p:nvSpPr>
        <p:spPr>
          <a:xfrm>
            <a:off x="926070" y="4363735"/>
            <a:ext cx="660117" cy="78208"/>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Malonumas</a:t>
            </a:r>
            <a:endParaRPr b="1" i="0" sz="600" u="none" cap="none" strike="noStrike">
              <a:solidFill>
                <a:srgbClr val="000000"/>
              </a:solidFill>
              <a:latin typeface="Arial"/>
              <a:ea typeface="Arial"/>
              <a:cs typeface="Arial"/>
              <a:sym typeface="Arial"/>
            </a:endParaRPr>
          </a:p>
        </p:txBody>
      </p:sp>
      <p:sp>
        <p:nvSpPr>
          <p:cNvPr id="976" name="Google Shape;976;p40"/>
          <p:cNvSpPr txBox="1"/>
          <p:nvPr/>
        </p:nvSpPr>
        <p:spPr>
          <a:xfrm>
            <a:off x="926070" y="4540595"/>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Laiko matavimas</a:t>
            </a:r>
            <a:endParaRPr b="1" i="0" sz="600" u="none" cap="none" strike="noStrike">
              <a:solidFill>
                <a:srgbClr val="000000"/>
              </a:solidFill>
              <a:latin typeface="Arial"/>
              <a:ea typeface="Arial"/>
              <a:cs typeface="Arial"/>
              <a:sym typeface="Arial"/>
            </a:endParaRPr>
          </a:p>
        </p:txBody>
      </p:sp>
      <p:sp>
        <p:nvSpPr>
          <p:cNvPr id="977" name="Google Shape;977;p40"/>
          <p:cNvSpPr txBox="1"/>
          <p:nvPr/>
        </p:nvSpPr>
        <p:spPr>
          <a:xfrm>
            <a:off x="913370" y="4948853"/>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Prieiga prie įgūdžių</a:t>
            </a:r>
            <a:endParaRPr b="1" i="0" sz="600" u="none" cap="none" strike="noStrike">
              <a:solidFill>
                <a:srgbClr val="000000"/>
              </a:solidFill>
              <a:latin typeface="Arial"/>
              <a:ea typeface="Arial"/>
              <a:cs typeface="Arial"/>
              <a:sym typeface="Arial"/>
            </a:endParaRPr>
          </a:p>
        </p:txBody>
      </p:sp>
      <p:sp>
        <p:nvSpPr>
          <p:cNvPr id="978" name="Google Shape;978;p40"/>
          <p:cNvSpPr txBox="1"/>
          <p:nvPr/>
        </p:nvSpPr>
        <p:spPr>
          <a:xfrm>
            <a:off x="910150" y="5092832"/>
            <a:ext cx="690226" cy="138499"/>
          </a:xfrm>
          <a:prstGeom prst="rect">
            <a:avLst/>
          </a:prstGeom>
          <a:gradFill>
            <a:gsLst>
              <a:gs pos="0">
                <a:srgbClr val="BABABA"/>
              </a:gs>
              <a:gs pos="35000">
                <a:srgbClr val="CFCFCF"/>
              </a:gs>
              <a:gs pos="100000">
                <a:srgbClr val="EDEDED"/>
              </a:gs>
            </a:gsLst>
            <a:lin ang="16200000" scaled="0"/>
          </a:gradFill>
          <a:ln cap="flat" cmpd="sng" w="9525">
            <a:solidFill>
              <a:srgbClr val="7F7F7F"/>
            </a:solidFill>
            <a:prstDash val="solid"/>
            <a:round/>
            <a:headEnd len="sm" w="sm" type="none"/>
            <a:tailEnd len="sm" w="sm" type="none"/>
          </a:ln>
          <a:effectLst>
            <a:outerShdw blurRad="40000" rotWithShape="0" dir="5400000" dist="20000">
              <a:srgbClr val="000000">
                <a:alpha val="36470"/>
              </a:srgbClr>
            </a:outerShdw>
          </a:effectLst>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200"/>
              <a:buFont typeface="Arial"/>
              <a:buNone/>
            </a:pPr>
            <a:r>
              <a:t/>
            </a:r>
            <a:endParaRPr b="1" i="0" sz="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chemeClr val="dk1"/>
                </a:solidFill>
                <a:latin typeface="Arial"/>
                <a:ea typeface="Arial"/>
                <a:cs typeface="Arial"/>
                <a:sym typeface="Arial"/>
              </a:rPr>
              <a:t>Prieiga prie naudojimo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
              <a:buFont typeface="Arial"/>
              <a:buNone/>
            </a:pPr>
            <a:r>
              <a:t/>
            </a:r>
            <a:endParaRPr b="1" i="0" sz="200" u="none" cap="none" strike="noStrike">
              <a:solidFill>
                <a:srgbClr val="000000"/>
              </a:solidFill>
              <a:latin typeface="Arial"/>
              <a:ea typeface="Arial"/>
              <a:cs typeface="Arial"/>
              <a:sym typeface="Arial"/>
            </a:endParaRPr>
          </a:p>
        </p:txBody>
      </p:sp>
      <p:sp>
        <p:nvSpPr>
          <p:cNvPr id="979" name="Google Shape;979;p40"/>
          <p:cNvSpPr txBox="1"/>
          <p:nvPr/>
        </p:nvSpPr>
        <p:spPr>
          <a:xfrm>
            <a:off x="913370" y="5306056"/>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Fizinė prieiga</a:t>
            </a:r>
            <a:endParaRPr b="1" i="0" sz="600" u="none" cap="none" strike="noStrike">
              <a:solidFill>
                <a:srgbClr val="000000"/>
              </a:solidFill>
              <a:latin typeface="Arial"/>
              <a:ea typeface="Arial"/>
              <a:cs typeface="Arial"/>
              <a:sym typeface="Arial"/>
            </a:endParaRPr>
          </a:p>
        </p:txBody>
      </p:sp>
      <p:sp>
        <p:nvSpPr>
          <p:cNvPr id="980" name="Google Shape;980;p40"/>
          <p:cNvSpPr txBox="1"/>
          <p:nvPr/>
        </p:nvSpPr>
        <p:spPr>
          <a:xfrm>
            <a:off x="913370" y="5481652"/>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Motyvacinė prieiga</a:t>
            </a:r>
            <a:endParaRPr b="1" i="0" sz="600" u="none" cap="none" strike="noStrike">
              <a:solidFill>
                <a:srgbClr val="000000"/>
              </a:solidFill>
              <a:latin typeface="Arial"/>
              <a:ea typeface="Arial"/>
              <a:cs typeface="Arial"/>
              <a:sym typeface="Arial"/>
            </a:endParaRPr>
          </a:p>
        </p:txBody>
      </p:sp>
      <p:sp>
        <p:nvSpPr>
          <p:cNvPr id="981" name="Google Shape;981;p40"/>
          <p:cNvSpPr txBox="1"/>
          <p:nvPr/>
        </p:nvSpPr>
        <p:spPr>
          <a:xfrm>
            <a:off x="2031445" y="4179069"/>
            <a:ext cx="468000" cy="18480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Kognityvinis įsigilinimas</a:t>
            </a:r>
            <a:endParaRPr b="1" i="0" sz="800" u="none" cap="none" strike="noStrike">
              <a:solidFill>
                <a:srgbClr val="000000"/>
              </a:solidFill>
              <a:latin typeface="Arial"/>
              <a:ea typeface="Arial"/>
              <a:cs typeface="Arial"/>
              <a:sym typeface="Arial"/>
            </a:endParaRPr>
          </a:p>
        </p:txBody>
      </p:sp>
      <p:sp>
        <p:nvSpPr>
          <p:cNvPr id="982" name="Google Shape;982;p40"/>
          <p:cNvSpPr txBox="1"/>
          <p:nvPr/>
        </p:nvSpPr>
        <p:spPr>
          <a:xfrm>
            <a:off x="2005131" y="5121390"/>
            <a:ext cx="484607" cy="184666"/>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Skaitmeninė atskirtis</a:t>
            </a:r>
            <a:endParaRPr b="0" i="0" sz="1400" u="none" cap="none" strike="noStrike">
              <a:solidFill>
                <a:srgbClr val="000000"/>
              </a:solidFill>
              <a:latin typeface="Arial"/>
              <a:ea typeface="Arial"/>
              <a:cs typeface="Arial"/>
              <a:sym typeface="Arial"/>
            </a:endParaRPr>
          </a:p>
        </p:txBody>
      </p:sp>
      <p:sp>
        <p:nvSpPr>
          <p:cNvPr id="983" name="Google Shape;983;p40"/>
          <p:cNvSpPr txBox="1"/>
          <p:nvPr/>
        </p:nvSpPr>
        <p:spPr>
          <a:xfrm>
            <a:off x="3612985" y="5130434"/>
            <a:ext cx="494421" cy="184666"/>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DI raštingumas</a:t>
            </a:r>
            <a:endParaRPr b="0" i="0" sz="1400" u="none" cap="none" strike="noStrike">
              <a:solidFill>
                <a:srgbClr val="000000"/>
              </a:solidFill>
              <a:latin typeface="Arial"/>
              <a:ea typeface="Arial"/>
              <a:cs typeface="Arial"/>
              <a:sym typeface="Arial"/>
            </a:endParaRPr>
          </a:p>
        </p:txBody>
      </p:sp>
      <p:sp>
        <p:nvSpPr>
          <p:cNvPr id="984" name="Google Shape;984;p40"/>
          <p:cNvSpPr txBox="1"/>
          <p:nvPr/>
        </p:nvSpPr>
        <p:spPr>
          <a:xfrm>
            <a:off x="3600308" y="4198161"/>
            <a:ext cx="186424" cy="12435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5" name="Google Shape;985;p40"/>
          <p:cNvSpPr txBox="1"/>
          <p:nvPr/>
        </p:nvSpPr>
        <p:spPr>
          <a:xfrm>
            <a:off x="3764194" y="4178662"/>
            <a:ext cx="328009" cy="9274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6" name="Google Shape;986;p40"/>
          <p:cNvSpPr txBox="1"/>
          <p:nvPr/>
        </p:nvSpPr>
        <p:spPr>
          <a:xfrm>
            <a:off x="3872624" y="4186394"/>
            <a:ext cx="21958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7" name="Google Shape;987;p40"/>
          <p:cNvSpPr txBox="1"/>
          <p:nvPr/>
        </p:nvSpPr>
        <p:spPr>
          <a:xfrm>
            <a:off x="4065316" y="4199419"/>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8" name="Google Shape;988;p40"/>
          <p:cNvSpPr txBox="1"/>
          <p:nvPr/>
        </p:nvSpPr>
        <p:spPr>
          <a:xfrm>
            <a:off x="3613673" y="4183392"/>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9" name="Google Shape;989;p40"/>
          <p:cNvSpPr txBox="1"/>
          <p:nvPr/>
        </p:nvSpPr>
        <p:spPr>
          <a:xfrm>
            <a:off x="4078759" y="4207174"/>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90" name="Google Shape;990;p40"/>
          <p:cNvSpPr txBox="1"/>
          <p:nvPr/>
        </p:nvSpPr>
        <p:spPr>
          <a:xfrm>
            <a:off x="3717766" y="4282990"/>
            <a:ext cx="309715"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91" name="Google Shape;991;p40"/>
          <p:cNvSpPr txBox="1"/>
          <p:nvPr/>
        </p:nvSpPr>
        <p:spPr>
          <a:xfrm>
            <a:off x="3612985" y="4227367"/>
            <a:ext cx="46800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IM</a:t>
            </a:r>
            <a:endParaRPr b="1" i="0" sz="800" u="none" cap="none" strike="noStrike">
              <a:solidFill>
                <a:srgbClr val="000000"/>
              </a:solidFill>
              <a:latin typeface="Arial"/>
              <a:ea typeface="Arial"/>
              <a:cs typeface="Arial"/>
              <a:sym typeface="Arial"/>
            </a:endParaRPr>
          </a:p>
        </p:txBody>
      </p:sp>
      <p:sp>
        <p:nvSpPr>
          <p:cNvPr id="992" name="Google Shape;992;p40"/>
          <p:cNvSpPr txBox="1"/>
          <p:nvPr/>
        </p:nvSpPr>
        <p:spPr>
          <a:xfrm>
            <a:off x="4531056" y="3839790"/>
            <a:ext cx="537048"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Kūrybiškumas</a:t>
            </a:r>
            <a:endParaRPr b="1" i="0" sz="700" u="none" cap="none" strike="noStrike">
              <a:solidFill>
                <a:srgbClr val="000000"/>
              </a:solidFill>
              <a:latin typeface="Arial"/>
              <a:ea typeface="Arial"/>
              <a:cs typeface="Arial"/>
              <a:sym typeface="Arial"/>
            </a:endParaRPr>
          </a:p>
        </p:txBody>
      </p:sp>
      <p:sp>
        <p:nvSpPr>
          <p:cNvPr id="993" name="Google Shape;993;p40"/>
          <p:cNvSpPr txBox="1"/>
          <p:nvPr/>
        </p:nvSpPr>
        <p:spPr>
          <a:xfrm>
            <a:off x="4505960" y="3970242"/>
            <a:ext cx="689903" cy="153888"/>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6470"/>
              </a:srgbClr>
            </a:outerShdw>
          </a:effectLst>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 Algoritminis mąstymas</a:t>
            </a:r>
            <a:endParaRPr b="1" i="0" sz="700" u="none" cap="none" strike="noStrike">
              <a:solidFill>
                <a:srgbClr val="000000"/>
              </a:solidFill>
              <a:latin typeface="Arial"/>
              <a:ea typeface="Arial"/>
              <a:cs typeface="Arial"/>
              <a:sym typeface="Arial"/>
            </a:endParaRPr>
          </a:p>
        </p:txBody>
      </p:sp>
      <p:sp>
        <p:nvSpPr>
          <p:cNvPr id="994" name="Google Shape;994;p40"/>
          <p:cNvSpPr txBox="1"/>
          <p:nvPr/>
        </p:nvSpPr>
        <p:spPr>
          <a:xfrm>
            <a:off x="4531057" y="419827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Bendradarbiavimas</a:t>
            </a:r>
            <a:endParaRPr b="1" i="0" sz="700" u="none" cap="none" strike="noStrike">
              <a:solidFill>
                <a:srgbClr val="000000"/>
              </a:solidFill>
              <a:latin typeface="Arial"/>
              <a:ea typeface="Arial"/>
              <a:cs typeface="Arial"/>
              <a:sym typeface="Arial"/>
            </a:endParaRPr>
          </a:p>
        </p:txBody>
      </p:sp>
      <p:sp>
        <p:nvSpPr>
          <p:cNvPr id="995" name="Google Shape;995;p40"/>
          <p:cNvSpPr txBox="1"/>
          <p:nvPr/>
        </p:nvSpPr>
        <p:spPr>
          <a:xfrm>
            <a:off x="4531057" y="4376481"/>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Kritinis mąstymas</a:t>
            </a:r>
            <a:endParaRPr b="1" i="0" sz="700" u="none" cap="none" strike="noStrike">
              <a:solidFill>
                <a:srgbClr val="000000"/>
              </a:solidFill>
              <a:latin typeface="Arial"/>
              <a:ea typeface="Arial"/>
              <a:cs typeface="Arial"/>
              <a:sym typeface="Arial"/>
            </a:endParaRPr>
          </a:p>
        </p:txBody>
      </p:sp>
      <p:sp>
        <p:nvSpPr>
          <p:cNvPr id="996" name="Google Shape;996;p40"/>
          <p:cNvSpPr txBox="1"/>
          <p:nvPr/>
        </p:nvSpPr>
        <p:spPr>
          <a:xfrm>
            <a:off x="4505961" y="4531353"/>
            <a:ext cx="689902" cy="169277"/>
          </a:xfrm>
          <a:prstGeom prst="rect">
            <a:avLst/>
          </a:prstGeom>
          <a:gradFill>
            <a:gsLst>
              <a:gs pos="0">
                <a:srgbClr val="BABABA"/>
              </a:gs>
              <a:gs pos="35000">
                <a:srgbClr val="CFCFCF"/>
              </a:gs>
              <a:gs pos="100000">
                <a:srgbClr val="EDEDED"/>
              </a:gs>
            </a:gsLst>
            <a:lin ang="16200000" scaled="0"/>
          </a:gradFill>
          <a:ln cap="flat" cmpd="sng" w="9525">
            <a:solidFill>
              <a:schemeClr val="dk1"/>
            </a:solidFill>
            <a:prstDash val="solid"/>
            <a:round/>
            <a:headEnd len="sm" w="sm" type="none"/>
            <a:tailEnd len="sm" w="sm" type="none"/>
          </a:ln>
          <a:effectLst>
            <a:outerShdw blurRad="40000" rotWithShape="0" dir="5400000" dist="20000">
              <a:srgbClr val="000000">
                <a:alpha val="36470"/>
              </a:srgbClr>
            </a:outerShdw>
          </a:effectLst>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00"/>
              <a:buFont typeface="Arial"/>
              <a:buNone/>
            </a:pPr>
            <a:r>
              <a:t/>
            </a:r>
            <a:endParaRPr b="1" i="0" sz="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Problemų sprendimas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00"/>
              <a:buFont typeface="Arial"/>
              <a:buNone/>
            </a:pPr>
            <a:r>
              <a:t/>
            </a:r>
            <a:endParaRPr b="1" i="0" sz="300" u="none" cap="none" strike="noStrike">
              <a:solidFill>
                <a:srgbClr val="000000"/>
              </a:solidFill>
              <a:latin typeface="Arial"/>
              <a:ea typeface="Arial"/>
              <a:cs typeface="Arial"/>
              <a:sym typeface="Arial"/>
            </a:endParaRPr>
          </a:p>
        </p:txBody>
      </p:sp>
      <p:sp>
        <p:nvSpPr>
          <p:cNvPr id="997" name="Google Shape;997;p40"/>
          <p:cNvSpPr txBox="1"/>
          <p:nvPr/>
        </p:nvSpPr>
        <p:spPr>
          <a:xfrm>
            <a:off x="4531056" y="4878035"/>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Žinomumas</a:t>
            </a:r>
            <a:endParaRPr b="1" i="0" sz="700" u="none" cap="none" strike="noStrike">
              <a:solidFill>
                <a:srgbClr val="000000"/>
              </a:solidFill>
              <a:latin typeface="Arial"/>
              <a:ea typeface="Arial"/>
              <a:cs typeface="Arial"/>
              <a:sym typeface="Arial"/>
            </a:endParaRPr>
          </a:p>
        </p:txBody>
      </p:sp>
      <p:sp>
        <p:nvSpPr>
          <p:cNvPr id="998" name="Google Shape;998;p40"/>
          <p:cNvSpPr txBox="1"/>
          <p:nvPr/>
        </p:nvSpPr>
        <p:spPr>
          <a:xfrm>
            <a:off x="4531056" y="5060838"/>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Naudojimas</a:t>
            </a:r>
            <a:endParaRPr b="1" i="0" sz="700" u="none" cap="none" strike="noStrike">
              <a:solidFill>
                <a:srgbClr val="000000"/>
              </a:solidFill>
              <a:latin typeface="Arial"/>
              <a:ea typeface="Arial"/>
              <a:cs typeface="Arial"/>
              <a:sym typeface="Arial"/>
            </a:endParaRPr>
          </a:p>
        </p:txBody>
      </p:sp>
      <p:sp>
        <p:nvSpPr>
          <p:cNvPr id="999" name="Google Shape;999;p40"/>
          <p:cNvSpPr txBox="1"/>
          <p:nvPr/>
        </p:nvSpPr>
        <p:spPr>
          <a:xfrm>
            <a:off x="4535212" y="524430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Vertinimas </a:t>
            </a:r>
            <a:endParaRPr b="1" i="0" sz="700" u="none" cap="none" strike="noStrike">
              <a:solidFill>
                <a:srgbClr val="000000"/>
              </a:solidFill>
              <a:latin typeface="Arial"/>
              <a:ea typeface="Arial"/>
              <a:cs typeface="Arial"/>
              <a:sym typeface="Arial"/>
            </a:endParaRPr>
          </a:p>
        </p:txBody>
      </p:sp>
      <p:sp>
        <p:nvSpPr>
          <p:cNvPr id="1000" name="Google Shape;1000;p40"/>
          <p:cNvSpPr txBox="1"/>
          <p:nvPr/>
        </p:nvSpPr>
        <p:spPr>
          <a:xfrm>
            <a:off x="4535212" y="5421426"/>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Etika</a:t>
            </a:r>
            <a:endParaRPr b="1" i="0" sz="7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43"/>
          <p:cNvSpPr/>
          <p:nvPr/>
        </p:nvSpPr>
        <p:spPr>
          <a:xfrm>
            <a:off x="7070050" y="4338321"/>
            <a:ext cx="4644429" cy="22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6" name="Google Shape;1006;p43"/>
          <p:cNvSpPr/>
          <p:nvPr/>
        </p:nvSpPr>
        <p:spPr>
          <a:xfrm>
            <a:off x="512271" y="1377823"/>
            <a:ext cx="6465035" cy="284415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7" name="Google Shape;1007;p43"/>
          <p:cNvSpPr txBox="1"/>
          <p:nvPr/>
        </p:nvSpPr>
        <p:spPr>
          <a:xfrm>
            <a:off x="631234" y="593053"/>
            <a:ext cx="10929532"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lt-LT" sz="2800" u="none" cap="none" strike="noStrike">
                <a:solidFill>
                  <a:schemeClr val="dk2"/>
                </a:solidFill>
                <a:latin typeface="Arial"/>
                <a:ea typeface="Arial"/>
                <a:cs typeface="Arial"/>
                <a:sym typeface="Arial"/>
              </a:rPr>
              <a:t>IM taikymas kasdieniuose scenarijuose</a:t>
            </a:r>
            <a:endParaRPr b="1" i="0" sz="2800" u="none" cap="none" strike="noStrike">
              <a:solidFill>
                <a:schemeClr val="dk2"/>
              </a:solidFill>
              <a:latin typeface="Arial"/>
              <a:ea typeface="Arial"/>
              <a:cs typeface="Arial"/>
              <a:sym typeface="Arial"/>
            </a:endParaRPr>
          </a:p>
        </p:txBody>
      </p:sp>
      <p:sp>
        <p:nvSpPr>
          <p:cNvPr id="1008" name="Google Shape;1008;p43"/>
          <p:cNvSpPr txBox="1"/>
          <p:nvPr/>
        </p:nvSpPr>
        <p:spPr>
          <a:xfrm>
            <a:off x="114113" y="1377824"/>
            <a:ext cx="6295773" cy="4978526"/>
          </a:xfrm>
          <a:prstGeom prst="rect">
            <a:avLst/>
          </a:prstGeom>
          <a:noFill/>
          <a:ln>
            <a:noFill/>
          </a:ln>
        </p:spPr>
        <p:txBody>
          <a:bodyPr anchorCtr="0" anchor="t" bIns="45700" lIns="91425" spcFirstLastPara="1" rIns="91425" wrap="square" tIns="45700">
            <a:normAutofit/>
          </a:bodyPr>
          <a:lstStyle/>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Biudžeto valdymas (dekompozicija): </a:t>
            </a:r>
            <a:r>
              <a:rPr b="0" i="0" lang="lt-LT" sz="1600" u="none" cap="none" strike="noStrike">
                <a:solidFill>
                  <a:schemeClr val="dk2"/>
                </a:solidFill>
                <a:latin typeface="Arial"/>
                <a:ea typeface="Arial"/>
                <a:cs typeface="Arial"/>
                <a:sym typeface="Arial"/>
              </a:rPr>
              <a:t>Išlaidų skaidymas į kategorijas, išlaidų modelių nustatymas ir taupymo algoritmo kūrimas.</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Namų ūkio projektai (dekompozicija): </a:t>
            </a:r>
            <a:r>
              <a:rPr b="0" i="0" lang="lt-LT" sz="1600" u="none" cap="none" strike="noStrike">
                <a:solidFill>
                  <a:schemeClr val="dk2"/>
                </a:solidFill>
                <a:latin typeface="Arial"/>
                <a:ea typeface="Arial"/>
                <a:cs typeface="Arial"/>
                <a:sym typeface="Arial"/>
              </a:rPr>
              <a:t>Didelių namų ūkio projektų, tokių kaip persikraustymas ar remontas, skaidymas į lengvai įveikiamas užduotis.</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a:t>
            </a:r>
            <a:r>
              <a:rPr b="1" i="0" lang="lt-LT" sz="1600" u="none" cap="none" strike="noStrike">
                <a:solidFill>
                  <a:schemeClr val="dk2"/>
                </a:solidFill>
                <a:latin typeface="Arial"/>
                <a:ea typeface="Arial"/>
                <a:cs typeface="Arial"/>
                <a:sym typeface="Arial"/>
              </a:rPr>
              <a:t>YouTube“ naudojimas (algoritminis mąstymas): </a:t>
            </a:r>
            <a:r>
              <a:rPr b="0" i="0" lang="lt-LT" sz="1600" u="none" cap="none" strike="noStrike">
                <a:solidFill>
                  <a:schemeClr val="dk2"/>
                </a:solidFill>
                <a:latin typeface="Arial"/>
                <a:ea typeface="Arial"/>
                <a:cs typeface="Arial"/>
                <a:sym typeface="Arial"/>
              </a:rPr>
              <a:t>Proceso, kaip atlikti paiešką „YouTube“ balso komandomis, pristatymas pažingsniui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sp>
        <p:nvSpPr>
          <p:cNvPr id="1009" name="Google Shape;1009;p43"/>
          <p:cNvSpPr txBox="1"/>
          <p:nvPr/>
        </p:nvSpPr>
        <p:spPr>
          <a:xfrm>
            <a:off x="7086123" y="4333438"/>
            <a:ext cx="4490715" cy="2206171"/>
          </a:xfrm>
          <a:prstGeom prst="rect">
            <a:avLst/>
          </a:prstGeom>
          <a:noFill/>
          <a:ln>
            <a:noFill/>
          </a:ln>
        </p:spPr>
        <p:txBody>
          <a:bodyPr anchorCtr="0" anchor="t" bIns="45700" lIns="91425" spcFirstLastPara="1" rIns="91425" wrap="square" tIns="45700">
            <a:normAutofit/>
          </a:bodyPr>
          <a:lstStyle/>
          <a:p>
            <a:pPr indent="0" lvl="0" marL="157480" marR="0" rtl="0" algn="l">
              <a:lnSpc>
                <a:spcPct val="114000"/>
              </a:lnSpc>
              <a:spcBef>
                <a:spcPts val="100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Pagalvokite, kur kasdieniame gyvenime taikote IM principus:</a:t>
            </a:r>
            <a:endParaRPr b="0" i="0" sz="1600" u="none" cap="none" strike="noStrike">
              <a:solidFill>
                <a:schemeClr val="dk2"/>
              </a:solidFill>
              <a:latin typeface="Arial"/>
              <a:ea typeface="Arial"/>
              <a:cs typeface="Arial"/>
              <a:sym typeface="Arial"/>
            </a:endParaRPr>
          </a:p>
          <a:p>
            <a:pPr indent="-285750" lvl="0" marL="44323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Dekompozicija</a:t>
            </a:r>
            <a:endParaRPr b="0" i="0" sz="1400" u="none" cap="none" strike="noStrike">
              <a:solidFill>
                <a:srgbClr val="000000"/>
              </a:solidFill>
              <a:latin typeface="Arial"/>
              <a:ea typeface="Arial"/>
              <a:cs typeface="Arial"/>
              <a:sym typeface="Arial"/>
            </a:endParaRPr>
          </a:p>
          <a:p>
            <a:pPr indent="-285750" lvl="0" marL="44323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Abstrakcija </a:t>
            </a:r>
            <a:endParaRPr b="0" i="0" sz="1400" u="none" cap="none" strike="noStrike">
              <a:solidFill>
                <a:srgbClr val="000000"/>
              </a:solidFill>
              <a:latin typeface="Arial"/>
              <a:ea typeface="Arial"/>
              <a:cs typeface="Arial"/>
              <a:sym typeface="Arial"/>
            </a:endParaRPr>
          </a:p>
          <a:p>
            <a:pPr indent="-285750" lvl="0" marL="44323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Šablonų atpažinimas</a:t>
            </a:r>
            <a:endParaRPr b="0" i="0" sz="1400" u="none" cap="none" strike="noStrike">
              <a:solidFill>
                <a:srgbClr val="000000"/>
              </a:solidFill>
              <a:latin typeface="Arial"/>
              <a:ea typeface="Arial"/>
              <a:cs typeface="Arial"/>
              <a:sym typeface="Arial"/>
            </a:endParaRPr>
          </a:p>
          <a:p>
            <a:pPr indent="-285750" lvl="0" marL="44323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Algoritminis mąstymas </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0"/>
              </a:spcBef>
              <a:spcAft>
                <a:spcPts val="0"/>
              </a:spcAft>
              <a:buClr>
                <a:srgbClr val="000000"/>
              </a:buClr>
              <a:buSzPts val="1600"/>
              <a:buFont typeface="Arial"/>
              <a:buNone/>
            </a:pPr>
            <a:r>
              <a:rPr b="0" i="0" lang="lt-LT" sz="1600" u="none" cap="none" strike="noStrike">
                <a:solidFill>
                  <a:schemeClr val="dk2"/>
                </a:solidFill>
                <a:latin typeface="Arial"/>
                <a:ea typeface="Arial"/>
                <a:cs typeface="Arial"/>
                <a:sym typeface="Arial"/>
              </a:rPr>
              <a:t>Pristatykite šiuos pavyzdžius kolegoms.</a:t>
            </a:r>
            <a:endParaRPr b="0" i="0" sz="1600" u="none" cap="none" strike="noStrike">
              <a:solidFill>
                <a:schemeClr val="dk2"/>
              </a:solidFill>
              <a:latin typeface="Arial"/>
              <a:ea typeface="Arial"/>
              <a:cs typeface="Arial"/>
              <a:sym typeface="Arial"/>
            </a:endParaRPr>
          </a:p>
        </p:txBody>
      </p:sp>
      <p:pic>
        <p:nvPicPr>
          <p:cNvPr id="1010" name="Google Shape;1010;p43"/>
          <p:cNvPicPr preferRelativeResize="0"/>
          <p:nvPr/>
        </p:nvPicPr>
        <p:blipFill rotWithShape="1">
          <a:blip r:embed="rId3">
            <a:alphaModFix/>
          </a:blip>
          <a:srcRect b="0" l="0" r="0" t="0"/>
          <a:stretch/>
        </p:blipFill>
        <p:spPr>
          <a:xfrm>
            <a:off x="7070050" y="1377823"/>
            <a:ext cx="2845749" cy="2844153"/>
          </a:xfrm>
          <a:prstGeom prst="rect">
            <a:avLst/>
          </a:prstGeom>
          <a:noFill/>
          <a:ln>
            <a:noFill/>
          </a:ln>
        </p:spPr>
      </p:pic>
      <p:pic>
        <p:nvPicPr>
          <p:cNvPr id="1011" name="Google Shape;1011;p43"/>
          <p:cNvPicPr preferRelativeResize="0"/>
          <p:nvPr/>
        </p:nvPicPr>
        <p:blipFill rotWithShape="1">
          <a:blip r:embed="rId4">
            <a:alphaModFix/>
          </a:blip>
          <a:srcRect b="0" l="0" r="0" t="0"/>
          <a:stretch/>
        </p:blipFill>
        <p:spPr>
          <a:xfrm>
            <a:off x="3116506" y="4333438"/>
            <a:ext cx="3860800" cy="2206171"/>
          </a:xfrm>
          <a:prstGeom prst="rect">
            <a:avLst/>
          </a:prstGeom>
          <a:noFill/>
          <a:ln>
            <a:noFill/>
          </a:ln>
        </p:spPr>
      </p:pic>
      <p:sp>
        <p:nvSpPr>
          <p:cNvPr id="1012" name="Google Shape;1012;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44"/>
          <p:cNvSpPr txBox="1"/>
          <p:nvPr/>
        </p:nvSpPr>
        <p:spPr>
          <a:xfrm>
            <a:off x="410739" y="67341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IM taikymas darbo vietoje</a:t>
            </a:r>
            <a:endParaRPr b="1" i="0" sz="2400" u="none" cap="none" strike="noStrike">
              <a:solidFill>
                <a:schemeClr val="dk2"/>
              </a:solidFill>
              <a:latin typeface="Arial"/>
              <a:ea typeface="Arial"/>
              <a:cs typeface="Arial"/>
              <a:sym typeface="Arial"/>
            </a:endParaRPr>
          </a:p>
        </p:txBody>
      </p:sp>
      <p:sp>
        <p:nvSpPr>
          <p:cNvPr id="1018" name="Google Shape;1018;p44"/>
          <p:cNvSpPr txBox="1"/>
          <p:nvPr/>
        </p:nvSpPr>
        <p:spPr>
          <a:xfrm>
            <a:off x="101016" y="1275721"/>
            <a:ext cx="8426039" cy="1280066"/>
          </a:xfrm>
          <a:prstGeom prst="rect">
            <a:avLst/>
          </a:prstGeom>
          <a:noFill/>
          <a:ln>
            <a:noFill/>
          </a:ln>
        </p:spPr>
        <p:txBody>
          <a:bodyPr anchorCtr="0" anchor="t" bIns="45700" lIns="91425" spcFirstLastPara="1" rIns="91425" wrap="square" tIns="45700">
            <a:normAutofit lnSpcReduction="10000"/>
          </a:bodyPr>
          <a:lstStyle/>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Klientų aptarnavimas. </a:t>
            </a:r>
            <a:r>
              <a:rPr b="0" i="0" lang="lt-LT" sz="1600" u="none" cap="none" strike="noStrike">
                <a:solidFill>
                  <a:schemeClr val="dk2"/>
                </a:solidFill>
                <a:latin typeface="Arial"/>
                <a:ea typeface="Arial"/>
                <a:cs typeface="Arial"/>
                <a:sym typeface="Arial"/>
              </a:rPr>
              <a:t>Besimokantieji gali taikyti loginį mąstymą, norėdami sukurti sprendimų medžius, kuriais pagerintų klientų aptarnavimą.</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Tiekimo grandinės valdymas. </a:t>
            </a:r>
            <a:r>
              <a:rPr b="0" i="0" lang="lt-LT" sz="1600" u="none" cap="none" strike="noStrike">
                <a:solidFill>
                  <a:schemeClr val="dk2"/>
                </a:solidFill>
                <a:latin typeface="Arial"/>
                <a:ea typeface="Arial"/>
                <a:cs typeface="Arial"/>
                <a:sym typeface="Arial"/>
              </a:rPr>
              <a:t>Besimokantieji gali taikyti algoritmus tiekimo poreikiams prognozuoti ir išlaidoms mažinti.</a:t>
            </a:r>
            <a:endParaRPr b="0" i="0" sz="1600" u="none" cap="none" strike="noStrike">
              <a:solidFill>
                <a:schemeClr val="dk2"/>
              </a:solidFill>
              <a:latin typeface="Arial"/>
              <a:ea typeface="Arial"/>
              <a:cs typeface="Arial"/>
              <a:sym typeface="Arial"/>
            </a:endParaRPr>
          </a:p>
        </p:txBody>
      </p:sp>
      <p:pic>
        <p:nvPicPr>
          <p:cNvPr id="1019" name="Google Shape;1019;p44"/>
          <p:cNvPicPr preferRelativeResize="0"/>
          <p:nvPr/>
        </p:nvPicPr>
        <p:blipFill rotWithShape="1">
          <a:blip r:embed="rId3">
            <a:alphaModFix/>
          </a:blip>
          <a:srcRect b="0" l="0" r="0" t="0"/>
          <a:stretch/>
        </p:blipFill>
        <p:spPr>
          <a:xfrm>
            <a:off x="8825752" y="306783"/>
            <a:ext cx="2709526" cy="2709526"/>
          </a:xfrm>
          <a:prstGeom prst="rect">
            <a:avLst/>
          </a:prstGeom>
          <a:noFill/>
          <a:ln>
            <a:noFill/>
          </a:ln>
        </p:spPr>
      </p:pic>
      <p:sp>
        <p:nvSpPr>
          <p:cNvPr id="1020" name="Google Shape;1020;p44"/>
          <p:cNvSpPr txBox="1"/>
          <p:nvPr/>
        </p:nvSpPr>
        <p:spPr>
          <a:xfrm>
            <a:off x="410739" y="3053048"/>
            <a:ext cx="11258097" cy="3366097"/>
          </a:xfrm>
          <a:prstGeom prst="rect">
            <a:avLst/>
          </a:prstGeom>
          <a:noFill/>
          <a:ln>
            <a:noFill/>
          </a:ln>
        </p:spPr>
        <p:txBody>
          <a:bodyPr anchorCtr="0" anchor="t" bIns="45700" lIns="91425" spcFirstLastPara="1" rIns="91425" wrap="square" tIns="45700">
            <a:normAutofit/>
          </a:bodyPr>
          <a:lstStyle/>
          <a:p>
            <a:pPr indent="-304318" lvl="0" marL="457200" marR="0" rtl="0" algn="just">
              <a:lnSpc>
                <a:spcPct val="100000"/>
              </a:lnSpc>
              <a:spcBef>
                <a:spcPts val="0"/>
              </a:spcBef>
              <a:spcAft>
                <a:spcPts val="0"/>
              </a:spcAft>
              <a:buClr>
                <a:schemeClr val="dk2"/>
              </a:buClr>
              <a:buSzPts val="1192"/>
              <a:buFont typeface="Arial"/>
              <a:buChar char="•"/>
            </a:pPr>
            <a:r>
              <a:rPr b="1" i="0" lang="lt-LT" sz="1671" u="none" cap="none" strike="noStrike">
                <a:solidFill>
                  <a:schemeClr val="dk2"/>
                </a:solidFill>
                <a:latin typeface="Arial"/>
                <a:ea typeface="Arial"/>
                <a:cs typeface="Arial"/>
                <a:sym typeface="Arial"/>
              </a:rPr>
              <a:t>Matematika. </a:t>
            </a:r>
            <a:r>
              <a:rPr b="0" i="0" lang="lt-LT" sz="1671" u="none" cap="none" strike="noStrike">
                <a:solidFill>
                  <a:schemeClr val="dk2"/>
                </a:solidFill>
                <a:latin typeface="Arial"/>
                <a:ea typeface="Arial"/>
                <a:cs typeface="Arial"/>
                <a:sym typeface="Arial"/>
              </a:rPr>
              <a:t> Sprendžiant procentinius uždavinius, pvz., skaičiuojant nuolaidas, galima naudoti dekompoziciją, t. y. išskaidyti problemą į etapus: pradinės kainos nustatymas, procentinės dalies nustatymas ir nuolaidos atėmimas.</a:t>
            </a:r>
            <a:endParaRPr b="0" i="0" sz="1671" u="none" cap="none" strike="noStrike">
              <a:solidFill>
                <a:schemeClr val="dk2"/>
              </a:solidFill>
              <a:latin typeface="Arial"/>
              <a:ea typeface="Arial"/>
              <a:cs typeface="Arial"/>
              <a:sym typeface="Arial"/>
            </a:endParaRPr>
          </a:p>
          <a:p>
            <a:pPr indent="-304318" lvl="0" marL="457200" marR="0" rtl="0" algn="just">
              <a:lnSpc>
                <a:spcPct val="100000"/>
              </a:lnSpc>
              <a:spcBef>
                <a:spcPts val="0"/>
              </a:spcBef>
              <a:spcAft>
                <a:spcPts val="0"/>
              </a:spcAft>
              <a:buClr>
                <a:schemeClr val="dk2"/>
              </a:buClr>
              <a:buSzPts val="1192"/>
              <a:buFont typeface="Arial"/>
              <a:buChar char="•"/>
            </a:pPr>
            <a:r>
              <a:rPr b="1" i="0" lang="lt-LT" sz="1671" u="none" cap="none" strike="noStrike">
                <a:solidFill>
                  <a:schemeClr val="dk2"/>
                </a:solidFill>
                <a:latin typeface="Arial"/>
                <a:ea typeface="Arial"/>
                <a:cs typeface="Arial"/>
                <a:sym typeface="Arial"/>
              </a:rPr>
              <a:t>Esė rašymas.  </a:t>
            </a:r>
            <a:r>
              <a:rPr b="0" i="0" lang="lt-LT" sz="1671" u="none" cap="none" strike="noStrike">
                <a:solidFill>
                  <a:schemeClr val="dk2"/>
                </a:solidFill>
                <a:latin typeface="Arial"/>
                <a:ea typeface="Arial"/>
                <a:cs typeface="Arial"/>
                <a:sym typeface="Arial"/>
              </a:rPr>
              <a:t>Rašant esė svarbu suprasti bendrąją struktūrą, pvz., įvadas tezės, pagrindžiantys argumentai ir išvados). Abstrakcija gali padėti surasti argumentus.</a:t>
            </a:r>
            <a:endParaRPr b="0" i="0" sz="1671" u="none" cap="none" strike="noStrike">
              <a:solidFill>
                <a:schemeClr val="dk2"/>
              </a:solidFill>
              <a:latin typeface="Arial"/>
              <a:ea typeface="Arial"/>
              <a:cs typeface="Arial"/>
              <a:sym typeface="Arial"/>
            </a:endParaRPr>
          </a:p>
          <a:p>
            <a:pPr indent="-304318" lvl="0" marL="457200" marR="0" rtl="0" algn="just">
              <a:lnSpc>
                <a:spcPct val="100000"/>
              </a:lnSpc>
              <a:spcBef>
                <a:spcPts val="0"/>
              </a:spcBef>
              <a:spcAft>
                <a:spcPts val="0"/>
              </a:spcAft>
              <a:buClr>
                <a:schemeClr val="dk2"/>
              </a:buClr>
              <a:buSzPts val="1192"/>
              <a:buFont typeface="Arial"/>
              <a:buChar char="•"/>
            </a:pPr>
            <a:r>
              <a:rPr b="1" i="0" lang="lt-LT" sz="1671" u="none" cap="none" strike="noStrike">
                <a:solidFill>
                  <a:schemeClr val="dk2"/>
                </a:solidFill>
                <a:latin typeface="Arial"/>
                <a:ea typeface="Arial"/>
                <a:cs typeface="Arial"/>
                <a:sym typeface="Arial"/>
              </a:rPr>
              <a:t>Fotografija (algoritminis mąstymas).  </a:t>
            </a:r>
            <a:r>
              <a:rPr b="0" i="0" lang="lt-LT" sz="1671" u="none" cap="none" strike="noStrike">
                <a:solidFill>
                  <a:schemeClr val="dk2"/>
                </a:solidFill>
                <a:latin typeface="Arial"/>
                <a:ea typeface="Arial"/>
                <a:cs typeface="Arial"/>
                <a:sym typeface="Arial"/>
              </a:rPr>
              <a:t>Sukurkite ir pateikite nuoseklų algoritmą, kaip fotografuoti naudojant išmanųjį telefoną.</a:t>
            </a:r>
            <a:endParaRPr b="0" i="0" sz="1671" u="none" cap="none" strike="noStrike">
              <a:solidFill>
                <a:schemeClr val="dk2"/>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672"/>
              <a:buFont typeface="Arial"/>
              <a:buNone/>
            </a:pPr>
            <a:r>
              <a:t/>
            </a:r>
            <a:endParaRPr b="0" i="0" sz="1671"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lt-LT" sz="1600" u="none" cap="none" strike="noStrike">
                <a:solidFill>
                  <a:schemeClr val="dk2"/>
                </a:solidFill>
                <a:latin typeface="Arial"/>
                <a:ea typeface="Arial"/>
                <a:cs typeface="Arial"/>
                <a:sym typeface="Arial"/>
              </a:rPr>
              <a:t>Kuris IM mąstymo proceso elementas gali padėti argumentuoti, rašant esė?</a:t>
            </a:r>
            <a:endParaRPr b="1" i="0" sz="1600" u="none" cap="none" strike="noStrike">
              <a:solidFill>
                <a:schemeClr val="dk2"/>
              </a:solidFill>
              <a:latin typeface="Arial"/>
              <a:ea typeface="Arial"/>
              <a:cs typeface="Arial"/>
              <a:sym typeface="Arial"/>
            </a:endParaRPr>
          </a:p>
          <a:p>
            <a:pPr indent="-269875" lvl="0" marL="446088"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Dekompozicija</a:t>
            </a:r>
            <a:endParaRPr b="0" i="0" sz="1600" u="none" cap="none" strike="noStrike">
              <a:solidFill>
                <a:schemeClr val="dk2"/>
              </a:solidFill>
              <a:latin typeface="Arial"/>
              <a:ea typeface="Arial"/>
              <a:cs typeface="Arial"/>
              <a:sym typeface="Arial"/>
            </a:endParaRPr>
          </a:p>
          <a:p>
            <a:pPr indent="-269875" lvl="0" marL="446088"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Abstrakcija </a:t>
            </a:r>
            <a:endParaRPr b="0" i="0" sz="1600" u="none" cap="none" strike="noStrike">
              <a:solidFill>
                <a:schemeClr val="dk2"/>
              </a:solidFill>
              <a:latin typeface="Arial"/>
              <a:ea typeface="Arial"/>
              <a:cs typeface="Arial"/>
              <a:sym typeface="Arial"/>
            </a:endParaRPr>
          </a:p>
          <a:p>
            <a:pPr indent="-269875" lvl="0" marL="446088"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Algoritminis mąstymas</a:t>
            </a:r>
            <a:endParaRPr b="0" i="0" sz="1600" u="none" cap="none" strike="noStrike">
              <a:solidFill>
                <a:schemeClr val="dk2"/>
              </a:solidFill>
              <a:latin typeface="Arial"/>
              <a:ea typeface="Arial"/>
              <a:cs typeface="Arial"/>
              <a:sym typeface="Arial"/>
            </a:endParaRPr>
          </a:p>
        </p:txBody>
      </p:sp>
      <p:sp>
        <p:nvSpPr>
          <p:cNvPr id="1021" name="Google Shape;1021;p44"/>
          <p:cNvSpPr txBox="1"/>
          <p:nvPr/>
        </p:nvSpPr>
        <p:spPr>
          <a:xfrm>
            <a:off x="410739" y="251495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IM taikymas švietimo srityje</a:t>
            </a:r>
            <a:endParaRPr b="1" i="0" sz="2400" u="none" cap="none" strike="noStrike">
              <a:solidFill>
                <a:schemeClr val="dk2"/>
              </a:solidFill>
              <a:latin typeface="Arial"/>
              <a:ea typeface="Arial"/>
              <a:cs typeface="Arial"/>
              <a:sym typeface="Arial"/>
            </a:endParaRPr>
          </a:p>
        </p:txBody>
      </p:sp>
      <p:sp>
        <p:nvSpPr>
          <p:cNvPr id="1022" name="Google Shape;1022;p4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pic>
        <p:nvPicPr>
          <p:cNvPr id="1029" name="Google Shape;1029;p7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1030" name="Google Shape;1030;p71"/>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5 SKYRIUS</a:t>
            </a:r>
            <a:endParaRPr>
              <a:latin typeface="Arial"/>
              <a:ea typeface="Arial"/>
              <a:cs typeface="Arial"/>
              <a:sym typeface="Arial"/>
            </a:endParaRPr>
          </a:p>
        </p:txBody>
      </p:sp>
      <p:sp>
        <p:nvSpPr>
          <p:cNvPr id="1031" name="Google Shape;1031;p71"/>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lt-LT">
                <a:latin typeface="Arial"/>
                <a:ea typeface="Arial"/>
                <a:cs typeface="Arial"/>
                <a:sym typeface="Arial"/>
              </a:rPr>
              <a:t>Atvejų analizė ir veiklos</a:t>
            </a:r>
            <a:endParaRPr>
              <a:latin typeface="Arial"/>
              <a:ea typeface="Arial"/>
              <a:cs typeface="Arial"/>
              <a:sym typeface="Arial"/>
            </a:endParaRPr>
          </a:p>
        </p:txBody>
      </p:sp>
      <p:sp>
        <p:nvSpPr>
          <p:cNvPr id="1032" name="Google Shape;1032;p7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54"/>
          <p:cNvSpPr txBox="1"/>
          <p:nvPr>
            <p:ph type="title"/>
          </p:nvPr>
        </p:nvSpPr>
        <p:spPr>
          <a:xfrm>
            <a:off x="1075660" y="1086216"/>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lt-LT">
                <a:latin typeface="Arial"/>
                <a:ea typeface="Arial"/>
                <a:cs typeface="Arial"/>
                <a:sym typeface="Arial"/>
              </a:rPr>
              <a:t>Atvejo analizė </a:t>
            </a:r>
            <a:endParaRPr b="1">
              <a:latin typeface="Arial"/>
              <a:ea typeface="Arial"/>
              <a:cs typeface="Arial"/>
              <a:sym typeface="Arial"/>
            </a:endParaRPr>
          </a:p>
        </p:txBody>
      </p:sp>
      <p:sp>
        <p:nvSpPr>
          <p:cNvPr id="1038" name="Google Shape;1038;p54"/>
          <p:cNvSpPr txBox="1"/>
          <p:nvPr>
            <p:ph idx="1" type="body"/>
          </p:nvPr>
        </p:nvSpPr>
        <p:spPr>
          <a:xfrm>
            <a:off x="850577" y="2071770"/>
            <a:ext cx="7322751" cy="2179676"/>
          </a:xfrm>
          <a:prstGeom prst="rect">
            <a:avLst/>
          </a:prstGeom>
          <a:noFill/>
          <a:ln>
            <a:noFill/>
          </a:ln>
        </p:spPr>
        <p:txBody>
          <a:bodyPr anchorCtr="0" anchor="t" bIns="45700" lIns="91425" spcFirstLastPara="1" rIns="91425" wrap="square" tIns="45700">
            <a:noAutofit/>
          </a:bodyPr>
          <a:lstStyle/>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Paranos federalinio universiteto Informatikos katedros (Brazilija) mokslininkai atliko atvejo analizę, taikydami pagrindinius IM principus, siekiant padėti besimokantiesiems sukurti esminius mentalinius modelius, reikalingus technologijoms suprasti ir skaitmeninei kultūrai puoselėti (Ortiz et al., 2023). </a:t>
            </a:r>
            <a:endParaRPr/>
          </a:p>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Tyrime dalyvavo suaugusieji, esantys ankstyvame skaitmeninio raštingumo etape. Jie atliko skirtingas užduotis: nuo paprastų, ne itin tikroviškų bankomato prototipo naudojimo pratimų iki kompleksinių užduočių, naudojant veikiantį bankomato prototipą.</a:t>
            </a:r>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p:txBody>
      </p:sp>
      <p:sp>
        <p:nvSpPr>
          <p:cNvPr id="1039" name="Google Shape;1039;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id="1040" name="Google Shape;1040;p54"/>
          <p:cNvPicPr preferRelativeResize="0"/>
          <p:nvPr/>
        </p:nvPicPr>
        <p:blipFill rotWithShape="1">
          <a:blip r:embed="rId3">
            <a:alphaModFix/>
          </a:blip>
          <a:srcRect b="0" l="0" r="0" t="0"/>
          <a:stretch/>
        </p:blipFill>
        <p:spPr>
          <a:xfrm>
            <a:off x="8555605" y="1023506"/>
            <a:ext cx="2560735" cy="2626271"/>
          </a:xfrm>
          <a:prstGeom prst="rect">
            <a:avLst/>
          </a:prstGeom>
          <a:noFill/>
          <a:ln>
            <a:noFill/>
          </a:ln>
        </p:spPr>
      </p:pic>
      <p:sp>
        <p:nvSpPr>
          <p:cNvPr id="1041" name="Google Shape;1041;p54"/>
          <p:cNvSpPr txBox="1"/>
          <p:nvPr/>
        </p:nvSpPr>
        <p:spPr>
          <a:xfrm>
            <a:off x="8499444" y="3663637"/>
            <a:ext cx="2841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Generuota su Firefly</a:t>
            </a:r>
            <a:endParaRPr b="0" i="0" sz="1200" u="none" cap="none" strike="noStrike">
              <a:solidFill>
                <a:srgbClr val="000000"/>
              </a:solidFill>
              <a:latin typeface="Arial"/>
              <a:ea typeface="Arial"/>
              <a:cs typeface="Arial"/>
              <a:sym typeface="Arial"/>
            </a:endParaRPr>
          </a:p>
        </p:txBody>
      </p:sp>
      <p:sp>
        <p:nvSpPr>
          <p:cNvPr id="1042" name="Google Shape;1042;p54"/>
          <p:cNvSpPr txBox="1"/>
          <p:nvPr/>
        </p:nvSpPr>
        <p:spPr>
          <a:xfrm>
            <a:off x="869629" y="4078901"/>
            <a:ext cx="10246711" cy="1668109"/>
          </a:xfrm>
          <a:prstGeom prst="rect">
            <a:avLst/>
          </a:prstGeom>
          <a:noFill/>
          <a:ln>
            <a:noFill/>
          </a:ln>
        </p:spPr>
        <p:txBody>
          <a:bodyPr anchorCtr="0" anchor="t" bIns="45700" lIns="91425" spcFirstLastPara="1" rIns="91425" wrap="square" tIns="45700">
            <a:spAutoFit/>
          </a:bodyPr>
          <a:lstStyle/>
          <a:p>
            <a:pPr indent="0" lvl="0" marL="148590" marR="0" rtl="0" algn="just">
              <a:lnSpc>
                <a:spcPct val="110000"/>
              </a:lnSpc>
              <a:spcBef>
                <a:spcPts val="0"/>
              </a:spcBef>
              <a:spcAft>
                <a:spcPts val="0"/>
              </a:spcAft>
              <a:buClr>
                <a:srgbClr val="000000"/>
              </a:buClr>
              <a:buSzPts val="1400"/>
              <a:buFont typeface="Arial"/>
              <a:buNone/>
            </a:pPr>
            <a:r>
              <a:rPr b="1" i="0" lang="lt-LT" sz="1400" u="none" cap="none" strike="noStrike">
                <a:solidFill>
                  <a:schemeClr val="dk1"/>
                </a:solidFill>
                <a:latin typeface="Arial"/>
                <a:ea typeface="Arial"/>
                <a:cs typeface="Arial"/>
                <a:sym typeface="Arial"/>
              </a:rPr>
              <a:t>Iš viso buvo surengti aštuoni seminarai </a:t>
            </a:r>
            <a:r>
              <a:rPr b="0" i="0" lang="lt-LT" sz="1400" u="none" cap="none" strike="noStrike">
                <a:solidFill>
                  <a:schemeClr val="dk1"/>
                </a:solidFill>
                <a:latin typeface="Arial"/>
                <a:ea typeface="Arial"/>
                <a:cs typeface="Arial"/>
                <a:sym typeface="Arial"/>
              </a:rPr>
              <a:t>apie finansinį raštingumą ir naudojimąsi bankomatais. Iš pradžių buvo pristatyti seminarų tikslai, veikla ir reikalavimai dalyvaujantiesiems. Tada buvo nustatyti, kokių IM įgūdžių besimokantieji turi įgyti per kiekvieną užsiėmimą, po to atlikta kiekvieno seminaro rezultatų analizė.</a:t>
            </a:r>
            <a:endParaRPr b="0" i="0" sz="1400" u="none" cap="none" strike="noStrike">
              <a:solidFill>
                <a:schemeClr val="dk1"/>
              </a:solidFill>
              <a:latin typeface="Arial"/>
              <a:ea typeface="Arial"/>
              <a:cs typeface="Arial"/>
              <a:sym typeface="Arial"/>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Vertinimo metodai</a:t>
            </a:r>
            <a:r>
              <a:rPr b="0" i="0" lang="lt-LT" sz="1400" u="none" cap="none" strike="noStrike">
                <a:solidFill>
                  <a:schemeClr val="dk1"/>
                </a:solidFill>
                <a:latin typeface="Arial"/>
                <a:ea typeface="Arial"/>
                <a:cs typeface="Arial"/>
                <a:sym typeface="Arial"/>
              </a:rPr>
              <a:t> apėmė balsavimą, dalyvių atsiliepimus, struktūruotus stebėjimus ir nestruktūruotus interviu. </a:t>
            </a:r>
            <a:endParaRPr b="0" i="0" sz="1400" u="none" cap="none" strike="noStrike">
              <a:solidFill>
                <a:srgbClr val="000000"/>
              </a:solidFill>
              <a:latin typeface="Arial"/>
              <a:ea typeface="Arial"/>
              <a:cs typeface="Arial"/>
              <a:sym typeface="Arial"/>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Rezultatai parodė</a:t>
            </a:r>
            <a:r>
              <a:rPr b="0" i="0" lang="lt-LT" sz="1400" u="none" cap="none" strike="noStrike">
                <a:solidFill>
                  <a:schemeClr val="dk1"/>
                </a:solidFill>
                <a:latin typeface="Arial"/>
                <a:ea typeface="Arial"/>
                <a:cs typeface="Arial"/>
                <a:sym typeface="Arial"/>
              </a:rPr>
              <a:t>, kad taikomi metodai buvo veiksmingi: dalyviai ėmė labiau pasitikėti savimi ir tapo savarankiškais. Veiklų metu besimokantieji sėkmingai taikė ankstesniuose etapuose įgytus įgūdžius ir žinias.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56"/>
          <p:cNvSpPr txBox="1"/>
          <p:nvPr>
            <p:ph idx="4294967295" type="sldNum"/>
          </p:nvPr>
        </p:nvSpPr>
        <p:spPr>
          <a:xfrm>
            <a:off x="11318875" y="6356350"/>
            <a:ext cx="8731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graphicFrame>
        <p:nvGraphicFramePr>
          <p:cNvPr id="1048" name="Google Shape;1048;p56"/>
          <p:cNvGraphicFramePr/>
          <p:nvPr/>
        </p:nvGraphicFramePr>
        <p:xfrm>
          <a:off x="677337" y="1345306"/>
          <a:ext cx="3000000" cy="3000000"/>
        </p:xfrm>
        <a:graphic>
          <a:graphicData uri="http://schemas.openxmlformats.org/drawingml/2006/table">
            <a:tbl>
              <a:tblPr bandRow="1" firstRow="1">
                <a:noFill/>
                <a:tableStyleId>{868B5C47-6AA5-4B9E-91F5-3CB470387DF8}</a:tableStyleId>
              </a:tblPr>
              <a:tblGrid>
                <a:gridCol w="3544550"/>
                <a:gridCol w="4236325"/>
                <a:gridCol w="3056450"/>
              </a:tblGrid>
              <a:tr h="286375">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Tikslas ir veikla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IM įgūdžių formavimas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Pagrindinis rezultatas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r>
              <a:tr h="486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1. Identifikuoti besimokančiųjų interesus (pasakojimas)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Algoritminis mąstymas </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Nustatyti pagrindiniai interesai</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86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2. Pristatyti sąvokas, sietinas su bankomatu (žaidimas „Hangman“)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Dekompozicija, duomenų analizė, šablonų atpažinimas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Besimokantieji įsitraukė į skaitymo procesą</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86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3. Išsiimti pinigus iš bankomato prototipo (netikro) („Bingo“ tipo žaidimas)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Dekompozicija, duomenų analizė, šablonų atpažinimas, simuliacija ir abstrakcija</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Geriau suprato procesą, kai įgijo patirties išgryninant</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68730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4. Apibūdinti pinigų išgryninimo iš bankomato veiksmus (nedidelio tikslumo bankomato prototipas)</a:t>
                      </a:r>
                      <a:endParaRPr b="0" i="0" sz="14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Dekompozicija, duomenų analizė, šablonų atpažinimas, simuliacija ir abstrakcija</a:t>
                      </a:r>
                      <a:r>
                        <a:rPr lang="lt-LT" sz="1400" u="none" cap="none" strike="noStrike">
                          <a:latin typeface="Arial"/>
                          <a:ea typeface="Arial"/>
                          <a:cs typeface="Arial"/>
                          <a:sym typeface="Arial"/>
                        </a:rPr>
                        <a:t>, a</a:t>
                      </a:r>
                      <a:r>
                        <a:rPr lang="lt-LT" sz="1400" u="none" cap="none" strike="noStrike"/>
                        <a:t>lgoritminis mąstymas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Suprato, kaip pažingsniui aprašyti pinigų išėmimo iš bankomato procesą</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887775">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5. Grynųjų pinigų išėmimo algoritmas: paaiškinimas, užsakymas, vykdymas (vizualus algoritmas, didelio tikslumo bankomato prototipas)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Dekompozicija, duomenų analizė, šablonų atpažinimas, simuliacija ir abstrakcija</a:t>
                      </a:r>
                      <a:r>
                        <a:rPr lang="lt-LT" sz="1400" u="none" cap="none" strike="noStrike">
                          <a:latin typeface="Arial"/>
                          <a:ea typeface="Arial"/>
                          <a:cs typeface="Arial"/>
                          <a:sym typeface="Arial"/>
                        </a:rPr>
                        <a:t>, a</a:t>
                      </a:r>
                      <a:r>
                        <a:rPr lang="lt-LT" sz="1400" u="none" cap="none" strike="noStrike"/>
                        <a:t>lgoritminis mąstymas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Pinigų išėmimo procesas, kai bankomatas veikia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68730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6. Praktinis mokymą(si)s apmokėti sąskaitas, patikrinti grynuosius (grynųjų pinigų grąžos tikrinimo algoritmas)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Dekompozicija, duomenų analizė, šablonų atpažinimas, simuliacija ir abstrakcija</a:t>
                      </a:r>
                      <a:r>
                        <a:rPr lang="lt-LT" sz="1400" u="none" cap="none" strike="noStrike">
                          <a:latin typeface="Arial"/>
                          <a:ea typeface="Arial"/>
                          <a:cs typeface="Arial"/>
                          <a:sym typeface="Arial"/>
                        </a:rPr>
                        <a:t>, a</a:t>
                      </a:r>
                      <a:r>
                        <a:rPr lang="lt-LT" sz="1400" u="none" cap="none" strike="noStrike"/>
                        <a:t>lgoritminis mąstymas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Praktiškai atlikti užduotį, identifikuojant patiriamus sunkumais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68730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7. Praktinis mokymą(si)s  naudotis skaičiuotuvu</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Dekompozicija, duomenų analizė, šablonų atpažinimas, simuliacija ir abstrakcija</a:t>
                      </a:r>
                      <a:r>
                        <a:rPr lang="lt-LT" sz="1400" u="none" cap="none" strike="noStrike">
                          <a:latin typeface="Arial"/>
                          <a:ea typeface="Arial"/>
                          <a:cs typeface="Arial"/>
                          <a:sym typeface="Arial"/>
                        </a:rPr>
                        <a:t>, a</a:t>
                      </a:r>
                      <a:r>
                        <a:rPr lang="lt-LT" sz="1400" u="none" cap="none" strike="noStrike"/>
                        <a:t>lgoritminis mąstymas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Išmaniųjų telefonų funkcijų identifikavimas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286375">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8. Ankstesnių diskusijų apibendrinimas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Abstrakcija</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Kokybinis grįžtamasis ryšys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1049" name="Google Shape;1049;p56"/>
          <p:cNvSpPr txBox="1"/>
          <p:nvPr/>
        </p:nvSpPr>
        <p:spPr>
          <a:xfrm>
            <a:off x="677337" y="370936"/>
            <a:ext cx="9486900" cy="72511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lt1"/>
              </a:buClr>
              <a:buSzPts val="3200"/>
              <a:buFont typeface="Sorts Mill Goudy"/>
              <a:buNone/>
            </a:pPr>
            <a:r>
              <a:rPr b="1" i="0" lang="lt-LT" sz="3200" u="none" cap="none" strike="noStrike">
                <a:solidFill>
                  <a:schemeClr val="dk1"/>
                </a:solidFill>
                <a:latin typeface="Arial"/>
                <a:ea typeface="Arial"/>
                <a:cs typeface="Arial"/>
                <a:sym typeface="Arial"/>
              </a:rPr>
              <a:t>Atvejo analizė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53" name="Shape 1053"/>
        <p:cNvGrpSpPr/>
        <p:nvPr/>
      </p:nvGrpSpPr>
      <p:grpSpPr>
        <a:xfrm>
          <a:off x="0" y="0"/>
          <a:ext cx="0" cy="0"/>
          <a:chOff x="0" y="0"/>
          <a:chExt cx="0" cy="0"/>
        </a:xfrm>
      </p:grpSpPr>
      <p:sp>
        <p:nvSpPr>
          <p:cNvPr id="1054" name="Google Shape;1054;p72"/>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lt-LT" sz="2200">
                <a:solidFill>
                  <a:srgbClr val="678877"/>
                </a:solidFill>
                <a:latin typeface="Arial"/>
                <a:ea typeface="Arial"/>
                <a:cs typeface="Arial"/>
                <a:sym typeface="Arial"/>
              </a:rPr>
              <a:t>1 veikla: </a:t>
            </a:r>
            <a:r>
              <a:rPr lang="lt-LT" sz="2200">
                <a:solidFill>
                  <a:schemeClr val="dk1"/>
                </a:solidFill>
                <a:latin typeface="Arial"/>
                <a:ea typeface="Arial"/>
                <a:cs typeface="Arial"/>
                <a:sym typeface="Arial"/>
              </a:rPr>
              <a:t>Testas</a:t>
            </a:r>
            <a:endParaRPr/>
          </a:p>
        </p:txBody>
      </p:sp>
      <p:sp>
        <p:nvSpPr>
          <p:cNvPr id="1055" name="Google Shape;1055;p72"/>
          <p:cNvSpPr txBox="1"/>
          <p:nvPr/>
        </p:nvSpPr>
        <p:spPr>
          <a:xfrm>
            <a:off x="491647" y="1963020"/>
            <a:ext cx="5909100" cy="416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1. Kodėl informatinis mąstymas laikomas universaliu įgūdžiu?</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Nes jis naudingas tik mokslo ir technologijų srityje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Nes jį galima taikyti skirtinguose gyvenimo kontekstuose, profesijose ir mokymosi srityse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Nes jis daugiausia naudojamas programavimo pamokose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2 Su kokiu pagrindiniu iššūkiu susiduria suaugusiųjų mokytojai, populiarindami IM?</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Per didelis IM mokymo priemonių pasirinkimas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Besimokantieji per daug išmano technologijas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Pedagoginių gairių trūkumas ir ribota prieiga prie IM medžiagos</a:t>
            </a:r>
            <a:endParaRPr b="0" i="0" sz="14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3. Kuris iš toliau išvardytų aspektų didina besimokančiųjų įsitraukimą į IM paremtą mokymą(si)?</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Besimokančiųjų skatinimas imtis aktyvaus vaidmens, pavyzdžiui, mediatoriaus ar komandos nario</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Paskaitų skaitymas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Siekis išvengti bendradarbiavimo taupant laiką</a:t>
            </a:r>
            <a:endParaRPr b="0" i="0" sz="1400" u="none" cap="none" strike="noStrike">
              <a:solidFill>
                <a:srgbClr val="000000"/>
              </a:solidFill>
              <a:latin typeface="Arial"/>
              <a:ea typeface="Arial"/>
              <a:cs typeface="Arial"/>
              <a:sym typeface="Arial"/>
            </a:endParaRPr>
          </a:p>
        </p:txBody>
      </p:sp>
      <p:sp>
        <p:nvSpPr>
          <p:cNvPr id="1056" name="Google Shape;1056;p72"/>
          <p:cNvSpPr txBox="1"/>
          <p:nvPr/>
        </p:nvSpPr>
        <p:spPr>
          <a:xfrm>
            <a:off x="6842342" y="1963020"/>
            <a:ext cx="4858011" cy="331368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4. Koks yra pirmasis žingsnis, integruojantis IM, pagal Socialiai sąmoningo projektavimo modelį?</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Testuoti besimokančiuosius, susiduriančius su sudėtingais IM iššūkiais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Suprasti kontekstą, kuriame gyvena besimokantieji, jų, poreikius ir jų naudojamas technologijas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Iš karto pradėti mokyti techninių dalykų</a:t>
            </a:r>
            <a:endParaRPr b="1" i="0" sz="1400" u="none" cap="none" strike="noStrike">
              <a:solidFill>
                <a:srgbClr val="678877"/>
              </a:solidFill>
              <a:latin typeface="Arial"/>
              <a:ea typeface="Arial"/>
              <a:cs typeface="Arial"/>
              <a:sym typeface="Arial"/>
            </a:endParaRPr>
          </a:p>
          <a:p>
            <a:pPr indent="-254000" lvl="0" marL="34290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5. Kokius pagrindinius įgūdžius, susijusius su IM, pabrėžė Pasaulio ekonomikos forumas?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Maisto gaminimas, įsiminimas ir laiko valdymas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Problemų sprendimas, kūrybiškumas ir kritinis mąstymas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Rašymo greitis, rašymas be klaidų ir konspektavimas</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1057" name="Google Shape;1057;p72"/>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1058" name="Google Shape;1058;p72"/>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51"/>
          <p:cNvSpPr/>
          <p:nvPr/>
        </p:nvSpPr>
        <p:spPr>
          <a:xfrm>
            <a:off x="1371600" y="1928796"/>
            <a:ext cx="6257835" cy="206342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4" name="Google Shape;1064;p51"/>
          <p:cNvSpPr txBox="1"/>
          <p:nvPr/>
        </p:nvSpPr>
        <p:spPr>
          <a:xfrm>
            <a:off x="1341581" y="1854204"/>
            <a:ext cx="6366169" cy="1728685"/>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rgbClr val="000000"/>
              </a:buClr>
              <a:buSzPts val="1600"/>
              <a:buFont typeface="Arial"/>
              <a:buNone/>
            </a:pPr>
            <a:r>
              <a:rPr b="1" i="0" lang="lt-LT" sz="1600" u="none" cap="none" strike="noStrike">
                <a:solidFill>
                  <a:schemeClr val="dk2"/>
                </a:solidFill>
                <a:latin typeface="Arial"/>
                <a:ea typeface="Arial"/>
                <a:cs typeface="Arial"/>
                <a:sym typeface="Arial"/>
              </a:rPr>
              <a:t>Kasdienis gyvenimas</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1000"/>
              </a:spcBef>
              <a:spcAft>
                <a:spcPts val="0"/>
              </a:spcAft>
              <a:buClr>
                <a:srgbClr val="000000"/>
              </a:buClr>
              <a:buSzPts val="1600"/>
              <a:buFont typeface="Arial"/>
              <a:buNone/>
            </a:pPr>
            <a:r>
              <a:rPr b="1" i="0" lang="lt-LT" sz="1600" u="none" cap="none" strike="noStrike">
                <a:solidFill>
                  <a:schemeClr val="dk2"/>
                </a:solidFill>
                <a:latin typeface="Arial"/>
                <a:ea typeface="Arial"/>
                <a:cs typeface="Arial"/>
                <a:sym typeface="Arial"/>
              </a:rPr>
              <a:t>Užduotis</a:t>
            </a:r>
            <a:r>
              <a:rPr b="0" i="0" lang="lt-LT" sz="1600" u="none" cap="none" strike="noStrike">
                <a:solidFill>
                  <a:schemeClr val="dk2"/>
                </a:solidFill>
                <a:latin typeface="Arial"/>
                <a:ea typeface="Arial"/>
                <a:cs typeface="Arial"/>
                <a:sym typeface="Arial"/>
              </a:rPr>
              <a:t>. Įsivaizduokite, kad dabar naktis, o mūsų draugai įstrigę miške. Padėkite jiems išgyventi naktį.</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1000"/>
              </a:spcBef>
              <a:spcAft>
                <a:spcPts val="0"/>
              </a:spcAft>
              <a:buClr>
                <a:srgbClr val="000000"/>
              </a:buClr>
              <a:buSzPts val="1600"/>
              <a:buFont typeface="Arial"/>
              <a:buNone/>
            </a:pPr>
            <a:r>
              <a:rPr b="1" i="0" lang="lt-LT" sz="1600" u="none" cap="none" strike="noStrike">
                <a:solidFill>
                  <a:schemeClr val="dk2"/>
                </a:solidFill>
                <a:latin typeface="Arial"/>
                <a:ea typeface="Arial"/>
                <a:cs typeface="Arial"/>
                <a:sym typeface="Arial"/>
              </a:rPr>
              <a:t>Rezultatas</a:t>
            </a:r>
            <a:r>
              <a:rPr b="0" i="0" lang="lt-LT" sz="1600" u="none" cap="none" strike="noStrike">
                <a:solidFill>
                  <a:schemeClr val="dk2"/>
                </a:solidFill>
                <a:latin typeface="Arial"/>
                <a:ea typeface="Arial"/>
                <a:cs typeface="Arial"/>
                <a:sym typeface="Arial"/>
              </a:rPr>
              <a:t>. Diagrama padės vizualiai (1) išskaidyti problemą (dekompozicija); (2) algoritmo projektavimas padės suplanuoti problemos sprendimo etapus.</a:t>
            </a:r>
            <a:endParaRPr b="0" i="0" sz="1600" u="none" cap="none" strike="noStrike">
              <a:solidFill>
                <a:schemeClr val="dk2"/>
              </a:solidFill>
              <a:latin typeface="Arial"/>
              <a:ea typeface="Arial"/>
              <a:cs typeface="Arial"/>
              <a:sym typeface="Arial"/>
            </a:endParaRPr>
          </a:p>
        </p:txBody>
      </p:sp>
      <p:sp>
        <p:nvSpPr>
          <p:cNvPr id="1065" name="Google Shape;1065;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066" name="Google Shape;1066;p51"/>
          <p:cNvSpPr txBox="1"/>
          <p:nvPr/>
        </p:nvSpPr>
        <p:spPr>
          <a:xfrm>
            <a:off x="1371600" y="3874178"/>
            <a:ext cx="5848914" cy="1977036"/>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grpSp>
        <p:nvGrpSpPr>
          <p:cNvPr id="1067" name="Google Shape;1067;p51"/>
          <p:cNvGrpSpPr/>
          <p:nvPr/>
        </p:nvGrpSpPr>
        <p:grpSpPr>
          <a:xfrm>
            <a:off x="8098875" y="903737"/>
            <a:ext cx="2568688" cy="3088485"/>
            <a:chOff x="1006604" y="1481674"/>
            <a:chExt cx="3106250" cy="3894651"/>
          </a:xfrm>
        </p:grpSpPr>
        <p:sp>
          <p:nvSpPr>
            <p:cNvPr id="1068" name="Google Shape;1068;p51"/>
            <p:cNvSpPr/>
            <p:nvPr/>
          </p:nvSpPr>
          <p:spPr>
            <a:xfrm>
              <a:off x="1006604"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9" name="Google Shape;1069;p51"/>
            <p:cNvSpPr/>
            <p:nvPr/>
          </p:nvSpPr>
          <p:spPr>
            <a:xfrm>
              <a:off x="1101307"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0" name="Google Shape;1070;p51"/>
            <p:cNvSpPr/>
            <p:nvPr/>
          </p:nvSpPr>
          <p:spPr>
            <a:xfrm>
              <a:off x="124336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1" name="Google Shape;1071;p51"/>
            <p:cNvSpPr/>
            <p:nvPr/>
          </p:nvSpPr>
          <p:spPr>
            <a:xfrm>
              <a:off x="136765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2" name="Google Shape;1072;p51"/>
            <p:cNvSpPr/>
            <p:nvPr/>
          </p:nvSpPr>
          <p:spPr>
            <a:xfrm>
              <a:off x="1479230"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73" name="Google Shape;1073;p51"/>
          <p:cNvSpPr txBox="1"/>
          <p:nvPr/>
        </p:nvSpPr>
        <p:spPr>
          <a:xfrm>
            <a:off x="8372388" y="2765399"/>
            <a:ext cx="2469145" cy="461665"/>
          </a:xfrm>
          <a:prstGeom prst="rect">
            <a:avLst/>
          </a:prstGeom>
          <a:noFill/>
          <a:ln>
            <a:noFill/>
          </a:ln>
        </p:spPr>
        <p:txBody>
          <a:bodyPr anchorCtr="0" anchor="t" bIns="45700" lIns="91425" spcFirstLastPara="1" rIns="91425" wrap="square" tIns="45700">
            <a:spAutoFit/>
          </a:bodyPr>
          <a:lstStyle/>
          <a:p>
            <a:pPr indent="-209550" lvl="0" marL="28575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74" name="Google Shape;1074;p51"/>
          <p:cNvSpPr txBox="1"/>
          <p:nvPr/>
        </p:nvSpPr>
        <p:spPr>
          <a:xfrm>
            <a:off x="8509359" y="1710100"/>
            <a:ext cx="2183262"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Ištekliai </a:t>
            </a:r>
            <a:endParaRPr b="1" i="0" sz="1400" u="none" cap="none" strike="noStrike">
              <a:solidFill>
                <a:srgbClr val="000000"/>
              </a:solidFill>
              <a:latin typeface="Arial"/>
              <a:ea typeface="Arial"/>
              <a:cs typeface="Arial"/>
              <a:sym typeface="Arial"/>
            </a:endParaRPr>
          </a:p>
        </p:txBody>
      </p:sp>
      <p:sp>
        <p:nvSpPr>
          <p:cNvPr id="1075" name="Google Shape;1075;p51"/>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51"/>
          <p:cNvSpPr txBox="1"/>
          <p:nvPr/>
        </p:nvSpPr>
        <p:spPr>
          <a:xfrm>
            <a:off x="8417400" y="2017546"/>
            <a:ext cx="1805100" cy="1385400"/>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Šios užduoties įgyvendinimui reikia:</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Lipnių lapelių</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Popieriaus lapo</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Rašymo priemonių (pieštukų, rašiklių ar žymeklių)</a:t>
            </a:r>
            <a:endParaRPr b="0" i="0" sz="1200" u="none" cap="none" strike="noStrike">
              <a:solidFill>
                <a:srgbClr val="000000"/>
              </a:solidFill>
              <a:latin typeface="Arial"/>
              <a:ea typeface="Arial"/>
              <a:cs typeface="Arial"/>
              <a:sym typeface="Arial"/>
            </a:endParaRPr>
          </a:p>
        </p:txBody>
      </p:sp>
      <p:grpSp>
        <p:nvGrpSpPr>
          <p:cNvPr id="1077" name="Google Shape;1077;p51"/>
          <p:cNvGrpSpPr/>
          <p:nvPr/>
        </p:nvGrpSpPr>
        <p:grpSpPr>
          <a:xfrm>
            <a:off x="7872070" y="4155564"/>
            <a:ext cx="2960560" cy="1664078"/>
            <a:chOff x="7988108" y="1935820"/>
            <a:chExt cx="2960560" cy="1664078"/>
          </a:xfrm>
        </p:grpSpPr>
        <p:sp>
          <p:nvSpPr>
            <p:cNvPr id="1078" name="Google Shape;1078;p51"/>
            <p:cNvSpPr txBox="1"/>
            <p:nvPr/>
          </p:nvSpPr>
          <p:spPr>
            <a:xfrm>
              <a:off x="7994654" y="1935820"/>
              <a:ext cx="2788644" cy="523220"/>
            </a:xfrm>
            <a:prstGeom prst="rect">
              <a:avLst/>
            </a:prstGeom>
            <a:solidFill>
              <a:schemeClr val="accent1">
                <a:alpha val="47843"/>
              </a:schemeClr>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Tikslas: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išgyventi miške per naktį</a:t>
              </a:r>
              <a:endParaRPr b="1" i="0" sz="1400" u="none" cap="none" strike="noStrike">
                <a:solidFill>
                  <a:schemeClr val="lt1"/>
                </a:solidFill>
                <a:latin typeface="Arial"/>
                <a:ea typeface="Arial"/>
                <a:cs typeface="Arial"/>
                <a:sym typeface="Arial"/>
              </a:endParaRPr>
            </a:p>
          </p:txBody>
        </p:sp>
        <p:sp>
          <p:nvSpPr>
            <p:cNvPr id="1079" name="Google Shape;1079;p51"/>
            <p:cNvSpPr txBox="1"/>
            <p:nvPr/>
          </p:nvSpPr>
          <p:spPr>
            <a:xfrm>
              <a:off x="9088026" y="2647453"/>
              <a:ext cx="889269" cy="52318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1"/>
                  </a:solidFill>
                  <a:latin typeface="Arial"/>
                  <a:ea typeface="Arial"/>
                  <a:cs typeface="Arial"/>
                  <a:sym typeface="Arial"/>
                </a:rPr>
                <a:t>Rasti vandens</a:t>
              </a:r>
              <a:endParaRPr b="0" i="0" sz="1400" u="none" cap="none" strike="noStrike">
                <a:solidFill>
                  <a:schemeClr val="accent1"/>
                </a:solidFill>
                <a:latin typeface="Arial"/>
                <a:ea typeface="Arial"/>
                <a:cs typeface="Arial"/>
                <a:sym typeface="Arial"/>
              </a:endParaRPr>
            </a:p>
          </p:txBody>
        </p:sp>
        <p:sp>
          <p:nvSpPr>
            <p:cNvPr id="1080" name="Google Shape;1080;p51"/>
            <p:cNvSpPr txBox="1"/>
            <p:nvPr/>
          </p:nvSpPr>
          <p:spPr>
            <a:xfrm>
              <a:off x="8031879" y="2639877"/>
              <a:ext cx="949140" cy="523180"/>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2"/>
                  </a:solidFill>
                  <a:latin typeface="Arial"/>
                  <a:ea typeface="Arial"/>
                  <a:cs typeface="Arial"/>
                  <a:sym typeface="Arial"/>
                </a:rPr>
                <a:t>Nustatyti vietą</a:t>
              </a:r>
              <a:endParaRPr b="0" i="0" sz="1400" u="none" cap="none" strike="noStrike">
                <a:solidFill>
                  <a:schemeClr val="accent2"/>
                </a:solidFill>
                <a:latin typeface="Arial"/>
                <a:ea typeface="Arial"/>
                <a:cs typeface="Arial"/>
                <a:sym typeface="Arial"/>
              </a:endParaRPr>
            </a:p>
          </p:txBody>
        </p:sp>
        <p:sp>
          <p:nvSpPr>
            <p:cNvPr id="1081" name="Google Shape;1081;p51"/>
            <p:cNvSpPr txBox="1"/>
            <p:nvPr/>
          </p:nvSpPr>
          <p:spPr>
            <a:xfrm>
              <a:off x="10084303" y="2643379"/>
              <a:ext cx="806306" cy="523180"/>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3"/>
                  </a:solidFill>
                  <a:latin typeface="Arial"/>
                  <a:ea typeface="Arial"/>
                  <a:cs typeface="Arial"/>
                  <a:sym typeface="Arial"/>
                </a:rPr>
                <a:t>Sušilti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3"/>
                </a:solidFill>
                <a:latin typeface="Arial"/>
                <a:ea typeface="Arial"/>
                <a:cs typeface="Arial"/>
                <a:sym typeface="Arial"/>
              </a:endParaRPr>
            </a:p>
          </p:txBody>
        </p:sp>
        <p:sp>
          <p:nvSpPr>
            <p:cNvPr id="1082" name="Google Shape;1082;p51"/>
            <p:cNvSpPr txBox="1"/>
            <p:nvPr/>
          </p:nvSpPr>
          <p:spPr>
            <a:xfrm>
              <a:off x="7988108" y="3276838"/>
              <a:ext cx="992912" cy="300042"/>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350" u="none" cap="none" strike="noStrike">
                  <a:solidFill>
                    <a:schemeClr val="accent2"/>
                  </a:solidFill>
                  <a:latin typeface="Arial"/>
                  <a:ea typeface="Arial"/>
                  <a:cs typeface="Arial"/>
                  <a:sym typeface="Arial"/>
                </a:rPr>
                <a:t>Žemėlapis</a:t>
              </a:r>
              <a:endParaRPr b="0" i="0" sz="1350" u="none" cap="none" strike="noStrike">
                <a:solidFill>
                  <a:schemeClr val="accent2"/>
                </a:solidFill>
                <a:latin typeface="Arial"/>
                <a:ea typeface="Arial"/>
                <a:cs typeface="Arial"/>
                <a:sym typeface="Arial"/>
              </a:endParaRPr>
            </a:p>
          </p:txBody>
        </p:sp>
        <p:sp>
          <p:nvSpPr>
            <p:cNvPr id="1083" name="Google Shape;1083;p51"/>
            <p:cNvSpPr txBox="1"/>
            <p:nvPr/>
          </p:nvSpPr>
          <p:spPr>
            <a:xfrm>
              <a:off x="9126937" y="3279034"/>
              <a:ext cx="889269" cy="305583"/>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1"/>
                  </a:solidFill>
                  <a:latin typeface="Arial"/>
                  <a:ea typeface="Arial"/>
                  <a:cs typeface="Arial"/>
                  <a:sym typeface="Arial"/>
                </a:rPr>
                <a:t>Šaltinis</a:t>
              </a:r>
              <a:endParaRPr b="0" i="0" sz="1400" u="none" cap="none" strike="noStrike">
                <a:solidFill>
                  <a:schemeClr val="accent1"/>
                </a:solidFill>
                <a:latin typeface="Arial"/>
                <a:ea typeface="Arial"/>
                <a:cs typeface="Arial"/>
                <a:sym typeface="Arial"/>
              </a:endParaRPr>
            </a:p>
          </p:txBody>
        </p:sp>
        <p:sp>
          <p:nvSpPr>
            <p:cNvPr id="1084" name="Google Shape;1084;p51"/>
            <p:cNvSpPr txBox="1"/>
            <p:nvPr/>
          </p:nvSpPr>
          <p:spPr>
            <a:xfrm>
              <a:off x="10089517" y="3292121"/>
              <a:ext cx="859151" cy="307777"/>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3"/>
                  </a:solidFill>
                  <a:latin typeface="Arial"/>
                  <a:ea typeface="Arial"/>
                  <a:cs typeface="Arial"/>
                  <a:sym typeface="Arial"/>
                </a:rPr>
                <a:t>Ugnis</a:t>
              </a:r>
              <a:endParaRPr b="0" i="0" sz="1400" u="none" cap="none" strike="noStrike">
                <a:solidFill>
                  <a:schemeClr val="accent3"/>
                </a:solidFill>
                <a:latin typeface="Arial"/>
                <a:ea typeface="Arial"/>
                <a:cs typeface="Arial"/>
                <a:sym typeface="Arial"/>
              </a:endParaRPr>
            </a:p>
          </p:txBody>
        </p:sp>
        <p:cxnSp>
          <p:nvCxnSpPr>
            <p:cNvPr id="1085" name="Google Shape;1085;p51"/>
            <p:cNvCxnSpPr/>
            <p:nvPr/>
          </p:nvCxnSpPr>
          <p:spPr>
            <a:xfrm>
              <a:off x="8422839" y="2540656"/>
              <a:ext cx="1930883" cy="0"/>
            </a:xfrm>
            <a:prstGeom prst="straightConnector1">
              <a:avLst/>
            </a:prstGeom>
            <a:noFill/>
            <a:ln cap="flat" cmpd="sng" w="9525">
              <a:solidFill>
                <a:srgbClr val="2E86C7"/>
              </a:solidFill>
              <a:prstDash val="solid"/>
              <a:round/>
              <a:headEnd len="sm" w="sm" type="none"/>
              <a:tailEnd len="sm" w="sm" type="none"/>
            </a:ln>
          </p:spPr>
        </p:cxnSp>
        <p:cxnSp>
          <p:nvCxnSpPr>
            <p:cNvPr id="1086" name="Google Shape;1086;p51"/>
            <p:cNvCxnSpPr/>
            <p:nvPr/>
          </p:nvCxnSpPr>
          <p:spPr>
            <a:xfrm>
              <a:off x="10338446" y="3178047"/>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87" name="Google Shape;1087;p51"/>
            <p:cNvCxnSpPr/>
            <p:nvPr/>
          </p:nvCxnSpPr>
          <p:spPr>
            <a:xfrm>
              <a:off x="9387076" y="3170466"/>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88" name="Google Shape;1088;p51"/>
            <p:cNvCxnSpPr/>
            <p:nvPr/>
          </p:nvCxnSpPr>
          <p:spPr>
            <a:xfrm>
              <a:off x="8448721" y="3170465"/>
              <a:ext cx="1204" cy="99221"/>
            </a:xfrm>
            <a:prstGeom prst="straightConnector1">
              <a:avLst/>
            </a:prstGeom>
            <a:noFill/>
            <a:ln cap="flat" cmpd="sng" w="9525">
              <a:solidFill>
                <a:srgbClr val="2E86C7"/>
              </a:solidFill>
              <a:prstDash val="solid"/>
              <a:round/>
              <a:headEnd len="sm" w="sm" type="none"/>
              <a:tailEnd len="sm" w="sm" type="none"/>
            </a:ln>
          </p:spPr>
        </p:cxnSp>
      </p:grpSp>
      <p:cxnSp>
        <p:nvCxnSpPr>
          <p:cNvPr id="1089" name="Google Shape;1089;p51"/>
          <p:cNvCxnSpPr/>
          <p:nvPr/>
        </p:nvCxnSpPr>
        <p:spPr>
          <a:xfrm>
            <a:off x="10237684" y="4754695"/>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90" name="Google Shape;1090;p51"/>
          <p:cNvCxnSpPr>
            <a:stCxn id="1078" idx="2"/>
          </p:cNvCxnSpPr>
          <p:nvPr/>
        </p:nvCxnSpPr>
        <p:spPr>
          <a:xfrm flipH="1">
            <a:off x="9272338" y="4678784"/>
            <a:ext cx="600" cy="181500"/>
          </a:xfrm>
          <a:prstGeom prst="straightConnector1">
            <a:avLst/>
          </a:prstGeom>
          <a:noFill/>
          <a:ln cap="flat" cmpd="sng" w="9525">
            <a:solidFill>
              <a:srgbClr val="2E86C7"/>
            </a:solidFill>
            <a:prstDash val="solid"/>
            <a:round/>
            <a:headEnd len="sm" w="sm" type="none"/>
            <a:tailEnd len="sm" w="sm" type="none"/>
          </a:ln>
        </p:spPr>
      </p:cxnSp>
      <p:cxnSp>
        <p:nvCxnSpPr>
          <p:cNvPr id="1091" name="Google Shape;1091;p51"/>
          <p:cNvCxnSpPr/>
          <p:nvPr/>
        </p:nvCxnSpPr>
        <p:spPr>
          <a:xfrm>
            <a:off x="8303414" y="4774949"/>
            <a:ext cx="1204" cy="99221"/>
          </a:xfrm>
          <a:prstGeom prst="straightConnector1">
            <a:avLst/>
          </a:prstGeom>
          <a:noFill/>
          <a:ln cap="flat" cmpd="sng" w="9525">
            <a:solidFill>
              <a:srgbClr val="2E86C7"/>
            </a:solidFill>
            <a:prstDash val="solid"/>
            <a:round/>
            <a:headEnd len="sm" w="sm" type="none"/>
            <a:tailEnd len="sm" w="sm" type="none"/>
          </a:ln>
        </p:spPr>
      </p:cxnSp>
      <p:sp>
        <p:nvSpPr>
          <p:cNvPr id="1092" name="Google Shape;1092;p51"/>
          <p:cNvSpPr txBox="1"/>
          <p:nvPr/>
        </p:nvSpPr>
        <p:spPr>
          <a:xfrm>
            <a:off x="1247279" y="4075676"/>
            <a:ext cx="6349853" cy="1728685"/>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rgbClr val="000000"/>
              </a:buClr>
              <a:buSzPts val="1600"/>
              <a:buFont typeface="Arial"/>
              <a:buNone/>
            </a:pPr>
            <a:r>
              <a:rPr b="0" i="0" lang="lt-LT" sz="1600" u="none" cap="none" strike="noStrike">
                <a:solidFill>
                  <a:schemeClr val="dk2"/>
                </a:solidFill>
                <a:latin typeface="Arial"/>
                <a:ea typeface="Arial"/>
                <a:cs typeface="Arial"/>
                <a:sym typeface="Arial"/>
              </a:rPr>
              <a:t>1) 4 narių grupė turi išspręsti problemą, kaip išgyventi naktį miške. </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1000"/>
              </a:spcBef>
              <a:spcAft>
                <a:spcPts val="0"/>
              </a:spcAft>
              <a:buClr>
                <a:srgbClr val="000000"/>
              </a:buClr>
              <a:buSzPts val="1600"/>
              <a:buFont typeface="Arial"/>
              <a:buNone/>
            </a:pPr>
            <a:r>
              <a:rPr b="0" i="0" lang="lt-LT" sz="1600" u="none" cap="none" strike="noStrike">
                <a:solidFill>
                  <a:schemeClr val="dk2"/>
                </a:solidFill>
                <a:latin typeface="Arial"/>
                <a:ea typeface="Arial"/>
                <a:cs typeface="Arial"/>
                <a:sym typeface="Arial"/>
              </a:rPr>
              <a:t>Tikslas turėtų būti viršuje, o aukšto-lygio svarstymai turėtų būti pirmasis žingsnis tolesniuose etapuose. Vėliau šiuos aukšto-lygio veiksnius galima išskaidyti į smulkesnius etapus.</a:t>
            </a:r>
            <a:endParaRPr b="0" i="0" sz="1400" u="none" cap="none" strike="noStrike">
              <a:solidFill>
                <a:srgbClr val="000000"/>
              </a:solidFill>
              <a:latin typeface="Arial"/>
              <a:ea typeface="Arial"/>
              <a:cs typeface="Arial"/>
              <a:sym typeface="Arial"/>
            </a:endParaRPr>
          </a:p>
        </p:txBody>
      </p:sp>
      <p:sp>
        <p:nvSpPr>
          <p:cNvPr id="1093" name="Google Shape;1093;p51"/>
          <p:cNvSpPr txBox="1"/>
          <p:nvPr>
            <p:ph idx="1" type="body"/>
          </p:nvPr>
        </p:nvSpPr>
        <p:spPr>
          <a:xfrm>
            <a:off x="1329501" y="757804"/>
            <a:ext cx="4278032"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b="1" lang="lt-LT" sz="2200">
                <a:solidFill>
                  <a:srgbClr val="678877"/>
                </a:solidFill>
                <a:latin typeface="Arial"/>
                <a:ea typeface="Arial"/>
                <a:cs typeface="Arial"/>
                <a:sym typeface="Arial"/>
              </a:rPr>
              <a:t>2 veikla: </a:t>
            </a:r>
            <a:r>
              <a:rPr b="1" lang="lt-LT" sz="2200">
                <a:solidFill>
                  <a:schemeClr val="dk1"/>
                </a:solidFill>
                <a:latin typeface="Arial"/>
                <a:ea typeface="Arial"/>
                <a:cs typeface="Arial"/>
                <a:sym typeface="Arial"/>
              </a:rPr>
              <a:t>Praktinis pratimas</a:t>
            </a:r>
            <a:endParaRPr sz="20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52"/>
          <p:cNvSpPr/>
          <p:nvPr/>
        </p:nvSpPr>
        <p:spPr>
          <a:xfrm>
            <a:off x="1399000" y="1935528"/>
            <a:ext cx="9336734" cy="149091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0" name="Google Shape;1100;p52"/>
          <p:cNvSpPr txBox="1"/>
          <p:nvPr/>
        </p:nvSpPr>
        <p:spPr>
          <a:xfrm>
            <a:off x="1371448" y="2029976"/>
            <a:ext cx="9003042" cy="1529247"/>
          </a:xfrm>
          <a:prstGeom prst="rect">
            <a:avLst/>
          </a:prstGeom>
          <a:noFill/>
          <a:ln>
            <a:noFill/>
          </a:ln>
        </p:spPr>
        <p:txBody>
          <a:bodyPr anchorCtr="0" anchor="t" bIns="45700" lIns="91425" spcFirstLastPara="1" rIns="91425" wrap="square" tIns="45700">
            <a:noAutofit/>
          </a:bodyPr>
          <a:lstStyle/>
          <a:p>
            <a:pPr indent="0" lvl="0" marL="157480" marR="0" rtl="0" algn="l">
              <a:lnSpc>
                <a:spcPct val="100000"/>
              </a:lnSpc>
              <a:spcBef>
                <a:spcPts val="1000"/>
              </a:spcBef>
              <a:spcAft>
                <a:spcPts val="0"/>
              </a:spcAft>
              <a:buClr>
                <a:srgbClr val="000000"/>
              </a:buClr>
              <a:buSzPts val="1800"/>
              <a:buFont typeface="Arial"/>
              <a:buNone/>
            </a:pPr>
            <a:r>
              <a:rPr b="0" i="0" lang="lt-LT" sz="1800" u="none" cap="none" strike="noStrike">
                <a:solidFill>
                  <a:schemeClr val="dk2"/>
                </a:solidFill>
                <a:latin typeface="Arial"/>
                <a:ea typeface="Arial"/>
                <a:cs typeface="Arial"/>
                <a:sym typeface="Arial"/>
              </a:rPr>
              <a:t>2. Pritaikykite algoritmų kūrimo principus problemos sprendimui.</a:t>
            </a:r>
            <a:endParaRPr b="0" i="0" sz="1400" u="none" cap="none" strike="noStrike">
              <a:solidFill>
                <a:srgbClr val="000000"/>
              </a:solidFill>
              <a:latin typeface="Arial"/>
              <a:ea typeface="Arial"/>
              <a:cs typeface="Arial"/>
              <a:sym typeface="Arial"/>
            </a:endParaRPr>
          </a:p>
          <a:p>
            <a:pPr indent="0" lvl="0" marL="157480" marR="0" rtl="0" algn="l">
              <a:lnSpc>
                <a:spcPct val="100000"/>
              </a:lnSpc>
              <a:spcBef>
                <a:spcPts val="1000"/>
              </a:spcBef>
              <a:spcAft>
                <a:spcPts val="0"/>
              </a:spcAft>
              <a:buClr>
                <a:srgbClr val="000000"/>
              </a:buClr>
              <a:buSzPts val="1800"/>
              <a:buFont typeface="Arial"/>
              <a:buNone/>
            </a:pPr>
            <a:r>
              <a:rPr b="0" i="0" lang="lt-LT" sz="1800" u="none" cap="none" strike="noStrike">
                <a:solidFill>
                  <a:schemeClr val="dk2"/>
                </a:solidFill>
                <a:latin typeface="Arial"/>
                <a:ea typeface="Arial"/>
                <a:cs typeface="Arial"/>
                <a:sym typeface="Arial"/>
              </a:rPr>
              <a:t>4 narių grupė turėtų vizualizuoti, kaip pažingsniui išspręs problemą.</a:t>
            </a:r>
            <a:endParaRPr b="0" i="0" sz="1400" u="none" cap="none" strike="noStrike">
              <a:solidFill>
                <a:srgbClr val="000000"/>
              </a:solidFill>
              <a:latin typeface="Arial"/>
              <a:ea typeface="Arial"/>
              <a:cs typeface="Arial"/>
              <a:sym typeface="Arial"/>
            </a:endParaRPr>
          </a:p>
        </p:txBody>
      </p:sp>
      <p:sp>
        <p:nvSpPr>
          <p:cNvPr id="1101" name="Google Shape;1101;p5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102" name="Google Shape;1102;p52"/>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03" name="Google Shape;1103;p52"/>
          <p:cNvGrpSpPr/>
          <p:nvPr/>
        </p:nvGrpSpPr>
        <p:grpSpPr>
          <a:xfrm>
            <a:off x="1479611" y="3816869"/>
            <a:ext cx="7148566" cy="1795991"/>
            <a:chOff x="2194736" y="4296534"/>
            <a:chExt cx="7148566" cy="1742935"/>
          </a:xfrm>
        </p:grpSpPr>
        <p:sp>
          <p:nvSpPr>
            <p:cNvPr id="1104" name="Google Shape;1104;p52"/>
            <p:cNvSpPr/>
            <p:nvPr/>
          </p:nvSpPr>
          <p:spPr>
            <a:xfrm>
              <a:off x="8236829" y="5781822"/>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Taip</a:t>
              </a:r>
              <a:endParaRPr b="0" i="0" sz="1400" u="none" cap="none" strike="noStrike">
                <a:solidFill>
                  <a:schemeClr val="dk1"/>
                </a:solidFill>
                <a:latin typeface="Arial"/>
                <a:ea typeface="Arial"/>
                <a:cs typeface="Arial"/>
                <a:sym typeface="Arial"/>
              </a:endParaRPr>
            </a:p>
          </p:txBody>
        </p:sp>
        <p:sp>
          <p:nvSpPr>
            <p:cNvPr id="1105" name="Google Shape;1105;p52"/>
            <p:cNvSpPr/>
            <p:nvPr/>
          </p:nvSpPr>
          <p:spPr>
            <a:xfrm>
              <a:off x="3524587" y="4314652"/>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Ar yra ryšys? </a:t>
              </a:r>
              <a:endParaRPr b="0" i="0" sz="1400" u="none" cap="none" strike="noStrike">
                <a:solidFill>
                  <a:schemeClr val="dk1"/>
                </a:solidFill>
                <a:latin typeface="Arial"/>
                <a:ea typeface="Arial"/>
                <a:cs typeface="Arial"/>
                <a:sym typeface="Arial"/>
              </a:endParaRPr>
            </a:p>
          </p:txBody>
        </p:sp>
        <p:sp>
          <p:nvSpPr>
            <p:cNvPr id="1106" name="Google Shape;1106;p52"/>
            <p:cNvSpPr/>
            <p:nvPr/>
          </p:nvSpPr>
          <p:spPr>
            <a:xfrm>
              <a:off x="2194736" y="4509407"/>
              <a:ext cx="960388" cy="61290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Pažiūrėti, ar veikia telefonas</a:t>
              </a:r>
              <a:endParaRPr b="0" i="0" sz="1400" u="none" cap="none" strike="noStrike">
                <a:solidFill>
                  <a:schemeClr val="dk1"/>
                </a:solidFill>
                <a:latin typeface="Arial"/>
                <a:ea typeface="Arial"/>
                <a:cs typeface="Arial"/>
                <a:sym typeface="Arial"/>
              </a:endParaRPr>
            </a:p>
          </p:txBody>
        </p:sp>
        <p:sp>
          <p:nvSpPr>
            <p:cNvPr id="1107" name="Google Shape;1107;p52"/>
            <p:cNvSpPr/>
            <p:nvPr/>
          </p:nvSpPr>
          <p:spPr>
            <a:xfrm>
              <a:off x="6505195" y="4296534"/>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Ar galite nustatyti savo vietą? </a:t>
              </a:r>
              <a:endParaRPr b="0" i="0" sz="1400" u="none" cap="none" strike="noStrike">
                <a:solidFill>
                  <a:schemeClr val="dk1"/>
                </a:solidFill>
                <a:latin typeface="Arial"/>
                <a:ea typeface="Arial"/>
                <a:cs typeface="Arial"/>
                <a:sym typeface="Arial"/>
              </a:endParaRPr>
            </a:p>
          </p:txBody>
        </p:sp>
        <p:sp>
          <p:nvSpPr>
            <p:cNvPr id="1108" name="Google Shape;1108;p52"/>
            <p:cNvSpPr/>
            <p:nvPr/>
          </p:nvSpPr>
          <p:spPr>
            <a:xfrm>
              <a:off x="6443942" y="5781822"/>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Ne</a:t>
              </a:r>
              <a:endParaRPr b="0" i="0" sz="1400" u="none" cap="none" strike="noStrike">
                <a:solidFill>
                  <a:schemeClr val="dk1"/>
                </a:solidFill>
                <a:latin typeface="Arial"/>
                <a:ea typeface="Arial"/>
                <a:cs typeface="Arial"/>
                <a:sym typeface="Arial"/>
              </a:endParaRPr>
            </a:p>
          </p:txBody>
        </p:sp>
        <p:cxnSp>
          <p:nvCxnSpPr>
            <p:cNvPr id="1109" name="Google Shape;1109;p52"/>
            <p:cNvCxnSpPr/>
            <p:nvPr/>
          </p:nvCxnSpPr>
          <p:spPr>
            <a:xfrm>
              <a:off x="6163733"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10" name="Google Shape;1110;p52"/>
            <p:cNvCxnSpPr/>
            <p:nvPr/>
          </p:nvCxnSpPr>
          <p:spPr>
            <a:xfrm>
              <a:off x="3176684"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11" name="Google Shape;1111;p52"/>
            <p:cNvCxnSpPr>
              <a:endCxn id="1108" idx="0"/>
            </p:cNvCxnSpPr>
            <p:nvPr/>
          </p:nvCxnSpPr>
          <p:spPr>
            <a:xfrm flipH="1">
              <a:off x="6997179" y="5391522"/>
              <a:ext cx="849000" cy="390300"/>
            </a:xfrm>
            <a:prstGeom prst="bentConnector3">
              <a:avLst>
                <a:gd fmla="val -81900" name="adj1"/>
              </a:avLst>
            </a:prstGeom>
            <a:noFill/>
            <a:ln cap="flat" cmpd="sng" w="9525">
              <a:solidFill>
                <a:schemeClr val="dk1"/>
              </a:solidFill>
              <a:prstDash val="solid"/>
              <a:round/>
              <a:headEnd len="sm" w="sm" type="none"/>
              <a:tailEnd len="med" w="med" type="triangle"/>
            </a:ln>
          </p:spPr>
        </p:cxnSp>
        <p:cxnSp>
          <p:nvCxnSpPr>
            <p:cNvPr id="1112" name="Google Shape;1112;p52"/>
            <p:cNvCxnSpPr>
              <a:stCxn id="1107" idx="2"/>
              <a:endCxn id="1104" idx="0"/>
            </p:cNvCxnSpPr>
            <p:nvPr/>
          </p:nvCxnSpPr>
          <p:spPr>
            <a:xfrm flipH="1" rot="-5400000">
              <a:off x="8122955" y="5114647"/>
              <a:ext cx="390300" cy="943800"/>
            </a:xfrm>
            <a:prstGeom prst="bentConnector3">
              <a:avLst>
                <a:gd fmla="val 479298" name="adj1"/>
              </a:avLst>
            </a:prstGeom>
            <a:noFill/>
            <a:ln cap="flat" cmpd="sng" w="9525">
              <a:solidFill>
                <a:schemeClr val="dk1"/>
              </a:solidFill>
              <a:prstDash val="solid"/>
              <a:round/>
              <a:headEnd len="sm" w="sm" type="none"/>
              <a:tailEnd len="med" w="med" type="triangle"/>
            </a:ln>
          </p:spPr>
        </p:cxnSp>
        <p:cxnSp>
          <p:nvCxnSpPr>
            <p:cNvPr id="1113" name="Google Shape;1113;p52"/>
            <p:cNvCxnSpPr>
              <a:stCxn id="1108" idx="1"/>
              <a:endCxn id="1105" idx="2"/>
            </p:cNvCxnSpPr>
            <p:nvPr/>
          </p:nvCxnSpPr>
          <p:spPr>
            <a:xfrm rot="10800000">
              <a:off x="4865642" y="5409646"/>
              <a:ext cx="1578300" cy="501000"/>
            </a:xfrm>
            <a:prstGeom prst="bentConnector2">
              <a:avLst/>
            </a:prstGeom>
            <a:noFill/>
            <a:ln cap="flat" cmpd="sng" w="9525">
              <a:solidFill>
                <a:schemeClr val="dk1"/>
              </a:solidFill>
              <a:prstDash val="solid"/>
              <a:round/>
              <a:headEnd len="sm" w="sm" type="none"/>
              <a:tailEnd len="med" w="med" type="triangle"/>
            </a:ln>
          </p:spPr>
        </p:cxnSp>
      </p:grpSp>
      <p:sp>
        <p:nvSpPr>
          <p:cNvPr id="1114" name="Google Shape;1114;p52"/>
          <p:cNvSpPr/>
          <p:nvPr/>
        </p:nvSpPr>
        <p:spPr>
          <a:xfrm>
            <a:off x="8628177" y="3811806"/>
            <a:ext cx="2682020" cy="1094863"/>
          </a:xfrm>
          <a:prstGeom prst="flowChartDecision">
            <a:avLst/>
          </a:prstGeom>
          <a:solidFill>
            <a:schemeClr val="accent3">
              <a:alpha val="4784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lt1"/>
                </a:solidFill>
                <a:latin typeface="Arial"/>
                <a:ea typeface="Arial"/>
                <a:cs typeface="Arial"/>
                <a:sym typeface="Arial"/>
              </a:rPr>
              <a:t>Kas toliau?</a:t>
            </a:r>
            <a:endParaRPr b="0" i="0" sz="1400" u="none" cap="none" strike="noStrike">
              <a:solidFill>
                <a:schemeClr val="lt1"/>
              </a:solidFill>
              <a:latin typeface="Arial"/>
              <a:ea typeface="Arial"/>
              <a:cs typeface="Arial"/>
              <a:sym typeface="Arial"/>
            </a:endParaRPr>
          </a:p>
        </p:txBody>
      </p:sp>
      <p:cxnSp>
        <p:nvCxnSpPr>
          <p:cNvPr id="1115" name="Google Shape;1115;p52"/>
          <p:cNvCxnSpPr/>
          <p:nvPr/>
        </p:nvCxnSpPr>
        <p:spPr>
          <a:xfrm flipH="1" rot="10800000">
            <a:off x="8628177" y="4872714"/>
            <a:ext cx="1341000" cy="524400"/>
          </a:xfrm>
          <a:prstGeom prst="bentConnector2">
            <a:avLst/>
          </a:prstGeom>
          <a:noFill/>
          <a:ln cap="flat" cmpd="sng" w="9525">
            <a:solidFill>
              <a:srgbClr val="CC612D"/>
            </a:solidFill>
            <a:prstDash val="solid"/>
            <a:round/>
            <a:headEnd len="sm" w="sm" type="none"/>
            <a:tailEnd len="med" w="med" type="triangle"/>
          </a:ln>
        </p:spPr>
      </p:cxnSp>
      <p:sp>
        <p:nvSpPr>
          <p:cNvPr id="1116" name="Google Shape;1116;p52"/>
          <p:cNvSpPr txBox="1"/>
          <p:nvPr>
            <p:ph idx="1" type="body"/>
          </p:nvPr>
        </p:nvSpPr>
        <p:spPr>
          <a:xfrm>
            <a:off x="1357576" y="853296"/>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b="1" lang="lt-LT" sz="2200">
                <a:solidFill>
                  <a:srgbClr val="678877"/>
                </a:solidFill>
                <a:latin typeface="Arial"/>
                <a:ea typeface="Arial"/>
                <a:cs typeface="Arial"/>
                <a:sym typeface="Arial"/>
              </a:rPr>
              <a:t>2 veikla: </a:t>
            </a:r>
            <a:r>
              <a:rPr b="1" lang="lt-LT" sz="2200">
                <a:solidFill>
                  <a:schemeClr val="dk1"/>
                </a:solidFill>
                <a:latin typeface="Arial"/>
                <a:ea typeface="Arial"/>
                <a:cs typeface="Arial"/>
                <a:sym typeface="Arial"/>
              </a:rPr>
              <a:t>Praktinis pratimas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7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4" name="Google Shape;1124;p7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5" name="Google Shape;1125;p7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SANTRAUKA</a:t>
            </a:r>
            <a:endParaRPr b="1">
              <a:latin typeface="Arial"/>
              <a:ea typeface="Arial"/>
              <a:cs typeface="Arial"/>
              <a:sym typeface="Arial"/>
            </a:endParaRPr>
          </a:p>
        </p:txBody>
      </p:sp>
      <p:sp>
        <p:nvSpPr>
          <p:cNvPr id="1126" name="Google Shape;1126;p73"/>
          <p:cNvSpPr txBox="1"/>
          <p:nvPr/>
        </p:nvSpPr>
        <p:spPr>
          <a:xfrm>
            <a:off x="1060450" y="1384299"/>
            <a:ext cx="10071000" cy="4863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60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Informatinis mąstymas siūlo naudingą mąstysenos ir įgūdžių rinkinį, padedantį orientuotis šiuolaikinėje skaitmeninėje ir dirbtiniu intelektu grindžiamoje visuomenėje. Šiame modulyje tyrinėjome, kaip IM peržengia techninių disciplinų ribas ir atlieka svarbų vaidmenį suaugusiųjų, ypač žemos kvalifikacijos, švietimo srityje.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Nagrinėjome iššūkius, su kuriais susiduria daugelis suaugusiųjų, norėdami pasinaudoti kvalifikacijos kėlimo galimybėmis visoje Europoje, kaip IM gali padėti užpildyti šias spragas, skatindamas gebėjimą prisitaikyti, kritinį mąstymą ir mokymąsi visą gyvenimą.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Remdamiesi realiais pasaulio pavyzdžiais nagrinėjome, kaip IM, naudojamas skirtingose pramonės šakose ir kasdieniame gyvenime, gali padidinti įsidarbinimo galimybes, skaitmeninę įtrauktį ir dalyvavimą besikeičiančioje darbo rinkoje.</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600"/>
              </a:spcAft>
              <a:buClr>
                <a:srgbClr val="000000"/>
              </a:buClr>
              <a:buSzPts val="2000"/>
              <a:buFont typeface="Arial"/>
              <a:buNone/>
            </a:pPr>
            <a:r>
              <a:rPr b="0" i="0" lang="lt-LT" sz="2000" u="none" cap="none" strike="noStrike">
                <a:solidFill>
                  <a:srgbClr val="000000"/>
                </a:solidFill>
                <a:latin typeface="Arial"/>
                <a:ea typeface="Arial"/>
                <a:cs typeface="Arial"/>
                <a:sym typeface="Arial"/>
              </a:rPr>
              <a:t>Šiame modulyje taip pat pabrėžiama, kaip svarbu kurti įtraukias mokymo(si) strategijas, kurios suaugusiesiems </a:t>
            </a:r>
            <a:r>
              <a:rPr b="0" i="0" lang="lt-LT" sz="2000" u="none" cap="none" strike="noStrike">
                <a:solidFill>
                  <a:schemeClr val="dk1"/>
                </a:solidFill>
                <a:latin typeface="Arial"/>
                <a:ea typeface="Arial"/>
                <a:cs typeface="Arial"/>
                <a:sym typeface="Arial"/>
              </a:rPr>
              <a:t>besimokantiesiems </a:t>
            </a:r>
            <a:r>
              <a:rPr b="0" i="0" lang="lt-LT" sz="2000" u="none" cap="none" strike="noStrike">
                <a:solidFill>
                  <a:srgbClr val="000000"/>
                </a:solidFill>
                <a:latin typeface="Arial"/>
                <a:ea typeface="Arial"/>
                <a:cs typeface="Arial"/>
                <a:sym typeface="Arial"/>
              </a:rPr>
              <a:t>suteiktų priemonių, leidžiančių prasmingai naudotis skaitmeninėmis priemonėmis, įskaitant dirbtinį intelektą, ir koncepcijomis asmeniniame ir profesiniame kontekste.</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pic>
        <p:nvPicPr>
          <p:cNvPr descr="Teacher assisting student" id="1133" name="Google Shape;1133;p57"/>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134" name="Google Shape;1134;p57"/>
          <p:cNvSpPr txBox="1"/>
          <p:nvPr>
            <p:ph type="title"/>
          </p:nvPr>
        </p:nvSpPr>
        <p:spPr>
          <a:xfrm>
            <a:off x="7529209" y="694660"/>
            <a:ext cx="3587131" cy="1410587"/>
          </a:xfrm>
          <a:prstGeom prst="rect">
            <a:avLst/>
          </a:prstGeom>
          <a:noFill/>
          <a:ln>
            <a:noFill/>
          </a:ln>
        </p:spPr>
        <p:txBody>
          <a:bodyPr anchorCtr="0" anchor="b" bIns="45700" lIns="91425" spcFirstLastPara="1" rIns="91425" wrap="square" tIns="45700">
            <a:noAutofit/>
          </a:bodyPr>
          <a:lstStyle/>
          <a:p>
            <a:pPr indent="0" lvl="0" marL="0" rtl="0" algn="ctr">
              <a:lnSpc>
                <a:spcPct val="125000"/>
              </a:lnSpc>
              <a:spcBef>
                <a:spcPts val="0"/>
              </a:spcBef>
              <a:spcAft>
                <a:spcPts val="0"/>
              </a:spcAft>
              <a:buSzPts val="2400"/>
              <a:buNone/>
            </a:pPr>
            <a:r>
              <a:rPr b="1" lang="lt-LT" sz="2800">
                <a:latin typeface="Arial"/>
                <a:ea typeface="Arial"/>
                <a:cs typeface="Arial"/>
                <a:sym typeface="Arial"/>
              </a:rPr>
              <a:t>KVIETIMAS VEIKTI</a:t>
            </a:r>
            <a:endParaRPr sz="2800">
              <a:latin typeface="Arial"/>
              <a:ea typeface="Arial"/>
              <a:cs typeface="Arial"/>
              <a:sym typeface="Arial"/>
            </a:endParaRPr>
          </a:p>
        </p:txBody>
      </p:sp>
      <p:sp>
        <p:nvSpPr>
          <p:cNvPr id="1135" name="Google Shape;1135;p57"/>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lt-LT"/>
              <a:t>COMPUTATIONAL SENIORS </a:t>
            </a:r>
            <a:endParaRPr/>
          </a:p>
        </p:txBody>
      </p:sp>
      <p:sp>
        <p:nvSpPr>
          <p:cNvPr id="1136" name="Google Shape;1136;p57"/>
          <p:cNvSpPr txBox="1"/>
          <p:nvPr>
            <p:ph idx="1" type="body"/>
          </p:nvPr>
        </p:nvSpPr>
        <p:spPr>
          <a:xfrm>
            <a:off x="7664495" y="2456915"/>
            <a:ext cx="3682652" cy="3357510"/>
          </a:xfrm>
          <a:prstGeom prst="rect">
            <a:avLst/>
          </a:prstGeom>
          <a:noFill/>
          <a:ln>
            <a:noFill/>
          </a:ln>
        </p:spPr>
        <p:txBody>
          <a:bodyPr anchorCtr="0" anchor="t" bIns="45700" lIns="91425" spcFirstLastPara="1" rIns="91425" wrap="square" tIns="45700">
            <a:normAutofit/>
          </a:bodyPr>
          <a:lstStyle/>
          <a:p>
            <a:pPr indent="-228600" lvl="0" marL="228600" rtl="0" algn="l">
              <a:lnSpc>
                <a:spcPct val="114000"/>
              </a:lnSpc>
              <a:spcBef>
                <a:spcPts val="0"/>
              </a:spcBef>
              <a:spcAft>
                <a:spcPts val="0"/>
              </a:spcAft>
              <a:buSzPts val="1260"/>
              <a:buNone/>
            </a:pPr>
            <a:r>
              <a:rPr b="1" lang="lt-LT">
                <a:latin typeface="Arial"/>
                <a:ea typeface="Arial"/>
                <a:cs typeface="Arial"/>
                <a:sym typeface="Arial"/>
              </a:rPr>
              <a:t>Pagalvokite, ko išmokote</a:t>
            </a:r>
            <a:endParaRPr>
              <a:latin typeface="Arial"/>
              <a:ea typeface="Arial"/>
              <a:cs typeface="Arial"/>
              <a:sym typeface="Arial"/>
            </a:endParaRPr>
          </a:p>
          <a:p>
            <a:pPr indent="-285750" lvl="0" marL="285750" rtl="0" algn="l">
              <a:lnSpc>
                <a:spcPct val="114000"/>
              </a:lnSpc>
              <a:spcBef>
                <a:spcPts val="0"/>
              </a:spcBef>
              <a:spcAft>
                <a:spcPts val="0"/>
              </a:spcAft>
              <a:buClr>
                <a:schemeClr val="lt1"/>
              </a:buClr>
              <a:buSzPts val="1260"/>
              <a:buFont typeface="Arial"/>
              <a:buChar char="•"/>
            </a:pPr>
            <a:r>
              <a:rPr lang="lt-LT">
                <a:latin typeface="Arial"/>
                <a:ea typeface="Arial"/>
                <a:cs typeface="Arial"/>
                <a:sym typeface="Arial"/>
              </a:rPr>
              <a:t>Kokia IM reikšmė XXI amžiuje?</a:t>
            </a:r>
            <a:endParaRPr/>
          </a:p>
          <a:p>
            <a:pPr indent="-285750" lvl="0" marL="285750" rtl="0" algn="l">
              <a:lnSpc>
                <a:spcPct val="114000"/>
              </a:lnSpc>
              <a:spcBef>
                <a:spcPts val="0"/>
              </a:spcBef>
              <a:spcAft>
                <a:spcPts val="0"/>
              </a:spcAft>
              <a:buClr>
                <a:schemeClr val="lt1"/>
              </a:buClr>
              <a:buSzPts val="1260"/>
              <a:buFont typeface="Arial"/>
              <a:buChar char="•"/>
            </a:pPr>
            <a:r>
              <a:rPr lang="lt-LT">
                <a:latin typeface="Arial"/>
                <a:ea typeface="Arial"/>
                <a:cs typeface="Arial"/>
                <a:sym typeface="Arial"/>
              </a:rPr>
              <a:t>Kokie yra IM skatinimo iššūkiai, galimybės ir strategijos? </a:t>
            </a:r>
            <a:endParaRPr>
              <a:latin typeface="Arial"/>
              <a:ea typeface="Arial"/>
              <a:cs typeface="Arial"/>
              <a:sym typeface="Arial"/>
            </a:endParaRPr>
          </a:p>
          <a:p>
            <a:pPr indent="-285750" lvl="0" marL="285750" rtl="0" algn="l">
              <a:lnSpc>
                <a:spcPct val="114000"/>
              </a:lnSpc>
              <a:spcBef>
                <a:spcPts val="0"/>
              </a:spcBef>
              <a:spcAft>
                <a:spcPts val="0"/>
              </a:spcAft>
              <a:buClr>
                <a:schemeClr val="lt1"/>
              </a:buClr>
              <a:buSzPts val="1260"/>
              <a:buFont typeface="Arial"/>
              <a:buChar char="•"/>
            </a:pPr>
            <a:r>
              <a:rPr lang="lt-LT">
                <a:latin typeface="Arial"/>
                <a:ea typeface="Arial"/>
                <a:cs typeface="Arial"/>
                <a:sym typeface="Arial"/>
              </a:rPr>
              <a:t>Koks IM poveikis ir potencialas žemos kvalifikacijos suaugusiesiems?</a:t>
            </a:r>
            <a:endParaRPr sz="2000">
              <a:latin typeface="Arial"/>
              <a:ea typeface="Arial"/>
              <a:cs typeface="Arial"/>
              <a:sym typeface="Arial"/>
            </a:endParaRPr>
          </a:p>
        </p:txBody>
      </p:sp>
      <p:sp>
        <p:nvSpPr>
          <p:cNvPr id="1137" name="Google Shape;1137;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138" name="Google Shape;1138;p57"/>
          <p:cNvSpPr/>
          <p:nvPr/>
        </p:nvSpPr>
        <p:spPr>
          <a:xfrm>
            <a:off x="5978820" y="3275112"/>
            <a:ext cx="234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g354ac2df288_0_0"/>
          <p:cNvSpPr/>
          <p:nvPr/>
        </p:nvSpPr>
        <p:spPr>
          <a:xfrm>
            <a:off x="304800" y="241299"/>
            <a:ext cx="11582400" cy="6375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6" name="Google Shape;1146;g354ac2df288_0_0"/>
          <p:cNvSpPr txBox="1"/>
          <p:nvPr/>
        </p:nvSpPr>
        <p:spPr>
          <a:xfrm>
            <a:off x="707088" y="1223864"/>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Informatinis mąstymas arba IM – </a:t>
            </a:r>
            <a:r>
              <a:rPr b="0" i="0" lang="lt-LT" sz="1400" u="none" cap="none" strike="noStrike">
                <a:solidFill>
                  <a:srgbClr val="678877"/>
                </a:solidFill>
                <a:latin typeface="Arial"/>
                <a:ea typeface="Arial"/>
                <a:cs typeface="Arial"/>
                <a:sym typeface="Arial"/>
              </a:rPr>
              <a:t>tai </a:t>
            </a:r>
            <a:r>
              <a:rPr b="0" i="0" lang="lt-LT" sz="1400" u="none" cap="none" strike="noStrike">
                <a:solidFill>
                  <a:srgbClr val="000000"/>
                </a:solidFill>
                <a:latin typeface="Arial"/>
                <a:ea typeface="Arial"/>
                <a:cs typeface="Arial"/>
                <a:sym typeface="Arial"/>
              </a:rPr>
              <a:t>problemų sprendimo procesas pažingsniui, kaip tai atlieka kompiuteris. </a:t>
            </a:r>
            <a:endParaRPr b="0" i="0" sz="1000" u="none" cap="none" strike="noStrike">
              <a:solidFill>
                <a:srgbClr val="000000"/>
              </a:solidFill>
              <a:latin typeface="Arial"/>
              <a:ea typeface="Arial"/>
              <a:cs typeface="Arial"/>
              <a:sym typeface="Arial"/>
            </a:endParaRPr>
          </a:p>
        </p:txBody>
      </p:sp>
      <p:sp>
        <p:nvSpPr>
          <p:cNvPr id="1147" name="Google Shape;1147;g354ac2df288_0_0"/>
          <p:cNvSpPr txBox="1"/>
          <p:nvPr/>
        </p:nvSpPr>
        <p:spPr>
          <a:xfrm>
            <a:off x="713688" y="158606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Dekompozicija </a:t>
            </a:r>
            <a:r>
              <a:rPr b="0" i="0" lang="lt-LT" sz="1400" u="none" cap="none" strike="noStrike">
                <a:solidFill>
                  <a:srgbClr val="678877"/>
                </a:solidFill>
                <a:latin typeface="Arial"/>
                <a:ea typeface="Arial"/>
                <a:cs typeface="Arial"/>
                <a:sym typeface="Arial"/>
              </a:rPr>
              <a:t>– </a:t>
            </a:r>
            <a:r>
              <a:rPr b="0" i="0" lang="lt-LT" sz="1400" u="none" cap="none" strike="noStrike">
                <a:solidFill>
                  <a:srgbClr val="000000"/>
                </a:solidFill>
                <a:latin typeface="Arial"/>
                <a:ea typeface="Arial"/>
                <a:cs typeface="Arial"/>
                <a:sym typeface="Arial"/>
              </a:rPr>
              <a:t>didelės problemos suskaidymas į smulkesnes dalis. </a:t>
            </a:r>
            <a:endParaRPr b="0" i="0" sz="1000" u="none" cap="none" strike="noStrike">
              <a:solidFill>
                <a:srgbClr val="000000"/>
              </a:solidFill>
              <a:latin typeface="Arial"/>
              <a:ea typeface="Arial"/>
              <a:cs typeface="Arial"/>
              <a:sym typeface="Arial"/>
            </a:endParaRPr>
          </a:p>
        </p:txBody>
      </p:sp>
      <p:sp>
        <p:nvSpPr>
          <p:cNvPr id="1148" name="Google Shape;1148;g354ac2df288_0_0"/>
          <p:cNvSpPr txBox="1"/>
          <p:nvPr/>
        </p:nvSpPr>
        <p:spPr>
          <a:xfrm>
            <a:off x="707088" y="1995174"/>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Abstrakcija –</a:t>
            </a:r>
            <a:r>
              <a:rPr b="1" i="0" lang="lt-LT" sz="1400" u="none" cap="none" strike="noStrike">
                <a:solidFill>
                  <a:srgbClr val="000000"/>
                </a:solidFill>
                <a:latin typeface="Arial"/>
                <a:ea typeface="Arial"/>
                <a:cs typeface="Arial"/>
                <a:sym typeface="Arial"/>
              </a:rPr>
              <a:t> </a:t>
            </a:r>
            <a:r>
              <a:rPr b="0" i="0" lang="lt-LT" sz="1400" u="none" cap="none" strike="noStrike">
                <a:solidFill>
                  <a:srgbClr val="000000"/>
                </a:solidFill>
                <a:latin typeface="Arial"/>
                <a:ea typeface="Arial"/>
                <a:cs typeface="Arial"/>
                <a:sym typeface="Arial"/>
              </a:rPr>
              <a:t>susikoncentravimas tik į svarbias detales.</a:t>
            </a:r>
            <a:endParaRPr b="0" i="0" sz="1000" u="none" cap="none" strike="noStrike">
              <a:solidFill>
                <a:srgbClr val="000000"/>
              </a:solidFill>
              <a:latin typeface="Arial"/>
              <a:ea typeface="Arial"/>
              <a:cs typeface="Arial"/>
              <a:sym typeface="Arial"/>
            </a:endParaRPr>
          </a:p>
        </p:txBody>
      </p:sp>
      <p:sp>
        <p:nvSpPr>
          <p:cNvPr id="1149" name="Google Shape;1149;g354ac2df288_0_0"/>
          <p:cNvSpPr txBox="1"/>
          <p:nvPr/>
        </p:nvSpPr>
        <p:spPr>
          <a:xfrm>
            <a:off x="707088" y="2380829"/>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Šablonų atpažinimas</a:t>
            </a:r>
            <a:r>
              <a:rPr b="0" i="0" lang="lt-LT" sz="1400" u="none" cap="none" strike="noStrike">
                <a:solidFill>
                  <a:srgbClr val="000000"/>
                </a:solidFill>
                <a:latin typeface="Arial"/>
                <a:ea typeface="Arial"/>
                <a:cs typeface="Arial"/>
                <a:sym typeface="Arial"/>
              </a:rPr>
              <a:t> – pasikartojančių tendencijų ar dalykų pastebėjimas.</a:t>
            </a:r>
            <a:endParaRPr b="0" i="0" sz="1000" u="none" cap="none" strike="noStrike">
              <a:solidFill>
                <a:srgbClr val="000000"/>
              </a:solidFill>
              <a:latin typeface="Arial"/>
              <a:ea typeface="Arial"/>
              <a:cs typeface="Arial"/>
              <a:sym typeface="Arial"/>
            </a:endParaRPr>
          </a:p>
        </p:txBody>
      </p:sp>
      <p:sp>
        <p:nvSpPr>
          <p:cNvPr id="1150" name="Google Shape;1150;g354ac2df288_0_0"/>
          <p:cNvSpPr txBox="1"/>
          <p:nvPr/>
        </p:nvSpPr>
        <p:spPr>
          <a:xfrm>
            <a:off x="707088" y="272829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Algoritminis mąstymas </a:t>
            </a:r>
            <a:r>
              <a:rPr b="0" i="0" lang="lt-LT" sz="1400" u="none" cap="none" strike="noStrike">
                <a:solidFill>
                  <a:srgbClr val="000000"/>
                </a:solidFill>
                <a:latin typeface="Arial"/>
                <a:ea typeface="Arial"/>
                <a:cs typeface="Arial"/>
                <a:sym typeface="Arial"/>
              </a:rPr>
              <a:t>– instrukcijų seka, kaip atlikti (išspręsti) uždavinį.</a:t>
            </a:r>
            <a:endParaRPr b="0" i="0" sz="1000" u="none" cap="none" strike="noStrike">
              <a:solidFill>
                <a:srgbClr val="000000"/>
              </a:solidFill>
              <a:latin typeface="Arial"/>
              <a:ea typeface="Arial"/>
              <a:cs typeface="Arial"/>
              <a:sym typeface="Arial"/>
            </a:endParaRPr>
          </a:p>
        </p:txBody>
      </p:sp>
      <p:sp>
        <p:nvSpPr>
          <p:cNvPr id="1151" name="Google Shape;1151;g354ac2df288_0_0"/>
          <p:cNvSpPr txBox="1"/>
          <p:nvPr/>
        </p:nvSpPr>
        <p:spPr>
          <a:xfrm>
            <a:off x="707088" y="349960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Veiklos be kompiuterių – </a:t>
            </a:r>
            <a:r>
              <a:rPr b="0" i="0" lang="lt-LT" sz="1400" u="none" cap="none" strike="noStrike">
                <a:solidFill>
                  <a:srgbClr val="000000"/>
                </a:solidFill>
                <a:latin typeface="Arial"/>
                <a:ea typeface="Arial"/>
                <a:cs typeface="Arial"/>
                <a:sym typeface="Arial"/>
              </a:rPr>
              <a:t>IM</a:t>
            </a:r>
            <a:r>
              <a:rPr b="1" i="0" lang="lt-LT" sz="1400" u="none" cap="none" strike="noStrike">
                <a:solidFill>
                  <a:srgbClr val="678877"/>
                </a:solidFill>
                <a:latin typeface="Arial"/>
                <a:ea typeface="Arial"/>
                <a:cs typeface="Arial"/>
                <a:sym typeface="Arial"/>
              </a:rPr>
              <a:t> </a:t>
            </a:r>
            <a:r>
              <a:rPr b="0" i="0" lang="lt-LT" sz="1400" u="none" cap="none" strike="noStrike">
                <a:solidFill>
                  <a:srgbClr val="000000"/>
                </a:solidFill>
                <a:latin typeface="Arial"/>
                <a:ea typeface="Arial"/>
                <a:cs typeface="Arial"/>
                <a:sym typeface="Arial"/>
              </a:rPr>
              <a:t>mokymas(is) be kompiuterių naudojant žaidimus, galvosūkius ir kt.</a:t>
            </a:r>
            <a:endParaRPr b="0" i="0" sz="1000" u="none" cap="none" strike="noStrike">
              <a:solidFill>
                <a:srgbClr val="000000"/>
              </a:solidFill>
              <a:latin typeface="Arial"/>
              <a:ea typeface="Arial"/>
              <a:cs typeface="Arial"/>
              <a:sym typeface="Arial"/>
            </a:endParaRPr>
          </a:p>
        </p:txBody>
      </p:sp>
      <p:sp>
        <p:nvSpPr>
          <p:cNvPr id="1152" name="Google Shape;1152;g354ac2df288_0_0"/>
          <p:cNvSpPr txBox="1"/>
          <p:nvPr/>
        </p:nvSpPr>
        <p:spPr>
          <a:xfrm>
            <a:off x="707088" y="388525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Derinimas (klaidų taisymas) – </a:t>
            </a:r>
            <a:r>
              <a:rPr b="0" i="0" lang="lt-LT" sz="1400" u="none" cap="none" strike="noStrike">
                <a:solidFill>
                  <a:srgbClr val="000000"/>
                </a:solidFill>
                <a:latin typeface="Arial"/>
                <a:ea typeface="Arial"/>
                <a:cs typeface="Arial"/>
                <a:sym typeface="Arial"/>
              </a:rPr>
              <a:t> proceso klaidų paieška ir taisymas.</a:t>
            </a:r>
            <a:endParaRPr b="0" i="0" sz="1000" u="none" cap="none" strike="noStrike">
              <a:solidFill>
                <a:srgbClr val="000000"/>
              </a:solidFill>
              <a:latin typeface="Arial"/>
              <a:ea typeface="Arial"/>
              <a:cs typeface="Arial"/>
              <a:sym typeface="Arial"/>
            </a:endParaRPr>
          </a:p>
        </p:txBody>
      </p:sp>
      <p:sp>
        <p:nvSpPr>
          <p:cNvPr id="1153" name="Google Shape;1153;g354ac2df288_0_0"/>
          <p:cNvSpPr txBox="1"/>
          <p:nvPr/>
        </p:nvSpPr>
        <p:spPr>
          <a:xfrm>
            <a:off x="707101" y="4270900"/>
            <a:ext cx="108012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Minkštieji įgūdžiai – </a:t>
            </a:r>
            <a:r>
              <a:rPr b="0" i="0" lang="lt-LT" sz="1400" u="none" cap="none" strike="noStrike">
                <a:solidFill>
                  <a:srgbClr val="000000"/>
                </a:solidFill>
                <a:latin typeface="Arial"/>
                <a:ea typeface="Arial"/>
                <a:cs typeface="Arial"/>
                <a:sym typeface="Arial"/>
              </a:rPr>
              <a:t>netechniniai gebėjimai, padedantys žmonėms gerai dirbti su kitais asmenimis ir prisitaikyti prie iššūkių.</a:t>
            </a:r>
            <a:endParaRPr b="0" i="0" sz="1000" u="none" cap="none" strike="noStrike">
              <a:solidFill>
                <a:srgbClr val="000000"/>
              </a:solidFill>
              <a:latin typeface="Arial"/>
              <a:ea typeface="Arial"/>
              <a:cs typeface="Arial"/>
              <a:sym typeface="Arial"/>
            </a:endParaRPr>
          </a:p>
        </p:txBody>
      </p:sp>
      <p:sp>
        <p:nvSpPr>
          <p:cNvPr id="1154" name="Google Shape;1154;g354ac2df288_0_0"/>
          <p:cNvSpPr txBox="1"/>
          <p:nvPr/>
        </p:nvSpPr>
        <p:spPr>
          <a:xfrm>
            <a:off x="707088" y="465656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Žaidybinimas – </a:t>
            </a:r>
            <a:r>
              <a:rPr b="0" i="0" lang="lt-LT" sz="1400" u="none" cap="none" strike="noStrike">
                <a:solidFill>
                  <a:srgbClr val="000000"/>
                </a:solidFill>
                <a:latin typeface="Arial"/>
                <a:ea typeface="Arial"/>
                <a:cs typeface="Arial"/>
                <a:sym typeface="Arial"/>
              </a:rPr>
              <a:t>žaidimo elementų, pvz., taškų ar iššūkių, naudojimas mokantis.</a:t>
            </a:r>
            <a:endParaRPr b="0" i="0" sz="1000" u="none" cap="none" strike="noStrike">
              <a:solidFill>
                <a:srgbClr val="000000"/>
              </a:solidFill>
              <a:latin typeface="Arial"/>
              <a:ea typeface="Arial"/>
              <a:cs typeface="Arial"/>
              <a:sym typeface="Arial"/>
            </a:endParaRPr>
          </a:p>
        </p:txBody>
      </p:sp>
      <p:sp>
        <p:nvSpPr>
          <p:cNvPr id="1155" name="Google Shape;1155;g354ac2df288_0_0"/>
          <p:cNvSpPr txBox="1"/>
          <p:nvPr/>
        </p:nvSpPr>
        <p:spPr>
          <a:xfrm>
            <a:off x="707088" y="504222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Skaitmeninis raštingumas – </a:t>
            </a:r>
            <a:r>
              <a:rPr b="0" i="0" lang="lt-LT" sz="1400" u="none" cap="none" strike="noStrike">
                <a:solidFill>
                  <a:srgbClr val="000000"/>
                </a:solidFill>
                <a:latin typeface="Arial"/>
                <a:ea typeface="Arial"/>
                <a:cs typeface="Arial"/>
                <a:sym typeface="Arial"/>
              </a:rPr>
              <a:t>žinojimas, kaip saugiai ir efektyviai naudotis skaitmeninėmis priemonėmis.</a:t>
            </a:r>
            <a:endParaRPr b="0" i="0" sz="1000" u="none" cap="none" strike="noStrike">
              <a:solidFill>
                <a:srgbClr val="000000"/>
              </a:solidFill>
              <a:latin typeface="Arial"/>
              <a:ea typeface="Arial"/>
              <a:cs typeface="Arial"/>
              <a:sym typeface="Arial"/>
            </a:endParaRPr>
          </a:p>
        </p:txBody>
      </p:sp>
      <p:sp>
        <p:nvSpPr>
          <p:cNvPr id="1156" name="Google Shape;1156;g354ac2df288_0_0"/>
          <p:cNvSpPr txBox="1"/>
          <p:nvPr/>
        </p:nvSpPr>
        <p:spPr>
          <a:xfrm>
            <a:off x="707088" y="542787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Įtrauktis – </a:t>
            </a:r>
            <a:r>
              <a:rPr b="0" i="0" lang="lt-LT" sz="1400" u="none" cap="none" strike="noStrike">
                <a:solidFill>
                  <a:srgbClr val="000000"/>
                </a:solidFill>
                <a:latin typeface="Arial"/>
                <a:ea typeface="Arial"/>
                <a:cs typeface="Arial"/>
                <a:sym typeface="Arial"/>
              </a:rPr>
              <a:t>mokymosi prieinamumas kiekvienam, neatsižvelgiant į jų kilmę.</a:t>
            </a:r>
            <a:endParaRPr b="0" i="0" sz="1000" u="none" cap="none" strike="noStrike">
              <a:solidFill>
                <a:srgbClr val="000000"/>
              </a:solidFill>
              <a:latin typeface="Arial"/>
              <a:ea typeface="Arial"/>
              <a:cs typeface="Arial"/>
              <a:sym typeface="Arial"/>
            </a:endParaRPr>
          </a:p>
        </p:txBody>
      </p:sp>
      <p:sp>
        <p:nvSpPr>
          <p:cNvPr id="1157" name="Google Shape;1157;g354ac2df288_0_0"/>
          <p:cNvSpPr txBox="1"/>
          <p:nvPr/>
        </p:nvSpPr>
        <p:spPr>
          <a:xfrm>
            <a:off x="707101" y="5813525"/>
            <a:ext cx="110706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2099"/>
              <a:buFont typeface="Arial"/>
              <a:buNone/>
            </a:pPr>
            <a:r>
              <a:rPr b="1" i="0" lang="lt-LT" sz="1400" u="none" cap="none" strike="noStrike">
                <a:solidFill>
                  <a:srgbClr val="678877"/>
                </a:solidFill>
                <a:latin typeface="Arial"/>
                <a:ea typeface="Arial"/>
                <a:cs typeface="Arial"/>
                <a:sym typeface="Arial"/>
              </a:rPr>
              <a:t>Pastoliavimas  (angl. scaffolding) – </a:t>
            </a:r>
            <a:r>
              <a:rPr b="0" i="0" lang="lt-LT" sz="1400" u="none" cap="none" strike="noStrike">
                <a:solidFill>
                  <a:schemeClr val="dk1"/>
                </a:solidFill>
                <a:latin typeface="Arial"/>
                <a:ea typeface="Arial"/>
                <a:cs typeface="Arial"/>
                <a:sym typeface="Arial"/>
              </a:rPr>
              <a:t>parama besimokantiesiems pažingsniui, siekiant paskatinti palaipsniui mokytis savarankiškai.</a:t>
            </a:r>
            <a:endParaRPr b="0" i="0" sz="1000" u="none" cap="none" strike="noStrike">
              <a:solidFill>
                <a:srgbClr val="000000"/>
              </a:solidFill>
              <a:latin typeface="Arial"/>
              <a:ea typeface="Arial"/>
              <a:cs typeface="Arial"/>
              <a:sym typeface="Arial"/>
            </a:endParaRPr>
          </a:p>
        </p:txBody>
      </p:sp>
      <p:sp>
        <p:nvSpPr>
          <p:cNvPr id="1158" name="Google Shape;1158;g354ac2df288_0_0"/>
          <p:cNvSpPr txBox="1"/>
          <p:nvPr/>
        </p:nvSpPr>
        <p:spPr>
          <a:xfrm>
            <a:off x="707088" y="311394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Iteracija </a:t>
            </a:r>
            <a:r>
              <a:rPr b="0" i="0" lang="lt-LT" sz="1400" u="none" cap="none" strike="noStrike">
                <a:solidFill>
                  <a:srgbClr val="678877"/>
                </a:solidFill>
                <a:latin typeface="Arial"/>
                <a:ea typeface="Arial"/>
                <a:cs typeface="Arial"/>
                <a:sym typeface="Arial"/>
              </a:rPr>
              <a:t>– </a:t>
            </a:r>
            <a:r>
              <a:rPr b="0" i="0" lang="lt-LT" sz="1400" u="none" cap="none" strike="noStrike">
                <a:solidFill>
                  <a:srgbClr val="000000"/>
                </a:solidFill>
                <a:latin typeface="Arial"/>
                <a:ea typeface="Arial"/>
                <a:cs typeface="Arial"/>
                <a:sym typeface="Arial"/>
              </a:rPr>
              <a:t>proceso kartojimas siekiant jį pagerinti.</a:t>
            </a:r>
            <a:endParaRPr b="0" i="0" sz="1000" u="none" cap="none" strike="noStrike">
              <a:solidFill>
                <a:srgbClr val="000000"/>
              </a:solidFill>
              <a:latin typeface="Arial"/>
              <a:ea typeface="Arial"/>
              <a:cs typeface="Arial"/>
              <a:sym typeface="Arial"/>
            </a:endParaRPr>
          </a:p>
        </p:txBody>
      </p:sp>
      <p:sp>
        <p:nvSpPr>
          <p:cNvPr id="1159" name="Google Shape;1159;g354ac2df288_0_0"/>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ŽODYNĖLIS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63" name="Shape 1163"/>
        <p:cNvGrpSpPr/>
        <p:nvPr/>
      </p:nvGrpSpPr>
      <p:grpSpPr>
        <a:xfrm>
          <a:off x="0" y="0"/>
          <a:ext cx="0" cy="0"/>
          <a:chOff x="0" y="0"/>
          <a:chExt cx="0" cy="0"/>
        </a:xfrm>
      </p:grpSpPr>
      <p:sp>
        <p:nvSpPr>
          <p:cNvPr id="1164" name="Google Shape;1164;p58"/>
          <p:cNvSpPr txBox="1"/>
          <p:nvPr>
            <p:ph idx="1" type="body"/>
          </p:nvPr>
        </p:nvSpPr>
        <p:spPr>
          <a:xfrm>
            <a:off x="504796" y="1431740"/>
            <a:ext cx="10768793" cy="5101407"/>
          </a:xfrm>
          <a:prstGeom prst="rect">
            <a:avLst/>
          </a:prstGeom>
          <a:noFill/>
          <a:ln>
            <a:noFill/>
          </a:ln>
        </p:spPr>
        <p:txBody>
          <a:bodyPr anchorCtr="0" anchor="b" bIns="45700" lIns="91425" spcFirstLastPara="1" rIns="91425" wrap="square" tIns="45700">
            <a:noAutofit/>
          </a:bodyPr>
          <a:lstStyle/>
          <a:p>
            <a:pPr indent="0" lvl="0" marL="182563" rtl="0" algn="l">
              <a:lnSpc>
                <a:spcPct val="100000"/>
              </a:lnSpc>
              <a:spcBef>
                <a:spcPts val="600"/>
              </a:spcBef>
              <a:spcAft>
                <a:spcPts val="0"/>
              </a:spcAft>
              <a:buSzPts val="1680"/>
              <a:buNone/>
            </a:pPr>
            <a:r>
              <a:rPr b="0" lang="lt-LT" sz="1200">
                <a:latin typeface="Arial"/>
                <a:ea typeface="Arial"/>
                <a:cs typeface="Arial"/>
                <a:sym typeface="Arial"/>
              </a:rPr>
              <a:t>Anderson, L. W., &amp; Bloom, B. S. (2001). A taxonomy for learning, teaching, and assessing: A revision of Bloom’s taxonomy of educational objectives. Longman.</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Atmatzidou, S., &amp; Demetriadis, S. (2016). Advancing students’ computational thinking skills through educational robotics: A study on age and gender relevant differences. Robotics and Autonomous Systems, 75, 661-670.</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i="1" lang="lt-LT" sz="1200">
                <a:latin typeface="Arial"/>
                <a:ea typeface="Arial"/>
                <a:cs typeface="Arial"/>
                <a:sym typeface="Arial"/>
              </a:rPr>
              <a:t>Baranauskas, M. C. C. (2014). Social awareness in HCI. interactions, 21(4), 66-69.</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Burbaitė, R., Drąsutė, V., &amp; Štuikys, V. (2018, April). Integration of computational thinking skills in STEM-driven computer science education. In 2018 IEEE Global Engineering Education </a:t>
            </a:r>
            <a:r>
              <a:rPr b="0" i="1" lang="lt-LT" sz="1200">
                <a:latin typeface="Arial"/>
                <a:ea typeface="Arial"/>
                <a:cs typeface="Arial"/>
                <a:sym typeface="Arial"/>
              </a:rPr>
              <a:t>Conference (EDUCON) (pp. 1824-1832). IEEE.</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Celik, I. (2023). Exploring the determinants of artificial intelligence (Ai) literacy: Digital divide, computational thinking, cognitive absorption. Telematics and Informatics, 83, 102026.</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Cummins, K. (2016). Teaching Digital Technologies &amp; STEM: Computational Thinking, coding and robotics in the classroom. Retrieved from Amazon. com.</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Ortiz, J. S., &amp; Pereira, R. (2021). Computational Thinking for Youth and Adults Education: model, principles, activities and lessons learned. Revista Brasileira de Informática na Educação, 29, 1312-1336. </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Román-González, M., Pérez-González, J. C., &amp; Jiménez-Fernández, C. (2017). Which cognitive abilities underlie computational thinking? Criterion validity of the Computational Thinking Test. </a:t>
            </a:r>
            <a:r>
              <a:rPr b="0" i="1" lang="lt-LT" sz="1200">
                <a:latin typeface="Arial"/>
                <a:ea typeface="Arial"/>
                <a:cs typeface="Arial"/>
                <a:sym typeface="Arial"/>
              </a:rPr>
              <a:t>Computers in human behavior</a:t>
            </a:r>
            <a:r>
              <a:rPr b="0" lang="lt-LT" sz="1200">
                <a:latin typeface="Arial"/>
                <a:ea typeface="Arial"/>
                <a:cs typeface="Arial"/>
                <a:sym typeface="Arial"/>
              </a:rPr>
              <a:t>, </a:t>
            </a:r>
            <a:r>
              <a:rPr b="0" i="1" lang="lt-LT" sz="1200">
                <a:latin typeface="Arial"/>
                <a:ea typeface="Arial"/>
                <a:cs typeface="Arial"/>
                <a:sym typeface="Arial"/>
              </a:rPr>
              <a:t>72</a:t>
            </a:r>
            <a:r>
              <a:rPr b="0" lang="lt-LT" sz="1200">
                <a:latin typeface="Arial"/>
                <a:ea typeface="Arial"/>
                <a:cs typeface="Arial"/>
                <a:sym typeface="Arial"/>
              </a:rPr>
              <a:t>, 678-691.</a:t>
            </a:r>
            <a:endParaRPr>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These are the top 10 job skills of tomorrow – and how long it takes to learn them. Oct 21, 2020 Available online </a:t>
            </a:r>
            <a:r>
              <a:rPr b="0" lang="lt-LT" sz="1200" u="sng">
                <a:solidFill>
                  <a:schemeClr val="hlink"/>
                </a:solidFill>
                <a:latin typeface="Arial"/>
                <a:ea typeface="Arial"/>
                <a:cs typeface="Arial"/>
                <a:sym typeface="Arial"/>
                <a:hlinkClick r:id="rId3"/>
              </a:rPr>
              <a:t>https://www.weforum.org/stories/2020/10/top-10-work-skills-of-tomorrow-how-long-it-takes-to-learn-them/</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solidFill>
                  <a:schemeClr val="dk1"/>
                </a:solidFill>
                <a:latin typeface="Arial"/>
                <a:ea typeface="Arial"/>
                <a:cs typeface="Arial"/>
                <a:sym typeface="Arial"/>
              </a:rPr>
              <a:t>Zeng, D. (2013). From Computational Thinking to AI Thinking [A letter from the editor]. </a:t>
            </a:r>
            <a:r>
              <a:rPr b="0" i="1" lang="lt-LT" sz="1200">
                <a:solidFill>
                  <a:schemeClr val="dk1"/>
                </a:solidFill>
                <a:latin typeface="Arial"/>
                <a:ea typeface="Arial"/>
                <a:cs typeface="Arial"/>
                <a:sym typeface="Arial"/>
              </a:rPr>
              <a:t>IEEE Intelligent Systems</a:t>
            </a:r>
            <a:r>
              <a:rPr b="0" lang="lt-LT" sz="1200">
                <a:solidFill>
                  <a:schemeClr val="dk1"/>
                </a:solidFill>
                <a:latin typeface="Arial"/>
                <a:ea typeface="Arial"/>
                <a:cs typeface="Arial"/>
                <a:sym typeface="Arial"/>
              </a:rPr>
              <a:t>, </a:t>
            </a:r>
            <a:r>
              <a:rPr b="0" i="1" lang="lt-LT" sz="1200">
                <a:solidFill>
                  <a:schemeClr val="dk1"/>
                </a:solidFill>
                <a:latin typeface="Arial"/>
                <a:ea typeface="Arial"/>
                <a:cs typeface="Arial"/>
                <a:sym typeface="Arial"/>
              </a:rPr>
              <a:t>28</a:t>
            </a:r>
            <a:r>
              <a:rPr b="0" lang="lt-LT" sz="1200">
                <a:solidFill>
                  <a:schemeClr val="dk1"/>
                </a:solidFill>
                <a:latin typeface="Arial"/>
                <a:ea typeface="Arial"/>
                <a:cs typeface="Arial"/>
                <a:sym typeface="Arial"/>
              </a:rPr>
              <a:t>(06), 2-4.</a:t>
            </a:r>
            <a:endParaRPr sz="1200">
              <a:latin typeface="Arial"/>
              <a:ea typeface="Arial"/>
              <a:cs typeface="Arial"/>
              <a:sym typeface="Arial"/>
            </a:endParaRPr>
          </a:p>
          <a:p>
            <a:pPr indent="0" lvl="0" marL="182563" rtl="0" algn="l">
              <a:lnSpc>
                <a:spcPct val="100000"/>
              </a:lnSpc>
              <a:spcBef>
                <a:spcPts val="600"/>
              </a:spcBef>
              <a:spcAft>
                <a:spcPts val="0"/>
              </a:spcAft>
              <a:buSzPts val="1680"/>
              <a:buNone/>
            </a:pPr>
            <a:r>
              <a:rPr b="0" i="1" lang="lt-LT" sz="1200">
                <a:latin typeface="Arial"/>
                <a:ea typeface="Arial"/>
                <a:cs typeface="Arial"/>
                <a:sym typeface="Arial"/>
              </a:rPr>
              <a:t>Wing, J. M. (2006). Computational thinking. Communications of the ACM, 49(3), 33-35.</a:t>
            </a:r>
            <a:endParaRPr b="0" sz="1200">
              <a:latin typeface="Arial"/>
              <a:ea typeface="Arial"/>
              <a:cs typeface="Arial"/>
              <a:sym typeface="Arial"/>
            </a:endParaRPr>
          </a:p>
          <a:p>
            <a:pPr indent="0" lvl="0" marL="182563" rtl="0" algn="l">
              <a:lnSpc>
                <a:spcPct val="100000"/>
              </a:lnSpc>
              <a:spcBef>
                <a:spcPts val="600"/>
              </a:spcBef>
              <a:spcAft>
                <a:spcPts val="0"/>
              </a:spcAft>
              <a:buSzPts val="1680"/>
              <a:buNone/>
            </a:pPr>
            <a:r>
              <a:rPr b="0" lang="lt-LT" sz="1200">
                <a:latin typeface="Arial"/>
                <a:ea typeface="Arial"/>
                <a:cs typeface="Arial"/>
                <a:sym typeface="Arial"/>
              </a:rPr>
              <a:t>Wing, J. M. (2008). Computational thinking and thinking about computing. </a:t>
            </a:r>
            <a:r>
              <a:rPr b="0" i="1" lang="lt-LT" sz="1200">
                <a:latin typeface="Arial"/>
                <a:ea typeface="Arial"/>
                <a:cs typeface="Arial"/>
                <a:sym typeface="Arial"/>
              </a:rPr>
              <a:t>Philosophical Transactions of the Royal Society A: Mathematical, Physical and Engineering Sciences</a:t>
            </a:r>
            <a:r>
              <a:rPr b="0" lang="lt-LT" sz="1200">
                <a:latin typeface="Arial"/>
                <a:ea typeface="Arial"/>
                <a:cs typeface="Arial"/>
                <a:sym typeface="Arial"/>
              </a:rPr>
              <a:t>, </a:t>
            </a:r>
            <a:r>
              <a:rPr b="0" i="1" lang="lt-LT" sz="1200">
                <a:latin typeface="Arial"/>
                <a:ea typeface="Arial"/>
                <a:cs typeface="Arial"/>
                <a:sym typeface="Arial"/>
              </a:rPr>
              <a:t>366</a:t>
            </a:r>
            <a:r>
              <a:rPr b="0" lang="lt-LT" sz="1200">
                <a:latin typeface="Arial"/>
                <a:ea typeface="Arial"/>
                <a:cs typeface="Arial"/>
                <a:sym typeface="Arial"/>
              </a:rPr>
              <a:t>(1881), 3717-3725.</a:t>
            </a:r>
            <a:endParaRPr b="0" sz="1200">
              <a:latin typeface="Arial"/>
              <a:ea typeface="Arial"/>
              <a:cs typeface="Arial"/>
              <a:sym typeface="Arial"/>
            </a:endParaRPr>
          </a:p>
        </p:txBody>
      </p:sp>
      <p:sp>
        <p:nvSpPr>
          <p:cNvPr id="1165" name="Google Shape;1165;p58"/>
          <p:cNvSpPr txBox="1"/>
          <p:nvPr>
            <p:ph type="title"/>
          </p:nvPr>
        </p:nvSpPr>
        <p:spPr>
          <a:xfrm>
            <a:off x="-843666" y="490026"/>
            <a:ext cx="5011885" cy="67088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2800"/>
              <a:buFont typeface="Sorts Mill Goudy"/>
              <a:buNone/>
            </a:pPr>
            <a:r>
              <a:rPr b="1" lang="lt-LT" sz="2900">
                <a:solidFill>
                  <a:schemeClr val="dk2"/>
                </a:solidFill>
                <a:latin typeface="Arial"/>
                <a:ea typeface="Arial"/>
                <a:cs typeface="Arial"/>
                <a:sym typeface="Arial"/>
              </a:rPr>
              <a:t>Literatūra</a:t>
            </a:r>
            <a:endParaRPr b="1" sz="2900">
              <a:solidFill>
                <a:schemeClr val="dk2"/>
              </a:solidFill>
              <a:latin typeface="Arial"/>
              <a:ea typeface="Arial"/>
              <a:cs typeface="Arial"/>
              <a:sym typeface="Arial"/>
            </a:endParaRPr>
          </a:p>
        </p:txBody>
      </p:sp>
      <p:sp>
        <p:nvSpPr>
          <p:cNvPr id="1166" name="Google Shape;1166;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Ligita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51E04A83-935F-43A4-8266-1BE641E16AA4</vt:lpwstr>
  </property>
  <property fmtid="{D5CDD505-2E9C-101B-9397-08002B2CF9AE}" pid="3" name="ArticulatePath">
    <vt:lpwstr>COMPseniors - OERs Module 2</vt:lpwstr>
  </property>
</Properties>
</file>