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3.xml" ContentType="application/vnd.openxmlformats-officedocument.presentationml.tags+xml"/>
  <Override PartName="/ppt/notesSlides/notesSlide31.xml" ContentType="application/vnd.openxmlformats-officedocument.presentationml.notesSlide+xml"/>
  <Override PartName="/ppt/tags/tag4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  <p:sldMasterId id="2147483669" r:id="rId3"/>
    <p:sldMasterId id="2147483679" r:id="rId4"/>
    <p:sldMasterId id="2147483692" r:id="rId5"/>
    <p:sldMasterId id="2147483701" r:id="rId6"/>
  </p:sldMasterIdLst>
  <p:notesMasterIdLst>
    <p:notesMasterId r:id="rId5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311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12192000" cy="6858000"/>
  <p:notesSz cx="6858000" cy="9144000"/>
  <p:embeddedFontLst>
    <p:embeddedFont>
      <p:font typeface="Gill Sans" panose="020B0604020202020204" charset="0"/>
      <p:regular r:id="rId57"/>
      <p:bold r:id="rId58"/>
    </p:embeddedFont>
    <p:embeddedFont>
      <p:font typeface="Lato Black" panose="020F0A02020204030203" pitchFamily="34" charset="0"/>
      <p:bold r:id="rId59"/>
    </p:embeddedFont>
    <p:embeddedFont>
      <p:font typeface="Open Sans" pitchFamily="2" charset="0"/>
      <p:regular r:id="rId60"/>
      <p:bold r:id="rId61"/>
      <p:italic r:id="rId62"/>
      <p:boldItalic r:id="rId63"/>
    </p:embeddedFont>
    <p:embeddedFont>
      <p:font typeface="Sorts Mill Goudy" panose="020B0604020202020204" charset="0"/>
      <p:regular r:id="rId64"/>
      <p:italic r:id="rId65"/>
    </p:embeddedFont>
  </p:embeddedFontLst>
  <p:custDataLst>
    <p:tags r:id="rId6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7" roundtripDataSignature="AMtx7mhmFp2pk+D/YV3P5miRGJMBlwdl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DBEE11D-5427-41DB-BFCD-56F55D2A7D44}">
  <a:tblStyle styleId="{5DBEE11D-5427-41DB-BFCD-56F55D2A7D44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03D54FD9-CB53-4A5A-AA8E-B6D31CE76B2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1F0EF"/>
          </a:solidFill>
        </a:fill>
      </a:tcStyle>
    </a:wholeTbl>
    <a:band1H>
      <a:tcTxStyle b="off" i="off"/>
      <a:tcStyle>
        <a:tcBdr/>
        <a:fill>
          <a:solidFill>
            <a:srgbClr val="E1E0DD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E1E0DD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font" Target="fonts/font7.fntdata"/><Relationship Id="rId68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font" Target="fonts/font2.fntdata"/><Relationship Id="rId66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3.fntdata"/><Relationship Id="rId67" Type="http://customschemas.google.com/relationships/presentationmetadata" Target="meta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6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3" name="Google Shape;4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9:notes"/>
          <p:cNvSpPr txBox="1">
            <a:spLocks noGrp="1"/>
          </p:cNvSpPr>
          <p:nvPr>
            <p:ph type="body" idx="1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5" name="Google Shape;44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70:notes"/>
          <p:cNvSpPr txBox="1">
            <a:spLocks noGrp="1"/>
          </p:cNvSpPr>
          <p:nvPr>
            <p:ph type="body" idx="1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6" name="Google Shape;456;p70:notes"/>
          <p:cNvSpPr txBox="1">
            <a:spLocks noGrp="1"/>
          </p:cNvSpPr>
          <p:nvPr>
            <p:ph type="sldNum" idx="12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70:notes"/>
          <p:cNvSpPr txBox="1">
            <a:spLocks noGrp="1"/>
          </p:cNvSpPr>
          <p:nvPr>
            <p:ph type="dt" idx="10"/>
          </p:nvPr>
        </p:nvSpPr>
        <p:spPr>
          <a:xfrm>
            <a:off x="3852241" y="0"/>
            <a:ext cx="2947035" cy="49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26/11/2024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4" name="Google Shape;4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5" name="Google Shape;4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4</a:t>
            </a:fld>
            <a:endParaRPr/>
          </a:p>
        </p:txBody>
      </p:sp>
      <p:sp>
        <p:nvSpPr>
          <p:cNvPr id="476" name="Google Shape;476;p2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4" name="Google Shape;49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5</a:t>
            </a:fld>
            <a:endParaRPr/>
          </a:p>
        </p:txBody>
      </p:sp>
      <p:sp>
        <p:nvSpPr>
          <p:cNvPr id="495" name="Google Shape;495;p9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3" name="Google Shape;50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4" name="Google Shape;50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6</a:t>
            </a:fld>
            <a:endParaRPr/>
          </a:p>
        </p:txBody>
      </p:sp>
      <p:sp>
        <p:nvSpPr>
          <p:cNvPr id="505" name="Google Shape;505;p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3" name="Google Shape;5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0" name="Google Shape;5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6" name="Google Shape;56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7" name="Google Shape;56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10</a:t>
            </a:fld>
            <a:endParaRPr/>
          </a:p>
        </p:txBody>
      </p:sp>
      <p:sp>
        <p:nvSpPr>
          <p:cNvPr id="568" name="Google Shape;568;p10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6" name="Google Shape;57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7" name="Google Shape;57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11</a:t>
            </a:fld>
            <a:endParaRPr/>
          </a:p>
        </p:txBody>
      </p:sp>
      <p:sp>
        <p:nvSpPr>
          <p:cNvPr id="578" name="Google Shape;578;p1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6" name="Google Shape;5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5" name="Google Shape;6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3" name="Google Shape;62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4" name="Google Shape;624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9" name="Google Shape;649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2" name="Google Shape;67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3" name="Google Shape;67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16</a:t>
            </a:fld>
            <a:endParaRPr/>
          </a:p>
        </p:txBody>
      </p:sp>
      <p:sp>
        <p:nvSpPr>
          <p:cNvPr id="674" name="Google Shape;674;p16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6" name="Google Shape;71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7" name="Google Shape;71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17</a:t>
            </a:fld>
            <a:endParaRPr/>
          </a:p>
        </p:txBody>
      </p:sp>
      <p:sp>
        <p:nvSpPr>
          <p:cNvPr id="718" name="Google Shape;718;p18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0" name="Google Shape;73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1" name="Google Shape;73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18</a:t>
            </a:fld>
            <a:endParaRPr/>
          </a:p>
        </p:txBody>
      </p:sp>
      <p:sp>
        <p:nvSpPr>
          <p:cNvPr id="732" name="Google Shape;732;p20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0" name="Google Shape;74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1" name="Google Shape;741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19</a:t>
            </a:fld>
            <a:endParaRPr/>
          </a:p>
        </p:txBody>
      </p:sp>
      <p:sp>
        <p:nvSpPr>
          <p:cNvPr id="742" name="Google Shape;742;p2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0" name="Google Shape;75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751" name="Google Shape;751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9" name="Google Shape;75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0" name="Google Shape;76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8" name="Google Shape;76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9" name="Google Shape;76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8" name="Google Shape;78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9" name="Google Shape;78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8" name="Google Shape;80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9" name="Google Shape;80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8" name="Google Shape;82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9" name="Google Shape;82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25</a:t>
            </a:fld>
            <a:endParaRPr/>
          </a:p>
        </p:txBody>
      </p:sp>
      <p:sp>
        <p:nvSpPr>
          <p:cNvPr id="830" name="Google Shape;830;p17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56bc7ddeec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9" name="Google Shape;839;g356bc7ddeec_0_509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1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g356bc7ddeec_0_509:notes"/>
          <p:cNvSpPr txBox="1"/>
          <p:nvPr/>
        </p:nvSpPr>
        <p:spPr>
          <a:xfrm>
            <a:off x="3884760" y="8685360"/>
            <a:ext cx="29715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1" name="Google Shape;841;g356bc7ddeec_0_509:notes"/>
          <p:cNvSpPr txBox="1"/>
          <p:nvPr/>
        </p:nvSpPr>
        <p:spPr>
          <a:xfrm>
            <a:off x="3884760" y="0"/>
            <a:ext cx="29715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26/11/2024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8" name="Google Shape;84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9" name="Google Shape;84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27</a:t>
            </a:fld>
            <a:endParaRPr/>
          </a:p>
        </p:txBody>
      </p:sp>
      <p:sp>
        <p:nvSpPr>
          <p:cNvPr id="850" name="Google Shape;850;p19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9" name="Google Shape;85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0" name="Google Shape;860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28</a:t>
            </a:fld>
            <a:endParaRPr/>
          </a:p>
        </p:txBody>
      </p:sp>
      <p:sp>
        <p:nvSpPr>
          <p:cNvPr id="861" name="Google Shape;861;p2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56bc7ddeec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0" name="Google Shape;870;g356bc7ddeec_0_783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1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g356bc7ddeec_0_783:notes"/>
          <p:cNvSpPr txBox="1"/>
          <p:nvPr/>
        </p:nvSpPr>
        <p:spPr>
          <a:xfrm>
            <a:off x="3884760" y="8685360"/>
            <a:ext cx="29715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2" name="Google Shape;872;g356bc7ddeec_0_783:notes"/>
          <p:cNvSpPr txBox="1"/>
          <p:nvPr/>
        </p:nvSpPr>
        <p:spPr>
          <a:xfrm>
            <a:off x="3884760" y="0"/>
            <a:ext cx="29715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26/11/2024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9" name="Google Shape;87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9" name="Google Shape;89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Answers are: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1-a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2-b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3-c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4-a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5-b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7" name="Google Shape;4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7" name="Google Shape;92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8" name="Google Shape;928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33</a:t>
            </a:fld>
            <a:endParaRPr/>
          </a:p>
        </p:txBody>
      </p:sp>
      <p:sp>
        <p:nvSpPr>
          <p:cNvPr id="929" name="Google Shape;929;p35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7" name="Google Shape;93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8" name="Google Shape;938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34</a:t>
            </a:fld>
            <a:endParaRPr/>
          </a:p>
        </p:txBody>
      </p:sp>
      <p:sp>
        <p:nvSpPr>
          <p:cNvPr id="939" name="Google Shape;939;p36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7" name="Google Shape;94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3" name="Google Shape;97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4" name="Google Shape;974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36</a:t>
            </a:fld>
            <a:endParaRPr/>
          </a:p>
        </p:txBody>
      </p:sp>
      <p:sp>
        <p:nvSpPr>
          <p:cNvPr id="975" name="Google Shape;975;p39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3" name="Google Shape;983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4" name="Google Shape;984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2" name="Google Shape;103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4" name="Google Shape;104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5" name="Google Shape;1055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40</a:t>
            </a:fld>
            <a:endParaRPr/>
          </a:p>
        </p:txBody>
      </p:sp>
      <p:sp>
        <p:nvSpPr>
          <p:cNvPr id="1056" name="Google Shape;1056;p7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4" name="Google Shape;106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4" name="Google Shape;107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Answers are: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1-b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2-c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3-a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4-b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5-b</a:t>
            </a:r>
            <a:endParaRPr/>
          </a:p>
        </p:txBody>
      </p:sp>
      <p:sp>
        <p:nvSpPr>
          <p:cNvPr id="1082" name="Google Shape;1082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356bc7ddeec_0_139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1" name="Google Shape;1091;g356bc7ddeec_0_1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6" name="Google Shape;1126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7" name="Google Shape;1127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9" name="Google Shape;1149;p73:notes"/>
          <p:cNvSpPr txBox="1">
            <a:spLocks noGrp="1"/>
          </p:cNvSpPr>
          <p:nvPr>
            <p:ph type="body" idx="1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0" name="Google Shape;1150;p73:notes"/>
          <p:cNvSpPr txBox="1">
            <a:spLocks noGrp="1"/>
          </p:cNvSpPr>
          <p:nvPr>
            <p:ph type="sldNum" idx="12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73:notes"/>
          <p:cNvSpPr txBox="1">
            <a:spLocks noGrp="1"/>
          </p:cNvSpPr>
          <p:nvPr>
            <p:ph type="dt" idx="10"/>
          </p:nvPr>
        </p:nvSpPr>
        <p:spPr>
          <a:xfrm>
            <a:off x="3852241" y="0"/>
            <a:ext cx="2947035" cy="49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26/11/2024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9" name="Google Shape;1159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0" name="Google Shape;1160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47</a:t>
            </a:fld>
            <a:endParaRPr/>
          </a:p>
        </p:txBody>
      </p:sp>
      <p:sp>
        <p:nvSpPr>
          <p:cNvPr id="1161" name="Google Shape;1161;p57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0" name="Google Shape;1170;p26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1" name="Google Shape;1171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lt-LT"/>
              <a:t>48</a:t>
            </a:fld>
            <a:endParaRPr/>
          </a:p>
        </p:txBody>
      </p:sp>
      <p:sp>
        <p:nvSpPr>
          <p:cNvPr id="1172" name="Google Shape;1172;p26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2" name="Google Shape;119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" name="Google Shape;17;p61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61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196"/>
                </a:srgbClr>
              </a:gs>
              <a:gs pos="100000">
                <a:srgbClr val="000000">
                  <a:alpha val="4313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1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2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" name="Google Shape;22;p62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" name="Google Shape;23;p62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2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62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2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62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62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62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62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62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2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62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62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2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2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2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5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65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65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5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5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5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6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4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" name="Google Shape;51;p64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64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4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cala de tiempo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3"/>
          <p:cNvSpPr/>
          <p:nvPr/>
        </p:nvSpPr>
        <p:spPr>
          <a:xfrm>
            <a:off x="-1" y="-1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192001" h="6858000" extrusionOk="0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685800" y="685801"/>
                </a:moveTo>
                <a:lnTo>
                  <a:pt x="685800" y="6172200"/>
                </a:lnTo>
                <a:lnTo>
                  <a:pt x="11506201" y="6172200"/>
                </a:lnTo>
                <a:lnTo>
                  <a:pt x="11506201" y="685801"/>
                </a:lnTo>
                <a:lnTo>
                  <a:pt x="685800" y="685801"/>
                </a:lnTo>
                <a:close/>
              </a:path>
            </a:pathLst>
          </a:cu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" name="Google Shape;56;p63"/>
          <p:cNvSpPr txBox="1">
            <a:spLocks noGrp="1"/>
          </p:cNvSpPr>
          <p:nvPr>
            <p:ph type="title"/>
          </p:nvPr>
        </p:nvSpPr>
        <p:spPr>
          <a:xfrm>
            <a:off x="1371600" y="1129086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3"/>
          <p:cNvSpPr txBox="1">
            <a:spLocks noGrp="1"/>
          </p:cNvSpPr>
          <p:nvPr>
            <p:ph type="body" idx="1"/>
          </p:nvPr>
        </p:nvSpPr>
        <p:spPr>
          <a:xfrm>
            <a:off x="1341581" y="1835732"/>
            <a:ext cx="9563100" cy="432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6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6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" name="Google Shape;63;p66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" name="Google Shape;64;p66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6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66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66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7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7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6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7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67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6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8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5" name="Google Shape;85;p68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6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68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88" name="Google Shape;88;p68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68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6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6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9" name="Google Shape;99;p76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0" name="Google Shape;100;p76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7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76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3" name="Google Shape;103;p76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76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76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76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7" name="Google Shape;107;p76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7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7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2" name="Google Shape;112;p79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79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588"/>
                </a:srgbClr>
              </a:gs>
              <a:gs pos="100000">
                <a:srgbClr val="000000">
                  <a:alpha val="43529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9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0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" name="Google Shape;117;p80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8" name="Google Shape;118;p80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8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80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80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80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80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80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80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80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80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80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80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80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80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80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80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1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6" name="Google Shape;136;p8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81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81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2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1" name="Google Shape;141;p82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2" name="Google Shape;142;p82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8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82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82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82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82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8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3"/>
          <p:cNvSpPr/>
          <p:nvPr/>
        </p:nvSpPr>
        <p:spPr>
          <a:xfrm>
            <a:off x="4076700" y="685798"/>
            <a:ext cx="4076700" cy="5486401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1" name="Google Shape;151;p83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83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8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83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83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8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8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contenidos">
  <p:cSld name="Dos contenido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4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0" name="Google Shape;160;p84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1" name="Google Shape;161;p84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8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84"/>
          <p:cNvSpPr txBox="1">
            <a:spLocks noGrp="1"/>
          </p:cNvSpPr>
          <p:nvPr>
            <p:ph type="body" idx="1"/>
          </p:nvPr>
        </p:nvSpPr>
        <p:spPr>
          <a:xfrm>
            <a:off x="1301828" y="2353490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4" name="Google Shape;164;p84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84"/>
          <p:cNvSpPr txBox="1">
            <a:spLocks noGrp="1"/>
          </p:cNvSpPr>
          <p:nvPr>
            <p:ph type="body" idx="3"/>
          </p:nvPr>
        </p:nvSpPr>
        <p:spPr>
          <a:xfrm>
            <a:off x="6276148" y="2351313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6" name="Google Shape;166;p84"/>
          <p:cNvSpPr txBox="1">
            <a:spLocks noGrp="1"/>
          </p:cNvSpPr>
          <p:nvPr>
            <p:ph type="body" idx="4"/>
          </p:nvPr>
        </p:nvSpPr>
        <p:spPr>
          <a:xfrm>
            <a:off x="6276149" y="3150733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8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8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umen">
  <p:cSld name="Resumen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5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1" name="Google Shape;171;p85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2" name="Google Shape;172;p85"/>
          <p:cNvSpPr txBox="1">
            <a:spLocks noGrp="1"/>
          </p:cNvSpPr>
          <p:nvPr>
            <p:ph type="title"/>
          </p:nvPr>
        </p:nvSpPr>
        <p:spPr>
          <a:xfrm>
            <a:off x="1317170" y="974829"/>
            <a:ext cx="5600700" cy="919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rts Mill Goudy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8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85"/>
          <p:cNvSpPr txBox="1">
            <a:spLocks noGrp="1"/>
          </p:cNvSpPr>
          <p:nvPr>
            <p:ph type="body" idx="1"/>
          </p:nvPr>
        </p:nvSpPr>
        <p:spPr>
          <a:xfrm>
            <a:off x="1309853" y="2135939"/>
            <a:ext cx="5600700" cy="374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85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85"/>
          <p:cNvSpPr>
            <a:spLocks noGrp="1"/>
          </p:cNvSpPr>
          <p:nvPr>
            <p:ph type="pic" idx="3"/>
          </p:nvPr>
        </p:nvSpPr>
        <p:spPr>
          <a:xfrm>
            <a:off x="8839200" y="3726638"/>
            <a:ext cx="2667000" cy="2445558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8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8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6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1" name="Google Shape;181;p86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8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86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184" name="Google Shape;184;p86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8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8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a">
  <p:cSld name="Tabla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7"/>
          <p:cNvSpPr/>
          <p:nvPr/>
        </p:nvSpPr>
        <p:spPr>
          <a:xfrm>
            <a:off x="685800" y="685801"/>
            <a:ext cx="7467601" cy="5486400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9" name="Google Shape;189;p87"/>
          <p:cNvSpPr txBox="1">
            <a:spLocks noGrp="1"/>
          </p:cNvSpPr>
          <p:nvPr>
            <p:ph type="title"/>
          </p:nvPr>
        </p:nvSpPr>
        <p:spPr>
          <a:xfrm>
            <a:off x="1360714" y="944564"/>
            <a:ext cx="6106886" cy="87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8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87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/>
            </a:lvl3pPr>
            <a:lvl4pPr marL="1828800" lvl="3" indent="-29083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4pPr>
            <a:lvl5pPr marL="2286000" lvl="4" indent="-29082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87"/>
          <p:cNvSpPr>
            <a:spLocks noGrp="1"/>
          </p:cNvSpPr>
          <p:nvPr>
            <p:ph type="pic" idx="2"/>
          </p:nvPr>
        </p:nvSpPr>
        <p:spPr>
          <a:xfrm>
            <a:off x="8153400" y="685799"/>
            <a:ext cx="339725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193" name="Google Shape;193;p8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8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cala de tiempo" type="obj">
  <p:cSld name="OBJEC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8"/>
          <p:cNvSpPr/>
          <p:nvPr/>
        </p:nvSpPr>
        <p:spPr>
          <a:xfrm>
            <a:off x="-1" y="-1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192001" h="6858000" extrusionOk="0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685800" y="685801"/>
                </a:moveTo>
                <a:lnTo>
                  <a:pt x="685800" y="6172200"/>
                </a:lnTo>
                <a:lnTo>
                  <a:pt x="11506201" y="6172200"/>
                </a:lnTo>
                <a:lnTo>
                  <a:pt x="11506201" y="685801"/>
                </a:lnTo>
                <a:lnTo>
                  <a:pt x="685800" y="685801"/>
                </a:lnTo>
                <a:close/>
              </a:path>
            </a:pathLst>
          </a:cu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3" name="Google Shape;203;p78"/>
          <p:cNvSpPr txBox="1">
            <a:spLocks noGrp="1"/>
          </p:cNvSpPr>
          <p:nvPr>
            <p:ph type="title"/>
          </p:nvPr>
        </p:nvSpPr>
        <p:spPr>
          <a:xfrm>
            <a:off x="1371600" y="1129086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7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78"/>
          <p:cNvSpPr txBox="1">
            <a:spLocks noGrp="1"/>
          </p:cNvSpPr>
          <p:nvPr>
            <p:ph type="body" idx="1"/>
          </p:nvPr>
        </p:nvSpPr>
        <p:spPr>
          <a:xfrm>
            <a:off x="1341581" y="1835732"/>
            <a:ext cx="9563100" cy="432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78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7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0" name="Google Shape;210;p88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88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196"/>
                </a:srgbClr>
              </a:gs>
              <a:gs pos="100000">
                <a:srgbClr val="000000">
                  <a:alpha val="4313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88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9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5" name="Google Shape;215;p89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6" name="Google Shape;216;p89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8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89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89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89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89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89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89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89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89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89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89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Google Shape;228;p89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89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89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9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0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4" name="Google Shape;234;p9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90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90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1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" name="Google Shape;239;p91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" name="Google Shape;240;p91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9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91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91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91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9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9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2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92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9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92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252" name="Google Shape;252;p92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92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9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3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7" name="Google Shape;257;p93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8" name="Google Shape;258;p93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9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93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1" name="Google Shape;261;p93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93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3" name="Google Shape;263;p93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93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5" name="Google Shape;265;p93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9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9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4"/>
          <p:cNvSpPr/>
          <p:nvPr/>
        </p:nvSpPr>
        <p:spPr>
          <a:xfrm>
            <a:off x="4076700" y="685798"/>
            <a:ext cx="4076700" cy="5486401"/>
          </a:xfrm>
          <a:prstGeom prst="rect">
            <a:avLst/>
          </a:pr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0" name="Google Shape;270;p94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94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9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94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94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9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9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a">
  <p:cSld name="Tabla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95"/>
          <p:cNvSpPr/>
          <p:nvPr/>
        </p:nvSpPr>
        <p:spPr>
          <a:xfrm>
            <a:off x="685800" y="685801"/>
            <a:ext cx="7467601" cy="5486400"/>
          </a:xfrm>
          <a:prstGeom prst="rect">
            <a:avLst/>
          </a:pr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9" name="Google Shape;279;p95"/>
          <p:cNvSpPr txBox="1">
            <a:spLocks noGrp="1"/>
          </p:cNvSpPr>
          <p:nvPr>
            <p:ph type="title"/>
          </p:nvPr>
        </p:nvSpPr>
        <p:spPr>
          <a:xfrm>
            <a:off x="1360714" y="944564"/>
            <a:ext cx="6106886" cy="87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9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95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/>
            </a:lvl3pPr>
            <a:lvl4pPr marL="1828800" lvl="3" indent="-29083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4pPr>
            <a:lvl5pPr marL="2286000" lvl="4" indent="-29082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95"/>
          <p:cNvSpPr>
            <a:spLocks noGrp="1"/>
          </p:cNvSpPr>
          <p:nvPr>
            <p:ph type="pic" idx="2"/>
          </p:nvPr>
        </p:nvSpPr>
        <p:spPr>
          <a:xfrm>
            <a:off x="8153400" y="685799"/>
            <a:ext cx="339725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9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9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7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7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2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27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27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7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2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6bc7ddeec_0_802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g356bc7ddeec_0_802"/>
          <p:cNvSpPr txBox="1">
            <a:spLocks noGrp="1"/>
          </p:cNvSpPr>
          <p:nvPr>
            <p:ph type="subTitle" idx="1"/>
          </p:nvPr>
        </p:nvSpPr>
        <p:spPr>
          <a:xfrm>
            <a:off x="7831800" y="3986280"/>
            <a:ext cx="2663700" cy="9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56bc7ddeec_0_808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g356bc7ddeec_0_808"/>
          <p:cNvSpPr txBox="1">
            <a:spLocks noGrp="1"/>
          </p:cNvSpPr>
          <p:nvPr>
            <p:ph type="body" idx="1"/>
          </p:nvPr>
        </p:nvSpPr>
        <p:spPr>
          <a:xfrm>
            <a:off x="7831800" y="3986280"/>
            <a:ext cx="1299600" cy="9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g356bc7ddeec_0_808"/>
          <p:cNvSpPr txBox="1">
            <a:spLocks noGrp="1"/>
          </p:cNvSpPr>
          <p:nvPr>
            <p:ph type="body" idx="2"/>
          </p:nvPr>
        </p:nvSpPr>
        <p:spPr>
          <a:xfrm>
            <a:off x="9196920" y="3986280"/>
            <a:ext cx="1299600" cy="9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6bc7ddeec_0_812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56bc7ddeec_0_814"/>
          <p:cNvSpPr txBox="1">
            <a:spLocks noGrp="1"/>
          </p:cNvSpPr>
          <p:nvPr>
            <p:ph type="subTitle" idx="1"/>
          </p:nvPr>
        </p:nvSpPr>
        <p:spPr>
          <a:xfrm>
            <a:off x="7750800" y="2057400"/>
            <a:ext cx="2803800" cy="82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56bc7ddeec_0_816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g356bc7ddeec_0_816"/>
          <p:cNvSpPr txBox="1">
            <a:spLocks noGrp="1"/>
          </p:cNvSpPr>
          <p:nvPr>
            <p:ph type="body" idx="1"/>
          </p:nvPr>
        </p:nvSpPr>
        <p:spPr>
          <a:xfrm>
            <a:off x="7831800" y="398628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g356bc7ddeec_0_816"/>
          <p:cNvSpPr txBox="1">
            <a:spLocks noGrp="1"/>
          </p:cNvSpPr>
          <p:nvPr>
            <p:ph type="body" idx="2"/>
          </p:nvPr>
        </p:nvSpPr>
        <p:spPr>
          <a:xfrm>
            <a:off x="9196920" y="3986280"/>
            <a:ext cx="1299600" cy="9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g356bc7ddeec_0_816"/>
          <p:cNvSpPr txBox="1">
            <a:spLocks noGrp="1"/>
          </p:cNvSpPr>
          <p:nvPr>
            <p:ph type="body" idx="3"/>
          </p:nvPr>
        </p:nvSpPr>
        <p:spPr>
          <a:xfrm>
            <a:off x="7831800" y="449640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56bc7ddeec_0_821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g356bc7ddeec_0_821"/>
          <p:cNvSpPr txBox="1">
            <a:spLocks noGrp="1"/>
          </p:cNvSpPr>
          <p:nvPr>
            <p:ph type="body" idx="1"/>
          </p:nvPr>
        </p:nvSpPr>
        <p:spPr>
          <a:xfrm>
            <a:off x="7831800" y="3986280"/>
            <a:ext cx="1299600" cy="9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g356bc7ddeec_0_821"/>
          <p:cNvSpPr txBox="1">
            <a:spLocks noGrp="1"/>
          </p:cNvSpPr>
          <p:nvPr>
            <p:ph type="body" idx="2"/>
          </p:nvPr>
        </p:nvSpPr>
        <p:spPr>
          <a:xfrm>
            <a:off x="9196920" y="398628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g356bc7ddeec_0_821"/>
          <p:cNvSpPr txBox="1">
            <a:spLocks noGrp="1"/>
          </p:cNvSpPr>
          <p:nvPr>
            <p:ph type="body" idx="3"/>
          </p:nvPr>
        </p:nvSpPr>
        <p:spPr>
          <a:xfrm>
            <a:off x="9196920" y="449640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56bc7ddeec_0_826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g356bc7ddeec_0_826"/>
          <p:cNvSpPr txBox="1">
            <a:spLocks noGrp="1"/>
          </p:cNvSpPr>
          <p:nvPr>
            <p:ph type="body" idx="1"/>
          </p:nvPr>
        </p:nvSpPr>
        <p:spPr>
          <a:xfrm>
            <a:off x="7831800" y="398628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g356bc7ddeec_0_826"/>
          <p:cNvSpPr txBox="1">
            <a:spLocks noGrp="1"/>
          </p:cNvSpPr>
          <p:nvPr>
            <p:ph type="body" idx="2"/>
          </p:nvPr>
        </p:nvSpPr>
        <p:spPr>
          <a:xfrm>
            <a:off x="9196920" y="398628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g356bc7ddeec_0_826"/>
          <p:cNvSpPr txBox="1">
            <a:spLocks noGrp="1"/>
          </p:cNvSpPr>
          <p:nvPr>
            <p:ph type="body" idx="3"/>
          </p:nvPr>
        </p:nvSpPr>
        <p:spPr>
          <a:xfrm>
            <a:off x="7831800" y="4496400"/>
            <a:ext cx="26637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56bc7ddeec_0_831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g356bc7ddeec_0_831"/>
          <p:cNvSpPr txBox="1">
            <a:spLocks noGrp="1"/>
          </p:cNvSpPr>
          <p:nvPr>
            <p:ph type="body" idx="1"/>
          </p:nvPr>
        </p:nvSpPr>
        <p:spPr>
          <a:xfrm>
            <a:off x="7831800" y="3986280"/>
            <a:ext cx="26637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g356bc7ddeec_0_831"/>
          <p:cNvSpPr txBox="1">
            <a:spLocks noGrp="1"/>
          </p:cNvSpPr>
          <p:nvPr>
            <p:ph type="body" idx="2"/>
          </p:nvPr>
        </p:nvSpPr>
        <p:spPr>
          <a:xfrm>
            <a:off x="7831800" y="4496400"/>
            <a:ext cx="26637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56bc7ddeec_0_835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g356bc7ddeec_0_835"/>
          <p:cNvSpPr txBox="1">
            <a:spLocks noGrp="1"/>
          </p:cNvSpPr>
          <p:nvPr>
            <p:ph type="body" idx="1"/>
          </p:nvPr>
        </p:nvSpPr>
        <p:spPr>
          <a:xfrm>
            <a:off x="7831800" y="398628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g356bc7ddeec_0_835"/>
          <p:cNvSpPr txBox="1">
            <a:spLocks noGrp="1"/>
          </p:cNvSpPr>
          <p:nvPr>
            <p:ph type="body" idx="2"/>
          </p:nvPr>
        </p:nvSpPr>
        <p:spPr>
          <a:xfrm>
            <a:off x="9196920" y="398628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g356bc7ddeec_0_835"/>
          <p:cNvSpPr txBox="1">
            <a:spLocks noGrp="1"/>
          </p:cNvSpPr>
          <p:nvPr>
            <p:ph type="body" idx="3"/>
          </p:nvPr>
        </p:nvSpPr>
        <p:spPr>
          <a:xfrm>
            <a:off x="7831800" y="449640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g356bc7ddeec_0_835"/>
          <p:cNvSpPr txBox="1">
            <a:spLocks noGrp="1"/>
          </p:cNvSpPr>
          <p:nvPr>
            <p:ph type="body" idx="4"/>
          </p:nvPr>
        </p:nvSpPr>
        <p:spPr>
          <a:xfrm>
            <a:off x="9196920" y="4496400"/>
            <a:ext cx="129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56bc7ddeec_0_841"/>
          <p:cNvSpPr txBox="1">
            <a:spLocks noGrp="1"/>
          </p:cNvSpPr>
          <p:nvPr>
            <p:ph type="title"/>
          </p:nvPr>
        </p:nvSpPr>
        <p:spPr>
          <a:xfrm>
            <a:off x="7750800" y="2057400"/>
            <a:ext cx="28038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g356bc7ddeec_0_841"/>
          <p:cNvSpPr txBox="1">
            <a:spLocks noGrp="1"/>
          </p:cNvSpPr>
          <p:nvPr>
            <p:ph type="body" idx="1"/>
          </p:nvPr>
        </p:nvSpPr>
        <p:spPr>
          <a:xfrm>
            <a:off x="7831800" y="3986280"/>
            <a:ext cx="8574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g356bc7ddeec_0_841"/>
          <p:cNvSpPr txBox="1">
            <a:spLocks noGrp="1"/>
          </p:cNvSpPr>
          <p:nvPr>
            <p:ph type="body" idx="2"/>
          </p:nvPr>
        </p:nvSpPr>
        <p:spPr>
          <a:xfrm>
            <a:off x="8732520" y="3986280"/>
            <a:ext cx="8574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g356bc7ddeec_0_841"/>
          <p:cNvSpPr txBox="1">
            <a:spLocks noGrp="1"/>
          </p:cNvSpPr>
          <p:nvPr>
            <p:ph type="body" idx="3"/>
          </p:nvPr>
        </p:nvSpPr>
        <p:spPr>
          <a:xfrm>
            <a:off x="9633240" y="3986280"/>
            <a:ext cx="8574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g356bc7ddeec_0_841"/>
          <p:cNvSpPr txBox="1">
            <a:spLocks noGrp="1"/>
          </p:cNvSpPr>
          <p:nvPr>
            <p:ph type="body" idx="4"/>
          </p:nvPr>
        </p:nvSpPr>
        <p:spPr>
          <a:xfrm>
            <a:off x="7831800" y="4496400"/>
            <a:ext cx="8574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g356bc7ddeec_0_841"/>
          <p:cNvSpPr txBox="1">
            <a:spLocks noGrp="1"/>
          </p:cNvSpPr>
          <p:nvPr>
            <p:ph type="body" idx="5"/>
          </p:nvPr>
        </p:nvSpPr>
        <p:spPr>
          <a:xfrm>
            <a:off x="8732520" y="4496400"/>
            <a:ext cx="8574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g356bc7ddeec_0_841"/>
          <p:cNvSpPr txBox="1">
            <a:spLocks noGrp="1"/>
          </p:cNvSpPr>
          <p:nvPr>
            <p:ph type="body" idx="6"/>
          </p:nvPr>
        </p:nvSpPr>
        <p:spPr>
          <a:xfrm>
            <a:off x="9633240" y="4496400"/>
            <a:ext cx="8574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cala de tiempo" type="obj">
  <p:cSld name="OBJECT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2"/>
          <p:cNvSpPr/>
          <p:nvPr/>
        </p:nvSpPr>
        <p:spPr>
          <a:xfrm>
            <a:off x="-1" y="-1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192001" h="6858000" extrusionOk="0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685800" y="685801"/>
                </a:moveTo>
                <a:lnTo>
                  <a:pt x="685800" y="6172200"/>
                </a:lnTo>
                <a:lnTo>
                  <a:pt x="11506201" y="6172200"/>
                </a:lnTo>
                <a:lnTo>
                  <a:pt x="11506201" y="685801"/>
                </a:lnTo>
                <a:lnTo>
                  <a:pt x="685800" y="685801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8" name="Google Shape;358;p32"/>
          <p:cNvSpPr txBox="1">
            <a:spLocks noGrp="1"/>
          </p:cNvSpPr>
          <p:nvPr>
            <p:ph type="title"/>
          </p:nvPr>
        </p:nvSpPr>
        <p:spPr>
          <a:xfrm>
            <a:off x="1371600" y="1129086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3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32"/>
          <p:cNvSpPr txBox="1">
            <a:spLocks noGrp="1"/>
          </p:cNvSpPr>
          <p:nvPr>
            <p:ph type="body" idx="1"/>
          </p:nvPr>
        </p:nvSpPr>
        <p:spPr>
          <a:xfrm>
            <a:off x="1341581" y="1835732"/>
            <a:ext cx="9563100" cy="432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1" name="Google Shape;361;p32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5" name="Google Shape;365;p34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Google Shape;366;p34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980"/>
                </a:srgbClr>
              </a:gs>
              <a:gs pos="100000">
                <a:srgbClr val="000000">
                  <a:alpha val="4392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34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8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0" name="Google Shape;370;p38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1" name="Google Shape;371;p38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38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38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5" name="Google Shape;375;p38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6" name="Google Shape;376;p38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38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8" name="Google Shape;378;p38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9" name="Google Shape;379;p38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p38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1" name="Google Shape;381;p38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2" name="Google Shape;382;p38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383" name="Google Shape;383;p38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4" name="Google Shape;384;p38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5" name="Google Shape;385;p38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38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1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9" name="Google Shape;389;p4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41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41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2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42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42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4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42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8" name="Google Shape;398;p42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399" name="Google Shape;399;p42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42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4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5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4" name="Google Shape;404;p45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5" name="Google Shape;405;p45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4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45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8" name="Google Shape;408;p45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45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0" name="Google Shape;410;p45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1" name="Google Shape;411;p45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2" name="Google Shape;412;p45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3" name="Google Shape;413;p4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4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6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46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18" name="Google Shape;418;p4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46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0" name="Google Shape;420;p46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21" name="Google Shape;421;p4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4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7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5" name="Google Shape;425;p47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4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47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428" name="Google Shape;428;p47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9" name="Google Shape;429;p4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4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" name="Google Shape;212;p6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6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5" name="Google Shape;215;p6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6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6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6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9" name="Google Shape;219;p6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43535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4" name="Google Shape;224;p8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8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980"/>
                </a:srgbClr>
              </a:gs>
              <a:gs pos="100000">
                <a:srgbClr val="000000">
                  <a:alpha val="4392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8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78940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0" name="Google Shape;230;p10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1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10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10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10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10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10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10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10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10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10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10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10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10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0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88505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11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1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11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11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1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47178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8" name="Google Shape;258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12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12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31934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contenidos">
  <p:cSld name="Dos contenidos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4" name="Google Shape;264;p13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1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3"/>
          <p:cNvSpPr txBox="1">
            <a:spLocks noGrp="1"/>
          </p:cNvSpPr>
          <p:nvPr>
            <p:ph type="body" idx="1"/>
          </p:nvPr>
        </p:nvSpPr>
        <p:spPr>
          <a:xfrm>
            <a:off x="1301828" y="2353490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13"/>
          <p:cNvSpPr txBox="1">
            <a:spLocks noGrp="1"/>
          </p:cNvSpPr>
          <p:nvPr>
            <p:ph type="body" idx="3"/>
          </p:nvPr>
        </p:nvSpPr>
        <p:spPr>
          <a:xfrm>
            <a:off x="6276148" y="2351313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9" name="Google Shape;269;p13"/>
          <p:cNvSpPr txBox="1">
            <a:spLocks noGrp="1"/>
          </p:cNvSpPr>
          <p:nvPr>
            <p:ph type="body" idx="4"/>
          </p:nvPr>
        </p:nvSpPr>
        <p:spPr>
          <a:xfrm>
            <a:off x="6276149" y="3150733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1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0943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"/>
          <p:cNvSpPr/>
          <p:nvPr/>
        </p:nvSpPr>
        <p:spPr>
          <a:xfrm>
            <a:off x="4076700" y="685798"/>
            <a:ext cx="4076700" cy="5486401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4" name="Google Shape;274;p14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4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1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4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14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1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60264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umen">
  <p:cSld name="Resumen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4" name="Google Shape;284;p15"/>
          <p:cNvSpPr txBox="1">
            <a:spLocks noGrp="1"/>
          </p:cNvSpPr>
          <p:nvPr>
            <p:ph type="title"/>
          </p:nvPr>
        </p:nvSpPr>
        <p:spPr>
          <a:xfrm>
            <a:off x="1317170" y="974829"/>
            <a:ext cx="5600700" cy="919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rts Mill Goudy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5"/>
          <p:cNvSpPr txBox="1">
            <a:spLocks noGrp="1"/>
          </p:cNvSpPr>
          <p:nvPr>
            <p:ph type="body" idx="1"/>
          </p:nvPr>
        </p:nvSpPr>
        <p:spPr>
          <a:xfrm>
            <a:off x="1309853" y="2135939"/>
            <a:ext cx="5600700" cy="374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15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15"/>
          <p:cNvSpPr>
            <a:spLocks noGrp="1"/>
          </p:cNvSpPr>
          <p:nvPr>
            <p:ph type="pic" idx="3"/>
          </p:nvPr>
        </p:nvSpPr>
        <p:spPr>
          <a:xfrm>
            <a:off x="8839200" y="3726638"/>
            <a:ext cx="2667000" cy="2445558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1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67679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3" name="Google Shape;293;p16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1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16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296" name="Google Shape;296;p16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1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1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31246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a">
  <p:cSld name="Tabla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/>
          <p:nvPr/>
        </p:nvSpPr>
        <p:spPr>
          <a:xfrm>
            <a:off x="685800" y="685801"/>
            <a:ext cx="7467601" cy="5486400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1" name="Google Shape;301;p19"/>
          <p:cNvSpPr txBox="1">
            <a:spLocks noGrp="1"/>
          </p:cNvSpPr>
          <p:nvPr>
            <p:ph type="title"/>
          </p:nvPr>
        </p:nvSpPr>
        <p:spPr>
          <a:xfrm>
            <a:off x="1360714" y="944564"/>
            <a:ext cx="6106886" cy="87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9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/>
            </a:lvl3pPr>
            <a:lvl4pPr marL="1828800" lvl="3" indent="-29083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4pPr>
            <a:lvl5pPr marL="2286000" lvl="4" indent="-29082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19"/>
          <p:cNvSpPr>
            <a:spLocks noGrp="1"/>
          </p:cNvSpPr>
          <p:nvPr>
            <p:ph type="pic" idx="2"/>
          </p:nvPr>
        </p:nvSpPr>
        <p:spPr>
          <a:xfrm>
            <a:off x="8153400" y="685799"/>
            <a:ext cx="339725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19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348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0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60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3" name="Google Shape;13;p60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" name="Google Shape;14;p6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5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7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4" name="Google Shape;94;p75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5" name="Google Shape;95;p7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6" name="Google Shape;96;p7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7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7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98" name="Google Shape;198;p77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99" name="Google Shape;199;p7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0" name="Google Shape;200;p7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6bc7ddeec_0_791"/>
          <p:cNvSpPr/>
          <p:nvPr/>
        </p:nvSpPr>
        <p:spPr>
          <a:xfrm>
            <a:off x="0" y="0"/>
            <a:ext cx="8152800" cy="6857700"/>
          </a:xfrm>
          <a:prstGeom prst="rect">
            <a:avLst/>
          </a:prstGeom>
          <a:solidFill>
            <a:srgbClr val="537272">
              <a:alpha val="2313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356bc7ddeec_0_791"/>
          <p:cNvSpPr/>
          <p:nvPr/>
        </p:nvSpPr>
        <p:spPr>
          <a:xfrm>
            <a:off x="685800" y="685800"/>
            <a:ext cx="6781200" cy="5486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356bc7ddeec_0_791"/>
          <p:cNvSpPr txBox="1">
            <a:spLocks noGrp="1"/>
          </p:cNvSpPr>
          <p:nvPr>
            <p:ph type="title"/>
          </p:nvPr>
        </p:nvSpPr>
        <p:spPr>
          <a:xfrm>
            <a:off x="1274040" y="964800"/>
            <a:ext cx="56049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9" name="Google Shape;289;g356bc7ddeec_0_791"/>
          <p:cNvSpPr txBox="1">
            <a:spLocks noGrp="1"/>
          </p:cNvSpPr>
          <p:nvPr>
            <p:ph type="ftr" idx="11"/>
          </p:nvPr>
        </p:nvSpPr>
        <p:spPr>
          <a:xfrm rot="5400000">
            <a:off x="-1707900" y="3223800"/>
            <a:ext cx="41145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0" name="Google Shape;290;g356bc7ddeec_0_791"/>
          <p:cNvSpPr txBox="1">
            <a:spLocks noGrp="1"/>
          </p:cNvSpPr>
          <p:nvPr>
            <p:ph type="body" idx="1"/>
          </p:nvPr>
        </p:nvSpPr>
        <p:spPr>
          <a:xfrm>
            <a:off x="1309680" y="2135880"/>
            <a:ext cx="5600400" cy="3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1" name="Google Shape;291;g356bc7ddeec_0_791"/>
          <p:cNvSpPr/>
          <p:nvPr/>
        </p:nvSpPr>
        <p:spPr>
          <a:xfrm>
            <a:off x="8839080" y="685800"/>
            <a:ext cx="2666400" cy="2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356bc7ddeec_0_791"/>
          <p:cNvSpPr/>
          <p:nvPr/>
        </p:nvSpPr>
        <p:spPr>
          <a:xfrm>
            <a:off x="8839080" y="3764880"/>
            <a:ext cx="2666400" cy="24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56bc7ddeec_0_791"/>
          <p:cNvSpPr txBox="1">
            <a:spLocks noGrp="1"/>
          </p:cNvSpPr>
          <p:nvPr>
            <p:ph type="dt" idx="10"/>
          </p:nvPr>
        </p:nvSpPr>
        <p:spPr>
          <a:xfrm rot="5400000">
            <a:off x="9800220" y="3223800"/>
            <a:ext cx="41145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4" name="Google Shape;294;g356bc7ddeec_0_791"/>
          <p:cNvSpPr txBox="1">
            <a:spLocks noGrp="1"/>
          </p:cNvSpPr>
          <p:nvPr>
            <p:ph type="sldNum" idx="12"/>
          </p:nvPr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1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2" name="Google Shape;352;p3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53" name="Google Shape;353;p31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54" name="Google Shape;354;p3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55" name="Google Shape;355;p3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" name="Google Shape;205;p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6" name="Google Shape;206;p5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7" name="Google Shape;207;p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8" name="Google Shape;208;p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01121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9.xml"/><Relationship Id="rId1" Type="http://schemas.openxmlformats.org/officeDocument/2006/relationships/tags" Target="../tags/tag4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forum.org/stories/2020/10/top-10-work-skills-of-tomorrow-how-long-it-takes-to-learn-them/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1" descr="Imagen que contiene persona, tabla, hombre, interior&#10;&#10;Descripción generada automáticament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 amt="54000"/>
          </a:blip>
          <a:srcRect t="12024" b="12023"/>
          <a:stretch/>
        </p:blipFill>
        <p:spPr>
          <a:xfrm>
            <a:off x="680720" y="685800"/>
            <a:ext cx="1083056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"/>
          <p:cNvSpPr txBox="1">
            <a:spLocks noGrp="1"/>
          </p:cNvSpPr>
          <p:nvPr>
            <p:ph type="title"/>
          </p:nvPr>
        </p:nvSpPr>
        <p:spPr>
          <a:xfrm>
            <a:off x="680720" y="3318000"/>
            <a:ext cx="10830560" cy="287858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196"/>
                </a:srgbClr>
              </a:gs>
              <a:gs pos="100000">
                <a:srgbClr val="000000">
                  <a:alpha val="4313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ill Sans"/>
              <a:buNone/>
            </a:pPr>
            <a:r>
              <a:rPr lang="lt-LT" sz="4800">
                <a:latin typeface="Arial"/>
                <a:ea typeface="Arial"/>
                <a:cs typeface="Arial"/>
                <a:sym typeface="Arial"/>
              </a:rPr>
              <a:t>MODUŁ 2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"/>
          <p:cNvSpPr txBox="1">
            <a:spLocks noGrp="1"/>
          </p:cNvSpPr>
          <p:nvPr>
            <p:ph type="body" idx="1"/>
          </p:nvPr>
        </p:nvSpPr>
        <p:spPr>
          <a:xfrm>
            <a:off x="680719" y="5026934"/>
            <a:ext cx="10830559" cy="118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</a:pPr>
            <a:r>
              <a:rPr lang="lt-LT" sz="2000">
                <a:latin typeface="Arial"/>
                <a:ea typeface="Arial"/>
                <a:cs typeface="Arial"/>
                <a:sym typeface="Arial"/>
              </a:rPr>
              <a:t>Dlaczego nauczanie Myślenia Komputacyjnego jest ważne?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</a:pPr>
            <a:r>
              <a:rPr lang="lt-LT" sz="2000">
                <a:latin typeface="Arial"/>
                <a:ea typeface="Arial"/>
                <a:cs typeface="Arial"/>
                <a:sym typeface="Arial"/>
              </a:rPr>
              <a:t>Wyzwania i możliwości związane z promowaniem myślenia komputacyjnego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</a:pPr>
            <a:r>
              <a:rPr lang="lt-LT" sz="2000">
                <a:latin typeface="Arial"/>
                <a:ea typeface="Arial"/>
                <a:cs typeface="Arial"/>
                <a:sym typeface="Arial"/>
              </a:rPr>
              <a:t>w kształceniu dorosłych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8" name="Google Shape;43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5014" y="877790"/>
            <a:ext cx="985308" cy="344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1" descr="Blue text on a black background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4616" y="877789"/>
            <a:ext cx="1647906" cy="344857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"/>
          <p:cNvSpPr txBox="1"/>
          <p:nvPr/>
        </p:nvSpPr>
        <p:spPr>
          <a:xfrm>
            <a:off x="680720" y="6389288"/>
            <a:ext cx="108789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Projekt COMPutational Seniors jest współfinansowany przez Unię Europejską. Poglądy i opinie wyrażone w niniejszym dokumencie są wyłącznie poglądami i opiniami autora (autorów) i nie muszą odzwierciedlać poglądów Unii Europejskiej ani Hiszpańskiej Służby ds. Internacjonalizacji Edukacji (SEPIE). Ani Unia Europejska, ani agencja krajowa SEPIE nie ponoszą za nie odpowiedzialności.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1" name="Google Shape;441;p1" descr="A logo with a head and gears in the middle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1132" y="1339123"/>
            <a:ext cx="1406984" cy="1417646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9"/>
          <p:cNvSpPr txBox="1"/>
          <p:nvPr/>
        </p:nvSpPr>
        <p:spPr>
          <a:xfrm>
            <a:off x="4004905" y="986597"/>
            <a:ext cx="7527830" cy="4094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856"/>
              <a:buFont typeface="Arial"/>
              <a:buNone/>
            </a:pPr>
            <a:r>
              <a:rPr lang="lt-LT" sz="225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tym module zbadamy, dlaczego nauczanie myślenia komputacyjnego jest nie tylko istotne, ale także konieczne w pracy z dorosłymi, szczególnie tymi o niskich kwalifikacjach formalnych. </a:t>
            </a:r>
            <a:endParaRPr sz="22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856"/>
              <a:buFont typeface="Arial"/>
              <a:buNone/>
            </a:pPr>
            <a:r>
              <a:rPr lang="lt-LT" sz="225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komputacyjne może odgrywać istotną rolę w poprawie możliwości uczenia się przez całe życie, zwiększaniu pewności siebie i wspieraniu integracji w coraz bardziej cyfrowym społeczeństwie.</a:t>
            </a:r>
            <a:endParaRPr sz="22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856"/>
              <a:buFont typeface="Arial"/>
              <a:buNone/>
            </a:pPr>
            <a:r>
              <a:rPr lang="lt-LT" sz="225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Zbadasz wyzwania, przed którymi stoją trenerzy osób dorosłych w tym kontekście, a także potencjał, jaki kryje się w CT, gdy jest stosowany za pomocą dostępnych i angażujących strategii.</a:t>
            </a:r>
            <a:endParaRPr sz="22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1109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1109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Clr>
                <a:srgbClr val="293737"/>
              </a:buClr>
              <a:buSzPct val="93333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8" name="Google Shape;448;p69" descr="Imagen que contiene electrónica, circuit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 l="6035" r="6035"/>
          <a:stretch/>
        </p:blipFill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69"/>
          <p:cNvSpPr/>
          <p:nvPr/>
        </p:nvSpPr>
        <p:spPr>
          <a:xfrm>
            <a:off x="4127088" y="4905127"/>
            <a:ext cx="7283464" cy="1250577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432000" tIns="45700" rIns="432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Skorzystaj z tego modułu, aby przemyśleć sposób nauczania i uczynić naukę  bardziej znaczącą, istotną i motywującą dla dorosłych w szybko zmieniającym się świecie.</a:t>
            </a:r>
            <a:endParaRPr sz="16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Google Shape;450;p69" descr="Imagen que contiene firmar, dibujo, reloj, señal&#10;&#10;El contenido generado por IA puede ser incorrec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22542" y="5000683"/>
            <a:ext cx="1059463" cy="1059463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6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2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2" name="Google Shape;452;p69"/>
          <p:cNvSpPr txBox="1">
            <a:spLocks noGrp="1"/>
          </p:cNvSpPr>
          <p:nvPr>
            <p:ph type="title"/>
          </p:nvPr>
        </p:nvSpPr>
        <p:spPr>
          <a:xfrm>
            <a:off x="3083940" y="342899"/>
            <a:ext cx="6339459" cy="64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228600" lvl="0" indent="-50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lt-LT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WITAMY W MODULE 2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0"/>
          <p:cNvSpPr/>
          <p:nvPr/>
        </p:nvSpPr>
        <p:spPr>
          <a:xfrm>
            <a:off x="0" y="-329"/>
            <a:ext cx="12192000" cy="6858000"/>
          </a:xfrm>
          <a:prstGeom prst="rect">
            <a:avLst/>
          </a:prstGeom>
          <a:solidFill>
            <a:srgbClr val="D2DD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70"/>
          <p:cNvSpPr/>
          <p:nvPr/>
        </p:nvSpPr>
        <p:spPr>
          <a:xfrm>
            <a:off x="304800" y="197615"/>
            <a:ext cx="11582400" cy="637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70"/>
          <p:cNvSpPr txBox="1">
            <a:spLocks noGrp="1"/>
          </p:cNvSpPr>
          <p:nvPr>
            <p:ph type="title"/>
          </p:nvPr>
        </p:nvSpPr>
        <p:spPr>
          <a:xfrm>
            <a:off x="695400" y="114302"/>
            <a:ext cx="108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50" tIns="60975" rIns="121950" bIns="609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Black"/>
              <a:buNone/>
            </a:pPr>
            <a:r>
              <a:rPr lang="lt-LT" b="1">
                <a:latin typeface="Arial"/>
                <a:ea typeface="Arial"/>
                <a:cs typeface="Arial"/>
                <a:sym typeface="Arial"/>
              </a:rPr>
              <a:t>STRUKTURA MODUŁU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70"/>
          <p:cNvSpPr txBox="1"/>
          <p:nvPr/>
        </p:nvSpPr>
        <p:spPr>
          <a:xfrm>
            <a:off x="552612" y="1032882"/>
            <a:ext cx="47940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1. Zrozumienie kontekstu: wyzwania edukacji dorosłych w Europie</a:t>
            </a:r>
            <a:endParaRPr sz="20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70"/>
          <p:cNvSpPr txBox="1"/>
          <p:nvPr/>
        </p:nvSpPr>
        <p:spPr>
          <a:xfrm>
            <a:off x="688799" y="2030615"/>
            <a:ext cx="5174975" cy="945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Dane dotyczące rynku pracy i edukacji w UE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Luki w dostępie do możliwości podnoszenia kwalifikacji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Trendy w obszarach kształcenia dorosłych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70"/>
          <p:cNvSpPr txBox="1"/>
          <p:nvPr/>
        </p:nvSpPr>
        <p:spPr>
          <a:xfrm>
            <a:off x="552612" y="2871883"/>
            <a:ext cx="4794000" cy="79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2. Zrozumienie znaczenia myślenia komputacyjnego w XXI wieku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endParaRPr sz="20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70"/>
          <p:cNvSpPr txBox="1"/>
          <p:nvPr/>
        </p:nvSpPr>
        <p:spPr>
          <a:xfrm>
            <a:off x="6268610" y="1032882"/>
            <a:ext cx="5582580" cy="7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3. Wyzwania i możliwości w promowaniu CT w edukacji dorosłych: wdrażanie strategii zaangażowania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70"/>
          <p:cNvSpPr txBox="1"/>
          <p:nvPr/>
        </p:nvSpPr>
        <p:spPr>
          <a:xfrm>
            <a:off x="688800" y="3844918"/>
            <a:ext cx="4966070" cy="79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Znaczenie myślenia komputacyjnego w społeczeństwie cyfrowym i opartym na sztucznej inteligencji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Zastosowania myślenia komputacyjnego w edukacji i różnych branżach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komputacyjnei rozwój poznawczy: Taksonomia Blooma i poziomy myślenia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70"/>
          <p:cNvSpPr txBox="1"/>
          <p:nvPr/>
        </p:nvSpPr>
        <p:spPr>
          <a:xfrm>
            <a:off x="6487885" y="2030615"/>
            <a:ext cx="5045538" cy="79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Bariery napotykane przez dorosłych uczących się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Znaczenie zaangażowania i włączenia społecznego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Praktyczne strategie skutecznego promowania 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70"/>
          <p:cNvSpPr txBox="1"/>
          <p:nvPr/>
        </p:nvSpPr>
        <p:spPr>
          <a:xfrm>
            <a:off x="6328226" y="2871883"/>
            <a:ext cx="534035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4. Wpływ i potencjał myślenia komputacyjnego na dorosłych o niskich kwalifikacjach</a:t>
            </a:r>
            <a:endParaRPr sz="20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70"/>
          <p:cNvSpPr txBox="1"/>
          <p:nvPr/>
        </p:nvSpPr>
        <p:spPr>
          <a:xfrm>
            <a:off x="6537131" y="3820534"/>
            <a:ext cx="5401680" cy="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Zwiększanie szans na zatrudnienie dzięki umiejętnościom związanym z CT, takim jak rozwiązywanie problemów i krytyczne myślenie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Promowanie włączenia cyfrowego i umiejętności korzystania ze sztucznej inteligencji za pośrednictwem 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Stosowanie zasad CT w życiu codziennym w celu wzmocnienia pozycji osobistej i zawodowej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70"/>
          <p:cNvSpPr txBox="1"/>
          <p:nvPr/>
        </p:nvSpPr>
        <p:spPr>
          <a:xfrm>
            <a:off x="6328226" y="5405443"/>
            <a:ext cx="5524678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5. Studium przypadku i ćwiczenia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70"/>
          <p:cNvSpPr txBox="1"/>
          <p:nvPr/>
        </p:nvSpPr>
        <p:spPr>
          <a:xfrm>
            <a:off x="6537131" y="5741919"/>
            <a:ext cx="4702500" cy="6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Przykłady CT z życia wzięte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Interaktywne ćwiczenia umożliwiające poznanie i zastosowanie wiedzy zdobytej w tym module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2"/>
          <p:cNvGrpSpPr/>
          <p:nvPr/>
        </p:nvGrpSpPr>
        <p:grpSpPr>
          <a:xfrm>
            <a:off x="4813445" y="853559"/>
            <a:ext cx="6302895" cy="5150881"/>
            <a:chOff x="0" y="34755"/>
            <a:chExt cx="6302895" cy="5150881"/>
          </a:xfrm>
        </p:grpSpPr>
        <p:sp>
          <p:nvSpPr>
            <p:cNvPr id="479" name="Google Shape;479;p2"/>
            <p:cNvSpPr/>
            <p:nvPr/>
          </p:nvSpPr>
          <p:spPr>
            <a:xfrm>
              <a:off x="0" y="34755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83B8DF"/>
            </a:solidFill>
            <a:ln w="12700" cap="flat" cmpd="sng">
              <a:solidFill>
                <a:srgbClr val="F9ECE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"/>
            <p:cNvSpPr txBox="1"/>
            <p:nvPr/>
          </p:nvSpPr>
          <p:spPr>
            <a:xfrm>
              <a:off x="44778" y="79533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lt-L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Opisać znaczenie myślenia komputacyjnego (CT) w XXI wieku.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0" y="1093156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E1A28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"/>
            <p:cNvSpPr txBox="1"/>
            <p:nvPr/>
          </p:nvSpPr>
          <p:spPr>
            <a:xfrm>
              <a:off x="44778" y="1137934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ill Sans"/>
                <a:buNone/>
              </a:pPr>
              <a:r>
                <a:rPr lang="lt-L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Określić wyzwania stojące przed nisko wykwalifikowanymi dorosłymi w dostępie i stosowaniu CT w rzeczywistych scenariuszach.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0" y="2151556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2"/>
            <p:cNvSpPr txBox="1"/>
            <p:nvPr/>
          </p:nvSpPr>
          <p:spPr>
            <a:xfrm>
              <a:off x="44778" y="2196334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lt-L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Wskazać możliwości włączenia CT do edukacji dorosłych w celu zwiększenia szans na zatrudnienie.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0" y="3209956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2"/>
            <p:cNvSpPr txBox="1"/>
            <p:nvPr/>
          </p:nvSpPr>
          <p:spPr>
            <a:xfrm>
              <a:off x="44778" y="3254734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lt-L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Stosować strategii propagujących CT w kontekście edukacji dorosłych.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0" y="4268356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67887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2"/>
            <p:cNvSpPr txBox="1"/>
            <p:nvPr/>
          </p:nvSpPr>
          <p:spPr>
            <a:xfrm>
              <a:off x="89556" y="4313134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lt-L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Zademonstrować wpływ i potencjał CT na dorosłych o niskich kwalifikacjach.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9" name="Google Shape;489;p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4</a:t>
            </a:fld>
            <a:endParaRPr/>
          </a:p>
        </p:txBody>
      </p:sp>
      <p:sp>
        <p:nvSpPr>
          <p:cNvPr id="490" name="Google Shape;490;p2"/>
          <p:cNvSpPr/>
          <p:nvPr/>
        </p:nvSpPr>
        <p:spPr>
          <a:xfrm>
            <a:off x="830453" y="2699844"/>
            <a:ext cx="3686700" cy="24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lt-LT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 koniec tego kursu, jako edukator, będziesz w stanie...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lt-LT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Oczekiwane efekty nauczania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lt-L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9"/>
          <p:cNvSpPr txBox="1">
            <a:spLocks noGrp="1"/>
          </p:cNvSpPr>
          <p:nvPr>
            <p:ph type="title"/>
          </p:nvPr>
        </p:nvSpPr>
        <p:spPr>
          <a:xfrm>
            <a:off x="1215698" y="906783"/>
            <a:ext cx="5605272" cy="64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lt-LT" b="1"/>
              <a:t>CELE I ZAŁOŻENIA MODUŁU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9"/>
          <p:cNvSpPr txBox="1">
            <a:spLocks noGrp="1"/>
          </p:cNvSpPr>
          <p:nvPr>
            <p:ph type="body" idx="1"/>
          </p:nvPr>
        </p:nvSpPr>
        <p:spPr>
          <a:xfrm>
            <a:off x="1215698" y="1853727"/>
            <a:ext cx="5878887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lt-LT" b="1">
                <a:solidFill>
                  <a:schemeClr val="accent3"/>
                </a:solidFill>
              </a:rPr>
              <a:t>CEL: </a:t>
            </a:r>
            <a:endParaRPr b="1">
              <a:solidFill>
                <a:schemeClr val="accent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lt-LT"/>
              <a:t>dostarczenie wiedzy na temat znaczenia integracji CT w procesie edukacji dorosłych poprzez ocenę wyzwań i możliwości, ujawnienie wpływu i potencjału.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lt-LT" b="1">
                <a:solidFill>
                  <a:schemeClr val="accent3"/>
                </a:solidFill>
              </a:rPr>
              <a:t>ZAŁOŻENIA:</a:t>
            </a:r>
            <a:endParaRPr b="1">
              <a:solidFill>
                <a:schemeClr val="accent3"/>
              </a:solidFill>
            </a:endParaRPr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-LT" sz="1600"/>
              <a:t>Uzasadnienie znaczenia CT w XXI wieku.</a:t>
            </a:r>
            <a:endParaRPr sz="1600"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-LT" sz="1600"/>
              <a:t>Przedstawienie wyzwań i możliwości w promowaniu CT, podkreślając strategie zaangażowania uczestników.</a:t>
            </a:r>
            <a:endParaRPr sz="1600"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-LT" sz="1600"/>
              <a:t>Ujawnienie wpływu i potencjału CT na nisko wykwalifikowanych dorosłych</a:t>
            </a:r>
            <a:r>
              <a:rPr lang="lt-LT"/>
              <a:t>.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499" name="Google Shape;499;p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0340" r="30342"/>
          <a:stretch/>
        </p:blipFill>
        <p:spPr>
          <a:xfrm>
            <a:off x="8140700" y="-1"/>
            <a:ext cx="40513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>
                <a:solidFill>
                  <a:schemeClr val="lt1"/>
                </a:solidFill>
              </a:rPr>
              <a:t>5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4"/>
          <p:cNvSpPr txBox="1">
            <a:spLocks noGrp="1"/>
          </p:cNvSpPr>
          <p:nvPr>
            <p:ph type="title"/>
          </p:nvPr>
        </p:nvSpPr>
        <p:spPr>
          <a:xfrm>
            <a:off x="7279767" y="2595644"/>
            <a:ext cx="3767769" cy="37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Sorts Mill Goudy"/>
              <a:buNone/>
            </a:pPr>
            <a:r>
              <a:rPr lang="lt-LT" sz="2700" b="1">
                <a:latin typeface="Arial"/>
                <a:ea typeface="Arial"/>
                <a:cs typeface="Arial"/>
                <a:sym typeface="Arial"/>
              </a:rPr>
              <a:t>CZĘŚĆ 1</a:t>
            </a:r>
            <a:endParaRPr sz="2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4"/>
          <p:cNvSpPr txBox="1">
            <a:spLocks noGrp="1"/>
          </p:cNvSpPr>
          <p:nvPr>
            <p:ph type="body" idx="1"/>
          </p:nvPr>
        </p:nvSpPr>
        <p:spPr>
          <a:xfrm>
            <a:off x="7831738" y="3144064"/>
            <a:ext cx="2663825" cy="147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 sz="1900">
                <a:latin typeface="Arial"/>
                <a:ea typeface="Arial"/>
                <a:cs typeface="Arial"/>
                <a:sym typeface="Arial"/>
              </a:rPr>
              <a:t>Zrozumienie kontekstu: wyzwania związane z kształceniem dorosłych w Europie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5" descr="Chart 1"/>
          <p:cNvPicPr preferRelativeResize="0"/>
          <p:nvPr/>
        </p:nvPicPr>
        <p:blipFill rotWithShape="1">
          <a:blip r:embed="rId3">
            <a:alphaModFix/>
          </a:blip>
          <a:srcRect t="29011" b="15859"/>
          <a:stretch/>
        </p:blipFill>
        <p:spPr>
          <a:xfrm>
            <a:off x="1654616" y="2697532"/>
            <a:ext cx="8882767" cy="2114555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5"/>
          <p:cNvSpPr txBox="1">
            <a:spLocks noGrp="1"/>
          </p:cNvSpPr>
          <p:nvPr>
            <p:ph type="body" idx="1"/>
          </p:nvPr>
        </p:nvSpPr>
        <p:spPr>
          <a:xfrm>
            <a:off x="865632" y="1542475"/>
            <a:ext cx="10375392" cy="949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lt-LT" sz="1500">
                <a:latin typeface="Arial"/>
                <a:ea typeface="Arial"/>
                <a:cs typeface="Arial"/>
                <a:sym typeface="Arial"/>
              </a:rPr>
              <a:t>Według Cedefop 2020, 128 milionów dorosłych w Wielkiej Brytanii, Islandii, Norwegii i 27 państwach członkowskich UE ma możliwość przekwalifikowania się i podniesienia kwalifikacji, co stanowi prawie połowę (46,1%) dorosłej populacji we wszystkich tych krajach.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7</a:t>
            </a:fld>
            <a:endParaRPr/>
          </a:p>
        </p:txBody>
      </p:sp>
      <p:sp>
        <p:nvSpPr>
          <p:cNvPr id="518" name="Google Shape;518;p5"/>
          <p:cNvSpPr txBox="1">
            <a:spLocks noGrp="1"/>
          </p:cNvSpPr>
          <p:nvPr>
            <p:ph type="title"/>
          </p:nvPr>
        </p:nvSpPr>
        <p:spPr>
          <a:xfrm>
            <a:off x="1251311" y="886933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26984"/>
              <a:buFont typeface="Sorts Mill Goudy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46% dorosłych mogłoby podnieść swoje kwalifikacje. </a:t>
            </a:r>
            <a:br>
              <a:rPr lang="lt-LT" sz="2800" b="1">
                <a:latin typeface="Arial"/>
                <a:ea typeface="Arial"/>
                <a:cs typeface="Arial"/>
                <a:sym typeface="Arial"/>
              </a:rPr>
            </a:b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Czy jesteśmy gotowi sprostać temu wyzwaniu?</a:t>
            </a:r>
            <a:endParaRPr/>
          </a:p>
        </p:txBody>
      </p:sp>
      <p:sp>
        <p:nvSpPr>
          <p:cNvPr id="519" name="Google Shape;519;p5"/>
          <p:cNvSpPr txBox="1"/>
          <p:nvPr/>
        </p:nvSpPr>
        <p:spPr>
          <a:xfrm>
            <a:off x="1840781" y="4812088"/>
            <a:ext cx="692046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Obliczenia Cedefop na podstawie danych LFS 2016, CSIS 2015, OECD PIAAC 2012, 2015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5"/>
          <p:cNvSpPr txBox="1"/>
          <p:nvPr/>
        </p:nvSpPr>
        <p:spPr>
          <a:xfrm>
            <a:off x="865632" y="5207259"/>
            <a:ext cx="10375392" cy="825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859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None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Powyższe zestawienie podkreśla zakres skali dorosłych, którzy mogliby skorzystać z umiejętności cyfrowych i ustrukturyzowanych metod rozwiązywania problemów, takich jak CT. 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5"/>
          <p:cNvSpPr txBox="1"/>
          <p:nvPr/>
        </p:nvSpPr>
        <p:spPr>
          <a:xfrm>
            <a:off x="2677176" y="2558733"/>
            <a:ext cx="749055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Dorośli o niskich kwalifikacjach w UE-27, Islandii, Norwegii i Wielkiej Brytanii, 2020</a:t>
            </a:r>
            <a:b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5"/>
          <p:cNvSpPr txBox="1"/>
          <p:nvPr/>
        </p:nvSpPr>
        <p:spPr>
          <a:xfrm>
            <a:off x="8974799" y="4854292"/>
            <a:ext cx="19769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2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Źródło: Cedefop 2020</a:t>
            </a:r>
            <a:endParaRPr sz="12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5"/>
          <p:cNvSpPr/>
          <p:nvPr/>
        </p:nvSpPr>
        <p:spPr>
          <a:xfrm>
            <a:off x="1491911" y="2559364"/>
            <a:ext cx="9246300" cy="2623800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6" descr="Chart 2"/>
          <p:cNvPicPr preferRelativeResize="0"/>
          <p:nvPr/>
        </p:nvPicPr>
        <p:blipFill rotWithShape="1">
          <a:blip r:embed="rId3">
            <a:alphaModFix/>
          </a:blip>
          <a:srcRect l="504" t="2590" r="1747" b="3761"/>
          <a:stretch/>
        </p:blipFill>
        <p:spPr>
          <a:xfrm>
            <a:off x="5395591" y="2266143"/>
            <a:ext cx="5670081" cy="3113037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6"/>
          <p:cNvSpPr txBox="1">
            <a:spLocks noGrp="1"/>
          </p:cNvSpPr>
          <p:nvPr>
            <p:ph type="body" idx="1"/>
          </p:nvPr>
        </p:nvSpPr>
        <p:spPr>
          <a:xfrm>
            <a:off x="920442" y="1770043"/>
            <a:ext cx="4068247" cy="3987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Osoby dorosłe o niskich kwalifikacjach są zagrożone bezrobociem, a jednocześnie w najmniejszym stopniu korzystają z możliwości podnoszenia i zmiany kwalifikacji. </a:t>
            </a:r>
            <a:endParaRPr/>
          </a:p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Dane z rynku pracy ujawniają wyraźną lukę: dorośli o niskich kwalifikacjach konsekwentnie wykazują znacznie niższe wskaźniki zatrudnienia w porównaniu z osobami o wyższym poziomie wykształcenia.</a:t>
            </a:r>
            <a:endParaRPr/>
          </a:p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To sprawia, że niezbędne jest opracowanie strategii szkoleniowych, które aktywnie docierają i angażują osoby najbardziej narażone na ryzyko pozostania w tyle.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8</a:t>
            </a:fld>
            <a:endParaRPr/>
          </a:p>
        </p:txBody>
      </p:sp>
      <p:sp>
        <p:nvSpPr>
          <p:cNvPr id="531" name="Google Shape;531;p6"/>
          <p:cNvSpPr txBox="1"/>
          <p:nvPr/>
        </p:nvSpPr>
        <p:spPr>
          <a:xfrm>
            <a:off x="5395591" y="1888026"/>
            <a:ext cx="577141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Wskaźnik zatrudnienia osób z wykształceniem wyższym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6"/>
          <p:cNvSpPr txBox="1"/>
          <p:nvPr/>
        </p:nvSpPr>
        <p:spPr>
          <a:xfrm>
            <a:off x="8988437" y="5409958"/>
            <a:ext cx="256383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2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Źródło: Badanie siły roboczej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6"/>
          <p:cNvSpPr/>
          <p:nvPr/>
        </p:nvSpPr>
        <p:spPr>
          <a:xfrm>
            <a:off x="5189703" y="1770043"/>
            <a:ext cx="6081855" cy="3987254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6"/>
          <p:cNvSpPr txBox="1"/>
          <p:nvPr/>
        </p:nvSpPr>
        <p:spPr>
          <a:xfrm>
            <a:off x="6637547" y="4775973"/>
            <a:ext cx="4568483" cy="2307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lt-LT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Edukacja poniżej poziomu podstawowego, podstawowa i gimnazjalna (poziomy 0-2)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6"/>
          <p:cNvSpPr txBox="1"/>
          <p:nvPr/>
        </p:nvSpPr>
        <p:spPr>
          <a:xfrm>
            <a:off x="6637547" y="4995036"/>
            <a:ext cx="4568483" cy="2307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lt-LT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Szkolnictwo średnie II stopnia i policealne (poziomy 3 i 4)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6"/>
          <p:cNvSpPr txBox="1"/>
          <p:nvPr/>
        </p:nvSpPr>
        <p:spPr>
          <a:xfrm>
            <a:off x="6637547" y="5224222"/>
            <a:ext cx="4568483" cy="2307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lt-LT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Szkolnictwo wyższe (poziomy 5–8)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6"/>
          <p:cNvSpPr txBox="1">
            <a:spLocks noGrp="1"/>
          </p:cNvSpPr>
          <p:nvPr>
            <p:ph type="title"/>
          </p:nvPr>
        </p:nvSpPr>
        <p:spPr>
          <a:xfrm>
            <a:off x="1371600" y="819595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Czy edukacja jest kluczem do zatrudnienia?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"/>
          <p:cNvSpPr txBox="1">
            <a:spLocks noGrp="1"/>
          </p:cNvSpPr>
          <p:nvPr>
            <p:ph type="body" idx="1"/>
          </p:nvPr>
        </p:nvSpPr>
        <p:spPr>
          <a:xfrm>
            <a:off x="879498" y="1741660"/>
            <a:ext cx="4178104" cy="4416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Odsetek dorosłych w wieku od 25 do 64 lat w UE, którzy uczestniczyli w kształceniu lub szkoleniu w ciągu ostatnich 12 miesięcy, wyniósł 46,6%.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Główne dziedziny to: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29779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90"/>
              <a:buChar char="•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Biznes, administracja i prawo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29779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90"/>
              <a:buChar char="•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Zdrowie i opieka społeczna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29779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90"/>
              <a:buChar char="•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Sztuka i nauki humanistyczne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29779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90"/>
              <a:buChar char="•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Usługi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29779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90"/>
              <a:buChar char="•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Inżynieria, produkcja i budownictwo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29779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90"/>
              <a:buChar char="•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Technologie informacyjne i komunikacyjne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57200" lvl="0" indent="-29779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90"/>
              <a:buChar char="•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Programy ogólne i kwalifikacje 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9</a:t>
            </a:fld>
            <a:endParaRPr/>
          </a:p>
        </p:txBody>
      </p:sp>
      <p:pic>
        <p:nvPicPr>
          <p:cNvPr id="544" name="Google Shape;544;p7" descr="Vertical bar chart showing the distribution of adult education and training by field of education as a percentage of total hours spent by adults aged 25 to 64 years on formal and non-formal education and training in the EU for the year 2022."/>
          <p:cNvPicPr preferRelativeResize="0"/>
          <p:nvPr/>
        </p:nvPicPr>
        <p:blipFill rotWithShape="1">
          <a:blip r:embed="rId3">
            <a:alphaModFix/>
          </a:blip>
          <a:srcRect t="1" b="9708"/>
          <a:stretch/>
        </p:blipFill>
        <p:spPr>
          <a:xfrm>
            <a:off x="5303521" y="2112204"/>
            <a:ext cx="5975261" cy="3270266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7"/>
          <p:cNvSpPr txBox="1">
            <a:spLocks noGrp="1"/>
          </p:cNvSpPr>
          <p:nvPr>
            <p:ph type="title"/>
          </p:nvPr>
        </p:nvSpPr>
        <p:spPr>
          <a:xfrm>
            <a:off x="1352550" y="923006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4285"/>
              <a:buFont typeface="Sorts Mill Goudy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Prawie połowa dorosłych w UE uczy się, ale... w jakich dziedzinach?</a:t>
            </a:r>
            <a:endParaRPr/>
          </a:p>
        </p:txBody>
      </p:sp>
      <p:sp>
        <p:nvSpPr>
          <p:cNvPr id="546" name="Google Shape;546;p7"/>
          <p:cNvSpPr txBox="1"/>
          <p:nvPr/>
        </p:nvSpPr>
        <p:spPr>
          <a:xfrm>
            <a:off x="5303521" y="1800393"/>
            <a:ext cx="5771418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Rozkład dziedzin kształcenia dorosłych według rodzaju kształcenia, UE, 2022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7"/>
          <p:cNvSpPr txBox="1"/>
          <p:nvPr/>
        </p:nvSpPr>
        <p:spPr>
          <a:xfrm>
            <a:off x="5303521" y="2318422"/>
            <a:ext cx="5847396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lt-LT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(% godzin nauczania poświęconych przez osoby dorosłe w wieku 25–64 lat na odpowiedni rodzaj nauczania)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7"/>
          <p:cNvSpPr txBox="1"/>
          <p:nvPr/>
        </p:nvSpPr>
        <p:spPr>
          <a:xfrm>
            <a:off x="9814924" y="5382470"/>
            <a:ext cx="1463858" cy="276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2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Źródło: Eurostat</a:t>
            </a:r>
            <a:endParaRPr sz="12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7"/>
          <p:cNvSpPr txBox="1"/>
          <p:nvPr/>
        </p:nvSpPr>
        <p:spPr>
          <a:xfrm>
            <a:off x="7272036" y="5173833"/>
            <a:ext cx="469884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lt-LT" sz="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Formal</a:t>
            </a: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7"/>
          <p:cNvSpPr txBox="1"/>
          <p:nvPr/>
        </p:nvSpPr>
        <p:spPr>
          <a:xfrm>
            <a:off x="7798829" y="5173833"/>
            <a:ext cx="630860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lt-LT" sz="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Nieformalna</a:t>
            </a: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7"/>
          <p:cNvSpPr txBox="1"/>
          <p:nvPr/>
        </p:nvSpPr>
        <p:spPr>
          <a:xfrm>
            <a:off x="8500725" y="5180991"/>
            <a:ext cx="1197014" cy="1077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lt-LT" sz="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Formalna i Nieformalna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7"/>
          <p:cNvSpPr txBox="1"/>
          <p:nvPr/>
        </p:nvSpPr>
        <p:spPr>
          <a:xfrm rot="-5400000">
            <a:off x="5281655" y="4481210"/>
            <a:ext cx="1154926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Biznes, administracja i prawo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7"/>
          <p:cNvSpPr txBox="1"/>
          <p:nvPr/>
        </p:nvSpPr>
        <p:spPr>
          <a:xfrm rot="-5400000">
            <a:off x="5774003" y="4462302"/>
            <a:ext cx="1153383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Zdrowie i opieka społeczna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7"/>
          <p:cNvSpPr txBox="1"/>
          <p:nvPr/>
        </p:nvSpPr>
        <p:spPr>
          <a:xfrm rot="-5400000">
            <a:off x="6392082" y="4380665"/>
            <a:ext cx="969737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Sztuka i nauki humanistyczne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7"/>
          <p:cNvSpPr txBox="1"/>
          <p:nvPr/>
        </p:nvSpPr>
        <p:spPr>
          <a:xfrm rot="-5400000">
            <a:off x="8394778" y="4442219"/>
            <a:ext cx="969737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Edukacja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7"/>
          <p:cNvSpPr txBox="1"/>
          <p:nvPr/>
        </p:nvSpPr>
        <p:spPr>
          <a:xfrm rot="-5400000">
            <a:off x="7309939" y="4351376"/>
            <a:ext cx="114697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Inżynieria, produkcja i budownictwo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7"/>
          <p:cNvSpPr txBox="1"/>
          <p:nvPr/>
        </p:nvSpPr>
        <p:spPr>
          <a:xfrm rot="-5400000">
            <a:off x="7978599" y="4263352"/>
            <a:ext cx="842323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Technologie informacyjne i komunikacyjne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7"/>
          <p:cNvSpPr txBox="1"/>
          <p:nvPr/>
        </p:nvSpPr>
        <p:spPr>
          <a:xfrm rot="-5400000">
            <a:off x="8812035" y="4465506"/>
            <a:ext cx="1146975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Programy ogólne i kwalifikacje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7"/>
          <p:cNvSpPr txBox="1"/>
          <p:nvPr/>
        </p:nvSpPr>
        <p:spPr>
          <a:xfrm rot="-5400000">
            <a:off x="6864574" y="4442219"/>
            <a:ext cx="969737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Usługi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7"/>
          <p:cNvSpPr txBox="1"/>
          <p:nvPr/>
        </p:nvSpPr>
        <p:spPr>
          <a:xfrm rot="-5400000">
            <a:off x="9342383" y="4415679"/>
            <a:ext cx="1146975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Nauki społeczne, dziennikarstwo i informacja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7"/>
          <p:cNvSpPr txBox="1"/>
          <p:nvPr/>
        </p:nvSpPr>
        <p:spPr>
          <a:xfrm rot="-5400000">
            <a:off x="10375196" y="4403952"/>
            <a:ext cx="1146975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Rolnictwo, leśnictwo, rybołówstwo i weterynaria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7"/>
          <p:cNvSpPr txBox="1"/>
          <p:nvPr/>
        </p:nvSpPr>
        <p:spPr>
          <a:xfrm rot="-5400000">
            <a:off x="9889567" y="4353660"/>
            <a:ext cx="114697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Nauki przyrodnicze, matematyka i statystyka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7"/>
          <p:cNvSpPr/>
          <p:nvPr/>
        </p:nvSpPr>
        <p:spPr>
          <a:xfrm>
            <a:off x="5189703" y="1770043"/>
            <a:ext cx="6081855" cy="3987254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10"/>
          <p:cNvSpPr txBox="1">
            <a:spLocks noGrp="1"/>
          </p:cNvSpPr>
          <p:nvPr>
            <p:ph type="title"/>
          </p:nvPr>
        </p:nvSpPr>
        <p:spPr>
          <a:xfrm>
            <a:off x="7279766" y="2897182"/>
            <a:ext cx="3767769" cy="37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Sorts Mill Goudy"/>
              <a:buNone/>
            </a:pPr>
            <a:r>
              <a:rPr lang="lt-LT" sz="2700" b="1">
                <a:latin typeface="Arial"/>
                <a:ea typeface="Arial"/>
                <a:cs typeface="Arial"/>
                <a:sym typeface="Arial"/>
              </a:rPr>
              <a:t>CZĘŚĆ 2</a:t>
            </a:r>
            <a:endParaRPr sz="2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0"/>
          <p:cNvSpPr txBox="1">
            <a:spLocks noGrp="1"/>
          </p:cNvSpPr>
          <p:nvPr>
            <p:ph type="body" idx="1"/>
          </p:nvPr>
        </p:nvSpPr>
        <p:spPr>
          <a:xfrm>
            <a:off x="7831801" y="3548605"/>
            <a:ext cx="26637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 sz="2100">
                <a:latin typeface="Arial"/>
                <a:ea typeface="Arial"/>
                <a:cs typeface="Arial"/>
                <a:sym typeface="Arial"/>
              </a:rPr>
              <a:t>Zrozumienie znaczenia CT </a:t>
            </a:r>
            <a:br>
              <a:rPr lang="lt-LT" sz="2100">
                <a:latin typeface="Arial"/>
                <a:ea typeface="Arial"/>
                <a:cs typeface="Arial"/>
                <a:sym typeface="Arial"/>
              </a:rPr>
            </a:br>
            <a:r>
              <a:rPr lang="lt-LT" sz="2100">
                <a:latin typeface="Arial"/>
                <a:ea typeface="Arial"/>
                <a:cs typeface="Arial"/>
                <a:sym typeface="Arial"/>
              </a:rPr>
              <a:t>w XXI wieku </a:t>
            </a:r>
            <a:endParaRPr sz="2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0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11" descr="Close-up of circuit boar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453" r="145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11"/>
          <p:cNvSpPr/>
          <p:nvPr/>
        </p:nvSpPr>
        <p:spPr>
          <a:xfrm>
            <a:off x="798576" y="697992"/>
            <a:ext cx="10594848" cy="5462016"/>
          </a:xfrm>
          <a:prstGeom prst="rect">
            <a:avLst/>
          </a:prstGeom>
          <a:solidFill>
            <a:srgbClr val="7F7F7F">
              <a:alpha val="7137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11"/>
          <p:cNvSpPr txBox="1"/>
          <p:nvPr/>
        </p:nvSpPr>
        <p:spPr>
          <a:xfrm>
            <a:off x="1361400" y="1251744"/>
            <a:ext cx="94692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 część „Zrozumienie znaczenia CT w XXI wieku” przedstawia znaczenie myślenia komputacyjnego w edukacji dorosłych, podkreślając jego znaczenie w dzisiejszym społeczeństwie cyfrowym lub, obecnie nazywanym, społeczeństwie opartym na sztucznej inteligencji.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Rozpoczyna się od ustalenia znaczenia CT, podkreślając jego rolę we wspieraniu rozwiązywania problemów, zdolności adaptacyjnych i umiejętności analitycznych niezbędnych do poruszania się w postępie technologicznym. 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Choć często kojarzona z sektorem IT, tomografia komputerowa jest szeroko stosowana w różnych branżach. Niniejszy rozdział przedstawia praktyczne zastosowania tomografii komputerowej w takich dziedzinach jak biznes i finanse, rolnictwo, zarządzanie łańcuchem dostaw i innych, pokazując, w jaki sposób tomografia komputerowa pomaga rozwiązywać rzeczywiste wyzwania. 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Ponadto rozwój wiedzy w zakresie CT jest ujęty w ramy taksonomii Blooma, koncentrując się na umiejętnościach poznawczych, takich jak zapamiętywanie, rozumienie, stosowanie, analizowanie, ocenianie i tworzenie. Kompetencje te umożliwiają dorosłym uczącym się krytyczną ocenę informacji, opracowywanie innowacyjnych rozwiązań i skuteczną integrację metod CT w życiu zawodowym i codziennym.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1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fld>
            <a:endParaRPr sz="9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2382" y="2197994"/>
            <a:ext cx="3242340" cy="1852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6565" y="4134669"/>
            <a:ext cx="3291842" cy="19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4337" y="4134669"/>
            <a:ext cx="3291842" cy="19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97528" y="2196648"/>
            <a:ext cx="3316729" cy="1852765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12"/>
          <p:cNvSpPr/>
          <p:nvPr/>
        </p:nvSpPr>
        <p:spPr>
          <a:xfrm>
            <a:off x="1134337" y="2196648"/>
            <a:ext cx="6181587" cy="1852765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2"/>
          <p:cNvSpPr txBox="1">
            <a:spLocks noGrp="1"/>
          </p:cNvSpPr>
          <p:nvPr>
            <p:ph type="body" idx="1"/>
          </p:nvPr>
        </p:nvSpPr>
        <p:spPr>
          <a:xfrm>
            <a:off x="1080025" y="2214933"/>
            <a:ext cx="6181587" cy="185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9"/>
              <a:buFont typeface="Arial"/>
              <a:buNone/>
            </a:pPr>
            <a:r>
              <a:rPr lang="lt-LT" sz="1250">
                <a:latin typeface="Arial"/>
                <a:ea typeface="Arial"/>
                <a:cs typeface="Arial"/>
                <a:sym typeface="Arial"/>
              </a:rPr>
              <a:t>CT stało się istotną częścią edukacji K-12 ze względu na swoją użyteczność. Wprowadza uczestników w ustrukturyzowane podejście do rozwiązywania problemów, które obejmuje podstawowe koncepcje programowania, logiczne myślenie i rozumowanie matematyczne.</a:t>
            </a:r>
            <a:endParaRPr sz="125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9"/>
              <a:buNone/>
            </a:pPr>
            <a:r>
              <a:rPr lang="lt-LT" sz="1250">
                <a:latin typeface="Arial"/>
                <a:ea typeface="Arial"/>
                <a:cs typeface="Arial"/>
                <a:sym typeface="Arial"/>
              </a:rPr>
              <a:t>CT pomaga również uczącym się zrozumieć, jak rozłożyć złożone systemy na mniejsze części, w tym abstrakcyjne, takie jak komponenty robota, zachęcając ich do kreatywności i analitycznego myślenia.</a:t>
            </a:r>
            <a:endParaRPr sz="12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1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>
                <a:latin typeface="Arial"/>
                <a:ea typeface="Arial"/>
                <a:cs typeface="Arial"/>
                <a:sym typeface="Arial"/>
              </a:rPr>
              <a:t>12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12"/>
          <p:cNvSpPr/>
          <p:nvPr/>
        </p:nvSpPr>
        <p:spPr>
          <a:xfrm>
            <a:off x="4764956" y="4139808"/>
            <a:ext cx="6351383" cy="1908000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12"/>
          <p:cNvSpPr txBox="1"/>
          <p:nvPr/>
        </p:nvSpPr>
        <p:spPr>
          <a:xfrm>
            <a:off x="4616869" y="4076066"/>
            <a:ext cx="6423000" cy="1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14859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9"/>
              <a:buFont typeface="Arial"/>
              <a:buNone/>
            </a:pPr>
            <a:r>
              <a:rPr lang="lt-LT" sz="12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Myślenie komputacyjne stało się powszechnym elementem w edukacyjnej robotyce i nauce STEAM. Dziedziny te często opierają się na zasadach myślenia komputacyjnego aby pomóc uczącym się eksperymentować, tworzyć i rozwiązywać rzeczywiste problemy poprzez praktyczne działania.</a:t>
            </a:r>
            <a:endParaRPr sz="125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59"/>
              <a:buFont typeface="Arial"/>
              <a:buNone/>
            </a:pPr>
            <a:r>
              <a:rPr lang="lt-LT" sz="12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Jednakże, podczas gdy myślenie komputacyjne jest szeroko stosowane w środowisku szkolnym, jego wykorzystanie w edukacji dorosłych pozostaje ograniczone. Jest to szczególnie prawdziwe w przypadku nisko wykwalifikowanych dorosłych, gdzie wciąż brakuje praktycznych strategii i wiedzy na temat tego, jak skutecznie zintegrować CT z ich ścieżkami edukacyjnymi.</a:t>
            </a:r>
            <a:endParaRPr sz="125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7" name="Google Shape;59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4892" y="4134669"/>
            <a:ext cx="3291842" cy="19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3921" y="2196648"/>
            <a:ext cx="3242340" cy="185276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12"/>
          <p:cNvSpPr txBox="1"/>
          <p:nvPr/>
        </p:nvSpPr>
        <p:spPr>
          <a:xfrm>
            <a:off x="1134337" y="5779064"/>
            <a:ext cx="284197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Wygenerowano za pomocą Firefly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2"/>
          <p:cNvSpPr txBox="1"/>
          <p:nvPr/>
        </p:nvSpPr>
        <p:spPr>
          <a:xfrm>
            <a:off x="7372382" y="3799407"/>
            <a:ext cx="2841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Wygenerowano za pomocą Firefly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12"/>
          <p:cNvSpPr txBox="1">
            <a:spLocks noGrp="1"/>
          </p:cNvSpPr>
          <p:nvPr>
            <p:ph type="title"/>
          </p:nvPr>
        </p:nvSpPr>
        <p:spPr>
          <a:xfrm>
            <a:off x="1349361" y="668078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4285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Myślenie komputacyjne w edukacji: zwiększanie zasięgu</a:t>
            </a:r>
            <a:endParaRPr sz="1100"/>
          </a:p>
        </p:txBody>
      </p:sp>
      <p:sp>
        <p:nvSpPr>
          <p:cNvPr id="602" name="Google Shape;602;p12"/>
          <p:cNvSpPr txBox="1"/>
          <p:nvPr/>
        </p:nvSpPr>
        <p:spPr>
          <a:xfrm>
            <a:off x="1134337" y="1404126"/>
            <a:ext cx="990553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Czym jest myślenie komputacyjne i dlaczego stało się tak ważne w nowoczesnej edukacji?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Zbadajmy, w jaki sposób CT jest wykorzystywane w szkołach i dlaczego nadszedł czas, aby wprowadzić je również do nauczania dorosłych.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3"/>
          <p:cNvSpPr/>
          <p:nvPr/>
        </p:nvSpPr>
        <p:spPr>
          <a:xfrm>
            <a:off x="4491022" y="4523077"/>
            <a:ext cx="3085616" cy="1386968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13"/>
          <p:cNvSpPr txBox="1">
            <a:spLocks noGrp="1"/>
          </p:cNvSpPr>
          <p:nvPr>
            <p:ph type="title"/>
          </p:nvPr>
        </p:nvSpPr>
        <p:spPr>
          <a:xfrm>
            <a:off x="995680" y="1109662"/>
            <a:ext cx="9894491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4285"/>
              <a:buFont typeface="Sorts Mill Goudy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Dlaczego myślenie komputacyjne ma znaczenie i jak działa</a:t>
            </a:r>
            <a:endParaRPr sz="28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13"/>
          <p:cNvSpPr txBox="1">
            <a:spLocks noGrp="1"/>
          </p:cNvSpPr>
          <p:nvPr>
            <p:ph type="body" idx="1"/>
          </p:nvPr>
        </p:nvSpPr>
        <p:spPr>
          <a:xfrm>
            <a:off x="995680" y="2176541"/>
            <a:ext cx="3446988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92075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</a:pPr>
            <a:r>
              <a:rPr lang="lt-LT" sz="2200">
                <a:latin typeface="Arial"/>
                <a:ea typeface="Arial"/>
                <a:cs typeface="Arial"/>
                <a:sym typeface="Arial"/>
              </a:rPr>
              <a:t>Dlaczego CT </a:t>
            </a:r>
            <a:br>
              <a:rPr lang="lt-LT" sz="2200">
                <a:latin typeface="Arial"/>
                <a:ea typeface="Arial"/>
                <a:cs typeface="Arial"/>
                <a:sym typeface="Arial"/>
              </a:rPr>
            </a:br>
            <a:r>
              <a:rPr lang="lt-LT" sz="2200">
                <a:latin typeface="Arial"/>
                <a:ea typeface="Arial"/>
                <a:cs typeface="Arial"/>
                <a:sym typeface="Arial"/>
              </a:rPr>
              <a:t>jest ważne 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13"/>
          <p:cNvSpPr txBox="1">
            <a:spLocks noGrp="1"/>
          </p:cNvSpPr>
          <p:nvPr>
            <p:ph type="body" idx="2"/>
          </p:nvPr>
        </p:nvSpPr>
        <p:spPr>
          <a:xfrm>
            <a:off x="861724" y="2764723"/>
            <a:ext cx="3417739" cy="3016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8775" lvl="0" indent="-269875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Char char="•"/>
            </a:pPr>
            <a:r>
              <a:rPr lang="lt-LT" sz="1300">
                <a:latin typeface="Arial"/>
                <a:ea typeface="Arial"/>
                <a:cs typeface="Arial"/>
                <a:sym typeface="Arial"/>
              </a:rPr>
              <a:t>Komunikacja społeczna zwiększa zdolności adaptacyjne, umiejętność krytycznego myślenia i podejmowania decyzji w różnych zawodach.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358775" lvl="0" indent="-269875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Char char="•"/>
            </a:pPr>
            <a:r>
              <a:rPr lang="lt-LT" sz="1300">
                <a:latin typeface="Arial"/>
                <a:ea typeface="Arial"/>
                <a:cs typeface="Arial"/>
                <a:sym typeface="Arial"/>
              </a:rPr>
              <a:t>Kompetencje te są niezbędne do poruszania się w świecie postępu technologicznego i rozwiązywania rzeczywistych problemów w edukacji, życiu codziennym i zawodowym. 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358775" lvl="0" indent="-269875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Char char="•"/>
            </a:pPr>
            <a:r>
              <a:rPr lang="lt-LT" sz="1300">
                <a:latin typeface="Arial"/>
                <a:ea typeface="Arial"/>
                <a:cs typeface="Arial"/>
                <a:sym typeface="Arial"/>
              </a:rPr>
              <a:t>Komunikacja komputerowa jest ważna dla rozwoju siły roboczej, umiejętności cyfrowych i uczenia się przez całe życie w XXI wieku.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358775" lvl="0" indent="-269875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20"/>
              <a:buFont typeface="Arial"/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13"/>
          <p:cNvSpPr txBox="1">
            <a:spLocks noGrp="1"/>
          </p:cNvSpPr>
          <p:nvPr>
            <p:ph type="body" idx="3"/>
          </p:nvPr>
        </p:nvSpPr>
        <p:spPr>
          <a:xfrm>
            <a:off x="4589752" y="2015177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92075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Główne założenia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13"/>
          <p:cNvSpPr txBox="1">
            <a:spLocks noGrp="1"/>
          </p:cNvSpPr>
          <p:nvPr>
            <p:ph type="body" idx="5"/>
          </p:nvPr>
        </p:nvSpPr>
        <p:spPr>
          <a:xfrm>
            <a:off x="8093212" y="2015177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45720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</a:pPr>
            <a:r>
              <a:rPr lang="lt-LT" sz="2200">
                <a:latin typeface="Arial"/>
                <a:ea typeface="Arial"/>
                <a:cs typeface="Arial"/>
                <a:sym typeface="Arial"/>
              </a:rPr>
              <a:t>Znaczenie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13"/>
          <p:cNvSpPr txBox="1">
            <a:spLocks noGrp="1"/>
          </p:cNvSpPr>
          <p:nvPr>
            <p:ph type="body" idx="6"/>
          </p:nvPr>
        </p:nvSpPr>
        <p:spPr>
          <a:xfrm>
            <a:off x="7712244" y="2764723"/>
            <a:ext cx="3650092" cy="326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8067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0"/>
              <a:buChar char="•"/>
            </a:pPr>
            <a:r>
              <a:rPr lang="lt-LT" sz="1300">
                <a:latin typeface="Arial"/>
                <a:ea typeface="Arial"/>
                <a:cs typeface="Arial"/>
                <a:sym typeface="Arial"/>
              </a:rPr>
              <a:t>CT jest strukturą kognitywną do rozwiązywania problemów lub podejmowania decyzji przy użyciu takich komponentów jak dekompozycja, abstrakcja, rozpoznawanie wzorców i algorytmy.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457200" lvl="0" indent="-28067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0"/>
              <a:buChar char="•"/>
            </a:pPr>
            <a:r>
              <a:rPr lang="lt-LT" sz="1300">
                <a:latin typeface="Arial"/>
                <a:ea typeface="Arial"/>
                <a:cs typeface="Arial"/>
                <a:sym typeface="Arial"/>
              </a:rPr>
              <a:t>Proces rozwiązywania problemów lub podejmowania decyzji może być reprezentowany jako kroki obliczeniowe i algorytmy.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457200" lvl="0" indent="-280670" algn="just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820"/>
              <a:buChar char="•"/>
            </a:pPr>
            <a:r>
              <a:rPr lang="lt-LT" sz="1300">
                <a:latin typeface="Arial"/>
                <a:ea typeface="Arial"/>
                <a:cs typeface="Arial"/>
                <a:sym typeface="Arial"/>
              </a:rPr>
              <a:t>CT jest jak hybrydowy paradygmat myślenia, który musi uwzględniać różne modele mentalne, które pomagają zrozumieć i wykorzystywać technologię.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1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>
                <a:latin typeface="Arial"/>
                <a:ea typeface="Arial"/>
                <a:cs typeface="Arial"/>
                <a:sym typeface="Arial"/>
              </a:rPr>
              <a:t>13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5" name="Google Shape;615;p13" descr="Computational think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6465" y="2829119"/>
            <a:ext cx="3094730" cy="1519629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13"/>
          <p:cNvSpPr txBox="1"/>
          <p:nvPr/>
        </p:nvSpPr>
        <p:spPr>
          <a:xfrm>
            <a:off x="4538153" y="4667077"/>
            <a:ext cx="29154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„CT reprezentuje uniwersalne podejście i zestaw umiejętności, których każdy, nie tylko informatycy, chciałby się nauczyć i używać” (Wing, 2006). 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13"/>
          <p:cNvSpPr txBox="1"/>
          <p:nvPr/>
        </p:nvSpPr>
        <p:spPr>
          <a:xfrm>
            <a:off x="4781542" y="2895623"/>
            <a:ext cx="1122194" cy="138499"/>
          </a:xfrm>
          <a:prstGeom prst="rect">
            <a:avLst/>
          </a:prstGeom>
          <a:solidFill>
            <a:srgbClr val="F7F7E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lt-LT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13"/>
          <p:cNvSpPr txBox="1"/>
          <p:nvPr/>
        </p:nvSpPr>
        <p:spPr>
          <a:xfrm>
            <a:off x="6172687" y="2895623"/>
            <a:ext cx="1279095" cy="276999"/>
          </a:xfrm>
          <a:prstGeom prst="rect">
            <a:avLst/>
          </a:prstGeom>
          <a:solidFill>
            <a:srgbClr val="F7F7E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lt-LT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ROZPOZNAWANIE WZORÓW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13"/>
          <p:cNvSpPr txBox="1"/>
          <p:nvPr/>
        </p:nvSpPr>
        <p:spPr>
          <a:xfrm>
            <a:off x="4859920" y="3685380"/>
            <a:ext cx="1122194" cy="138499"/>
          </a:xfrm>
          <a:prstGeom prst="rect">
            <a:avLst/>
          </a:prstGeom>
          <a:solidFill>
            <a:srgbClr val="F7F7E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lt-LT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ABSTRAKCJA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13"/>
          <p:cNvSpPr txBox="1"/>
          <p:nvPr/>
        </p:nvSpPr>
        <p:spPr>
          <a:xfrm>
            <a:off x="6484193" y="3672317"/>
            <a:ext cx="828000" cy="138499"/>
          </a:xfrm>
          <a:prstGeom prst="rect">
            <a:avLst/>
          </a:prstGeom>
          <a:solidFill>
            <a:srgbClr val="F7F7E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lt-LT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ALGORYTM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4"/>
          <p:cNvSpPr/>
          <p:nvPr/>
        </p:nvSpPr>
        <p:spPr>
          <a:xfrm>
            <a:off x="2552304" y="2377058"/>
            <a:ext cx="8743241" cy="834952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14"/>
          <p:cNvSpPr txBox="1">
            <a:spLocks noGrp="1"/>
          </p:cNvSpPr>
          <p:nvPr>
            <p:ph type="title"/>
          </p:nvPr>
        </p:nvSpPr>
        <p:spPr>
          <a:xfrm>
            <a:off x="995680" y="601658"/>
            <a:ext cx="9894491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</a:pPr>
            <a:r>
              <a:rPr lang="lt-LT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Myślenie komputacyjne w różnych branżach</a:t>
            </a:r>
            <a:endParaRPr/>
          </a:p>
        </p:txBody>
      </p:sp>
      <p:sp>
        <p:nvSpPr>
          <p:cNvPr id="628" name="Google Shape;628;p1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14</a:t>
            </a:fld>
            <a:endParaRPr/>
          </a:p>
        </p:txBody>
      </p:sp>
      <p:sp>
        <p:nvSpPr>
          <p:cNvPr id="629" name="Google Shape;629;p14"/>
          <p:cNvSpPr txBox="1">
            <a:spLocks noGrp="1"/>
          </p:cNvSpPr>
          <p:nvPr>
            <p:ph type="body" idx="2"/>
          </p:nvPr>
        </p:nvSpPr>
        <p:spPr>
          <a:xfrm>
            <a:off x="2607238" y="2387261"/>
            <a:ext cx="8634600" cy="7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Wykorzystanie algorytmów i analizy danych umożliwia specjalistom medycznym dokładniejsze diagnozowanie chorób, wydajną interpretację obrazów medycznych i wykrywanie wzorców w danych pacjenta, co prowadzi do lepszych wyników leczenia.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14"/>
          <p:cNvSpPr/>
          <p:nvPr/>
        </p:nvSpPr>
        <p:spPr>
          <a:xfrm>
            <a:off x="757520" y="2317265"/>
            <a:ext cx="1584000" cy="769089"/>
          </a:xfrm>
          <a:prstGeom prst="homePlate">
            <a:avLst>
              <a:gd name="adj" fmla="val 50000"/>
            </a:avLst>
          </a:prstGeom>
          <a:solidFill>
            <a:srgbClr val="D4DADA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14"/>
          <p:cNvSpPr txBox="1">
            <a:spLocks noGrp="1"/>
          </p:cNvSpPr>
          <p:nvPr>
            <p:ph type="body" idx="1"/>
          </p:nvPr>
        </p:nvSpPr>
        <p:spPr>
          <a:xfrm>
            <a:off x="787079" y="2312878"/>
            <a:ext cx="1537807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r>
              <a:rPr lang="lt-LT" sz="1500" b="0">
                <a:latin typeface="Arial"/>
                <a:ea typeface="Arial"/>
                <a:cs typeface="Arial"/>
                <a:sym typeface="Arial"/>
              </a:rPr>
              <a:t>Przemysł medyczny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14"/>
          <p:cNvSpPr/>
          <p:nvPr/>
        </p:nvSpPr>
        <p:spPr>
          <a:xfrm>
            <a:off x="2552304" y="3357394"/>
            <a:ext cx="8744587" cy="723694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14"/>
          <p:cNvSpPr txBox="1">
            <a:spLocks noGrp="1"/>
          </p:cNvSpPr>
          <p:nvPr>
            <p:ph type="body" idx="2"/>
          </p:nvPr>
        </p:nvSpPr>
        <p:spPr>
          <a:xfrm>
            <a:off x="2553650" y="3429864"/>
            <a:ext cx="8634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Algorytmy przetwarzają dane w celu optymalizacji tras wysyłki, prognozowania podaży i popytu oraz usprawnienia zarządzania zapasami w celu uzyskania maksymalnej wydajności.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4"/>
          <p:cNvSpPr/>
          <p:nvPr/>
        </p:nvSpPr>
        <p:spPr>
          <a:xfrm>
            <a:off x="757520" y="3321047"/>
            <a:ext cx="1584000" cy="773428"/>
          </a:xfrm>
          <a:prstGeom prst="homePlate">
            <a:avLst>
              <a:gd name="adj" fmla="val 50000"/>
            </a:avLst>
          </a:prstGeom>
          <a:solidFill>
            <a:srgbClr val="D4DADA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14"/>
          <p:cNvSpPr txBox="1">
            <a:spLocks noGrp="1"/>
          </p:cNvSpPr>
          <p:nvPr>
            <p:ph type="body" idx="1"/>
          </p:nvPr>
        </p:nvSpPr>
        <p:spPr>
          <a:xfrm>
            <a:off x="787079" y="3397523"/>
            <a:ext cx="1482938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500" b="0">
                <a:latin typeface="Arial"/>
                <a:ea typeface="Arial"/>
                <a:cs typeface="Arial"/>
                <a:sym typeface="Arial"/>
              </a:rPr>
              <a:t>Zarządzanie łańcuchem dostaw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14"/>
          <p:cNvSpPr/>
          <p:nvPr/>
        </p:nvSpPr>
        <p:spPr>
          <a:xfrm>
            <a:off x="2553650" y="4308990"/>
            <a:ext cx="8743241" cy="723694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14"/>
          <p:cNvSpPr txBox="1">
            <a:spLocks noGrp="1"/>
          </p:cNvSpPr>
          <p:nvPr>
            <p:ph type="body" idx="2"/>
          </p:nvPr>
        </p:nvSpPr>
        <p:spPr>
          <a:xfrm>
            <a:off x="2553650" y="4381460"/>
            <a:ext cx="8634714" cy="6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Jest to związane ze strategicznymi decyzjami dotyczącymi sadzenia, zarządzania stadem, płodozmianu, nawadniania, zwalczania szkodników i chorób roślin i nie tylko.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14"/>
          <p:cNvSpPr/>
          <p:nvPr/>
        </p:nvSpPr>
        <p:spPr>
          <a:xfrm>
            <a:off x="757520" y="4301686"/>
            <a:ext cx="1584000" cy="769559"/>
          </a:xfrm>
          <a:prstGeom prst="homePlate">
            <a:avLst>
              <a:gd name="adj" fmla="val 50000"/>
            </a:avLst>
          </a:prstGeom>
          <a:solidFill>
            <a:srgbClr val="D4DADA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14"/>
          <p:cNvSpPr txBox="1">
            <a:spLocks noGrp="1"/>
          </p:cNvSpPr>
          <p:nvPr>
            <p:ph type="body" idx="1"/>
          </p:nvPr>
        </p:nvSpPr>
        <p:spPr>
          <a:xfrm>
            <a:off x="787079" y="4299869"/>
            <a:ext cx="1461015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500" b="0">
                <a:latin typeface="Arial"/>
                <a:ea typeface="Arial"/>
                <a:cs typeface="Arial"/>
                <a:sym typeface="Arial"/>
              </a:rPr>
              <a:t>Rolnictwo i hodowla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14"/>
          <p:cNvSpPr/>
          <p:nvPr/>
        </p:nvSpPr>
        <p:spPr>
          <a:xfrm>
            <a:off x="757520" y="5252330"/>
            <a:ext cx="1584000" cy="745469"/>
          </a:xfrm>
          <a:prstGeom prst="homePlate">
            <a:avLst>
              <a:gd name="adj" fmla="val 50000"/>
            </a:avLst>
          </a:prstGeom>
          <a:solidFill>
            <a:srgbClr val="D4DADA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14"/>
          <p:cNvSpPr txBox="1">
            <a:spLocks noGrp="1"/>
          </p:cNvSpPr>
          <p:nvPr>
            <p:ph type="body" idx="1"/>
          </p:nvPr>
        </p:nvSpPr>
        <p:spPr>
          <a:xfrm>
            <a:off x="787079" y="5260586"/>
            <a:ext cx="2107544" cy="637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500" b="0">
                <a:latin typeface="Arial"/>
                <a:ea typeface="Arial"/>
                <a:cs typeface="Arial"/>
                <a:sym typeface="Arial"/>
              </a:rPr>
              <a:t>Finanse &amp; 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500" b="0">
                <a:latin typeface="Arial"/>
                <a:ea typeface="Arial"/>
                <a:cs typeface="Arial"/>
                <a:sym typeface="Arial"/>
              </a:rPr>
              <a:t>biznes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4"/>
          <p:cNvSpPr/>
          <p:nvPr/>
        </p:nvSpPr>
        <p:spPr>
          <a:xfrm>
            <a:off x="2553650" y="5193972"/>
            <a:ext cx="8743241" cy="837939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14"/>
          <p:cNvSpPr txBox="1">
            <a:spLocks noGrp="1"/>
          </p:cNvSpPr>
          <p:nvPr>
            <p:ph type="body" idx="2"/>
          </p:nvPr>
        </p:nvSpPr>
        <p:spPr>
          <a:xfrm>
            <a:off x="2553651" y="5202480"/>
            <a:ext cx="8634714" cy="6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Strategia biznesowa oparta na danych wykorzystuje rozpoznawanie wzorców, modelowanie i ocenę ryzyka w celu określenia najbardziej skutecznych podejść do osiągania celów. Te metody analityczne i modele są oparte na zasadach myślenia obliczeniowego.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14"/>
          <p:cNvSpPr txBox="1"/>
          <p:nvPr/>
        </p:nvSpPr>
        <p:spPr>
          <a:xfrm>
            <a:off x="757521" y="1488878"/>
            <a:ext cx="9678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Myślenie komputacyjne już teraz wywiera wpływ na wiele dziedzin. Poniższe przykłady pokazują, w jaki sposób napędza ona innowacje i wydajność w branżach od medycyny po eksplorację kosmosu.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5" name="Google Shape;645;p14" descr="Imagen que contiene dibuj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5802" y="457201"/>
            <a:ext cx="1169010" cy="113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9"/>
          <p:cNvSpPr/>
          <p:nvPr/>
        </p:nvSpPr>
        <p:spPr>
          <a:xfrm>
            <a:off x="2553650" y="1769980"/>
            <a:ext cx="8743241" cy="834952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59"/>
          <p:cNvSpPr txBox="1">
            <a:spLocks noGrp="1"/>
          </p:cNvSpPr>
          <p:nvPr>
            <p:ph type="title"/>
          </p:nvPr>
        </p:nvSpPr>
        <p:spPr>
          <a:xfrm>
            <a:off x="995680" y="601658"/>
            <a:ext cx="9894491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</a:pPr>
            <a:r>
              <a:rPr lang="lt-LT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Myślenie komputacyjne w różnych branżach</a:t>
            </a:r>
            <a:endParaRPr/>
          </a:p>
        </p:txBody>
      </p:sp>
      <p:sp>
        <p:nvSpPr>
          <p:cNvPr id="653" name="Google Shape;653;p5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15</a:t>
            </a:fld>
            <a:endParaRPr/>
          </a:p>
        </p:txBody>
      </p:sp>
      <p:sp>
        <p:nvSpPr>
          <p:cNvPr id="654" name="Google Shape;654;p59"/>
          <p:cNvSpPr txBox="1">
            <a:spLocks noGrp="1"/>
          </p:cNvSpPr>
          <p:nvPr>
            <p:ph type="body" idx="2"/>
          </p:nvPr>
        </p:nvSpPr>
        <p:spPr>
          <a:xfrm>
            <a:off x="2553650" y="1898374"/>
            <a:ext cx="8634714" cy="75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CT pomaga analizować dane ekologiczne, monitorować populacje dzikich zwierząt i formułować strategie ochrony siedlisk przyrodniczych.</a:t>
            </a:r>
            <a:endParaRPr/>
          </a:p>
        </p:txBody>
      </p:sp>
      <p:sp>
        <p:nvSpPr>
          <p:cNvPr id="655" name="Google Shape;655;p59"/>
          <p:cNvSpPr/>
          <p:nvPr/>
        </p:nvSpPr>
        <p:spPr>
          <a:xfrm>
            <a:off x="757520" y="1781687"/>
            <a:ext cx="1584000" cy="769089"/>
          </a:xfrm>
          <a:prstGeom prst="homePlate">
            <a:avLst>
              <a:gd name="adj" fmla="val 50000"/>
            </a:avLst>
          </a:prstGeom>
          <a:solidFill>
            <a:srgbClr val="D4DADA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59"/>
          <p:cNvSpPr txBox="1">
            <a:spLocks noGrp="1"/>
          </p:cNvSpPr>
          <p:nvPr>
            <p:ph type="body" idx="1"/>
          </p:nvPr>
        </p:nvSpPr>
        <p:spPr>
          <a:xfrm>
            <a:off x="757520" y="1777300"/>
            <a:ext cx="1537807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r>
              <a:rPr lang="lt-LT" sz="1600" b="0">
                <a:latin typeface="Arial"/>
                <a:ea typeface="Arial"/>
                <a:cs typeface="Arial"/>
                <a:sym typeface="Arial"/>
              </a:rPr>
              <a:t>Ochrona środowiska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59"/>
          <p:cNvSpPr/>
          <p:nvPr/>
        </p:nvSpPr>
        <p:spPr>
          <a:xfrm>
            <a:off x="2552304" y="2821816"/>
            <a:ext cx="8744587" cy="723694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59"/>
          <p:cNvSpPr txBox="1">
            <a:spLocks noGrp="1"/>
          </p:cNvSpPr>
          <p:nvPr>
            <p:ph type="body" idx="2"/>
          </p:nvPr>
        </p:nvSpPr>
        <p:spPr>
          <a:xfrm>
            <a:off x="2553650" y="2894286"/>
            <a:ext cx="8634714" cy="6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 sz="1500">
                <a:latin typeface="Arial"/>
                <a:ea typeface="Arial"/>
                <a:cs typeface="Arial"/>
                <a:sym typeface="Arial"/>
              </a:rPr>
              <a:t>CT pomaga zwiększyć wydajność dystrybucji energii. W sektorze zielonej energii pomaga w projektowaniu i rozwoju systemów energii wiatrowej, słonecznej, gazu ziemnego i geotermalnej.</a:t>
            </a:r>
            <a:endParaRPr sz="1500"/>
          </a:p>
        </p:txBody>
      </p:sp>
      <p:sp>
        <p:nvSpPr>
          <p:cNvPr id="659" name="Google Shape;659;p59"/>
          <p:cNvSpPr/>
          <p:nvPr/>
        </p:nvSpPr>
        <p:spPr>
          <a:xfrm>
            <a:off x="757520" y="2785469"/>
            <a:ext cx="1584000" cy="773428"/>
          </a:xfrm>
          <a:prstGeom prst="homePlate">
            <a:avLst>
              <a:gd name="adj" fmla="val 50000"/>
            </a:avLst>
          </a:prstGeom>
          <a:solidFill>
            <a:srgbClr val="D4DADA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59"/>
          <p:cNvSpPr txBox="1">
            <a:spLocks noGrp="1"/>
          </p:cNvSpPr>
          <p:nvPr>
            <p:ph type="body" idx="1"/>
          </p:nvPr>
        </p:nvSpPr>
        <p:spPr>
          <a:xfrm>
            <a:off x="787079" y="2782555"/>
            <a:ext cx="1482938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600" b="0">
                <a:latin typeface="Arial"/>
                <a:ea typeface="Arial"/>
                <a:cs typeface="Arial"/>
                <a:sym typeface="Arial"/>
              </a:rPr>
              <a:t>Przemysł energetyczny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59"/>
          <p:cNvSpPr/>
          <p:nvPr/>
        </p:nvSpPr>
        <p:spPr>
          <a:xfrm>
            <a:off x="2553650" y="3773412"/>
            <a:ext cx="8743241" cy="723694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59"/>
          <p:cNvSpPr txBox="1">
            <a:spLocks noGrp="1"/>
          </p:cNvSpPr>
          <p:nvPr>
            <p:ph type="body" idx="2"/>
          </p:nvPr>
        </p:nvSpPr>
        <p:spPr>
          <a:xfrm>
            <a:off x="2553650" y="3845882"/>
            <a:ext cx="8634714" cy="6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 sz="1400">
                <a:latin typeface="Arial"/>
                <a:ea typeface="Arial"/>
                <a:cs typeface="Arial"/>
                <a:sym typeface="Arial"/>
              </a:rPr>
              <a:t>CT umożliwia symulację i przewidywanie wzorców pogodowych poprzez wykorzystanie zaawansowanych algorytmów, które przetwarzają obszerne dane atmosferyczne w celu generowania precyzyjnych prognoz.</a:t>
            </a:r>
            <a:endParaRPr sz="1400"/>
          </a:p>
        </p:txBody>
      </p:sp>
      <p:sp>
        <p:nvSpPr>
          <p:cNvPr id="663" name="Google Shape;663;p59"/>
          <p:cNvSpPr/>
          <p:nvPr/>
        </p:nvSpPr>
        <p:spPr>
          <a:xfrm>
            <a:off x="757520" y="3766108"/>
            <a:ext cx="1584000" cy="769559"/>
          </a:xfrm>
          <a:prstGeom prst="homePlate">
            <a:avLst>
              <a:gd name="adj" fmla="val 50000"/>
            </a:avLst>
          </a:prstGeom>
          <a:solidFill>
            <a:srgbClr val="D4DADA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59"/>
          <p:cNvSpPr txBox="1">
            <a:spLocks noGrp="1"/>
          </p:cNvSpPr>
          <p:nvPr>
            <p:ph type="body" idx="1"/>
          </p:nvPr>
        </p:nvSpPr>
        <p:spPr>
          <a:xfrm>
            <a:off x="787079" y="3659787"/>
            <a:ext cx="1461015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600" b="0">
                <a:latin typeface="Arial"/>
                <a:ea typeface="Arial"/>
                <a:cs typeface="Arial"/>
                <a:sym typeface="Arial"/>
              </a:rPr>
              <a:t>Meteorologia</a:t>
            </a:r>
            <a:endParaRPr/>
          </a:p>
        </p:txBody>
      </p:sp>
      <p:sp>
        <p:nvSpPr>
          <p:cNvPr id="665" name="Google Shape;665;p59"/>
          <p:cNvSpPr/>
          <p:nvPr/>
        </p:nvSpPr>
        <p:spPr>
          <a:xfrm>
            <a:off x="757520" y="4716752"/>
            <a:ext cx="1584000" cy="745469"/>
          </a:xfrm>
          <a:prstGeom prst="homePlate">
            <a:avLst>
              <a:gd name="adj" fmla="val 50000"/>
            </a:avLst>
          </a:prstGeom>
          <a:solidFill>
            <a:srgbClr val="D4DADA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59"/>
          <p:cNvSpPr txBox="1">
            <a:spLocks noGrp="1"/>
          </p:cNvSpPr>
          <p:nvPr>
            <p:ph type="body" idx="1"/>
          </p:nvPr>
        </p:nvSpPr>
        <p:spPr>
          <a:xfrm>
            <a:off x="787079" y="4724099"/>
            <a:ext cx="2107544" cy="637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 sz="1600" b="0">
                <a:latin typeface="Arial"/>
                <a:ea typeface="Arial"/>
                <a:cs typeface="Arial"/>
                <a:sym typeface="Arial"/>
              </a:rPr>
              <a:t>Eksploracja kosmiczna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59"/>
          <p:cNvSpPr/>
          <p:nvPr/>
        </p:nvSpPr>
        <p:spPr>
          <a:xfrm>
            <a:off x="2553650" y="4658394"/>
            <a:ext cx="8743241" cy="837939"/>
          </a:xfrm>
          <a:prstGeom prst="rect">
            <a:avLst/>
          </a:prstGeom>
          <a:solidFill>
            <a:srgbClr val="D4DADA"/>
          </a:solidFill>
          <a:ln w="2857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59"/>
          <p:cNvSpPr txBox="1">
            <a:spLocks noGrp="1"/>
          </p:cNvSpPr>
          <p:nvPr>
            <p:ph type="body" idx="2"/>
          </p:nvPr>
        </p:nvSpPr>
        <p:spPr>
          <a:xfrm>
            <a:off x="2553650" y="4771406"/>
            <a:ext cx="8634713" cy="61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 sz="1400">
                <a:latin typeface="Arial"/>
                <a:ea typeface="Arial"/>
                <a:cs typeface="Arial"/>
                <a:sym typeface="Arial"/>
              </a:rPr>
              <a:t>Agencje kosmiczne, na przykład NASA, wykorzystują CT do planowania misji, obliczania trajektorii i analizowania danych uzyskanych z satelitów i sond.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59" descr="Imagen que contiene dibuj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5802" y="457201"/>
            <a:ext cx="1169010" cy="113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Google Shape;676;p1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0340" r="30342"/>
          <a:stretch/>
        </p:blipFill>
        <p:spPr>
          <a:xfrm>
            <a:off x="8140700" y="-1"/>
            <a:ext cx="40513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16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16"/>
          <p:cNvSpPr txBox="1"/>
          <p:nvPr/>
        </p:nvSpPr>
        <p:spPr>
          <a:xfrm>
            <a:off x="1231392" y="374506"/>
            <a:ext cx="567791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</a:pPr>
            <a:r>
              <a:rPr lang="lt-LT"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Ramy uczenia się 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16"/>
          <p:cNvSpPr/>
          <p:nvPr/>
        </p:nvSpPr>
        <p:spPr>
          <a:xfrm>
            <a:off x="1047171" y="1259620"/>
            <a:ext cx="634510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lt-L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 pokazuje związek między umiejętnościami CT (slajd 13), wymiarami wiedzy i kategoriami procesów poznawczych (slajd 14) (Burbaitė i in., 2018).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0" name="Google Shape;680;p16"/>
          <p:cNvGrpSpPr/>
          <p:nvPr/>
        </p:nvGrpSpPr>
        <p:grpSpPr>
          <a:xfrm>
            <a:off x="1231392" y="1892355"/>
            <a:ext cx="6289996" cy="4328776"/>
            <a:chOff x="1123362" y="1982023"/>
            <a:chExt cx="6105130" cy="4183086"/>
          </a:xfrm>
        </p:grpSpPr>
        <p:graphicFrame>
          <p:nvGraphicFramePr>
            <p:cNvPr id="681" name="Google Shape;681;p16"/>
            <p:cNvGraphicFramePr/>
            <p:nvPr/>
          </p:nvGraphicFramePr>
          <p:xfrm>
            <a:off x="1132641" y="1982023"/>
            <a:ext cx="5893976" cy="41830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" imgW="5893976" imgH="4183086" progId="Visio.Drawing.11">
                    <p:embed/>
                  </p:oleObj>
                </mc:Choice>
                <mc:Fallback>
                  <p:oleObj r:id="rId4" imgW="5893976" imgH="4183086" progId="Visio.Drawing.11">
                    <p:embed/>
                    <p:pic>
                      <p:nvPicPr>
                        <p:cNvPr id="681" name="Google Shape;681;p16"/>
                        <p:cNvPicPr preferRelativeResize="0"/>
                        <p:nvPr/>
                      </p:nvPicPr>
                      <p:blipFill rotWithShape="1">
                        <a:blip r:embed="rId5">
                          <a:alphaModFix/>
                        </a:blip>
                        <a:srcRect/>
                        <a:stretch/>
                      </p:blipFill>
                      <p:spPr>
                        <a:xfrm>
                          <a:off x="1132641" y="1982023"/>
                          <a:ext cx="5893976" cy="41830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2" name="Google Shape;682;p16"/>
            <p:cNvSpPr txBox="1"/>
            <p:nvPr/>
          </p:nvSpPr>
          <p:spPr>
            <a:xfrm>
              <a:off x="1123362" y="2305207"/>
              <a:ext cx="1761066" cy="261610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lt-L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Wymiar wiedzy </a:t>
              </a:r>
              <a:endParaRPr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6"/>
            <p:cNvSpPr txBox="1"/>
            <p:nvPr/>
          </p:nvSpPr>
          <p:spPr>
            <a:xfrm>
              <a:off x="1268151" y="3084733"/>
              <a:ext cx="1431338" cy="252767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lt-L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Metapoznawczy </a:t>
              </a:r>
              <a:endParaRPr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6"/>
            <p:cNvSpPr txBox="1"/>
            <p:nvPr/>
          </p:nvSpPr>
          <p:spPr>
            <a:xfrm>
              <a:off x="1268151" y="3947183"/>
              <a:ext cx="1362215" cy="252767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lt-L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Proceduralny </a:t>
              </a:r>
              <a:endParaRPr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6"/>
            <p:cNvSpPr txBox="1"/>
            <p:nvPr/>
          </p:nvSpPr>
          <p:spPr>
            <a:xfrm>
              <a:off x="1268151" y="4678811"/>
              <a:ext cx="1362160" cy="252767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lt-L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Pojęciowy</a:t>
              </a:r>
              <a:endParaRPr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6"/>
            <p:cNvSpPr txBox="1"/>
            <p:nvPr/>
          </p:nvSpPr>
          <p:spPr>
            <a:xfrm>
              <a:off x="1268151" y="5508544"/>
              <a:ext cx="1390089" cy="252767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lt-LT"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Faktyczny  </a:t>
              </a:r>
              <a:endParaRPr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87" name="Google Shape;687;p16"/>
            <p:cNvGrpSpPr/>
            <p:nvPr/>
          </p:nvGrpSpPr>
          <p:grpSpPr>
            <a:xfrm>
              <a:off x="3410066" y="4447273"/>
              <a:ext cx="3796433" cy="1463351"/>
              <a:chOff x="3410066" y="4447273"/>
              <a:chExt cx="3796433" cy="1463351"/>
            </a:xfrm>
          </p:grpSpPr>
          <p:grpSp>
            <p:nvGrpSpPr>
              <p:cNvPr id="688" name="Google Shape;688;p16"/>
              <p:cNvGrpSpPr/>
              <p:nvPr/>
            </p:nvGrpSpPr>
            <p:grpSpPr>
              <a:xfrm>
                <a:off x="3410066" y="4447273"/>
                <a:ext cx="3796433" cy="1463351"/>
                <a:chOff x="3432644" y="2024916"/>
                <a:chExt cx="3749281" cy="1463351"/>
              </a:xfrm>
            </p:grpSpPr>
            <p:sp>
              <p:nvSpPr>
                <p:cNvPr id="689" name="Google Shape;689;p16"/>
                <p:cNvSpPr/>
                <p:nvPr/>
              </p:nvSpPr>
              <p:spPr>
                <a:xfrm>
                  <a:off x="3466511" y="2024916"/>
                  <a:ext cx="3408422" cy="868145"/>
                </a:xfrm>
                <a:prstGeom prst="parallelogram">
                  <a:avLst>
                    <a:gd name="adj" fmla="val 114724"/>
                  </a:avLst>
                </a:prstGeom>
                <a:solidFill>
                  <a:srgbClr val="EAEAEA"/>
                </a:solidFill>
                <a:ln w="9525" cap="flat" cmpd="sng">
                  <a:solidFill>
                    <a:srgbClr val="A5A29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0000" dir="5400000" rotWithShape="0">
                    <a:srgbClr val="000000">
                      <a:alpha val="3647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endParaRPr sz="1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0" name="Google Shape;690;p16"/>
                <p:cNvSpPr/>
                <p:nvPr/>
              </p:nvSpPr>
              <p:spPr>
                <a:xfrm>
                  <a:off x="3432644" y="2893061"/>
                  <a:ext cx="2448867" cy="595206"/>
                </a:xfrm>
                <a:prstGeom prst="rect">
                  <a:avLst/>
                </a:prstGeom>
                <a:solidFill>
                  <a:schemeClr val="lt1"/>
                </a:solidFill>
                <a:ln w="254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1" name="Google Shape;691;p16"/>
                <p:cNvSpPr/>
                <p:nvPr/>
              </p:nvSpPr>
              <p:spPr>
                <a:xfrm rot="8354318">
                  <a:off x="5527815" y="2536226"/>
                  <a:ext cx="1716865" cy="445605"/>
                </a:xfrm>
                <a:prstGeom prst="parallelogram">
                  <a:avLst>
                    <a:gd name="adj" fmla="val 85005"/>
                  </a:avLst>
                </a:prstGeom>
                <a:solidFill>
                  <a:srgbClr val="EAEAEA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" name="Google Shape;692;p16"/>
                <p:cNvSpPr txBox="1"/>
                <p:nvPr/>
              </p:nvSpPr>
              <p:spPr>
                <a:xfrm rot="-2481437">
                  <a:off x="5797798" y="2493718"/>
                  <a:ext cx="1302152" cy="36730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900"/>
                    <a:buFont typeface="Arial"/>
                    <a:buNone/>
                  </a:pPr>
                  <a:r>
                    <a:rPr lang="lt-LT" sz="9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Kategorie procesów poznawczych</a:t>
                  </a:r>
                  <a:endParaRPr sz="9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93" name="Google Shape;693;p16"/>
              <p:cNvSpPr txBox="1"/>
              <p:nvPr/>
            </p:nvSpPr>
            <p:spPr>
              <a:xfrm>
                <a:off x="3536703" y="5099572"/>
                <a:ext cx="2547900" cy="245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rial"/>
                  <a:buNone/>
                </a:pPr>
                <a:r>
                  <a:rPr lang="lt-LT" sz="105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Umiejętności myślenia komputacyjnego</a:t>
                </a:r>
                <a:endParaRPr sz="1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4" name="Google Shape;694;p16"/>
            <p:cNvGrpSpPr/>
            <p:nvPr/>
          </p:nvGrpSpPr>
          <p:grpSpPr>
            <a:xfrm>
              <a:off x="3432059" y="3669892"/>
              <a:ext cx="3796433" cy="1463351"/>
              <a:chOff x="3410066" y="4447273"/>
              <a:chExt cx="3796433" cy="1463351"/>
            </a:xfrm>
          </p:grpSpPr>
          <p:grpSp>
            <p:nvGrpSpPr>
              <p:cNvPr id="695" name="Google Shape;695;p16"/>
              <p:cNvGrpSpPr/>
              <p:nvPr/>
            </p:nvGrpSpPr>
            <p:grpSpPr>
              <a:xfrm>
                <a:off x="3410066" y="4447273"/>
                <a:ext cx="3796433" cy="1463351"/>
                <a:chOff x="3432644" y="2024916"/>
                <a:chExt cx="3749281" cy="1463351"/>
              </a:xfrm>
            </p:grpSpPr>
            <p:sp>
              <p:nvSpPr>
                <p:cNvPr id="696" name="Google Shape;696;p16"/>
                <p:cNvSpPr/>
                <p:nvPr/>
              </p:nvSpPr>
              <p:spPr>
                <a:xfrm>
                  <a:off x="3466511" y="2024916"/>
                  <a:ext cx="3408422" cy="868145"/>
                </a:xfrm>
                <a:prstGeom prst="parallelogram">
                  <a:avLst>
                    <a:gd name="adj" fmla="val 114724"/>
                  </a:avLst>
                </a:prstGeom>
                <a:solidFill>
                  <a:srgbClr val="EAEAEA"/>
                </a:solidFill>
                <a:ln w="9525" cap="flat" cmpd="sng">
                  <a:solidFill>
                    <a:srgbClr val="A5A29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0000" dir="5400000" rotWithShape="0">
                    <a:srgbClr val="000000">
                      <a:alpha val="3647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endParaRPr sz="1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7" name="Google Shape;697;p16"/>
                <p:cNvSpPr/>
                <p:nvPr/>
              </p:nvSpPr>
              <p:spPr>
                <a:xfrm>
                  <a:off x="3432644" y="2893061"/>
                  <a:ext cx="2448867" cy="595206"/>
                </a:xfrm>
                <a:prstGeom prst="rect">
                  <a:avLst/>
                </a:prstGeom>
                <a:solidFill>
                  <a:schemeClr val="lt1"/>
                </a:solidFill>
                <a:ln w="254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8" name="Google Shape;698;p16"/>
                <p:cNvSpPr/>
                <p:nvPr/>
              </p:nvSpPr>
              <p:spPr>
                <a:xfrm rot="8354318">
                  <a:off x="5527815" y="2536226"/>
                  <a:ext cx="1716865" cy="445605"/>
                </a:xfrm>
                <a:prstGeom prst="parallelogram">
                  <a:avLst>
                    <a:gd name="adj" fmla="val 85005"/>
                  </a:avLst>
                </a:prstGeom>
                <a:solidFill>
                  <a:srgbClr val="EAEAEA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" name="Google Shape;699;p16"/>
                <p:cNvSpPr txBox="1"/>
                <p:nvPr/>
              </p:nvSpPr>
              <p:spPr>
                <a:xfrm rot="-2481437">
                  <a:off x="5797948" y="2493619"/>
                  <a:ext cx="1302152" cy="3675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900"/>
                    <a:buFont typeface="Arial"/>
                    <a:buNone/>
                  </a:pPr>
                  <a:r>
                    <a:rPr lang="lt-LT" sz="9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Kategorie procesów poznawczych</a:t>
                  </a:r>
                  <a:endParaRPr sz="9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00" name="Google Shape;700;p16"/>
              <p:cNvSpPr txBox="1"/>
              <p:nvPr/>
            </p:nvSpPr>
            <p:spPr>
              <a:xfrm>
                <a:off x="3508651" y="5105028"/>
                <a:ext cx="2547900" cy="245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rial"/>
                  <a:buNone/>
                </a:pPr>
                <a:r>
                  <a:rPr lang="lt-LT" sz="105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Umiejętności myślenia komputacyjnego</a:t>
                </a:r>
                <a:endParaRPr sz="1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1" name="Google Shape;701;p16"/>
            <p:cNvGrpSpPr/>
            <p:nvPr/>
          </p:nvGrpSpPr>
          <p:grpSpPr>
            <a:xfrm>
              <a:off x="3398777" y="2851723"/>
              <a:ext cx="3796433" cy="1463351"/>
              <a:chOff x="3410066" y="4447273"/>
              <a:chExt cx="3796433" cy="1463351"/>
            </a:xfrm>
          </p:grpSpPr>
          <p:grpSp>
            <p:nvGrpSpPr>
              <p:cNvPr id="702" name="Google Shape;702;p16"/>
              <p:cNvGrpSpPr/>
              <p:nvPr/>
            </p:nvGrpSpPr>
            <p:grpSpPr>
              <a:xfrm>
                <a:off x="3410066" y="4447273"/>
                <a:ext cx="3796433" cy="1463351"/>
                <a:chOff x="3432644" y="2024916"/>
                <a:chExt cx="3749281" cy="1463351"/>
              </a:xfrm>
            </p:grpSpPr>
            <p:sp>
              <p:nvSpPr>
                <p:cNvPr id="703" name="Google Shape;703;p16"/>
                <p:cNvSpPr/>
                <p:nvPr/>
              </p:nvSpPr>
              <p:spPr>
                <a:xfrm>
                  <a:off x="3466511" y="2024916"/>
                  <a:ext cx="3408422" cy="868145"/>
                </a:xfrm>
                <a:prstGeom prst="parallelogram">
                  <a:avLst>
                    <a:gd name="adj" fmla="val 114724"/>
                  </a:avLst>
                </a:prstGeom>
                <a:solidFill>
                  <a:srgbClr val="EAEAEA"/>
                </a:solidFill>
                <a:ln w="9525" cap="flat" cmpd="sng">
                  <a:solidFill>
                    <a:srgbClr val="A5A29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0000" dir="5400000" rotWithShape="0">
                    <a:srgbClr val="000000">
                      <a:alpha val="3647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endParaRPr sz="1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" name="Google Shape;704;p16"/>
                <p:cNvSpPr/>
                <p:nvPr/>
              </p:nvSpPr>
              <p:spPr>
                <a:xfrm>
                  <a:off x="3432644" y="2893061"/>
                  <a:ext cx="2448867" cy="595206"/>
                </a:xfrm>
                <a:prstGeom prst="rect">
                  <a:avLst/>
                </a:prstGeom>
                <a:solidFill>
                  <a:schemeClr val="lt1"/>
                </a:solidFill>
                <a:ln w="254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5" name="Google Shape;705;p16"/>
                <p:cNvSpPr/>
                <p:nvPr/>
              </p:nvSpPr>
              <p:spPr>
                <a:xfrm rot="8354318">
                  <a:off x="5527815" y="2536226"/>
                  <a:ext cx="1716865" cy="445605"/>
                </a:xfrm>
                <a:prstGeom prst="parallelogram">
                  <a:avLst>
                    <a:gd name="adj" fmla="val 85005"/>
                  </a:avLst>
                </a:prstGeom>
                <a:solidFill>
                  <a:srgbClr val="EAEAEA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" name="Google Shape;706;p16"/>
                <p:cNvSpPr txBox="1"/>
                <p:nvPr/>
              </p:nvSpPr>
              <p:spPr>
                <a:xfrm rot="-2481437">
                  <a:off x="5797948" y="2493619"/>
                  <a:ext cx="1302152" cy="3675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900"/>
                    <a:buFont typeface="Arial"/>
                    <a:buNone/>
                  </a:pPr>
                  <a:r>
                    <a:rPr lang="lt-LT" sz="9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Kategorie procesów poznawczych</a:t>
                  </a:r>
                  <a:endParaRPr sz="9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07" name="Google Shape;707;p16"/>
              <p:cNvSpPr txBox="1"/>
              <p:nvPr/>
            </p:nvSpPr>
            <p:spPr>
              <a:xfrm>
                <a:off x="3520411" y="5088652"/>
                <a:ext cx="2547900" cy="25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rial"/>
                  <a:buNone/>
                </a:pPr>
                <a:r>
                  <a:rPr lang="lt-LT" sz="105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Umiejętności myślenia komputacyjnego</a:t>
                </a:r>
                <a:endParaRPr sz="1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8" name="Google Shape;708;p16"/>
            <p:cNvGrpSpPr/>
            <p:nvPr/>
          </p:nvGrpSpPr>
          <p:grpSpPr>
            <a:xfrm>
              <a:off x="3432644" y="2024916"/>
              <a:ext cx="3749281" cy="1463351"/>
              <a:chOff x="3432644" y="2024916"/>
              <a:chExt cx="3749281" cy="1463351"/>
            </a:xfrm>
          </p:grpSpPr>
          <p:sp>
            <p:nvSpPr>
              <p:cNvPr id="709" name="Google Shape;709;p16"/>
              <p:cNvSpPr/>
              <p:nvPr/>
            </p:nvSpPr>
            <p:spPr>
              <a:xfrm rot="8354318">
                <a:off x="5527815" y="2536226"/>
                <a:ext cx="1716865" cy="445605"/>
              </a:xfrm>
              <a:prstGeom prst="parallelogram">
                <a:avLst>
                  <a:gd name="adj" fmla="val 85005"/>
                </a:avLst>
              </a:prstGeom>
              <a:solidFill>
                <a:srgbClr val="EAEAE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16"/>
              <p:cNvSpPr/>
              <p:nvPr/>
            </p:nvSpPr>
            <p:spPr>
              <a:xfrm>
                <a:off x="3466511" y="2024916"/>
                <a:ext cx="3408422" cy="868145"/>
              </a:xfrm>
              <a:prstGeom prst="parallelogram">
                <a:avLst>
                  <a:gd name="adj" fmla="val 114724"/>
                </a:avLst>
              </a:prstGeom>
              <a:solidFill>
                <a:srgbClr val="EAEAEA"/>
              </a:solidFill>
              <a:ln w="9525" cap="flat" cmpd="sng">
                <a:solidFill>
                  <a:srgbClr val="A5A29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0000" dir="5400000" rotWithShape="0">
                  <a:srgbClr val="000000">
                    <a:alpha val="3647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lang="lt-LT" sz="105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Umiejętności myślenia komputacyjnego</a:t>
                </a:r>
                <a:endParaRPr sz="10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16"/>
              <p:cNvSpPr/>
              <p:nvPr/>
            </p:nvSpPr>
            <p:spPr>
              <a:xfrm>
                <a:off x="3432644" y="2893061"/>
                <a:ext cx="2448867" cy="595206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16"/>
              <p:cNvSpPr txBox="1"/>
              <p:nvPr/>
            </p:nvSpPr>
            <p:spPr>
              <a:xfrm rot="-2481470">
                <a:off x="5807415" y="2516373"/>
                <a:ext cx="1232218" cy="3693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Arial"/>
                  <a:buNone/>
                </a:pPr>
                <a:r>
                  <a:rPr lang="lt-LT" sz="9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Kategorie procesów poznawczych</a:t>
                </a:r>
                <a:endParaRPr sz="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13" name="Google Shape;713;p1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>
                <a:solidFill>
                  <a:schemeClr val="lt1"/>
                </a:solidFill>
              </a:rPr>
              <a:t>16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61AAEFCB-3810-F6AF-0860-A2E671DD9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1981200"/>
            <a:ext cx="5892800" cy="41783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8"/>
          <p:cNvSpPr/>
          <p:nvPr/>
        </p:nvSpPr>
        <p:spPr>
          <a:xfrm>
            <a:off x="415020" y="1762126"/>
            <a:ext cx="3747405" cy="4357498"/>
          </a:xfrm>
          <a:prstGeom prst="rect">
            <a:avLst/>
          </a:prstGeom>
          <a:solidFill>
            <a:srgbClr val="D2DD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18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22" name="Google Shape;722;p18"/>
          <p:cNvGraphicFramePr/>
          <p:nvPr/>
        </p:nvGraphicFramePr>
        <p:xfrm>
          <a:off x="4390347" y="1762126"/>
          <a:ext cx="3000000" cy="3000000"/>
        </p:xfrm>
        <a:graphic>
          <a:graphicData uri="http://schemas.openxmlformats.org/drawingml/2006/table">
            <a:tbl>
              <a:tblPr firstRow="1" firstCol="1" lastRow="1" lastCol="1" bandRow="1" bandCol="1">
                <a:noFill/>
                <a:tableStyleId>{5DBEE11D-5427-41DB-BFCD-56F55D2A7D44}</a:tableStyleId>
              </a:tblPr>
              <a:tblGrid>
                <a:gridCol w="109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6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6575">
                <a:tc rowSpan="7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400" b="0" i="0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400" b="0" i="0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0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400" b="1" i="0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b="1" u="none" strike="noStrike" cap="none">
                          <a:solidFill>
                            <a:schemeClr val="dk2"/>
                          </a:solidFill>
                        </a:rPr>
                        <a:t>Umiejętności myślenia niższego rzędu</a:t>
                      </a:r>
                      <a:endParaRPr sz="12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b="1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endParaRPr sz="12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400" b="1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endParaRPr sz="1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400" b="1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endParaRPr sz="1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400" b="1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endParaRPr sz="1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400" b="1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endParaRPr sz="1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400" b="1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endParaRPr sz="1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400" b="1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endParaRPr sz="1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400" b="1" u="none" strike="noStrike" cap="none">
                          <a:solidFill>
                            <a:schemeClr val="dk2"/>
                          </a:solidFill>
                        </a:rPr>
                        <a:t> </a:t>
                      </a:r>
                      <a:endParaRPr sz="14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b="1" u="none" strike="noStrike" cap="none">
                          <a:solidFill>
                            <a:schemeClr val="dk2"/>
                          </a:solidFill>
                        </a:rPr>
                        <a:t>Umiejętności myślenia wyższego rzędu</a:t>
                      </a:r>
                      <a:endParaRPr sz="1200" b="1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58000" marR="5800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200" b="1" u="none" strike="noStrike" cap="none">
                          <a:solidFill>
                            <a:schemeClr val="dk2"/>
                          </a:solidFill>
                        </a:rPr>
                        <a:t>Kategoria</a:t>
                      </a:r>
                      <a:endParaRPr sz="12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8000" marR="5800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200" b="1" u="none" strike="noStrike" cap="none">
                          <a:solidFill>
                            <a:schemeClr val="dk2"/>
                          </a:solidFill>
                        </a:rPr>
                        <a:t>Procesy poznawcze</a:t>
                      </a:r>
                      <a:endParaRPr sz="12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8000" marR="580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1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Zapamiętywanie - pobieranie odpowiedniej wiedzy z pamięci długotrwałej.</a:t>
                      </a:r>
                      <a:endParaRPr sz="1200" b="0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8000" marR="5800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Rozpoznawanie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Przywoływanie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58000" marR="580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36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Rozumienie - określanie znaczenia komunikatów instruktażowych, w tym komunikacji ustnej, pisemnej i graficznej.</a:t>
                      </a:r>
                      <a:endParaRPr sz="1200" b="0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8000" marR="5800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Interpretowanie, Wzorcowanie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Klasyfikowanie, podsumowywanie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Wnioskowanie, porównywanie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Wyjaśnianie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58000" marR="580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3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Stosowanie - wykonywanie lub stosowanie procedury w danej sytuacji.</a:t>
                      </a:r>
                      <a:endParaRPr sz="1200" b="0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8000" marR="5800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Wykonywanie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Wdrażanie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58000" marR="580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3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Analizowanie - dzielenie materiału na części składowe i wykrywanie, w jaki sposób części odnoszą się do siebie nawzajem oraz do ogólnej struktury lub celu.</a:t>
                      </a:r>
                      <a:endParaRPr sz="1200" b="0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8000" marR="5800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Różnicowanie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Organizowanie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Przypisywanie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58000" marR="580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5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Ocenianie - dokonywanie osądu w oparciu o kryteria i standardy.</a:t>
                      </a:r>
                      <a:endParaRPr sz="1200" b="0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8000" marR="5800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Sprawdzanie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Krytykowanie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58000" marR="580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59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Tworzenie - łączenie elementów w nowatorską, spójną całość lub tworzenie oryginalnego produktu.</a:t>
                      </a:r>
                      <a:endParaRPr sz="1200" b="0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8000" marR="5800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Generowanie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Planowanie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200" u="none" strike="noStrike" cap="none">
                          <a:solidFill>
                            <a:schemeClr val="dk2"/>
                          </a:solidFill>
                        </a:rPr>
                        <a:t>Tworzenie</a:t>
                      </a:r>
                      <a:endParaRPr sz="1200" u="none" strike="noStrike" cap="none">
                        <a:solidFill>
                          <a:schemeClr val="dk2"/>
                        </a:solidFill>
                      </a:endParaRPr>
                    </a:p>
                  </a:txBody>
                  <a:tcPr marL="58000" marR="580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23" name="Google Shape;723;p18"/>
          <p:cNvSpPr txBox="1"/>
          <p:nvPr/>
        </p:nvSpPr>
        <p:spPr>
          <a:xfrm>
            <a:off x="4390345" y="6998418"/>
            <a:ext cx="6726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18"/>
          <p:cNvSpPr txBox="1"/>
          <p:nvPr/>
        </p:nvSpPr>
        <p:spPr>
          <a:xfrm>
            <a:off x="3257042" y="407866"/>
            <a:ext cx="567791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</a:pPr>
            <a:r>
              <a:rPr lang="lt-LT"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Poziomy myślenia w uczeniu się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18"/>
          <p:cNvSpPr txBox="1"/>
          <p:nvPr/>
        </p:nvSpPr>
        <p:spPr>
          <a:xfrm>
            <a:off x="553813" y="1996392"/>
            <a:ext cx="34323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Uczenie się obejmuje szereg umiejętności myślenia, od podstawowego przypominania po złożone tworzenie. 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 ten pokazuje, w jaki sposób umiejętności te opierają się na sobie nawzajem, wspierając uczestników w przechodzeniu od zrozumienia informacji do ich stosowania, analizowania i tworzenia. 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lt-LT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 procesy poznawcze są ważne przy projektowaniu znaczących i skutecznych doświadczeń edukacyjnych.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6" name="Google Shape;726;p18" descr="A cartoon of a head with rockets and star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88940" y="290670"/>
            <a:ext cx="1093482" cy="1148793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1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2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20"/>
          <p:cNvSpPr txBox="1">
            <a:spLocks noGrp="1"/>
          </p:cNvSpPr>
          <p:nvPr>
            <p:ph type="title"/>
          </p:nvPr>
        </p:nvSpPr>
        <p:spPr>
          <a:xfrm>
            <a:off x="7299803" y="2860196"/>
            <a:ext cx="3767769" cy="391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Sorts Mill Goudy"/>
              <a:buNone/>
            </a:pPr>
            <a:r>
              <a:rPr lang="lt-LT" sz="2700" b="1">
                <a:latin typeface="Arial"/>
                <a:ea typeface="Arial"/>
                <a:cs typeface="Arial"/>
                <a:sym typeface="Arial"/>
              </a:rPr>
              <a:t>CZĘŚĆ 3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20"/>
          <p:cNvSpPr txBox="1">
            <a:spLocks noGrp="1"/>
          </p:cNvSpPr>
          <p:nvPr>
            <p:ph type="body" idx="1"/>
          </p:nvPr>
        </p:nvSpPr>
        <p:spPr>
          <a:xfrm>
            <a:off x="7851774" y="3367171"/>
            <a:ext cx="2663825" cy="114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4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Wyzwania i możliwości w promowaniu CT w edukacji dorosłych: przyjmowanie strategii zaangażowania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20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Google Shape;744;p21" descr="Close-up of circuit boar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453" r="145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21"/>
          <p:cNvSpPr/>
          <p:nvPr/>
        </p:nvSpPr>
        <p:spPr>
          <a:xfrm>
            <a:off x="798576" y="697992"/>
            <a:ext cx="10594848" cy="5462016"/>
          </a:xfrm>
          <a:prstGeom prst="rect">
            <a:avLst/>
          </a:prstGeom>
          <a:solidFill>
            <a:srgbClr val="7F7F7F">
              <a:alpha val="7137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21"/>
          <p:cNvSpPr txBox="1"/>
          <p:nvPr/>
        </p:nvSpPr>
        <p:spPr>
          <a:xfrm>
            <a:off x="1127100" y="1526008"/>
            <a:ext cx="9937800" cy="406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 część, „Wyzwania i możliwości w promowaniu CT w edukacji dorosłych: przyjmowanie strategii zaangażowania”, zapewnia zrozumienie kluczowych uczestników procesu edukacyjnego, w tym trenerów, uczestników i innych odpowiednich interesariuszy.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Analizuje wieloaspektowe wyzwania związane z integracją CT w edukacji dorosłych, podkreślając konieczność współpracy w celu skutecznego rozwiązywania barier i opracowywania trwałych rozwiązań. Wspierając współpracę między nauczycielami, uczestnikami i interesariuszami, można zoptymalizować wdrażanie CT w celu poprawy wyników edukacyjnych.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Dodatkowo, niniejszy rozdział przedstawia strategie angażowania uczestników w proces edukacji CT. Podążając za nimi, trenerzy dorosłych mogą zintegrować CT zgodnie z różnorodnymi potrzebami dorosłych słuchaczy, zapewniając dostępność, motywację i znaczące uczestnictwo w procesie uczenia się.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Pomimo faktu, że należy zapewnić przestrzeń demokratyczną, podczas szkoleń można również zastosować podejście skoncentrowane na nauczycielu.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21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19</a:t>
            </a:fld>
            <a:endParaRPr sz="9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22"/>
          <p:cNvSpPr txBox="1">
            <a:spLocks noGrp="1"/>
          </p:cNvSpPr>
          <p:nvPr>
            <p:ph type="title"/>
          </p:nvPr>
        </p:nvSpPr>
        <p:spPr>
          <a:xfrm>
            <a:off x="1224300" y="1270449"/>
            <a:ext cx="9743400" cy="6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111"/>
              <a:buFont typeface="Arial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Wyzwania związane z wdrażaniem myślenia komputacyjnego dla dorosłych</a:t>
            </a:r>
            <a:endParaRPr/>
          </a:p>
        </p:txBody>
      </p:sp>
      <p:sp>
        <p:nvSpPr>
          <p:cNvPr id="754" name="Google Shape;754;p22"/>
          <p:cNvSpPr txBox="1">
            <a:spLocks noGrp="1"/>
          </p:cNvSpPr>
          <p:nvPr>
            <p:ph type="body" idx="2"/>
          </p:nvPr>
        </p:nvSpPr>
        <p:spPr>
          <a:xfrm>
            <a:off x="803148" y="2270034"/>
            <a:ext cx="7523988" cy="380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r>
              <a:rPr lang="lt-LT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Wyzwania związane z promowaniem CT w edukacji dorosłych wynikają z różnych perspektyw:</a:t>
            </a:r>
            <a:endParaRPr sz="1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lt-LT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Perspektywa skoncentrowana na trenerze.</a:t>
            </a:r>
            <a:r>
              <a:rPr lang="lt-LT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Trenerzy dorosłych często borykają się z brakiem wytycznych pedagogicznych dotyczących skutecznego włączania CT do ich nauczania. Mogą zmagać się z ograniczonym dostępem do odpowiednich materiałów edukacyjnych i niewystarczającymi umiejętnościami, aby ułatwić szkolenia oparte na CT.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lt-LT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Perspektywa skoncentrowana na uczestniku zajęć</a:t>
            </a:r>
            <a:r>
              <a:rPr lang="lt-LT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Wielu dorosłych słuchaczy, szczególnie tych o niższych kwalifikacjach, napotyka przeszkody, takie jak brak motywacji, bariery wewnętrzne i ograniczone zasoby. Negatywne doświadczenia edukacyjne z przeszłości mogą również przyczyniać się do niechęci lub lęku przed uczeniem się nowych pojęć. Trenerzy powinni rozumieć te aspekty. 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lt-LT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Rola interesariuszy. </a:t>
            </a:r>
            <a:r>
              <a:rPr lang="lt-LT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Aby skutecznie wdrożyć CT w edukacji dorosłych, konieczne jest zaangażowanie wszystkich odpowiednich interesariuszy, którzy pomogą zapewnić integracyjny proces edukacyjny, zapewnią sprzęt lub przestrzeń i pomogą odnieść się do rzeczywistych rozwiązań problemów.</a:t>
            </a:r>
            <a:endParaRPr sz="15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2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20</a:t>
            </a:fld>
            <a:endParaRPr/>
          </a:p>
        </p:txBody>
      </p:sp>
      <p:pic>
        <p:nvPicPr>
          <p:cNvPr id="756" name="Google Shape;756;p22" descr="Adult listening in class"/>
          <p:cNvPicPr preferRelativeResize="0"/>
          <p:nvPr/>
        </p:nvPicPr>
        <p:blipFill rotWithShape="1">
          <a:blip r:embed="rId3">
            <a:alphaModFix/>
          </a:blip>
          <a:srcRect l="30085" t="1517" r="19933"/>
          <a:stretch/>
        </p:blipFill>
        <p:spPr>
          <a:xfrm>
            <a:off x="8436864" y="2153920"/>
            <a:ext cx="3073908" cy="4033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23"/>
          <p:cNvSpPr txBox="1">
            <a:spLocks noGrp="1"/>
          </p:cNvSpPr>
          <p:nvPr>
            <p:ph type="body" idx="2"/>
          </p:nvPr>
        </p:nvSpPr>
        <p:spPr>
          <a:xfrm>
            <a:off x="836023" y="2367280"/>
            <a:ext cx="7180217" cy="3342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lt-LT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Możliwości promowania CT w edukacji dorosłych: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lt-LT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Włączenie CT do edukacji dorosłych stwarza znaczące możliwości dla nisko wykwalifikowanych dorosłych, zwiększając ich perspektywy poznawcze, zawodowe i społeczno-ekonomiczne. 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lt-LT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Technologie informacyjno-komunikacyjne przyczyniają się do włączenia społecznego poprzez zmniejszenie przepaści cyfrowej. Dorośli z ograniczonym formalnym wykształceniem często napotykają bariery w uczeniu się przez całe życie i uczestnictwie w rynku pracy, jednak szkolenie z zakresu CT wyposaża ich w niezbędne umiejętności XXI wieku. 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lt-LT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Zasady CT wspierają poczucie własnej efektywności, nawyki uczenia się przez całe życie i aktywne zaangażowanie w społeczeństwie coraz bardziej zależnym od technologii.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2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21</a:t>
            </a:fld>
            <a:endParaRPr/>
          </a:p>
        </p:txBody>
      </p:sp>
      <p:sp>
        <p:nvSpPr>
          <p:cNvPr id="764" name="Google Shape;764;p23"/>
          <p:cNvSpPr txBox="1">
            <a:spLocks noGrp="1"/>
          </p:cNvSpPr>
          <p:nvPr>
            <p:ph type="title"/>
          </p:nvPr>
        </p:nvSpPr>
        <p:spPr>
          <a:xfrm>
            <a:off x="1224280" y="1061766"/>
            <a:ext cx="9743439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Możliwości wdrażania myślenia komputacyjnego dla dorosłych</a:t>
            </a:r>
            <a:endParaRPr/>
          </a:p>
        </p:txBody>
      </p:sp>
      <p:pic>
        <p:nvPicPr>
          <p:cNvPr id="765" name="Google Shape;765;p23" descr="Adult listening in class"/>
          <p:cNvPicPr preferRelativeResize="0"/>
          <p:nvPr/>
        </p:nvPicPr>
        <p:blipFill rotWithShape="1">
          <a:blip r:embed="rId3">
            <a:alphaModFix/>
          </a:blip>
          <a:srcRect l="30085" t="1517" r="19933"/>
          <a:stretch/>
        </p:blipFill>
        <p:spPr>
          <a:xfrm>
            <a:off x="8436864" y="2153920"/>
            <a:ext cx="3073908" cy="4033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"/>
          <p:cNvSpPr/>
          <p:nvPr/>
        </p:nvSpPr>
        <p:spPr>
          <a:xfrm>
            <a:off x="2590802" y="2536236"/>
            <a:ext cx="5862318" cy="2185424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3"/>
          <p:cNvSpPr txBox="1">
            <a:spLocks noGrp="1"/>
          </p:cNvSpPr>
          <p:nvPr>
            <p:ph type="title"/>
          </p:nvPr>
        </p:nvSpPr>
        <p:spPr>
          <a:xfrm>
            <a:off x="1143110" y="961023"/>
            <a:ext cx="9973230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8611"/>
              <a:buNone/>
            </a:pPr>
            <a:r>
              <a:rPr lang="lt-LT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Wyzwania i możliwości związane z promowaniem CT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3"/>
          <p:cNvSpPr txBox="1">
            <a:spLocks noGrp="1"/>
          </p:cNvSpPr>
          <p:nvPr>
            <p:ph type="body" idx="1"/>
          </p:nvPr>
        </p:nvSpPr>
        <p:spPr>
          <a:xfrm>
            <a:off x="916941" y="2536236"/>
            <a:ext cx="1551939" cy="216873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lt-LT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Pedagogiczne</a:t>
            </a:r>
            <a:endParaRPr/>
          </a:p>
        </p:txBody>
      </p:sp>
      <p:sp>
        <p:nvSpPr>
          <p:cNvPr id="774" name="Google Shape;774;p3"/>
          <p:cNvSpPr txBox="1">
            <a:spLocks noGrp="1"/>
          </p:cNvSpPr>
          <p:nvPr>
            <p:ph type="body" idx="2"/>
          </p:nvPr>
        </p:nvSpPr>
        <p:spPr>
          <a:xfrm>
            <a:off x="2519681" y="2747772"/>
            <a:ext cx="5879333" cy="174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Modele uczenia się, które nie odpowiadają potrzebom uczącego się</a:t>
            </a:r>
            <a:endParaRPr/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Trudności z personalizacją uczenia się </a:t>
            </a:r>
            <a:endParaRPr/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Trudności z wyborem odpowiedniego kontekstu nauczania </a:t>
            </a:r>
            <a:endParaRPr/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Brak dostosowanych zasobów lub trenerów doświadczonych w nauczaniu CT nisko wykwalifikowanych dorosłych</a:t>
            </a:r>
            <a:endParaRPr/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Brak wiedzy na temat stosowania strategii nauczania dla nisko wykwalifikowanych dorosłych</a:t>
            </a:r>
            <a:endParaRPr/>
          </a:p>
        </p:txBody>
      </p:sp>
      <p:sp>
        <p:nvSpPr>
          <p:cNvPr id="775" name="Google Shape;775;p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22</a:t>
            </a:fld>
            <a:endParaRPr/>
          </a:p>
        </p:txBody>
      </p:sp>
      <p:sp>
        <p:nvSpPr>
          <p:cNvPr id="776" name="Google Shape;776;p3"/>
          <p:cNvSpPr txBox="1"/>
          <p:nvPr/>
        </p:nvSpPr>
        <p:spPr>
          <a:xfrm>
            <a:off x="9216420" y="2162950"/>
            <a:ext cx="18999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Możliwości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3"/>
          <p:cNvSpPr txBox="1"/>
          <p:nvPr/>
        </p:nvSpPr>
        <p:spPr>
          <a:xfrm>
            <a:off x="1371852" y="2162950"/>
            <a:ext cx="189992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Wyzwanie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3"/>
          <p:cNvSpPr txBox="1"/>
          <p:nvPr/>
        </p:nvSpPr>
        <p:spPr>
          <a:xfrm>
            <a:off x="4696911" y="2186991"/>
            <a:ext cx="309437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Wyjaśnienie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3"/>
          <p:cNvSpPr/>
          <p:nvPr/>
        </p:nvSpPr>
        <p:spPr>
          <a:xfrm>
            <a:off x="2590802" y="4772531"/>
            <a:ext cx="5862318" cy="1261497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3"/>
          <p:cNvSpPr txBox="1">
            <a:spLocks noGrp="1"/>
          </p:cNvSpPr>
          <p:nvPr>
            <p:ph type="body" idx="6"/>
          </p:nvPr>
        </p:nvSpPr>
        <p:spPr>
          <a:xfrm>
            <a:off x="2468880" y="4916511"/>
            <a:ext cx="6220181" cy="2424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przypadku dynamicznych kontekstów dostarczanie najnowszych treści edukacyjnych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Dostosowanie treści do kontekstu i potrzeb każdego uczestnika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Wizualizacja i adaptacja treści zgodnie z kontekstem</a:t>
            </a:r>
            <a:endParaRPr/>
          </a:p>
        </p:txBody>
      </p:sp>
      <p:sp>
        <p:nvSpPr>
          <p:cNvPr id="781" name="Google Shape;781;p3"/>
          <p:cNvSpPr txBox="1">
            <a:spLocks noGrp="1"/>
          </p:cNvSpPr>
          <p:nvPr>
            <p:ph type="body" idx="1"/>
          </p:nvPr>
        </p:nvSpPr>
        <p:spPr>
          <a:xfrm>
            <a:off x="8524241" y="2552919"/>
            <a:ext cx="2926078" cy="215205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r>
              <a:rPr lang="lt-LT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Podejścia pedagogiczne skoncentrowane na uczestniku/trenerze; zindywidualizowane ścieżki nauki; scaffolding; inwestycje w programy szkoleniowe dla nauczycieli; wykorzystanie interaktywnych strategii nauczania (grywalizacja, opowiadanie historii, wspólne uczenie się i zajęcia praktyczne).</a:t>
            </a:r>
            <a:endParaRPr/>
          </a:p>
        </p:txBody>
      </p:sp>
      <p:sp>
        <p:nvSpPr>
          <p:cNvPr id="782" name="Google Shape;782;p3"/>
          <p:cNvSpPr txBox="1">
            <a:spLocks noGrp="1"/>
          </p:cNvSpPr>
          <p:nvPr>
            <p:ph type="body" idx="1"/>
          </p:nvPr>
        </p:nvSpPr>
        <p:spPr>
          <a:xfrm>
            <a:off x="916941" y="4772530"/>
            <a:ext cx="1551939" cy="126149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lt-LT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Treść i kontekst nauki</a:t>
            </a:r>
            <a:endParaRPr/>
          </a:p>
        </p:txBody>
      </p:sp>
      <p:sp>
        <p:nvSpPr>
          <p:cNvPr id="783" name="Google Shape;783;p3"/>
          <p:cNvSpPr txBox="1">
            <a:spLocks noGrp="1"/>
          </p:cNvSpPr>
          <p:nvPr>
            <p:ph type="body" idx="1"/>
          </p:nvPr>
        </p:nvSpPr>
        <p:spPr>
          <a:xfrm>
            <a:off x="8524242" y="4772531"/>
            <a:ext cx="2926078" cy="126149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r>
              <a:rPr lang="lt-LT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Odpowiednie treści edukacyjne; ulepszona personalizacja; interaktywne symulacje, graficzne wizualizacje, studia przypadków ze świata rzeczywistego</a:t>
            </a:r>
            <a:endParaRPr/>
          </a:p>
        </p:txBody>
      </p:sp>
      <p:pic>
        <p:nvPicPr>
          <p:cNvPr id="784" name="Google Shape;784;p3" descr="Icon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0172" y="1753720"/>
            <a:ext cx="631539" cy="58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3" descr="Un dibujo de un perr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467" y="2101410"/>
            <a:ext cx="814385" cy="764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8"/>
          <p:cNvSpPr/>
          <p:nvPr/>
        </p:nvSpPr>
        <p:spPr>
          <a:xfrm>
            <a:off x="2590802" y="2536236"/>
            <a:ext cx="5862318" cy="1959558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8"/>
          <p:cNvSpPr txBox="1">
            <a:spLocks noGrp="1"/>
          </p:cNvSpPr>
          <p:nvPr>
            <p:ph type="title"/>
          </p:nvPr>
        </p:nvSpPr>
        <p:spPr>
          <a:xfrm>
            <a:off x="1143110" y="961023"/>
            <a:ext cx="9973230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8611"/>
              <a:buNone/>
            </a:pPr>
            <a:r>
              <a:rPr lang="lt-LT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Wyzwania i możliwości związane z promowaniem CT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8"/>
          <p:cNvSpPr txBox="1">
            <a:spLocks noGrp="1"/>
          </p:cNvSpPr>
          <p:nvPr>
            <p:ph type="body" idx="1"/>
          </p:nvPr>
        </p:nvSpPr>
        <p:spPr>
          <a:xfrm>
            <a:off x="916941" y="2536237"/>
            <a:ext cx="1551939" cy="195955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lt-LT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Osobiste</a:t>
            </a:r>
            <a:endParaRPr/>
          </a:p>
        </p:txBody>
      </p:sp>
      <p:sp>
        <p:nvSpPr>
          <p:cNvPr id="794" name="Google Shape;794;p8"/>
          <p:cNvSpPr txBox="1">
            <a:spLocks noGrp="1"/>
          </p:cNvSpPr>
          <p:nvPr>
            <p:ph type="body" idx="2"/>
          </p:nvPr>
        </p:nvSpPr>
        <p:spPr>
          <a:xfrm>
            <a:off x="2644908" y="2747422"/>
            <a:ext cx="5879333" cy="174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3519" lvl="0" indent="-263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Niewystarczające uznanie znaczenia przedmiotu i jego praktycznego znaczenia.</a:t>
            </a:r>
            <a:endParaRPr/>
          </a:p>
          <a:p>
            <a:pPr marL="263519" lvl="0" indent="-263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Brak motywacji i zaangażowania uczącego się </a:t>
            </a:r>
            <a:endParaRPr/>
          </a:p>
          <a:p>
            <a:pPr marL="263519" lvl="0" indent="-263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Brak doświadczenia w zakresie urządzeń technologicznych i wiedzy, jak zbierać, analizować i interpretować dane </a:t>
            </a:r>
            <a:endParaRPr/>
          </a:p>
          <a:p>
            <a:pPr marL="263519" lvl="0" indent="-263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Opór wobec nowych metod uczenia się</a:t>
            </a:r>
            <a:endParaRPr/>
          </a:p>
        </p:txBody>
      </p:sp>
      <p:sp>
        <p:nvSpPr>
          <p:cNvPr id="795" name="Google Shape;795;p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23</a:t>
            </a:fld>
            <a:endParaRPr/>
          </a:p>
        </p:txBody>
      </p:sp>
      <p:sp>
        <p:nvSpPr>
          <p:cNvPr id="796" name="Google Shape;796;p8"/>
          <p:cNvSpPr txBox="1"/>
          <p:nvPr/>
        </p:nvSpPr>
        <p:spPr>
          <a:xfrm>
            <a:off x="9216420" y="2162950"/>
            <a:ext cx="18999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Możliwości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8"/>
          <p:cNvSpPr txBox="1"/>
          <p:nvPr/>
        </p:nvSpPr>
        <p:spPr>
          <a:xfrm>
            <a:off x="1371852" y="2162950"/>
            <a:ext cx="189992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Wyzwanie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8"/>
          <p:cNvSpPr txBox="1"/>
          <p:nvPr/>
        </p:nvSpPr>
        <p:spPr>
          <a:xfrm>
            <a:off x="4696911" y="2186991"/>
            <a:ext cx="309437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Wyjaśnienie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8"/>
          <p:cNvSpPr/>
          <p:nvPr/>
        </p:nvSpPr>
        <p:spPr>
          <a:xfrm>
            <a:off x="2590802" y="4690297"/>
            <a:ext cx="5862318" cy="1343731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8"/>
          <p:cNvSpPr txBox="1">
            <a:spLocks noGrp="1"/>
          </p:cNvSpPr>
          <p:nvPr>
            <p:ph type="body" idx="6"/>
          </p:nvPr>
        </p:nvSpPr>
        <p:spPr>
          <a:xfrm>
            <a:off x="2474483" y="4691559"/>
            <a:ext cx="6220181" cy="2424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Wykorzystanie abstrakcji wysokiego poziomu, które utrudniają zrozumienie uczestnikom o mniejszych umiejętnościach cyfrowych.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Potrzeba zachowania równowagi między wiedzą teoretyczną a praktyką może zmniejszyć zainteresowanie danym tematem.</a:t>
            </a:r>
            <a:endParaRPr/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Trudności w zrozumieniu abstrakcyjnych pojęć, takich jak algorytmy lub wzorce.</a:t>
            </a:r>
            <a:endParaRPr/>
          </a:p>
        </p:txBody>
      </p:sp>
      <p:sp>
        <p:nvSpPr>
          <p:cNvPr id="801" name="Google Shape;801;p8"/>
          <p:cNvSpPr txBox="1">
            <a:spLocks noGrp="1"/>
          </p:cNvSpPr>
          <p:nvPr>
            <p:ph type="body" idx="1"/>
          </p:nvPr>
        </p:nvSpPr>
        <p:spPr>
          <a:xfrm>
            <a:off x="8524241" y="2552919"/>
            <a:ext cx="2926078" cy="19428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lt-LT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Integracja rzeczywistych scenariuszy rozwiązywania problemów i zadań związanych z miejscem pracy, adaptacyjne technologie uczenia się i grywalizacja; personalizacja, metodologie skoncentrowane na uczestniku zajęć. </a:t>
            </a:r>
            <a:r>
              <a:rPr lang="lt-LT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8"/>
          <p:cNvSpPr txBox="1">
            <a:spLocks noGrp="1"/>
          </p:cNvSpPr>
          <p:nvPr>
            <p:ph type="body" idx="1"/>
          </p:nvPr>
        </p:nvSpPr>
        <p:spPr>
          <a:xfrm>
            <a:off x="916941" y="4639776"/>
            <a:ext cx="1551939" cy="139425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lt-LT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Poznawcze </a:t>
            </a:r>
            <a:endParaRPr/>
          </a:p>
        </p:txBody>
      </p:sp>
      <p:sp>
        <p:nvSpPr>
          <p:cNvPr id="803" name="Google Shape;803;p8"/>
          <p:cNvSpPr txBox="1">
            <a:spLocks noGrp="1"/>
          </p:cNvSpPr>
          <p:nvPr>
            <p:ph type="body" idx="1"/>
          </p:nvPr>
        </p:nvSpPr>
        <p:spPr>
          <a:xfrm>
            <a:off x="8524242" y="4690297"/>
            <a:ext cx="2926078" cy="134373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lt-LT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Wykorzystanie niskopoziomowych abstrakcji; integracja koncepcji CT w rzeczywistych scenariuszach; uczenie się przez doświadczenie i wdrażanie strategii metapoznawczych; reprezentacja graficzna i schematy blokowe.</a:t>
            </a:r>
            <a:endParaRPr/>
          </a:p>
        </p:txBody>
      </p:sp>
      <p:pic>
        <p:nvPicPr>
          <p:cNvPr id="804" name="Google Shape;804;p8" descr="Icon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0172" y="1753720"/>
            <a:ext cx="631539" cy="58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8" descr="Un dibujo de un perr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467" y="2101410"/>
            <a:ext cx="814385" cy="764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5"/>
          <p:cNvSpPr/>
          <p:nvPr/>
        </p:nvSpPr>
        <p:spPr>
          <a:xfrm>
            <a:off x="2590802" y="2536236"/>
            <a:ext cx="5862318" cy="1959558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15"/>
          <p:cNvSpPr txBox="1">
            <a:spLocks noGrp="1"/>
          </p:cNvSpPr>
          <p:nvPr>
            <p:ph type="title"/>
          </p:nvPr>
        </p:nvSpPr>
        <p:spPr>
          <a:xfrm>
            <a:off x="1143110" y="961023"/>
            <a:ext cx="9973230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8611"/>
              <a:buNone/>
            </a:pPr>
            <a:r>
              <a:rPr lang="lt-LT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Wyzwania i możliwości związane z promowaniem CT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15"/>
          <p:cNvSpPr txBox="1">
            <a:spLocks noGrp="1"/>
          </p:cNvSpPr>
          <p:nvPr>
            <p:ph type="body" idx="1"/>
          </p:nvPr>
        </p:nvSpPr>
        <p:spPr>
          <a:xfrm>
            <a:off x="916941" y="2536237"/>
            <a:ext cx="1551939" cy="195955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None/>
            </a:pPr>
            <a:r>
              <a:rPr lang="lt-LT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Technologiczne</a:t>
            </a:r>
            <a:endParaRPr/>
          </a:p>
        </p:txBody>
      </p:sp>
      <p:sp>
        <p:nvSpPr>
          <p:cNvPr id="814" name="Google Shape;814;p15"/>
          <p:cNvSpPr txBox="1">
            <a:spLocks noGrp="1"/>
          </p:cNvSpPr>
          <p:nvPr>
            <p:ph type="body" idx="2"/>
          </p:nvPr>
        </p:nvSpPr>
        <p:spPr>
          <a:xfrm>
            <a:off x="2644908" y="2747422"/>
            <a:ext cx="5879333" cy="174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Brak odpowiednich narzędzi, które zapewniają adaptację i generalizację </a:t>
            </a:r>
            <a:endParaRPr/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Brak wsparcia technicznego (interaktywna nauka powinna pokonywać przeszkody związane z problemami pedagogicznymi i poznawczymi)</a:t>
            </a:r>
            <a:endParaRPr/>
          </a:p>
          <a:p>
            <a:pPr marL="457200" lvl="0" indent="-299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Ograniczony dostęp lub brak dostępu do komputerów, Internetu lub narzędzi cyfrowych</a:t>
            </a:r>
            <a:endParaRPr/>
          </a:p>
        </p:txBody>
      </p:sp>
      <p:sp>
        <p:nvSpPr>
          <p:cNvPr id="815" name="Google Shape;815;p1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24</a:t>
            </a:fld>
            <a:endParaRPr/>
          </a:p>
        </p:txBody>
      </p:sp>
      <p:sp>
        <p:nvSpPr>
          <p:cNvPr id="816" name="Google Shape;816;p15"/>
          <p:cNvSpPr txBox="1"/>
          <p:nvPr/>
        </p:nvSpPr>
        <p:spPr>
          <a:xfrm>
            <a:off x="9216420" y="2162950"/>
            <a:ext cx="18999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Możliwości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15"/>
          <p:cNvSpPr txBox="1"/>
          <p:nvPr/>
        </p:nvSpPr>
        <p:spPr>
          <a:xfrm>
            <a:off x="1371852" y="2162950"/>
            <a:ext cx="189992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Wyzwanie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15"/>
          <p:cNvSpPr txBox="1"/>
          <p:nvPr/>
        </p:nvSpPr>
        <p:spPr>
          <a:xfrm>
            <a:off x="4696911" y="2186991"/>
            <a:ext cx="309437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Wyjaśnienie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15"/>
          <p:cNvSpPr/>
          <p:nvPr/>
        </p:nvSpPr>
        <p:spPr>
          <a:xfrm>
            <a:off x="2590802" y="4690297"/>
            <a:ext cx="5862318" cy="1343731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15"/>
          <p:cNvSpPr txBox="1">
            <a:spLocks noGrp="1"/>
          </p:cNvSpPr>
          <p:nvPr>
            <p:ph type="body" idx="6"/>
          </p:nvPr>
        </p:nvSpPr>
        <p:spPr>
          <a:xfrm>
            <a:off x="2809875" y="4775742"/>
            <a:ext cx="5998064" cy="112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6700" lvl="0" indent="-2667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Konkurencyjne obowiązki (praca lub sprawy rodzinne) mogą ograniczać czas na naukę.</a:t>
            </a:r>
            <a:endParaRPr/>
          </a:p>
          <a:p>
            <a:pPr marL="266700" lvl="0" indent="-2667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</a:pPr>
            <a:r>
              <a:rPr lang="lt-LT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Ograniczone zasoby (czasowe, finansowe, logistyczne, zwłaszcza jeśli uczestnicy mieszkają na peryferiach).</a:t>
            </a:r>
            <a:endParaRPr/>
          </a:p>
        </p:txBody>
      </p:sp>
      <p:sp>
        <p:nvSpPr>
          <p:cNvPr id="821" name="Google Shape;821;p15"/>
          <p:cNvSpPr txBox="1">
            <a:spLocks noGrp="1"/>
          </p:cNvSpPr>
          <p:nvPr>
            <p:ph type="body" idx="1"/>
          </p:nvPr>
        </p:nvSpPr>
        <p:spPr>
          <a:xfrm>
            <a:off x="8524241" y="2552919"/>
            <a:ext cx="2926078" cy="194287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lt-LT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Rozwój adaptacyjnych technologii edukacyjnych; integracja mobilnego uczenia się (m-learning), zasobów offline i centrów technologicznych społeczności. </a:t>
            </a:r>
            <a:r>
              <a:rPr lang="lt-LT"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15"/>
          <p:cNvSpPr txBox="1">
            <a:spLocks noGrp="1"/>
          </p:cNvSpPr>
          <p:nvPr>
            <p:ph type="body" idx="1"/>
          </p:nvPr>
        </p:nvSpPr>
        <p:spPr>
          <a:xfrm>
            <a:off x="916941" y="4639776"/>
            <a:ext cx="1551939" cy="139425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lt-LT" sz="1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Socio-ekonomiczne/kulturowe</a:t>
            </a:r>
            <a:endParaRPr sz="16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15"/>
          <p:cNvSpPr txBox="1">
            <a:spLocks noGrp="1"/>
          </p:cNvSpPr>
          <p:nvPr>
            <p:ph type="body" idx="1"/>
          </p:nvPr>
        </p:nvSpPr>
        <p:spPr>
          <a:xfrm>
            <a:off x="8524242" y="4690297"/>
            <a:ext cx="2926078" cy="134373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lt-LT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Modele nauczania online i mieszanego, kursy asynchroniczne, moduły mikroedukacyjne. Społecznościowe centra edukacyjne mogą służyć jako dostępne przestrzenie edukacyjne.</a:t>
            </a:r>
            <a:endParaRPr sz="12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4" name="Google Shape;824;p15" descr="Icon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90172" y="1753720"/>
            <a:ext cx="631539" cy="58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15" descr="Un dibujo de un perr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467" y="2101410"/>
            <a:ext cx="814385" cy="764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7"/>
          <p:cNvSpPr txBox="1">
            <a:spLocks noGrp="1"/>
          </p:cNvSpPr>
          <p:nvPr>
            <p:ph type="body" idx="1"/>
          </p:nvPr>
        </p:nvSpPr>
        <p:spPr>
          <a:xfrm>
            <a:off x="924560" y="2135829"/>
            <a:ext cx="6278879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22824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</a:pPr>
            <a:r>
              <a:rPr lang="lt-LT" sz="1600" b="1">
                <a:solidFill>
                  <a:srgbClr val="000000"/>
                </a:solidFill>
              </a:rPr>
              <a:t>Aby zaangażować uczących się:</a:t>
            </a:r>
            <a:endParaRPr sz="1600">
              <a:solidFill>
                <a:srgbClr val="000000"/>
              </a:solidFill>
            </a:endParaRPr>
          </a:p>
          <a:p>
            <a:pPr marL="51444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Zaangażowanie uczestników może być większe, gdy mogą oni odgrywać rolę mediatora, lidera lub członka zespołu, ale wszyscy powinni uczestniczyć w ćwiczeniach (studenci, badacze i nauczyciele). </a:t>
            </a:r>
            <a:endParaRPr/>
          </a:p>
          <a:p>
            <a:pPr marL="51444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Dorośli również mają wiele doświadczeń życiowych, dlatego mogą się nimi dzielić. </a:t>
            </a:r>
            <a:endParaRPr/>
          </a:p>
          <a:p>
            <a:pPr marL="51444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Różne metody nauczania powinny być angażujące: ustawione w kręgu, podzielone na zespoły lub w inny sposób, który sprzyja bezpośredniej komunikacji, kontaktowi i współpracy. Ćwiczenia powinny być prezentowane w zachęcający i atrakcyjny sposób, aby wzbudzić zainteresowanie uczących się. </a:t>
            </a:r>
            <a:endParaRPr/>
          </a:p>
        </p:txBody>
      </p:sp>
      <p:sp>
        <p:nvSpPr>
          <p:cNvPr id="833" name="Google Shape;833;p17"/>
          <p:cNvSpPr txBox="1"/>
          <p:nvPr/>
        </p:nvSpPr>
        <p:spPr>
          <a:xfrm>
            <a:off x="1087120" y="1117289"/>
            <a:ext cx="594461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lt-LT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Strategie promowania myślenia komputacyjnego: zaangażowanie uczących się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17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835" name="Google Shape;835;p17" descr="Adult listening in class"/>
          <p:cNvPicPr preferRelativeResize="0"/>
          <p:nvPr/>
        </p:nvPicPr>
        <p:blipFill rotWithShape="1">
          <a:blip r:embed="rId3">
            <a:alphaModFix/>
          </a:blip>
          <a:srcRect l="30085" t="1517" r="29009"/>
          <a:stretch/>
        </p:blipFill>
        <p:spPr>
          <a:xfrm>
            <a:off x="8082840" y="0"/>
            <a:ext cx="41091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1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356bc7ddeec_0_509"/>
          <p:cNvSpPr txBox="1"/>
          <p:nvPr/>
        </p:nvSpPr>
        <p:spPr>
          <a:xfrm>
            <a:off x="921360" y="2135499"/>
            <a:ext cx="6397800" cy="3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Aby stworzyć potrzebę: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440" marR="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Gdy działania są jak najbardziej zbliżone do kontekstu społeczno-kulturowego uczących się, sprawi to, że poczują, że wiedza, którą tworzą, może być stosowana i związana z ich potrzebami, zainteresowaniami, pragnieniami, ciekawostkami, trudnościami itp.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24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Aby pokazać użyteczność: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440" marR="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Gdy treści szkoleniowe i zadania praktyczne dotyczą rzeczy przydatnych dla uczestników, mogą oni natychmiast je zastosować i dostrzec korzyści.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440" marR="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Przejrzyste, dobrze zorganizowane, wizualizowane i spójne treści szkoleniowe dadzą im poczucie, że robią postępy i uczą się więcej.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4" name="Google Shape;844;g356bc7ddeec_0_509"/>
          <p:cNvPicPr preferRelativeResize="0"/>
          <p:nvPr/>
        </p:nvPicPr>
        <p:blipFill rotWithShape="1">
          <a:blip r:embed="rId3">
            <a:alphaModFix/>
          </a:blip>
          <a:srcRect l="30344" r="30348"/>
          <a:stretch/>
        </p:blipFill>
        <p:spPr>
          <a:xfrm>
            <a:off x="8140680" y="0"/>
            <a:ext cx="4051081" cy="6857638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g356bc7ddeec_0_509"/>
          <p:cNvSpPr txBox="1"/>
          <p:nvPr/>
        </p:nvSpPr>
        <p:spPr>
          <a:xfrm>
            <a:off x="1087120" y="1117289"/>
            <a:ext cx="594461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lt-LT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Strategie promowania myślenia komputacyjnego: zaangażowanie uczących się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9"/>
          <p:cNvSpPr txBox="1">
            <a:spLocks noGrp="1"/>
          </p:cNvSpPr>
          <p:nvPr>
            <p:ph type="body" idx="1"/>
          </p:nvPr>
        </p:nvSpPr>
        <p:spPr>
          <a:xfrm>
            <a:off x="899668" y="2150578"/>
            <a:ext cx="631952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lt-LT" sz="1600" b="1">
                <a:solidFill>
                  <a:srgbClr val="000000"/>
                </a:solidFill>
              </a:rPr>
              <a:t>Aby spersonalizować</a:t>
            </a:r>
            <a:endParaRPr sz="1600">
              <a:solidFill>
                <a:srgbClr val="000000"/>
              </a:solidFill>
            </a:endParaRPr>
          </a:p>
          <a:p>
            <a:pPr marL="51444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Treści szkoleniowe muszą być dostosowane do wszystkich grup uczących się, zwłaszcza w odniesieniu do ograniczeń lub trudności w zakresie ruchu i wzroku. </a:t>
            </a:r>
            <a:endParaRPr/>
          </a:p>
          <a:p>
            <a:pPr marL="51444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W przypadku osób niepełnosprawnych (takich jak głuchota lub ślepota) mogą być potrzebne specjalistyczne zasoby. </a:t>
            </a:r>
            <a:endParaRPr/>
          </a:p>
          <a:p>
            <a:pPr marL="514440" lvl="0" indent="-28548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Uczestnicy mogą uczyć się w różnym tempie. Zamiast przyspieszać uczestników, którzy nie ukończyli swoich zadań, lepiej jest zaoferować dodatkowe zajęcia tym, którzy już je ukończyli, poprosić ich o pomoc innym uczestnikom lub pokazać, co zrobili i czego się nauczyli. </a:t>
            </a:r>
            <a:endParaRPr/>
          </a:p>
        </p:txBody>
      </p:sp>
      <p:sp>
        <p:nvSpPr>
          <p:cNvPr id="853" name="Google Shape;853;p19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854" name="Google Shape;854;p19" descr="Adult listening in class"/>
          <p:cNvPicPr preferRelativeResize="0"/>
          <p:nvPr/>
        </p:nvPicPr>
        <p:blipFill rotWithShape="1">
          <a:blip r:embed="rId3">
            <a:alphaModFix/>
          </a:blip>
          <a:srcRect l="30085" t="1517" r="29009"/>
          <a:stretch/>
        </p:blipFill>
        <p:spPr>
          <a:xfrm>
            <a:off x="8082840" y="0"/>
            <a:ext cx="41091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27</a:t>
            </a:fld>
            <a:endParaRPr/>
          </a:p>
        </p:txBody>
      </p:sp>
      <p:sp>
        <p:nvSpPr>
          <p:cNvPr id="856" name="Google Shape;856;p19"/>
          <p:cNvSpPr txBox="1"/>
          <p:nvPr/>
        </p:nvSpPr>
        <p:spPr>
          <a:xfrm>
            <a:off x="1087120" y="1117289"/>
            <a:ext cx="594461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lt-LT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Strategie promowania myślenia komputacyjnego: zaangażowanie uczących się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24"/>
          <p:cNvSpPr txBox="1">
            <a:spLocks noGrp="1"/>
          </p:cNvSpPr>
          <p:nvPr>
            <p:ph type="body" idx="1"/>
          </p:nvPr>
        </p:nvSpPr>
        <p:spPr>
          <a:xfrm>
            <a:off x="899668" y="2223730"/>
            <a:ext cx="631952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lt-LT" sz="1600" b="1">
                <a:solidFill>
                  <a:srgbClr val="000000"/>
                </a:solidFill>
              </a:rPr>
              <a:t>Aby zastosować podejście transdyscyplinarne </a:t>
            </a:r>
            <a:endParaRPr sz="1600">
              <a:solidFill>
                <a:srgbClr val="000000"/>
              </a:solidFill>
            </a:endParaRPr>
          </a:p>
          <a:p>
            <a:pPr marL="514710" lvl="0" indent="-28575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Działania muszą obejmować połączenie różnych treści, nadając priorytet pracy w tematycznych sytuacjach problemowych zamiast konkretnych treści. </a:t>
            </a:r>
            <a:endParaRPr/>
          </a:p>
          <a:p>
            <a:pPr marL="457200" lvl="0" indent="-22824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lang="lt-LT" sz="1600" b="1">
                <a:solidFill>
                  <a:srgbClr val="000000"/>
                </a:solidFill>
              </a:rPr>
              <a:t>Aby stworzyć pozytywne doświadczenia </a:t>
            </a:r>
            <a:endParaRPr sz="1600">
              <a:solidFill>
                <a:srgbClr val="000000"/>
              </a:solidFill>
            </a:endParaRPr>
          </a:p>
          <a:p>
            <a:pPr marL="514710" lvl="0" indent="-28575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Kiedy doświadczenie jest radosne, pozytywne i angażujące dla dorosłych, którzy stosują CT w praktyce, będzie to miało pozytywny wpływ na tworzenie kultury cyfrowej. </a:t>
            </a:r>
            <a:endParaRPr/>
          </a:p>
          <a:p>
            <a:pPr marL="514710" lvl="0" indent="-28575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>
                <a:solidFill>
                  <a:srgbClr val="000000"/>
                </a:solidFill>
              </a:rPr>
              <a:t>Proces ten tworzy modele mentalne, które pomagają uczestnikom rozwijać znajomość urządzeń technologicznych, zmniejszając odrzucenie i strach przed odkrywaniem nowych technologii.. </a:t>
            </a:r>
            <a:endParaRPr/>
          </a:p>
        </p:txBody>
      </p:sp>
      <p:sp>
        <p:nvSpPr>
          <p:cNvPr id="864" name="Google Shape;864;p24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865" name="Google Shape;865;p24" descr="Adult listening in class"/>
          <p:cNvPicPr preferRelativeResize="0"/>
          <p:nvPr/>
        </p:nvPicPr>
        <p:blipFill rotWithShape="1">
          <a:blip r:embed="rId3">
            <a:alphaModFix/>
          </a:blip>
          <a:srcRect l="30085" t="1517" r="29009"/>
          <a:stretch/>
        </p:blipFill>
        <p:spPr>
          <a:xfrm>
            <a:off x="8082840" y="0"/>
            <a:ext cx="41091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2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28</a:t>
            </a:fld>
            <a:endParaRPr/>
          </a:p>
        </p:txBody>
      </p:sp>
      <p:sp>
        <p:nvSpPr>
          <p:cNvPr id="867" name="Google Shape;867;p24"/>
          <p:cNvSpPr txBox="1"/>
          <p:nvPr/>
        </p:nvSpPr>
        <p:spPr>
          <a:xfrm>
            <a:off x="1087120" y="1117289"/>
            <a:ext cx="594461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lt-LT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Strategie promowania myślenia komputacyjnego: zaangażowanie uczących się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356bc7ddeec_0_783"/>
          <p:cNvSpPr txBox="1"/>
          <p:nvPr/>
        </p:nvSpPr>
        <p:spPr>
          <a:xfrm>
            <a:off x="948240" y="2231130"/>
            <a:ext cx="6366960" cy="3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Dostępność otwartych zasobów edukacyjnych (OER) i interaktywność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8359" marR="0" lvl="0" indent="-285479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Częścią kultury cyfrowej jest zapewnienie dostępności OER, gdy dorośli mogą uczyć się w nieodpowiednim czasie, korzystając z modeli blended learning, kursów asynchronicznych i modułów mikrolearningowych.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8359" marR="0" lvl="0" indent="-285479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Nie powinno być przeszkodą w uczestnictwie, jeśli uczeń przegapi jakąkolwiek aktywność/szkolenie. Nawet jeśli działania są powiązane z poprzednimi, nowy uczeń powinien mieć możliwość kontynuowania nauki.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8359" marR="0" lvl="0" indent="-285479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Integracja interaktywnych narzędzi może pomóc w obserwowaniu postępów.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8359" marR="0" lvl="0" indent="-285479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Ale jednocześnie powinny istnieć możliwości nauki offline.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5" name="Google Shape;875;g356bc7ddeec_0_783"/>
          <p:cNvPicPr preferRelativeResize="0"/>
          <p:nvPr/>
        </p:nvPicPr>
        <p:blipFill rotWithShape="1">
          <a:blip r:embed="rId3">
            <a:alphaModFix/>
          </a:blip>
          <a:srcRect l="30344" r="30348"/>
          <a:stretch/>
        </p:blipFill>
        <p:spPr>
          <a:xfrm>
            <a:off x="8140680" y="0"/>
            <a:ext cx="4051081" cy="6857638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g356bc7ddeec_0_783"/>
          <p:cNvSpPr txBox="1"/>
          <p:nvPr/>
        </p:nvSpPr>
        <p:spPr>
          <a:xfrm>
            <a:off x="1087120" y="1117289"/>
            <a:ext cx="594461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lt-LT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Strategie promowania myślenia komputacyjnego: zaangażowanie uczących się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9"/>
          <p:cNvSpPr/>
          <p:nvPr/>
        </p:nvSpPr>
        <p:spPr>
          <a:xfrm>
            <a:off x="701041" y="659383"/>
            <a:ext cx="10768148" cy="1091691"/>
          </a:xfrm>
          <a:prstGeom prst="rect">
            <a:avLst/>
          </a:prstGeom>
          <a:solidFill>
            <a:srgbClr val="678877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29"/>
          <p:cNvSpPr txBox="1">
            <a:spLocks noGrp="1"/>
          </p:cNvSpPr>
          <p:nvPr>
            <p:ph type="title"/>
          </p:nvPr>
        </p:nvSpPr>
        <p:spPr>
          <a:xfrm>
            <a:off x="1295449" y="857503"/>
            <a:ext cx="9601102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2605"/>
              <a:buNone/>
            </a:pPr>
            <a:r>
              <a:rPr lang="lt-LT" sz="2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Strategie promowania myślenia komputacyjnego: włączanie do wykładu </a:t>
            </a:r>
            <a:endParaRPr sz="2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29"/>
          <p:cNvSpPr txBox="1">
            <a:spLocks noGrp="1"/>
          </p:cNvSpPr>
          <p:nvPr>
            <p:ph type="body" idx="1"/>
          </p:nvPr>
        </p:nvSpPr>
        <p:spPr>
          <a:xfrm>
            <a:off x="1202690" y="1751074"/>
            <a:ext cx="9993630" cy="432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Główna idea Modelu Świadomości Społecznej (Socially Aware Design): przed opracowaniem jakiegokolwiek rozwiązania należy najpierw zrozumieć problem, angażując zarówno użytkowników, jak i interesariuszy; badanie problemu z wielu perspektyw zapewnia bardziej kompleksowe zrozumienie jego kontekstu.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49149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Font typeface="Arial"/>
              <a:buAutoNum type="arabicParenR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Model koncentruje się na zrozumieniu problemu przed wszystkim innym; </a:t>
            </a:r>
            <a:endParaRPr/>
          </a:p>
          <a:p>
            <a:pPr marL="49149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Font typeface="Arial"/>
              <a:buAutoNum type="arabicParenR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Zrozumienie wykracza poza techniczne aspekty problemu i obejmuje aspekty nieformalne, takie jak kultura i wartości, oraz formalne, takie jak procedury i zasady dotyczące problemu oraz kontekst użycia; </a:t>
            </a:r>
            <a:endParaRPr/>
          </a:p>
          <a:p>
            <a:pPr marL="49149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Font typeface="Arial"/>
              <a:buAutoNum type="arabicParenR"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Badanie jest przeprowadzane z udziałem użytkowników i interesariuszy, którzy są lub będą dotknięci problemem lub jego rozwiązaniem.</a:t>
            </a:r>
            <a:endParaRPr/>
          </a:p>
        </p:txBody>
      </p:sp>
      <p:sp>
        <p:nvSpPr>
          <p:cNvPr id="884" name="Google Shape;884;p2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30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5" name="Google Shape;885;p29"/>
          <p:cNvSpPr/>
          <p:nvPr/>
        </p:nvSpPr>
        <p:spPr>
          <a:xfrm>
            <a:off x="4635966" y="5039505"/>
            <a:ext cx="2727451" cy="952387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29"/>
          <p:cNvSpPr/>
          <p:nvPr/>
        </p:nvSpPr>
        <p:spPr>
          <a:xfrm>
            <a:off x="8091981" y="4865635"/>
            <a:ext cx="2711811" cy="1126257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7" name="Google Shape;887;p29"/>
          <p:cNvGrpSpPr/>
          <p:nvPr/>
        </p:nvGrpSpPr>
        <p:grpSpPr>
          <a:xfrm>
            <a:off x="1281278" y="4365794"/>
            <a:ext cx="9372986" cy="1733435"/>
            <a:chOff x="1167079" y="4223554"/>
            <a:chExt cx="9372986" cy="1733435"/>
          </a:xfrm>
        </p:grpSpPr>
        <p:sp>
          <p:nvSpPr>
            <p:cNvPr id="888" name="Google Shape;888;p29"/>
            <p:cNvSpPr/>
            <p:nvPr/>
          </p:nvSpPr>
          <p:spPr>
            <a:xfrm>
              <a:off x="1597036" y="4223554"/>
              <a:ext cx="8686800" cy="424485"/>
            </a:xfrm>
            <a:prstGeom prst="rect">
              <a:avLst/>
            </a:prstGeom>
            <a:solidFill>
              <a:srgbClr val="678877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286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MODEL ŚWIADOMOŚCI SPOŁECZNEJ</a:t>
              </a:r>
              <a:endParaRPr/>
            </a:p>
          </p:txBody>
        </p:sp>
        <p:sp>
          <p:nvSpPr>
            <p:cNvPr id="889" name="Google Shape;889;p29"/>
            <p:cNvSpPr txBox="1"/>
            <p:nvPr/>
          </p:nvSpPr>
          <p:spPr>
            <a:xfrm>
              <a:off x="4521767" y="4986645"/>
              <a:ext cx="2727451" cy="7386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Tworzyć umiejętności związane z zainteresowaniami dorosłych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29"/>
            <p:cNvSpPr/>
            <p:nvPr/>
          </p:nvSpPr>
          <p:spPr>
            <a:xfrm>
              <a:off x="1167079" y="4913217"/>
              <a:ext cx="2757647" cy="1043772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Poznać  uczących się i zrozumieć, co jest dla nich ważne, z jakich technologii korzystają.</a:t>
              </a:r>
              <a:endParaRPr/>
            </a:p>
          </p:txBody>
        </p:sp>
        <p:sp>
          <p:nvSpPr>
            <p:cNvPr id="891" name="Google Shape;891;p29"/>
            <p:cNvSpPr/>
            <p:nvPr/>
          </p:nvSpPr>
          <p:spPr>
            <a:xfrm>
              <a:off x="1341581" y="4617333"/>
              <a:ext cx="2437270" cy="344845"/>
            </a:xfrm>
            <a:prstGeom prst="roundRect">
              <a:avLst>
                <a:gd name="adj" fmla="val 16667"/>
              </a:avLst>
            </a:prstGeom>
            <a:solidFill>
              <a:srgbClr val="67887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1. ZNAĆ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29"/>
            <p:cNvSpPr txBox="1"/>
            <p:nvPr/>
          </p:nvSpPr>
          <p:spPr>
            <a:xfrm>
              <a:off x="8115897" y="4986645"/>
              <a:ext cx="242416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Wdrożyć działania zgodnie z zestawem zasad</a:t>
              </a:r>
              <a:endParaRPr/>
            </a:p>
          </p:txBody>
        </p:sp>
        <p:sp>
          <p:nvSpPr>
            <p:cNvPr id="893" name="Google Shape;893;p29"/>
            <p:cNvSpPr/>
            <p:nvPr/>
          </p:nvSpPr>
          <p:spPr>
            <a:xfrm>
              <a:off x="8115896" y="4617333"/>
              <a:ext cx="2424169" cy="344845"/>
            </a:xfrm>
            <a:prstGeom prst="roundRect">
              <a:avLst>
                <a:gd name="adj" fmla="val 16667"/>
              </a:avLst>
            </a:prstGeom>
            <a:solidFill>
              <a:srgbClr val="67887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3. </a:t>
              </a:r>
              <a:r>
                <a:rPr lang="lt-LT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WDROŻYĆ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29"/>
            <p:cNvSpPr/>
            <p:nvPr/>
          </p:nvSpPr>
          <p:spPr>
            <a:xfrm>
              <a:off x="4650554" y="4626084"/>
              <a:ext cx="2437270" cy="344845"/>
            </a:xfrm>
            <a:prstGeom prst="roundRect">
              <a:avLst>
                <a:gd name="adj" fmla="val 16667"/>
              </a:avLst>
            </a:prstGeom>
            <a:solidFill>
              <a:srgbClr val="67887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2. TWORZYĆ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29"/>
            <p:cNvSpPr/>
            <p:nvPr/>
          </p:nvSpPr>
          <p:spPr>
            <a:xfrm>
              <a:off x="3860269" y="4659976"/>
              <a:ext cx="659911" cy="2803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678877"/>
            </a:solidFill>
            <a:ln w="25400" cap="flat" cmpd="sng">
              <a:solidFill>
                <a:srgbClr val="67887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29"/>
            <p:cNvSpPr/>
            <p:nvPr/>
          </p:nvSpPr>
          <p:spPr>
            <a:xfrm>
              <a:off x="7256000" y="4641465"/>
              <a:ext cx="659911" cy="2803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678877"/>
            </a:solidFill>
            <a:ln w="25400" cap="flat" cmpd="sng">
              <a:solidFill>
                <a:srgbClr val="67887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33"/>
          <p:cNvSpPr/>
          <p:nvPr/>
        </p:nvSpPr>
        <p:spPr>
          <a:xfrm>
            <a:off x="750570" y="1792935"/>
            <a:ext cx="6760334" cy="4322759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33"/>
          <p:cNvSpPr txBox="1">
            <a:spLocks noGrp="1"/>
          </p:cNvSpPr>
          <p:nvPr>
            <p:ph type="body" idx="1"/>
          </p:nvPr>
        </p:nvSpPr>
        <p:spPr>
          <a:xfrm>
            <a:off x="816610" y="1792935"/>
            <a:ext cx="6336030" cy="432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Zastosowanie modelu projektowania społecznie świadomego w edukacji dorosłych.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1">
                <a:latin typeface="Arial"/>
                <a:ea typeface="Arial"/>
                <a:cs typeface="Arial"/>
                <a:sym typeface="Arial"/>
              </a:rPr>
              <a:t>Przestrzeń demokratyczna. </a:t>
            </a:r>
            <a:r>
              <a:rPr lang="lt-LT" sz="1600">
                <a:latin typeface="Arial"/>
                <a:ea typeface="Arial"/>
                <a:cs typeface="Arial"/>
                <a:sym typeface="Arial"/>
              </a:rPr>
              <a:t>Każdy może wyrażać opinie, ciekawość i potrzeby, kładąc nacisk na tematy ważne dla uczestników.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1">
                <a:latin typeface="Arial"/>
                <a:ea typeface="Arial"/>
                <a:cs typeface="Arial"/>
                <a:sym typeface="Arial"/>
              </a:rPr>
              <a:t>Praktyki uczestnictwa.</a:t>
            </a:r>
            <a:r>
              <a:rPr lang="lt-LT" sz="1600">
                <a:latin typeface="Arial"/>
                <a:ea typeface="Arial"/>
                <a:cs typeface="Arial"/>
                <a:sym typeface="Arial"/>
              </a:rPr>
              <a:t> Wszyscy członkowie grupy (uczący się) uczestniczą, dlatego przedmiot badania powinien reprezentować preferencje i kontekst wszystkich uczestników. Ważna jest motywacja, zaangażowanie, wzmocnienie pozycji i wzbogacenie doświadczenia edukacyjnego.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1">
                <a:latin typeface="Arial"/>
                <a:ea typeface="Arial"/>
                <a:cs typeface="Arial"/>
                <a:sym typeface="Arial"/>
              </a:rPr>
              <a:t>Priorytety. </a:t>
            </a:r>
            <a:r>
              <a:rPr lang="lt-LT" sz="1600">
                <a:latin typeface="Arial"/>
                <a:ea typeface="Arial"/>
                <a:cs typeface="Arial"/>
                <a:sym typeface="Arial"/>
              </a:rPr>
              <a:t>Najpierw należy skupić się na zainteresowaniach, potrzebach, ciekawostkach, wątpliwościach lub codziennych problemach, które można rozwiązać za pomocą dostępnej technologii. Następnie należy przeprowadzić działania w celu rozwiązania problemów, oceniając umiejętności i doświadczenia, które uczestnicy już posiadają.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3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31</a:t>
            </a:fld>
            <a:endParaRPr/>
          </a:p>
        </p:txBody>
      </p:sp>
      <p:sp>
        <p:nvSpPr>
          <p:cNvPr id="904" name="Google Shape;904;p33"/>
          <p:cNvSpPr/>
          <p:nvPr/>
        </p:nvSpPr>
        <p:spPr>
          <a:xfrm>
            <a:off x="7678475" y="1987675"/>
            <a:ext cx="3347700" cy="3498600"/>
          </a:xfrm>
          <a:prstGeom prst="ellipse">
            <a:avLst/>
          </a:prstGeom>
          <a:noFill/>
          <a:ln w="3810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33"/>
          <p:cNvSpPr txBox="1"/>
          <p:nvPr/>
        </p:nvSpPr>
        <p:spPr>
          <a:xfrm>
            <a:off x="8314478" y="2242451"/>
            <a:ext cx="212344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Demokratyczna przestrzeń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33"/>
          <p:cNvSpPr/>
          <p:nvPr/>
        </p:nvSpPr>
        <p:spPr>
          <a:xfrm>
            <a:off x="9804400" y="3827627"/>
            <a:ext cx="589280" cy="591973"/>
          </a:xfrm>
          <a:prstGeom prst="ellipse">
            <a:avLst/>
          </a:prstGeom>
          <a:solidFill>
            <a:schemeClr val="accent1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33"/>
          <p:cNvSpPr/>
          <p:nvPr/>
        </p:nvSpPr>
        <p:spPr>
          <a:xfrm>
            <a:off x="8016240" y="3362341"/>
            <a:ext cx="589280" cy="591973"/>
          </a:xfrm>
          <a:prstGeom prst="ellipse">
            <a:avLst/>
          </a:prstGeom>
          <a:solidFill>
            <a:schemeClr val="accent1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33"/>
          <p:cNvSpPr/>
          <p:nvPr/>
        </p:nvSpPr>
        <p:spPr>
          <a:xfrm>
            <a:off x="8844280" y="4418125"/>
            <a:ext cx="589280" cy="591973"/>
          </a:xfrm>
          <a:prstGeom prst="ellipse">
            <a:avLst/>
          </a:prstGeom>
          <a:solidFill>
            <a:schemeClr val="accent1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33"/>
          <p:cNvSpPr txBox="1"/>
          <p:nvPr/>
        </p:nvSpPr>
        <p:spPr>
          <a:xfrm>
            <a:off x="8755533" y="4526648"/>
            <a:ext cx="79565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lt-LT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Uczący się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33"/>
          <p:cNvSpPr txBox="1"/>
          <p:nvPr/>
        </p:nvSpPr>
        <p:spPr>
          <a:xfrm>
            <a:off x="7916178" y="3485692"/>
            <a:ext cx="79565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Uczący się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33"/>
          <p:cNvSpPr txBox="1"/>
          <p:nvPr/>
        </p:nvSpPr>
        <p:spPr>
          <a:xfrm>
            <a:off x="9729153" y="3949475"/>
            <a:ext cx="79565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lt-LT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Uczący się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2" name="Google Shape;912;p33"/>
          <p:cNvCxnSpPr>
            <a:stCxn id="907" idx="5"/>
            <a:endCxn id="908" idx="1"/>
          </p:cNvCxnSpPr>
          <p:nvPr/>
        </p:nvCxnSpPr>
        <p:spPr>
          <a:xfrm>
            <a:off x="8519222" y="3867622"/>
            <a:ext cx="411300" cy="637200"/>
          </a:xfrm>
          <a:prstGeom prst="straightConnector1">
            <a:avLst/>
          </a:prstGeom>
          <a:noFill/>
          <a:ln w="19050" cap="flat" cmpd="sng">
            <a:solidFill>
              <a:srgbClr val="2E86C7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913" name="Google Shape;913;p33"/>
          <p:cNvCxnSpPr/>
          <p:nvPr/>
        </p:nvCxnSpPr>
        <p:spPr>
          <a:xfrm>
            <a:off x="8587864" y="3623442"/>
            <a:ext cx="1272416" cy="354169"/>
          </a:xfrm>
          <a:prstGeom prst="straightConnector1">
            <a:avLst/>
          </a:prstGeom>
          <a:noFill/>
          <a:ln w="19050" cap="flat" cmpd="sng">
            <a:solidFill>
              <a:srgbClr val="2E86C7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914" name="Google Shape;914;p33"/>
          <p:cNvCxnSpPr>
            <a:endCxn id="906" idx="3"/>
          </p:cNvCxnSpPr>
          <p:nvPr/>
        </p:nvCxnSpPr>
        <p:spPr>
          <a:xfrm rot="10800000" flipH="1">
            <a:off x="9376198" y="4332908"/>
            <a:ext cx="514500" cy="242700"/>
          </a:xfrm>
          <a:prstGeom prst="straightConnector1">
            <a:avLst/>
          </a:prstGeom>
          <a:noFill/>
          <a:ln w="19050" cap="flat" cmpd="sng">
            <a:solidFill>
              <a:srgbClr val="2E86C7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915" name="Google Shape;915;p33"/>
          <p:cNvSpPr txBox="1"/>
          <p:nvPr/>
        </p:nvSpPr>
        <p:spPr>
          <a:xfrm>
            <a:off x="8790305" y="2731951"/>
            <a:ext cx="13563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lt-LT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Zainteresowania, potrzeby, ciekawość, wątpliwości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33"/>
          <p:cNvSpPr/>
          <p:nvPr/>
        </p:nvSpPr>
        <p:spPr>
          <a:xfrm>
            <a:off x="8860279" y="2519410"/>
            <a:ext cx="1167579" cy="1103790"/>
          </a:xfrm>
          <a:prstGeom prst="ellipse">
            <a:avLst/>
          </a:prstGeom>
          <a:solidFill>
            <a:schemeClr val="accent3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7" name="Google Shape;917;p33"/>
          <p:cNvCxnSpPr>
            <a:stCxn id="916" idx="2"/>
            <a:endCxn id="907" idx="0"/>
          </p:cNvCxnSpPr>
          <p:nvPr/>
        </p:nvCxnSpPr>
        <p:spPr>
          <a:xfrm flipH="1">
            <a:off x="8310979" y="3071305"/>
            <a:ext cx="549300" cy="29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18" name="Google Shape;918;p33"/>
          <p:cNvCxnSpPr>
            <a:stCxn id="916" idx="1"/>
            <a:endCxn id="907" idx="0"/>
          </p:cNvCxnSpPr>
          <p:nvPr/>
        </p:nvCxnSpPr>
        <p:spPr>
          <a:xfrm flipH="1">
            <a:off x="8310967" y="2681056"/>
            <a:ext cx="720300" cy="681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none" w="sm" len="sm"/>
          </a:ln>
        </p:spPr>
      </p:cxnSp>
      <p:cxnSp>
        <p:nvCxnSpPr>
          <p:cNvPr id="919" name="Google Shape;919;p33"/>
          <p:cNvCxnSpPr>
            <a:stCxn id="916" idx="3"/>
            <a:endCxn id="908" idx="0"/>
          </p:cNvCxnSpPr>
          <p:nvPr/>
        </p:nvCxnSpPr>
        <p:spPr>
          <a:xfrm>
            <a:off x="9031267" y="3461554"/>
            <a:ext cx="107700" cy="956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none" w="sm" len="sm"/>
          </a:ln>
        </p:spPr>
      </p:cxnSp>
      <p:cxnSp>
        <p:nvCxnSpPr>
          <p:cNvPr id="920" name="Google Shape;920;p33"/>
          <p:cNvCxnSpPr>
            <a:stCxn id="916" idx="4"/>
            <a:endCxn id="908" idx="0"/>
          </p:cNvCxnSpPr>
          <p:nvPr/>
        </p:nvCxnSpPr>
        <p:spPr>
          <a:xfrm flipH="1">
            <a:off x="9138969" y="3623200"/>
            <a:ext cx="305100" cy="795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21" name="Google Shape;921;p33"/>
          <p:cNvCxnSpPr>
            <a:stCxn id="916" idx="5"/>
            <a:endCxn id="906" idx="0"/>
          </p:cNvCxnSpPr>
          <p:nvPr/>
        </p:nvCxnSpPr>
        <p:spPr>
          <a:xfrm>
            <a:off x="9856870" y="3461554"/>
            <a:ext cx="242100" cy="36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22" name="Google Shape;922;p33"/>
          <p:cNvCxnSpPr>
            <a:endCxn id="906" idx="0"/>
          </p:cNvCxnSpPr>
          <p:nvPr/>
        </p:nvCxnSpPr>
        <p:spPr>
          <a:xfrm>
            <a:off x="9954440" y="3059927"/>
            <a:ext cx="144600" cy="76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923" name="Google Shape;923;p33"/>
          <p:cNvSpPr/>
          <p:nvPr/>
        </p:nvSpPr>
        <p:spPr>
          <a:xfrm>
            <a:off x="701041" y="659383"/>
            <a:ext cx="10768148" cy="1091691"/>
          </a:xfrm>
          <a:prstGeom prst="rect">
            <a:avLst/>
          </a:prstGeom>
          <a:solidFill>
            <a:srgbClr val="678877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33"/>
          <p:cNvSpPr txBox="1">
            <a:spLocks noGrp="1"/>
          </p:cNvSpPr>
          <p:nvPr>
            <p:ph type="title"/>
          </p:nvPr>
        </p:nvSpPr>
        <p:spPr>
          <a:xfrm>
            <a:off x="1295449" y="772159"/>
            <a:ext cx="9601102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lt-LT" sz="2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Model projektowania świadomego społecznie </a:t>
            </a:r>
            <a:endParaRPr sz="2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004550"/>
            <a:ext cx="12192000" cy="485344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"/>
          <p:cNvSpPr/>
          <p:nvPr/>
        </p:nvSpPr>
        <p:spPr>
          <a:xfrm>
            <a:off x="0" y="2004550"/>
            <a:ext cx="12192000" cy="4853449"/>
          </a:xfrm>
          <a:prstGeom prst="rect">
            <a:avLst/>
          </a:prstGeom>
          <a:solidFill>
            <a:srgbClr val="7F7F7F">
              <a:alpha val="7254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3"/>
          <p:cNvSpPr txBox="1">
            <a:spLocks noGrp="1"/>
          </p:cNvSpPr>
          <p:nvPr>
            <p:ph type="body" idx="1"/>
          </p:nvPr>
        </p:nvSpPr>
        <p:spPr>
          <a:xfrm>
            <a:off x="533275" y="640825"/>
            <a:ext cx="9237900" cy="10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80"/>
              <a:buNone/>
            </a:pPr>
            <a:r>
              <a:rPr lang="en-US" sz="2800" dirty="0" err="1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Czy</a:t>
            </a:r>
            <a:r>
              <a:rPr lang="en-US" sz="2800" dirty="0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nadążasz</a:t>
            </a:r>
            <a:r>
              <a:rPr lang="en-US" sz="2800" dirty="0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? </a:t>
            </a:r>
            <a:r>
              <a:rPr lang="pl-PL" sz="2800" b="0" dirty="0">
                <a:latin typeface="Arial"/>
                <a:ea typeface="Arial"/>
                <a:cs typeface="Arial"/>
                <a:sym typeface="Arial"/>
              </a:rPr>
              <a:t>Spróbuj odpowiedzieć na to krótkie pytanie, aby utrwalić zdobytą wiedzę.</a:t>
            </a:r>
            <a:endParaRPr sz="3000" b="0" dirty="0"/>
          </a:p>
        </p:txBody>
      </p:sp>
      <p:sp>
        <p:nvSpPr>
          <p:cNvPr id="502" name="Google Shape;502;p3"/>
          <p:cNvSpPr txBox="1"/>
          <p:nvPr/>
        </p:nvSpPr>
        <p:spPr>
          <a:xfrm>
            <a:off x="935577" y="2533750"/>
            <a:ext cx="10058700" cy="364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3000"/>
            </a:pPr>
            <a:r>
              <a:rPr lang="pl-PL" sz="3000" b="1" dirty="0">
                <a:solidFill>
                  <a:srgbClr val="FFFFFF"/>
                </a:solidFill>
              </a:rPr>
              <a:t>Jakie są główne wyzwania związane z wdrażaniem CT w edukacji dorosłych?</a:t>
            </a:r>
            <a:endParaRPr kumimoji="0" sz="25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tabLst/>
              <a:defRPr/>
            </a:pPr>
            <a:r>
              <a:rPr kumimoji="0" lang="pl-PL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A) Pedagogiczne, Osobiste, Poznawcze, Technologiczne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tabLst/>
              <a:defRPr/>
            </a:pPr>
            <a:r>
              <a:rPr kumimoji="0" lang="pl-PL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B) Społeczno-ekonomiczne / kulturowe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tabLst/>
              <a:defRPr/>
            </a:pPr>
            <a:r>
              <a:rPr kumimoji="0" lang="pl-PL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C) Treści i kontekst nauczania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D)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Wszystkie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3" descr="Un dibujo de un perro&#10;&#10;Descripción generada automáticamente con confianza m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41536" y="207562"/>
            <a:ext cx="1658817" cy="1658817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"/>
          <p:cNvSpPr txBox="1"/>
          <p:nvPr/>
        </p:nvSpPr>
        <p:spPr>
          <a:xfrm>
            <a:off x="11116340" y="6356350"/>
            <a:ext cx="871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fld id="{00000000-1234-1234-1234-123412341234}" type="slidenum"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537272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t>32</a:t>
            </a:fld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37272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" name="Google Shape;931;p3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35"/>
          <p:cNvSpPr txBox="1">
            <a:spLocks noGrp="1"/>
          </p:cNvSpPr>
          <p:nvPr>
            <p:ph type="title"/>
          </p:nvPr>
        </p:nvSpPr>
        <p:spPr>
          <a:xfrm>
            <a:off x="7279766" y="2722909"/>
            <a:ext cx="3767769" cy="37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lt-LT" sz="2700" b="1">
                <a:latin typeface="Arial"/>
                <a:ea typeface="Arial"/>
                <a:cs typeface="Arial"/>
                <a:sym typeface="Arial"/>
              </a:rPr>
              <a:t>CZĘŚĆ 4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35"/>
          <p:cNvSpPr txBox="1">
            <a:spLocks noGrp="1"/>
          </p:cNvSpPr>
          <p:nvPr>
            <p:ph type="body" idx="1"/>
          </p:nvPr>
        </p:nvSpPr>
        <p:spPr>
          <a:xfrm>
            <a:off x="7631341" y="3253047"/>
            <a:ext cx="3064618" cy="114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lt-LT" sz="1800">
                <a:latin typeface="Arial"/>
                <a:ea typeface="Arial"/>
                <a:cs typeface="Arial"/>
                <a:sym typeface="Arial"/>
              </a:rPr>
              <a:t>Potencjał i wpływ myślenia komputacyjnego na dorosłych o niskich kwalifikacjach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4" name="Google Shape;934;p35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Google Shape;941;p36" descr="Close-up of circuit boar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453" r="145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36"/>
          <p:cNvSpPr/>
          <p:nvPr/>
        </p:nvSpPr>
        <p:spPr>
          <a:xfrm>
            <a:off x="798576" y="697992"/>
            <a:ext cx="10594848" cy="5462016"/>
          </a:xfrm>
          <a:prstGeom prst="rect">
            <a:avLst/>
          </a:prstGeom>
          <a:solidFill>
            <a:srgbClr val="7F7F7F">
              <a:alpha val="7137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36"/>
          <p:cNvSpPr txBox="1"/>
          <p:nvPr/>
        </p:nvSpPr>
        <p:spPr>
          <a:xfrm>
            <a:off x="1249680" y="1797784"/>
            <a:ext cx="98667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lt-LT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 tej części, „Potencjał myślenia komputacyjnego i jego wpływ na dorosłych”, zbadano konieczność posiadania wiedzy na temat myślenia komputacyjnego (CT).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lt-LT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Integracja kompetencji CT wśród nisko wykwalifikowanych dorosłych może potencjalnie zwiększyć szanse na zatrudnienie i ułatwić możliwości uczenia się przez całe życie. Wśród TOP 10 krytycznych umiejętności zidentyfikowanych dla współczesnej siły roboczej znajdują się rozwiązywanie problemów, kreatywność i krytyczne myślenie, gdzie CT jest często kojarzone z krytyczną umiejętnością obliczeniową, a także biegłością technologiczną i zdolnością adaptacji.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lt-LT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Przedstawiono również ścisły związek między myśleniem komputacyjnym a sztuczną inteligencją. 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36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34</a:t>
            </a:fld>
            <a:endParaRPr sz="9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Google Shape;949;p37"/>
          <p:cNvPicPr preferRelativeResize="0"/>
          <p:nvPr/>
        </p:nvPicPr>
        <p:blipFill rotWithShape="1">
          <a:blip r:embed="rId3">
            <a:alphaModFix/>
          </a:blip>
          <a:srcRect b="2846"/>
          <a:stretch/>
        </p:blipFill>
        <p:spPr>
          <a:xfrm>
            <a:off x="7489477" y="1598709"/>
            <a:ext cx="4393239" cy="4550379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37"/>
          <p:cNvSpPr/>
          <p:nvPr/>
        </p:nvSpPr>
        <p:spPr>
          <a:xfrm>
            <a:off x="319997" y="1532965"/>
            <a:ext cx="7129406" cy="5005947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3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>
                <a:latin typeface="Arial"/>
                <a:ea typeface="Arial"/>
                <a:cs typeface="Arial"/>
                <a:sym typeface="Arial"/>
              </a:rPr>
              <a:t>35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37"/>
          <p:cNvSpPr txBox="1">
            <a:spLocks noGrp="1"/>
          </p:cNvSpPr>
          <p:nvPr>
            <p:ph type="body" idx="1"/>
          </p:nvPr>
        </p:nvSpPr>
        <p:spPr>
          <a:xfrm>
            <a:off x="414411" y="1714967"/>
            <a:ext cx="6831105" cy="4823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lt-LT" sz="1400">
                <a:latin typeface="Arial"/>
                <a:ea typeface="Arial"/>
                <a:cs typeface="Arial"/>
                <a:sym typeface="Arial"/>
              </a:rPr>
              <a:t>W 2021 roku Światowe Forum Ekonomiczne określiło 10 umiejętności, które według prognoz będą niezbędne do 2025 roku:</a:t>
            </a:r>
            <a:endParaRPr/>
          </a:p>
          <a:p>
            <a:pPr marL="914400" lvl="1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60"/>
              <a:buFont typeface="Noto Sans Symbols"/>
              <a:buChar char="❑"/>
            </a:pPr>
            <a:r>
              <a:rPr lang="lt-LT" sz="1400" b="1">
                <a:latin typeface="Arial"/>
                <a:ea typeface="Arial"/>
                <a:cs typeface="Arial"/>
                <a:sym typeface="Arial"/>
              </a:rPr>
              <a:t>Rozwiązywanie problemów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60"/>
              <a:buFont typeface="Noto Sans Symbols"/>
              <a:buChar char="❑"/>
            </a:pPr>
            <a:r>
              <a:rPr lang="lt-LT" sz="1400" b="1">
                <a:latin typeface="Arial"/>
                <a:ea typeface="Arial"/>
                <a:cs typeface="Arial"/>
                <a:sym typeface="Arial"/>
              </a:rPr>
              <a:t>Kreatywność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914400" lvl="1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60"/>
              <a:buFont typeface="Noto Sans Symbols"/>
              <a:buChar char="❑"/>
            </a:pPr>
            <a:r>
              <a:rPr lang="lt-LT" sz="1400" b="1">
                <a:latin typeface="Arial"/>
                <a:ea typeface="Arial"/>
                <a:cs typeface="Arial"/>
                <a:sym typeface="Arial"/>
              </a:rPr>
              <a:t>Krytyczne myślenie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lt-LT" sz="1400">
                <a:latin typeface="Arial"/>
                <a:ea typeface="Arial"/>
                <a:cs typeface="Arial"/>
                <a:sym typeface="Arial"/>
              </a:rPr>
              <a:t>Umiejętności te są powiązane z </a:t>
            </a:r>
            <a:r>
              <a:rPr lang="lt-LT" sz="1400" b="1">
                <a:latin typeface="Arial"/>
                <a:ea typeface="Arial"/>
                <a:cs typeface="Arial"/>
                <a:sym typeface="Arial"/>
              </a:rPr>
              <a:t>komputerową umiejętnością krytycznego czytania i biegłością technologiczną. </a:t>
            </a:r>
            <a:r>
              <a:rPr lang="lt-LT" sz="1400">
                <a:latin typeface="Arial"/>
                <a:ea typeface="Arial"/>
                <a:cs typeface="Arial"/>
                <a:sym typeface="Arial"/>
              </a:rPr>
              <a:t>CT ma potencjał, aby wzmocnić kilka z tych kluczowych kompetencji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lt-LT" sz="1400">
                <a:latin typeface="Arial"/>
                <a:ea typeface="Arial"/>
                <a:cs typeface="Arial"/>
                <a:sym typeface="Arial"/>
              </a:rPr>
              <a:t>W procesie edukacji CT kluczowe znaczenie ma tworzenie integracyjnego i demokratycznego środowiska uczenia się, w którym wszyscy uczestnicy mogą uczestniczyć na równych zasadach. Takie środowisko może zwiększyć zdolność uczestników do pracy </a:t>
            </a:r>
            <a:r>
              <a:rPr lang="lt-LT" sz="1400" b="1">
                <a:latin typeface="Arial"/>
                <a:ea typeface="Arial"/>
                <a:cs typeface="Arial"/>
                <a:sym typeface="Arial"/>
              </a:rPr>
              <a:t>z innymi ludźmi.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lt-LT" sz="1400">
                <a:latin typeface="Arial"/>
                <a:ea typeface="Arial"/>
                <a:cs typeface="Arial"/>
                <a:sym typeface="Arial"/>
              </a:rPr>
              <a:t>Ponadto </a:t>
            </a:r>
            <a:r>
              <a:rPr lang="lt-LT" sz="1400" b="1">
                <a:latin typeface="Arial"/>
                <a:ea typeface="Arial"/>
                <a:cs typeface="Arial"/>
                <a:sym typeface="Arial"/>
              </a:rPr>
              <a:t>samokontrola</a:t>
            </a:r>
            <a:r>
              <a:rPr lang="lt-LT" sz="1400">
                <a:latin typeface="Arial"/>
                <a:ea typeface="Arial"/>
                <a:cs typeface="Arial"/>
                <a:sym typeface="Arial"/>
              </a:rPr>
              <a:t> jest kluczową umiejętnością dla dorosłych, umożliwiającą im skuteczne godzenie pracy z ciągłym rozwojem zawodowym.</a:t>
            </a:r>
            <a:endParaRPr/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lt-LT" sz="1400">
                <a:latin typeface="Arial"/>
                <a:ea typeface="Arial"/>
                <a:cs typeface="Arial"/>
                <a:sym typeface="Arial"/>
              </a:rPr>
              <a:t>Dodatkowo, rozwijanie umiejętności miękkich może być szczególnie korzystne dla dorosłych o niskich kwalifikacjach, </a:t>
            </a:r>
            <a:r>
              <a:rPr lang="lt-LT" sz="1400" b="1">
                <a:latin typeface="Arial"/>
                <a:ea typeface="Arial"/>
                <a:cs typeface="Arial"/>
                <a:sym typeface="Arial"/>
              </a:rPr>
              <a:t>zwiększając ich szanse na zatrudnienie na rynku pracy</a:t>
            </a:r>
            <a:r>
              <a:rPr lang="lt-LT" sz="1400"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37"/>
          <p:cNvSpPr txBox="1"/>
          <p:nvPr/>
        </p:nvSpPr>
        <p:spPr>
          <a:xfrm>
            <a:off x="1373001" y="382813"/>
            <a:ext cx="944599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lt-LT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jaki sposób CT może wspierać osoby dorosłe o niskich kwalifikacjach na rynku pracy?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37"/>
          <p:cNvSpPr txBox="1"/>
          <p:nvPr/>
        </p:nvSpPr>
        <p:spPr>
          <a:xfrm>
            <a:off x="9783011" y="2398828"/>
            <a:ext cx="1611623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analityczne i innowacyjność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37"/>
          <p:cNvSpPr txBox="1"/>
          <p:nvPr/>
        </p:nvSpPr>
        <p:spPr>
          <a:xfrm>
            <a:off x="9783011" y="2746282"/>
            <a:ext cx="1833845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Aktywne uczenie się i strategie uczenia się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37"/>
          <p:cNvSpPr txBox="1"/>
          <p:nvPr/>
        </p:nvSpPr>
        <p:spPr>
          <a:xfrm>
            <a:off x="9783011" y="3093736"/>
            <a:ext cx="1833845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Rozwiązywanie złożonych problemów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37"/>
          <p:cNvSpPr txBox="1"/>
          <p:nvPr/>
        </p:nvSpPr>
        <p:spPr>
          <a:xfrm>
            <a:off x="9783011" y="3462991"/>
            <a:ext cx="1833845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Krytyczne myślenie i analiza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37"/>
          <p:cNvSpPr txBox="1"/>
          <p:nvPr/>
        </p:nvSpPr>
        <p:spPr>
          <a:xfrm>
            <a:off x="9783010" y="3768106"/>
            <a:ext cx="1833845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Kreatywność, oryginalność i inicjatywa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37"/>
          <p:cNvSpPr txBox="1"/>
          <p:nvPr/>
        </p:nvSpPr>
        <p:spPr>
          <a:xfrm>
            <a:off x="9783010" y="4171924"/>
            <a:ext cx="1833845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Przywództwo i wpływ społeczny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37"/>
          <p:cNvSpPr txBox="1"/>
          <p:nvPr/>
        </p:nvSpPr>
        <p:spPr>
          <a:xfrm>
            <a:off x="9783010" y="4463762"/>
            <a:ext cx="1833845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Wykorzystanie technologii, monitorowanie i kontrola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37"/>
          <p:cNvSpPr txBox="1"/>
          <p:nvPr/>
        </p:nvSpPr>
        <p:spPr>
          <a:xfrm>
            <a:off x="9783010" y="4867581"/>
            <a:ext cx="1833845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Projektowanie technologii i programowanie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37"/>
          <p:cNvSpPr txBox="1"/>
          <p:nvPr/>
        </p:nvSpPr>
        <p:spPr>
          <a:xfrm>
            <a:off x="9783010" y="5224368"/>
            <a:ext cx="2088993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Odporność, tolerancja na stres i elastyczność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37"/>
          <p:cNvSpPr txBox="1"/>
          <p:nvPr/>
        </p:nvSpPr>
        <p:spPr>
          <a:xfrm>
            <a:off x="9783009" y="5529406"/>
            <a:ext cx="2088993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Rozumowanie, rozwiązywanie problemów i tworzenie pomysłów</a:t>
            </a:r>
            <a:b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37"/>
          <p:cNvSpPr txBox="1"/>
          <p:nvPr/>
        </p:nvSpPr>
        <p:spPr>
          <a:xfrm>
            <a:off x="9783009" y="5873857"/>
            <a:ext cx="2294066" cy="769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Źródło: </a:t>
            </a:r>
            <a:r>
              <a:rPr lang="lt-LT" sz="5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Raport „Przyszłość miejsc pracy 2020”. Światowe Forum Ekonomiczne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37"/>
          <p:cNvSpPr txBox="1"/>
          <p:nvPr/>
        </p:nvSpPr>
        <p:spPr>
          <a:xfrm>
            <a:off x="7764970" y="4954217"/>
            <a:ext cx="1197014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Rodzaj umiejętności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37"/>
          <p:cNvSpPr txBox="1"/>
          <p:nvPr/>
        </p:nvSpPr>
        <p:spPr>
          <a:xfrm>
            <a:off x="7915757" y="5101257"/>
            <a:ext cx="1623292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Rozwiązywanie problemów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37"/>
          <p:cNvSpPr txBox="1"/>
          <p:nvPr/>
        </p:nvSpPr>
        <p:spPr>
          <a:xfrm>
            <a:off x="7915757" y="5412329"/>
            <a:ext cx="1197014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Praca z ludźmi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37"/>
          <p:cNvSpPr txBox="1"/>
          <p:nvPr/>
        </p:nvSpPr>
        <p:spPr>
          <a:xfrm>
            <a:off x="7915757" y="5256793"/>
            <a:ext cx="1197014" cy="1231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Samokontrola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37"/>
          <p:cNvSpPr txBox="1"/>
          <p:nvPr/>
        </p:nvSpPr>
        <p:spPr>
          <a:xfrm>
            <a:off x="7915756" y="5567865"/>
            <a:ext cx="1498587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Wykorzystanie i rozwój technologii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37"/>
          <p:cNvSpPr txBox="1"/>
          <p:nvPr/>
        </p:nvSpPr>
        <p:spPr>
          <a:xfrm>
            <a:off x="7647262" y="1998718"/>
            <a:ext cx="1767082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najważniejszych umiejętności </a:t>
            </a:r>
            <a:b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2025 roku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39"/>
          <p:cNvSpPr txBox="1">
            <a:spLocks noGrp="1"/>
          </p:cNvSpPr>
          <p:nvPr>
            <p:ph type="title"/>
          </p:nvPr>
        </p:nvSpPr>
        <p:spPr>
          <a:xfrm>
            <a:off x="1082747" y="964889"/>
            <a:ext cx="5964936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lt-LT" sz="2800" b="1"/>
              <a:t>Odblokowywanie potencjału za pomocą CT</a:t>
            </a:r>
            <a:endParaRPr sz="2800"/>
          </a:p>
        </p:txBody>
      </p:sp>
      <p:sp>
        <p:nvSpPr>
          <p:cNvPr id="978" name="Google Shape;978;p39"/>
          <p:cNvSpPr txBox="1">
            <a:spLocks noGrp="1"/>
          </p:cNvSpPr>
          <p:nvPr>
            <p:ph type="body" idx="1"/>
          </p:nvPr>
        </p:nvSpPr>
        <p:spPr>
          <a:xfrm>
            <a:off x="891430" y="1879289"/>
            <a:ext cx="6347570" cy="4169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861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•"/>
            </a:pPr>
            <a:r>
              <a:rPr lang="lt-LT" sz="1600"/>
              <a:t>CT może mieć znaczący wpływ poprzez wzmocnienie umiejętności rozwiązywania problemów, logicznego rozumowania i umiejętności podejmowania decyzji wśród nisko wykwalifikowanych dorosłych uczących się w kontekście zawodowym, edukacyjnym i codziennym.</a:t>
            </a:r>
            <a:endParaRPr sz="1600"/>
          </a:p>
          <a:p>
            <a:pPr marL="457200" lvl="0" indent="-30861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•"/>
            </a:pPr>
            <a:r>
              <a:rPr lang="lt-LT" sz="1600"/>
              <a:t>Nabycie tych kompetencji może przyczynić się do zwiększenia szans na zatrudnienie i poszerzenia możliwości uczenia się przez całe życie.</a:t>
            </a:r>
            <a:endParaRPr sz="1600"/>
          </a:p>
          <a:p>
            <a:pPr marL="457200" lvl="0" indent="-30861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•"/>
            </a:pPr>
            <a:r>
              <a:rPr lang="lt-LT" sz="1600"/>
              <a:t>CT odgrywa kluczową rolę w promowaniu włączenia cyfrowego wśród nisko wykwalifikowanych dorosłych, wyposażając ich w podstawowe umiejętności poruszania się w cyfrowym krajobrazie. </a:t>
            </a:r>
            <a:endParaRPr sz="1600"/>
          </a:p>
          <a:p>
            <a:pPr marL="457200" lvl="0" indent="-30861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•"/>
            </a:pPr>
            <a:r>
              <a:rPr lang="lt-LT" sz="1600"/>
              <a:t>Osoby z dobrym zrozumieniem zasad CT wykazują większą biegłość w korzystaniu z technologii i wykazują wyższy poziom umiejętności cyfrowych i sztucznej inteligencji (AI).</a:t>
            </a:r>
            <a:endParaRPr sz="1600"/>
          </a:p>
        </p:txBody>
      </p:sp>
      <p:pic>
        <p:nvPicPr>
          <p:cNvPr id="979" name="Google Shape;979;p39" descr="Adult listening in class"/>
          <p:cNvPicPr preferRelativeResize="0"/>
          <p:nvPr/>
        </p:nvPicPr>
        <p:blipFill rotWithShape="1">
          <a:blip r:embed="rId3">
            <a:alphaModFix/>
          </a:blip>
          <a:srcRect l="30085" t="1517" r="29008"/>
          <a:stretch/>
        </p:blipFill>
        <p:spPr>
          <a:xfrm>
            <a:off x="8082840" y="0"/>
            <a:ext cx="41091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3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40"/>
          <p:cNvSpPr/>
          <p:nvPr/>
        </p:nvSpPr>
        <p:spPr>
          <a:xfrm>
            <a:off x="893241" y="1788117"/>
            <a:ext cx="5918200" cy="1650120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40"/>
          <p:cNvSpPr txBox="1">
            <a:spLocks noGrp="1"/>
          </p:cNvSpPr>
          <p:nvPr>
            <p:ph type="title"/>
          </p:nvPr>
        </p:nvSpPr>
        <p:spPr>
          <a:xfrm>
            <a:off x="1117600" y="789090"/>
            <a:ext cx="99568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1"/>
              <a:buFont typeface="Sorts Mill Goudy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Myślenie komputacyjne w dobie AI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40"/>
          <p:cNvSpPr txBox="1">
            <a:spLocks noGrp="1"/>
          </p:cNvSpPr>
          <p:nvPr>
            <p:ph type="body" idx="1"/>
          </p:nvPr>
        </p:nvSpPr>
        <p:spPr>
          <a:xfrm>
            <a:off x="839493" y="1702163"/>
            <a:ext cx="5894478" cy="160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Elementy CT, takie jak dekompozycja, abstrahowanie, rozpoznawanie wzorców i algorytmy są bezpośrednio związane z myśleniem sztucznej inteligencji (AI).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lt-LT" sz="1600">
                <a:latin typeface="Arial"/>
                <a:ea typeface="Arial"/>
                <a:cs typeface="Arial"/>
                <a:sym typeface="Arial"/>
              </a:rPr>
              <a:t>Dorośli, którzy rozumieją główne zasady CT, mogą łatwiej przyjmować technologie i lepiej stosować zasady myślenia AI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4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37</a:t>
            </a:fld>
            <a:endParaRPr/>
          </a:p>
        </p:txBody>
      </p:sp>
      <p:sp>
        <p:nvSpPr>
          <p:cNvPr id="990" name="Google Shape;990;p40"/>
          <p:cNvSpPr/>
          <p:nvPr/>
        </p:nvSpPr>
        <p:spPr>
          <a:xfrm>
            <a:off x="5323840" y="3547889"/>
            <a:ext cx="6096000" cy="2521608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p40"/>
          <p:cNvSpPr txBox="1"/>
          <p:nvPr/>
        </p:nvSpPr>
        <p:spPr>
          <a:xfrm>
            <a:off x="5258016" y="3576150"/>
            <a:ext cx="6161824" cy="246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859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Myślenie AI wykracza poza podstawy CT i obejmuje bardziej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zaawansowane procesy poznawcze i obliczeniowe, takie jak: Wykorzystywanie baz wiedzy i rozumowania opartego na przypadkach do rozwiązywania problemów; Przechwytywanie i rozumowanie wiedzy zdroworozsądkowej; Umożliwienie przetwarzania semantyki i informacji kontekstowych; Skuteczne radzenie sobie z nieustrukturyzowanymi danymi, wśród innych złożonych zadań.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Możliwości te pozycjonują AI Thinking jako bardziej holistyczną i adaptacyjną platformę do rozwiązywania skomplikowanych, rzeczywistych wyzwań.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40"/>
          <p:cNvSpPr/>
          <p:nvPr/>
        </p:nvSpPr>
        <p:spPr>
          <a:xfrm>
            <a:off x="7772400" y="2042962"/>
            <a:ext cx="1280160" cy="1188720"/>
          </a:xfrm>
          <a:prstGeom prst="ellipse">
            <a:avLst/>
          </a:prstGeom>
          <a:solidFill>
            <a:schemeClr val="accent3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" name="Google Shape;993;p40"/>
          <p:cNvSpPr/>
          <p:nvPr/>
        </p:nvSpPr>
        <p:spPr>
          <a:xfrm>
            <a:off x="8773160" y="2042962"/>
            <a:ext cx="1280160" cy="1188720"/>
          </a:xfrm>
          <a:prstGeom prst="ellipse">
            <a:avLst/>
          </a:prstGeom>
          <a:solidFill>
            <a:schemeClr val="accent5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40"/>
          <p:cNvSpPr txBox="1"/>
          <p:nvPr/>
        </p:nvSpPr>
        <p:spPr>
          <a:xfrm>
            <a:off x="8986300" y="2461414"/>
            <a:ext cx="11785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AI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40"/>
          <p:cNvSpPr txBox="1"/>
          <p:nvPr/>
        </p:nvSpPr>
        <p:spPr>
          <a:xfrm>
            <a:off x="8051800" y="2489397"/>
            <a:ext cx="721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40"/>
          <p:cNvSpPr txBox="1"/>
          <p:nvPr/>
        </p:nvSpPr>
        <p:spPr>
          <a:xfrm>
            <a:off x="8279765" y="3231682"/>
            <a:ext cx="136207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Nakładanie się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7" name="Google Shape;997;p40"/>
          <p:cNvCxnSpPr/>
          <p:nvPr/>
        </p:nvCxnSpPr>
        <p:spPr>
          <a:xfrm rot="10800000">
            <a:off x="8933180" y="2749301"/>
            <a:ext cx="5080" cy="41149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98" name="Google Shape;998;p40"/>
          <p:cNvCxnSpPr/>
          <p:nvPr/>
        </p:nvCxnSpPr>
        <p:spPr>
          <a:xfrm>
            <a:off x="8133078" y="2013467"/>
            <a:ext cx="1508762" cy="0"/>
          </a:xfrm>
          <a:prstGeom prst="straightConnector1">
            <a:avLst/>
          </a:prstGeom>
          <a:noFill/>
          <a:ln w="38100" cap="flat" cmpd="sng">
            <a:solidFill>
              <a:srgbClr val="2E86C7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99" name="Google Shape;999;p40"/>
          <p:cNvSpPr txBox="1"/>
          <p:nvPr/>
        </p:nvSpPr>
        <p:spPr>
          <a:xfrm>
            <a:off x="8445500" y="1728035"/>
            <a:ext cx="11785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0" name="Google Shape;1000;p40" descr="https://ars.els-cdn.com/content/image/1-s2.0-S0736585323000904-gr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493" y="3737661"/>
            <a:ext cx="4398418" cy="18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1" name="Google Shape;1001;p40"/>
          <p:cNvSpPr/>
          <p:nvPr/>
        </p:nvSpPr>
        <p:spPr>
          <a:xfrm>
            <a:off x="3786732" y="5551878"/>
            <a:ext cx="1719505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lt-LT" sz="10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Źródło: Celik, 2023</a:t>
            </a:r>
            <a:endParaRPr sz="105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40"/>
          <p:cNvSpPr txBox="1"/>
          <p:nvPr/>
        </p:nvSpPr>
        <p:spPr>
          <a:xfrm>
            <a:off x="1042279" y="4006710"/>
            <a:ext cx="432000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Ciekawość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40"/>
          <p:cNvSpPr txBox="1"/>
          <p:nvPr/>
        </p:nvSpPr>
        <p:spPr>
          <a:xfrm>
            <a:off x="918641" y="4183392"/>
            <a:ext cx="67603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Skupienie uwagi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40"/>
          <p:cNvSpPr txBox="1"/>
          <p:nvPr/>
        </p:nvSpPr>
        <p:spPr>
          <a:xfrm>
            <a:off x="926070" y="4363735"/>
            <a:ext cx="67603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Przyjemność</a:t>
            </a:r>
            <a:endParaRPr sz="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40"/>
          <p:cNvSpPr txBox="1"/>
          <p:nvPr/>
        </p:nvSpPr>
        <p:spPr>
          <a:xfrm>
            <a:off x="926070" y="4540595"/>
            <a:ext cx="67603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Pomiar czasu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40"/>
          <p:cNvSpPr txBox="1"/>
          <p:nvPr/>
        </p:nvSpPr>
        <p:spPr>
          <a:xfrm>
            <a:off x="913370" y="4948853"/>
            <a:ext cx="676037" cy="61555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lt-LT" sz="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Umiejętności dostępne</a:t>
            </a:r>
            <a:endParaRPr sz="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40"/>
          <p:cNvSpPr txBox="1"/>
          <p:nvPr/>
        </p:nvSpPr>
        <p:spPr>
          <a:xfrm>
            <a:off x="913370" y="5127916"/>
            <a:ext cx="676037" cy="61555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lt-LT" sz="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Dostęp do użytkowania</a:t>
            </a:r>
            <a:endParaRPr sz="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8" name="Google Shape;1008;p40"/>
          <p:cNvSpPr txBox="1"/>
          <p:nvPr/>
        </p:nvSpPr>
        <p:spPr>
          <a:xfrm>
            <a:off x="913370" y="5306056"/>
            <a:ext cx="676037" cy="61555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lt-LT" sz="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Dostęp fizyczny</a:t>
            </a:r>
            <a:endParaRPr sz="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40"/>
          <p:cNvSpPr txBox="1"/>
          <p:nvPr/>
        </p:nvSpPr>
        <p:spPr>
          <a:xfrm>
            <a:off x="913370" y="5481652"/>
            <a:ext cx="676037" cy="61555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lt-LT" sz="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Motywacyjny dostęp</a:t>
            </a:r>
            <a:endParaRPr sz="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40"/>
          <p:cNvSpPr txBox="1"/>
          <p:nvPr/>
        </p:nvSpPr>
        <p:spPr>
          <a:xfrm>
            <a:off x="2039229" y="4179069"/>
            <a:ext cx="432000" cy="184666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lt-LT" sz="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Absorpcja poznawcza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40"/>
          <p:cNvSpPr txBox="1"/>
          <p:nvPr/>
        </p:nvSpPr>
        <p:spPr>
          <a:xfrm>
            <a:off x="2008018" y="5121390"/>
            <a:ext cx="494421" cy="184666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lt-LT" sz="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Cyfrowa dywidenda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40"/>
          <p:cNvSpPr txBox="1"/>
          <p:nvPr/>
        </p:nvSpPr>
        <p:spPr>
          <a:xfrm>
            <a:off x="3621608" y="5135813"/>
            <a:ext cx="494421" cy="184666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lt-LT" sz="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Znajomość AI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40"/>
          <p:cNvSpPr txBox="1"/>
          <p:nvPr/>
        </p:nvSpPr>
        <p:spPr>
          <a:xfrm>
            <a:off x="3600308" y="4198161"/>
            <a:ext cx="186424" cy="124350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4" name="Google Shape;1014;p40"/>
          <p:cNvSpPr txBox="1"/>
          <p:nvPr/>
        </p:nvSpPr>
        <p:spPr>
          <a:xfrm>
            <a:off x="3764194" y="4178662"/>
            <a:ext cx="328009" cy="92740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40"/>
          <p:cNvSpPr txBox="1"/>
          <p:nvPr/>
        </p:nvSpPr>
        <p:spPr>
          <a:xfrm>
            <a:off x="3872624" y="4186394"/>
            <a:ext cx="219580" cy="92333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6" name="Google Shape;1016;p40"/>
          <p:cNvSpPr txBox="1"/>
          <p:nvPr/>
        </p:nvSpPr>
        <p:spPr>
          <a:xfrm>
            <a:off x="4065316" y="4199419"/>
            <a:ext cx="45719" cy="92333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7" name="Google Shape;1017;p40"/>
          <p:cNvSpPr txBox="1"/>
          <p:nvPr/>
        </p:nvSpPr>
        <p:spPr>
          <a:xfrm>
            <a:off x="3613673" y="4183392"/>
            <a:ext cx="45719" cy="92333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8" name="Google Shape;1018;p40"/>
          <p:cNvSpPr txBox="1"/>
          <p:nvPr/>
        </p:nvSpPr>
        <p:spPr>
          <a:xfrm>
            <a:off x="4078759" y="4207174"/>
            <a:ext cx="45719" cy="92333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9" name="Google Shape;1019;p40"/>
          <p:cNvSpPr txBox="1"/>
          <p:nvPr/>
        </p:nvSpPr>
        <p:spPr>
          <a:xfrm>
            <a:off x="3717766" y="4282990"/>
            <a:ext cx="309715" cy="92333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40"/>
          <p:cNvSpPr txBox="1"/>
          <p:nvPr/>
        </p:nvSpPr>
        <p:spPr>
          <a:xfrm>
            <a:off x="3612985" y="4227367"/>
            <a:ext cx="468000" cy="92333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lt-LT" sz="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p40"/>
          <p:cNvSpPr txBox="1"/>
          <p:nvPr/>
        </p:nvSpPr>
        <p:spPr>
          <a:xfrm>
            <a:off x="4636104" y="3839790"/>
            <a:ext cx="432000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Kreatywność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40"/>
          <p:cNvSpPr txBox="1"/>
          <p:nvPr/>
        </p:nvSpPr>
        <p:spPr>
          <a:xfrm>
            <a:off x="4531056" y="3997072"/>
            <a:ext cx="639407" cy="123111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lt-LT" sz="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Myślenie </a:t>
            </a:r>
            <a:br>
              <a:rPr lang="lt-LT" sz="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algorytmiczne</a:t>
            </a:r>
            <a:endParaRPr sz="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40"/>
          <p:cNvSpPr txBox="1"/>
          <p:nvPr/>
        </p:nvSpPr>
        <p:spPr>
          <a:xfrm>
            <a:off x="4531057" y="4198274"/>
            <a:ext cx="63940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Współpraca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40"/>
          <p:cNvSpPr txBox="1"/>
          <p:nvPr/>
        </p:nvSpPr>
        <p:spPr>
          <a:xfrm>
            <a:off x="4531057" y="4376481"/>
            <a:ext cx="63940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Krytyczne myślenie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p40"/>
          <p:cNvSpPr txBox="1"/>
          <p:nvPr/>
        </p:nvSpPr>
        <p:spPr>
          <a:xfrm>
            <a:off x="4536144" y="4530828"/>
            <a:ext cx="639407" cy="123111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lt-LT" sz="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Rozwiązywanie problemów</a:t>
            </a:r>
            <a:endParaRPr sz="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40"/>
          <p:cNvSpPr txBox="1"/>
          <p:nvPr/>
        </p:nvSpPr>
        <p:spPr>
          <a:xfrm>
            <a:off x="4531056" y="4878035"/>
            <a:ext cx="63940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Świadomość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40"/>
          <p:cNvSpPr txBox="1"/>
          <p:nvPr/>
        </p:nvSpPr>
        <p:spPr>
          <a:xfrm>
            <a:off x="4531056" y="5060838"/>
            <a:ext cx="63940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Użyteczność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40"/>
          <p:cNvSpPr txBox="1"/>
          <p:nvPr/>
        </p:nvSpPr>
        <p:spPr>
          <a:xfrm>
            <a:off x="4535212" y="5244304"/>
            <a:ext cx="63940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p40"/>
          <p:cNvSpPr txBox="1"/>
          <p:nvPr/>
        </p:nvSpPr>
        <p:spPr>
          <a:xfrm>
            <a:off x="4535212" y="5421426"/>
            <a:ext cx="639407" cy="76944"/>
          </a:xfrm>
          <a:prstGeom prst="rect">
            <a:avLst/>
          </a:prstGeom>
          <a:solidFill>
            <a:srgbClr val="E2E2E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lt-LT" sz="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Etyka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43"/>
          <p:cNvSpPr/>
          <p:nvPr/>
        </p:nvSpPr>
        <p:spPr>
          <a:xfrm>
            <a:off x="7070050" y="4338321"/>
            <a:ext cx="4644429" cy="2221608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43"/>
          <p:cNvSpPr/>
          <p:nvPr/>
        </p:nvSpPr>
        <p:spPr>
          <a:xfrm>
            <a:off x="512271" y="1377823"/>
            <a:ext cx="6465035" cy="2844153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43"/>
          <p:cNvSpPr txBox="1"/>
          <p:nvPr/>
        </p:nvSpPr>
        <p:spPr>
          <a:xfrm>
            <a:off x="631234" y="593053"/>
            <a:ext cx="109295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lt-LT"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Wdrażanie CT w codziennych scenariuszach</a:t>
            </a:r>
            <a:endParaRPr sz="28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43"/>
          <p:cNvSpPr txBox="1"/>
          <p:nvPr/>
        </p:nvSpPr>
        <p:spPr>
          <a:xfrm>
            <a:off x="114113" y="1377824"/>
            <a:ext cx="6295773" cy="4978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1" indent="-299719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</a:pP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Zarządzanie budżetem (dekompozycja): 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Podział wydatków na kategorie, identyfikacja wzorców wydatków i tworzenie algorytmu oszczędzania.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299719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</a:pP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Projekty domowe (dekompozycja): 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Dzielenie dużych projektów domowych, takich jak przeprowadzka lub remont, na łatwe do wykonania zadania.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299719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</a:pP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Korzystanie z YouTube (algorytmy): 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Opracowanie krok po kroku procesu przeprowadzania wyszukiwania głosowego w serwisie YouTube.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1463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1463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1463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1463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1463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1463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1463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1463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43"/>
          <p:cNvSpPr txBox="1"/>
          <p:nvPr/>
        </p:nvSpPr>
        <p:spPr>
          <a:xfrm>
            <a:off x="7167155" y="4440192"/>
            <a:ext cx="4393612" cy="19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5748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Określ, gdzie stosujesz myślenie komputacyjne w swoim codziennym życiu: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4375" marR="0" lvl="1" indent="-269875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4375" marR="0" lvl="1" indent="-269875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Abstrakcja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4375" marR="0" lvl="1" indent="-269875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Rozpoznawanie wzorców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4375" marR="0" lvl="1" indent="-269875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Algorytmy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748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Przedstaw te przykłady swoim kolegom. 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7480" marR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7480" marR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9" name="Google Shape;1039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0050" y="1377823"/>
            <a:ext cx="2845749" cy="2844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506" y="4333438"/>
            <a:ext cx="3860800" cy="2206171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4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>
                <a:solidFill>
                  <a:schemeClr val="dk1"/>
                </a:solidFill>
              </a:rPr>
              <a:t>38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44"/>
          <p:cNvSpPr txBox="1"/>
          <p:nvPr/>
        </p:nvSpPr>
        <p:spPr>
          <a:xfrm>
            <a:off x="410739" y="673419"/>
            <a:ext cx="581476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lt-LT"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Zastosowanie CT w miejscu pracy</a:t>
            </a:r>
            <a:endParaRPr sz="2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44"/>
          <p:cNvSpPr txBox="1"/>
          <p:nvPr/>
        </p:nvSpPr>
        <p:spPr>
          <a:xfrm>
            <a:off x="487680" y="1275721"/>
            <a:ext cx="8039375" cy="128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3688" marR="0" lvl="1" indent="-293688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</a:pP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Obsługa klienta: 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Uczestnicy mogą zastosować logiczne myślenie do opracowania drzew decyzyjnych w celu poprawy obsługi klienta poprzez wykorzystanie wzorców. 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3688" marR="0" lvl="1" indent="-293688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</a:pP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Zarządzanie: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Wykorzystanie algorytmów do prognozowania zapotrzebowania na dostawy i minimalizowania marnotrawstwa.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8" name="Google Shape;1048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5752" y="306783"/>
            <a:ext cx="2709526" cy="2709526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44"/>
          <p:cNvSpPr txBox="1"/>
          <p:nvPr/>
        </p:nvSpPr>
        <p:spPr>
          <a:xfrm>
            <a:off x="410738" y="3172498"/>
            <a:ext cx="10788484" cy="3366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85750" marR="0" lvl="0" indent="-285750" algn="just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Matematyka: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Aby rozwiązać obliczenia procentowe (np. obliczanie rabatów), może użyć </a:t>
            </a: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dekompozycji,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aby podzielić problem na etapy: identyfikacja pierwotnej ceny, określenie procentu i odjęcie rabatu.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Pisanie: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Pisanie eseju może pomóc w zrozumieniu typowych struktur (np. wstępu, tezy, argumentów wspierających i konkluzji). </a:t>
            </a: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Abstrakcja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może pomóc w argumentacji.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lt-LT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Fotografia (algorytm): </a:t>
            </a: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Tworzenie i prezentowanie spójnej sekwencji robienia zdjęć smartfonem. 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Która zasada CT może pomóc w argumentacji eseju?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9719" algn="just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75675"/>
              <a:buFont typeface="Arial"/>
              <a:buChar char="•"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9719" algn="just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75675"/>
              <a:buFont typeface="Arial"/>
              <a:buChar char="•"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Abstrakcja  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9719" algn="just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75675"/>
              <a:buFont typeface="Arial"/>
              <a:buChar char="•"/>
            </a:pPr>
            <a:r>
              <a:rPr lang="lt-LT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Rozpoznawanie wzorców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p44"/>
          <p:cNvSpPr txBox="1"/>
          <p:nvPr/>
        </p:nvSpPr>
        <p:spPr>
          <a:xfrm>
            <a:off x="410738" y="2710874"/>
            <a:ext cx="581476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lt-LT"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Zastosowanie CT w edukacji</a:t>
            </a:r>
            <a:endParaRPr sz="2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4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>
                <a:solidFill>
                  <a:schemeClr val="dk1"/>
                </a:solidFill>
              </a:rPr>
              <a:t>39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Google Shape;1058;p7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71"/>
          <p:cNvSpPr txBox="1">
            <a:spLocks noGrp="1"/>
          </p:cNvSpPr>
          <p:nvPr>
            <p:ph type="title"/>
          </p:nvPr>
        </p:nvSpPr>
        <p:spPr>
          <a:xfrm>
            <a:off x="7279767" y="3242339"/>
            <a:ext cx="3767769" cy="37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Sorts Mill Goudy"/>
              <a:buNone/>
            </a:pPr>
            <a:r>
              <a:rPr lang="lt-LT" sz="2700" b="1">
                <a:latin typeface="Arial"/>
                <a:ea typeface="Arial"/>
                <a:cs typeface="Arial"/>
                <a:sym typeface="Arial"/>
              </a:rPr>
              <a:t>CZĘŚĆ 5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71"/>
          <p:cNvSpPr txBox="1">
            <a:spLocks noGrp="1"/>
          </p:cNvSpPr>
          <p:nvPr>
            <p:ph type="body" idx="1"/>
          </p:nvPr>
        </p:nvSpPr>
        <p:spPr>
          <a:xfrm>
            <a:off x="7827264" y="3615661"/>
            <a:ext cx="2657856" cy="12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Studium przypadku i ćwiczenia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71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40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54"/>
          <p:cNvSpPr txBox="1">
            <a:spLocks noGrp="1"/>
          </p:cNvSpPr>
          <p:nvPr>
            <p:ph type="title"/>
          </p:nvPr>
        </p:nvSpPr>
        <p:spPr>
          <a:xfrm>
            <a:off x="1014700" y="705646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lt-LT" b="1">
                <a:latin typeface="Arial"/>
                <a:ea typeface="Arial"/>
                <a:cs typeface="Arial"/>
                <a:sym typeface="Arial"/>
              </a:rPr>
              <a:t>Studium przypadku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54"/>
          <p:cNvSpPr txBox="1">
            <a:spLocks noGrp="1"/>
          </p:cNvSpPr>
          <p:nvPr>
            <p:ph type="body" idx="1"/>
          </p:nvPr>
        </p:nvSpPr>
        <p:spPr>
          <a:xfrm>
            <a:off x="869629" y="1569029"/>
            <a:ext cx="7322751" cy="2179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Naukowcy z Wydziału Informatyki na Federalnym Uniwersytecie w Paranie (Brazylia) przeprowadzili studium przypadku z zastosowaniem podstawowych umiejętności myślenia obliczeniowego (CT), aby pomóc uczestnikom w opracowaniu podstawowych modeli mentalnych do zrozumienia technologii i wspierania kultury cyfrowej.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lt-LT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 badaniu wzięły udział osoby dorosłe na wczesnych etapach umiejętności czytania i pisania, przechodząc przez działania, które obejmowały zarówno proste ćwiczenia z prototypem ATM o niskiej wierności, jak i bardziej złożone zadania z wykorzystaniem funkcjonalnego prototypu ATM.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5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41</a:t>
            </a:fld>
            <a:endParaRPr/>
          </a:p>
        </p:txBody>
      </p:sp>
      <p:pic>
        <p:nvPicPr>
          <p:cNvPr id="1069" name="Google Shape;1069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5605" y="1023506"/>
            <a:ext cx="2560735" cy="2626271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54"/>
          <p:cNvSpPr txBox="1"/>
          <p:nvPr/>
        </p:nvSpPr>
        <p:spPr>
          <a:xfrm>
            <a:off x="8555605" y="3360921"/>
            <a:ext cx="284197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lt-LT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Wygenerowano za pomocą Firefl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54"/>
          <p:cNvSpPr txBox="1"/>
          <p:nvPr/>
        </p:nvSpPr>
        <p:spPr>
          <a:xfrm>
            <a:off x="869540" y="3860578"/>
            <a:ext cx="10246800" cy="2219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48590" marR="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Łącznie przeprowadzono osiem warsztatów koncentrujących się na wiedzy finansowej i korzystaniu z bankomatów. Początkowo wprowadzono cele warsztatów, działania i wymagania dotyczące frekwencji. Następnie zidentyfikowano umiejętności CT, które miały zostać nabyte podczas każdej sesji, po czym przeprowadzono analizę wyników każdego warsztatu.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marR="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Metody oceny obejmowały głosowanie, opinie uczestników, ustrukturyzowane obserwacje i nieustrukturyzowane wywiady.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590" marR="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Wyniki wskazały, że metody te były skuteczne, ponieważ uczestnicy stawali się coraz bardziej pewni siebie i niezależni. W miarę postępu działań z powodzeniem stosowali umiejętności i wiedzę zdobytą podczas wcześniejszych ćwiczeń do wykonywania kolejnych zadań.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56"/>
          <p:cNvSpPr txBox="1">
            <a:spLocks noGrp="1"/>
          </p:cNvSpPr>
          <p:nvPr>
            <p:ph type="title" idx="4294967295"/>
          </p:nvPr>
        </p:nvSpPr>
        <p:spPr>
          <a:xfrm>
            <a:off x="714924" y="337343"/>
            <a:ext cx="9486900" cy="72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lt-LT" b="1">
                <a:latin typeface="Arial"/>
                <a:ea typeface="Arial"/>
                <a:cs typeface="Arial"/>
                <a:sym typeface="Arial"/>
              </a:rPr>
              <a:t>Studium przypadku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56"/>
          <p:cNvSpPr txBox="1">
            <a:spLocks noGrp="1"/>
          </p:cNvSpPr>
          <p:nvPr>
            <p:ph type="body" idx="4294967295"/>
          </p:nvPr>
        </p:nvSpPr>
        <p:spPr>
          <a:xfrm>
            <a:off x="2628900" y="1835150"/>
            <a:ext cx="9563100" cy="432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148590" lvl="0" indent="0" algn="just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56"/>
          <p:cNvSpPr txBox="1">
            <a:spLocks noGrp="1"/>
          </p:cNvSpPr>
          <p:nvPr>
            <p:ph type="sldNum" idx="4294967295"/>
          </p:nvPr>
        </p:nvSpPr>
        <p:spPr>
          <a:xfrm>
            <a:off x="11318875" y="6356350"/>
            <a:ext cx="8731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>
                <a:latin typeface="Arial"/>
                <a:ea typeface="Arial"/>
                <a:cs typeface="Arial"/>
                <a:sym typeface="Arial"/>
              </a:rPr>
              <a:t>42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79" name="Google Shape;1079;p56"/>
          <p:cNvGraphicFramePr/>
          <p:nvPr/>
        </p:nvGraphicFramePr>
        <p:xfrm>
          <a:off x="677325" y="123849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{03D54FD9-CB53-4A5A-AA8E-B6D31CE76B2D}</a:tableStyleId>
              </a:tblPr>
              <a:tblGrid>
                <a:gridCol w="337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400" u="none" strike="noStrike" cap="none"/>
                        <a:t>Cel i zadanie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788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400" u="none" strike="noStrike" cap="none"/>
                        <a:t>Umiejętności z obszaru CT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788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400" u="none" strike="noStrike" cap="none"/>
                        <a:t>Rezultat</a:t>
                      </a:r>
                      <a:endParaRPr sz="14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788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1.  Identyfikacja zainteresowań dorosłych; opowiadanie historii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Algorytm</a:t>
                      </a:r>
                      <a:endParaRPr sz="13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Zidentyfikowano główne zainteresowania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2. Przedstawienie koncepcji ATM; gra wisielec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lt-LT" sz="1300" u="none" strike="noStrike" cap="none"/>
                        <a:t>Dekompozycja, analiza danych, rozpoznawanie wzorców</a:t>
                      </a:r>
                      <a:endParaRPr sz="13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Uczestnicy byli zaangażowani w czytanie 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3. Dokonywanie wypłat w prototypie bankomatu o niskiej wierności; gra typu bingo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lt-LT" sz="1300" u="none" strike="noStrike" cap="none"/>
                        <a:t>Dekompozycja, analiza danych, rozpoznawanie wzorców</a:t>
                      </a:r>
                      <a:endParaRPr sz="13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oświadczenia związane z wypłatami pomogły lepiej zrozumieć procesy 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5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4. Opisanie kroków związanych z wypłatą pieniędzy z bankomatu; prototyp bankomatu niskiej wierności</a:t>
                      </a:r>
                      <a:endParaRPr sz="13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Dekompozycja, analiza danych, rozpoznawanie wzorców, symulacja i abstrakcja, algorytm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Zrozumienie, jak krok po kroku opisać proces wypłacania pieniędzy z bankomatu w następujących krokach 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5.Interpretowanie, porządkowanie, wykonywanie algorytmu wypłaty gotówki; algorytm obrazkowy, prototyp bankomatu o wysokiej wierności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Dekompozycja, analiza danych, rozpoznawanie wzorców, symulacja i abstrakcja, algorytm</a:t>
                      </a:r>
                      <a:endParaRPr sz="13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Wykonanie procesu wypłaty na terminalu funkcjonalnym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6.  Ćwiczenie płacenia rachunków, sprawdzanie gotówki; Algorytm sprawdzania zmiany gotówki 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Dekompozycja, analiza danych, rozpoznawanie wzorców, symulacja i abstrakcja, algorytm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Ćwiczenie zadania, z którym zwykle mają trudności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7. Ćwiczenie korzystania z kalkulatora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Dekompozycja, analiza danych, rozpoznawanie wzorców, symulacja i abstrakcja, algorytm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300" u="none" strike="noStrike" cap="none"/>
                        <a:t>Identyfikacja funkcji smartfonów</a:t>
                      </a:r>
                      <a:endParaRPr sz="13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6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8. Zapamiętanie poprzednich dyskusji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Abstrahowanie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lt-LT" sz="1300" u="none" strike="noStrike" cap="none"/>
                        <a:t>Quakościowe sprzężenie zwrotne</a:t>
                      </a:r>
                      <a:endParaRPr sz="13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72"/>
          <p:cNvSpPr txBox="1">
            <a:spLocks noGrp="1"/>
          </p:cNvSpPr>
          <p:nvPr>
            <p:ph type="body" idx="1"/>
          </p:nvPr>
        </p:nvSpPr>
        <p:spPr>
          <a:xfrm>
            <a:off x="528223" y="534420"/>
            <a:ext cx="4221881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80"/>
              <a:buNone/>
            </a:pPr>
            <a:r>
              <a:rPr lang="lt-LT" sz="2200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ĆWICZENIE 1: </a:t>
            </a:r>
            <a:r>
              <a:rPr lang="lt-LT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Quiz</a:t>
            </a:r>
            <a:endParaRPr/>
          </a:p>
        </p:txBody>
      </p:sp>
      <p:sp>
        <p:nvSpPr>
          <p:cNvPr id="1085" name="Google Shape;1085;p72"/>
          <p:cNvSpPr txBox="1"/>
          <p:nvPr/>
        </p:nvSpPr>
        <p:spPr>
          <a:xfrm>
            <a:off x="404561" y="1705612"/>
            <a:ext cx="5909100" cy="48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1. Dlaczego myślenie komputacyjne jest uważane za umiejętność przekrojową?</a:t>
            </a: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Ponieważ jest przydatne tylko w nauce i technologii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Ponieważ może być stosowane w różnych kontekstach życiowych, zawodach i obszarach uczenia się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Ponieważ jest wykorzystywane głównie na zajęciach z programowania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2. Jakie jest główne wyzwanie, przed którym stoją trenerzy dorosłych podczas promowania CT?</a:t>
            </a: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Zbyt wiele narzędzi CT do wyboru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Uczestnicy są zbyt obeznani z technologią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Brak wytycznych pedagogicznych i ograniczony dostęp do materiałów CT.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3. Które z poniższych działań zwiększa zaangażowanie uczestników w szkolenia oparte na CT?</a:t>
            </a: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achęcanie uczestników do przyjmowania aktywnych ról, takich jak mediator lub członek zespołu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Stosowanie wyłącznie metod opartych na wykładzie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Unikanie współpracy w celu zaoszczędzenia czasu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p72"/>
          <p:cNvSpPr txBox="1"/>
          <p:nvPr/>
        </p:nvSpPr>
        <p:spPr>
          <a:xfrm>
            <a:off x="6515028" y="1705612"/>
            <a:ext cx="4982028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4. Jaki jest pierwszy krok w modelu projektowania świadomego społecznie dla integracji CT?</a:t>
            </a: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Testowanie uczestników ze złożonymi wyzwaniami CT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Zrozumienie kontekstu, potrzeb i technologii używanych przez uczestników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Natychmiastowe rozpoczęcie nauczania procedur technicznych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5. Jakie kluczowe umiejętności związane z CT zostały podkreślone przez Światowe Forum Ekonomiczne?</a:t>
            </a: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Gotowanie, zapamiętywanie i zarządzanie czasem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Rozwiązywanie problemów, kreatywność i krytyczne myślenie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LcParenR"/>
            </a:pPr>
            <a:r>
              <a:rPr lang="lt-LT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Szybkość pisania na klawiaturze, dokładność pisowni i robienie notatek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7" name="Google Shape;1087;p72" descr="Un dibujo de un perro&#10;&#10;Descripción generada automáticamente con confianza m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28622" y="46795"/>
            <a:ext cx="1658817" cy="1658817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72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-LT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43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356bc7ddeec_0_1397"/>
          <p:cNvSpPr/>
          <p:nvPr/>
        </p:nvSpPr>
        <p:spPr>
          <a:xfrm>
            <a:off x="445200" y="1309639"/>
            <a:ext cx="6426420" cy="2339251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g356bc7ddeec_0_1397"/>
          <p:cNvSpPr/>
          <p:nvPr/>
        </p:nvSpPr>
        <p:spPr>
          <a:xfrm>
            <a:off x="285300" y="1344099"/>
            <a:ext cx="6366000" cy="17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7319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Życie codzienne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7319" marR="0" lvl="0" indent="0" algn="l" rtl="0">
              <a:lnSpc>
                <a:spcPct val="114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Zadanie</a:t>
            </a: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Wyobraź sobie, że zapada noc, a nasi przyjaciele utknęli w lesie. Pomóż im przetrwać noc.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7319" marR="0" lvl="0" indent="0" algn="l" rtl="0">
              <a:lnSpc>
                <a:spcPct val="114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Wynik.</a:t>
            </a: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Schemat blokowy pomoże wizualnie (1) podzielić problem (dekompozycja) i (2) zaprojektować algorytm, który pomoże zaplanować kroki rozwiązywania problemu.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g356bc7ddeec_0_1397"/>
          <p:cNvSpPr txBox="1"/>
          <p:nvPr/>
        </p:nvSpPr>
        <p:spPr>
          <a:xfrm>
            <a:off x="448492" y="171360"/>
            <a:ext cx="9486600" cy="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ĆWICZENIE 2: </a:t>
            </a:r>
            <a:r>
              <a:rPr lang="lt-LT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Ćwiczenie praktyczne</a:t>
            </a:r>
            <a:r>
              <a:rPr lang="lt-LT" sz="2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g356bc7ddeec_0_1397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7" name="Google Shape;1097;g356bc7ddeec_0_1397"/>
          <p:cNvSpPr/>
          <p:nvPr/>
        </p:nvSpPr>
        <p:spPr>
          <a:xfrm>
            <a:off x="1371600" y="3874320"/>
            <a:ext cx="5848500" cy="19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8" name="Google Shape;1098;g356bc7ddeec_0_1397"/>
          <p:cNvGrpSpPr/>
          <p:nvPr/>
        </p:nvGrpSpPr>
        <p:grpSpPr>
          <a:xfrm>
            <a:off x="8098920" y="903600"/>
            <a:ext cx="2568222" cy="3088440"/>
            <a:chOff x="8098920" y="903600"/>
            <a:chExt cx="2568222" cy="3088440"/>
          </a:xfrm>
        </p:grpSpPr>
        <p:sp>
          <p:nvSpPr>
            <p:cNvPr id="1099" name="Google Shape;1099;g356bc7ddeec_0_1397"/>
            <p:cNvSpPr/>
            <p:nvPr/>
          </p:nvSpPr>
          <p:spPr>
            <a:xfrm>
              <a:off x="8098920" y="1180800"/>
              <a:ext cx="2211462" cy="28112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rgbClr val="837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g356bc7ddeec_0_1397"/>
            <p:cNvSpPr/>
            <p:nvPr/>
          </p:nvSpPr>
          <p:spPr>
            <a:xfrm>
              <a:off x="8177040" y="1180800"/>
              <a:ext cx="2211462" cy="281124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rgbClr val="CAC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g356bc7ddeec_0_1397"/>
            <p:cNvSpPr/>
            <p:nvPr/>
          </p:nvSpPr>
          <p:spPr>
            <a:xfrm>
              <a:off x="8294760" y="1490400"/>
              <a:ext cx="2269782" cy="241596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rgbClr val="837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g356bc7ddeec_0_1397"/>
            <p:cNvSpPr/>
            <p:nvPr/>
          </p:nvSpPr>
          <p:spPr>
            <a:xfrm>
              <a:off x="8397360" y="1429560"/>
              <a:ext cx="2269782" cy="241596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g356bc7ddeec_0_1397"/>
            <p:cNvSpPr/>
            <p:nvPr/>
          </p:nvSpPr>
          <p:spPr>
            <a:xfrm>
              <a:off x="8489880" y="903600"/>
              <a:ext cx="1586520" cy="67969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7" y="16347"/>
                    <a:pt x="16576" y="15112"/>
                    <a:pt x="14618" y="14788"/>
                  </a:cubicBezTo>
                  <a:close/>
                  <a:moveTo>
                    <a:pt x="10807" y="5025"/>
                  </a:moveTo>
                  <a:cubicBezTo>
                    <a:pt x="10394" y="5025"/>
                    <a:pt x="10054" y="4290"/>
                    <a:pt x="10054" y="3363"/>
                  </a:cubicBezTo>
                  <a:cubicBezTo>
                    <a:pt x="10054" y="2437"/>
                    <a:pt x="10387" y="1702"/>
                    <a:pt x="10807" y="1702"/>
                  </a:cubicBezTo>
                  <a:cubicBezTo>
                    <a:pt x="11226" y="1702"/>
                    <a:pt x="11560" y="2437"/>
                    <a:pt x="11560" y="3363"/>
                  </a:cubicBezTo>
                  <a:cubicBezTo>
                    <a:pt x="11560" y="4290"/>
                    <a:pt x="11220" y="5025"/>
                    <a:pt x="10807" y="502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4" name="Google Shape;1104;g356bc7ddeec_0_1397"/>
          <p:cNvSpPr/>
          <p:nvPr/>
        </p:nvSpPr>
        <p:spPr>
          <a:xfrm>
            <a:off x="8372520" y="2765520"/>
            <a:ext cx="24690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840" marR="0" lvl="0" indent="-2091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g356bc7ddeec_0_1397"/>
          <p:cNvSpPr/>
          <p:nvPr/>
        </p:nvSpPr>
        <p:spPr>
          <a:xfrm>
            <a:off x="8509320" y="1710000"/>
            <a:ext cx="2183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Zasoby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g356bc7ddeec_0_1397"/>
          <p:cNvSpPr/>
          <p:nvPr/>
        </p:nvSpPr>
        <p:spPr>
          <a:xfrm>
            <a:off x="3133800" y="3275280"/>
            <a:ext cx="3345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g356bc7ddeec_0_1397"/>
          <p:cNvSpPr/>
          <p:nvPr/>
        </p:nvSpPr>
        <p:spPr>
          <a:xfrm>
            <a:off x="8372520" y="2165400"/>
            <a:ext cx="1704000" cy="13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868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lt-LT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realizacji tego zadania potrzebne są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680" marR="0" lvl="0" indent="-28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Noto Sans Symbols"/>
              <a:buChar char="●"/>
            </a:pPr>
            <a:r>
              <a:rPr lang="lt-LT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Karteczki samoprzylepne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680" marR="0" lvl="0" indent="-28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Noto Sans Symbols"/>
              <a:buChar char="●"/>
            </a:pPr>
            <a:r>
              <a:rPr lang="lt-LT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Arkusz papieru 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8680" marR="0" lvl="0" indent="-28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Noto Sans Symbols"/>
              <a:buChar char="●"/>
            </a:pPr>
            <a:r>
              <a:rPr lang="lt-LT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Przybory do pisania (ołówki, długopisy, markery)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8" name="Google Shape;1108;g356bc7ddeec_0_1397"/>
          <p:cNvGrpSpPr/>
          <p:nvPr/>
        </p:nvGrpSpPr>
        <p:grpSpPr>
          <a:xfrm>
            <a:off x="7872120" y="4155480"/>
            <a:ext cx="2794980" cy="1661280"/>
            <a:chOff x="7872120" y="4155480"/>
            <a:chExt cx="2794980" cy="1661280"/>
          </a:xfrm>
        </p:grpSpPr>
        <p:sp>
          <p:nvSpPr>
            <p:cNvPr id="1109" name="Google Shape;1109;g356bc7ddeec_0_1397"/>
            <p:cNvSpPr/>
            <p:nvPr/>
          </p:nvSpPr>
          <p:spPr>
            <a:xfrm>
              <a:off x="7878600" y="4155480"/>
              <a:ext cx="2788200" cy="518100"/>
            </a:xfrm>
            <a:prstGeom prst="rect">
              <a:avLst/>
            </a:prstGeom>
            <a:solidFill>
              <a:srgbClr val="348AC9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Cel: </a:t>
              </a:r>
              <a:br>
                <a:rPr lang="lt-LT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lt-LT" sz="1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przetrwać noc w lesie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g356bc7ddeec_0_1397"/>
            <p:cNvSpPr/>
            <p:nvPr/>
          </p:nvSpPr>
          <p:spPr>
            <a:xfrm>
              <a:off x="8879871" y="4859640"/>
              <a:ext cx="805800" cy="518100"/>
            </a:xfrm>
            <a:prstGeom prst="rect">
              <a:avLst/>
            </a:prstGeom>
            <a:noFill/>
            <a:ln w="9525" cap="flat" cmpd="sng">
              <a:solidFill>
                <a:srgbClr val="348A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lt-LT" sz="1050" b="0" i="0" u="none" strike="noStrike" cap="none">
                  <a:solidFill>
                    <a:srgbClr val="348AC9"/>
                  </a:solidFill>
                  <a:latin typeface="Arial"/>
                  <a:ea typeface="Arial"/>
                  <a:cs typeface="Arial"/>
                  <a:sym typeface="Arial"/>
                </a:rPr>
                <a:t>Znajdź wodę</a:t>
              </a: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g356bc7ddeec_0_1397"/>
            <p:cNvSpPr/>
            <p:nvPr/>
          </p:nvSpPr>
          <p:spPr>
            <a:xfrm>
              <a:off x="7878600" y="4859640"/>
              <a:ext cx="858300" cy="518100"/>
            </a:xfrm>
            <a:prstGeom prst="rect">
              <a:avLst/>
            </a:prstGeom>
            <a:noFill/>
            <a:ln w="9525" cap="flat" cmpd="sng">
              <a:solidFill>
                <a:srgbClr val="2D398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lt-LT" sz="1000" b="0" i="0" u="none" strike="noStrike" cap="none">
                  <a:solidFill>
                    <a:srgbClr val="2D398C"/>
                  </a:solidFill>
                  <a:latin typeface="Arial"/>
                  <a:ea typeface="Arial"/>
                  <a:cs typeface="Arial"/>
                  <a:sym typeface="Arial"/>
                </a:rPr>
                <a:t>Zidentyfikuj lokalizację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g356bc7ddeec_0_1397"/>
            <p:cNvSpPr/>
            <p:nvPr/>
          </p:nvSpPr>
          <p:spPr>
            <a:xfrm>
              <a:off x="9808200" y="4863240"/>
              <a:ext cx="858900" cy="518100"/>
            </a:xfrm>
            <a:prstGeom prst="rect">
              <a:avLst/>
            </a:prstGeom>
            <a:noFill/>
            <a:ln w="9525" cap="flat" cmpd="sng">
              <a:solidFill>
                <a:srgbClr val="CE66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000" b="0" i="0" u="none" strike="noStrike" cap="none">
                  <a:solidFill>
                    <a:srgbClr val="CE6633"/>
                  </a:solidFill>
                  <a:latin typeface="Arial"/>
                  <a:ea typeface="Arial"/>
                  <a:cs typeface="Arial"/>
                  <a:sym typeface="Arial"/>
                </a:rPr>
                <a:t>Rozgrzej się 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g356bc7ddeec_0_1397"/>
            <p:cNvSpPr/>
            <p:nvPr/>
          </p:nvSpPr>
          <p:spPr>
            <a:xfrm>
              <a:off x="7872120" y="5496480"/>
              <a:ext cx="858300" cy="304800"/>
            </a:xfrm>
            <a:prstGeom prst="rect">
              <a:avLst/>
            </a:prstGeom>
            <a:noFill/>
            <a:ln w="9525" cap="flat" cmpd="sng">
              <a:solidFill>
                <a:srgbClr val="2D398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2D398C"/>
                  </a:solidFill>
                  <a:latin typeface="Arial"/>
                  <a:ea typeface="Arial"/>
                  <a:cs typeface="Arial"/>
                  <a:sym typeface="Arial"/>
                </a:rPr>
                <a:t>Mapa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g356bc7ddeec_0_1397"/>
            <p:cNvSpPr/>
            <p:nvPr/>
          </p:nvSpPr>
          <p:spPr>
            <a:xfrm>
              <a:off x="8866440" y="5498640"/>
              <a:ext cx="805800" cy="304800"/>
            </a:xfrm>
            <a:prstGeom prst="rect">
              <a:avLst/>
            </a:prstGeom>
            <a:noFill/>
            <a:ln w="9525" cap="flat" cmpd="sng">
              <a:solidFill>
                <a:srgbClr val="348AC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348AC9"/>
                  </a:solidFill>
                  <a:latin typeface="Arial"/>
                  <a:ea typeface="Arial"/>
                  <a:cs typeface="Arial"/>
                  <a:sym typeface="Arial"/>
                </a:rPr>
                <a:t>Źródło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g356bc7ddeec_0_1397"/>
            <p:cNvSpPr/>
            <p:nvPr/>
          </p:nvSpPr>
          <p:spPr>
            <a:xfrm>
              <a:off x="9808200" y="5511960"/>
              <a:ext cx="858900" cy="304800"/>
            </a:xfrm>
            <a:prstGeom prst="rect">
              <a:avLst/>
            </a:prstGeom>
            <a:noFill/>
            <a:ln w="9525" cap="flat" cmpd="sng">
              <a:solidFill>
                <a:srgbClr val="CE66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E1A283"/>
                  </a:solidFill>
                  <a:latin typeface="Arial"/>
                  <a:ea typeface="Arial"/>
                  <a:cs typeface="Arial"/>
                  <a:sym typeface="Arial"/>
                </a:rPr>
                <a:t>Ogień</a:t>
              </a:r>
              <a:endParaRPr sz="1400" b="0" i="0" u="none" strike="noStrike" cap="none">
                <a:solidFill>
                  <a:srgbClr val="E1A2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6" name="Google Shape;1116;g356bc7ddeec_0_1397"/>
            <p:cNvCxnSpPr/>
            <p:nvPr/>
          </p:nvCxnSpPr>
          <p:spPr>
            <a:xfrm>
              <a:off x="8306640" y="4760280"/>
              <a:ext cx="1931400" cy="3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2E86C7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17" name="Google Shape;1117;g356bc7ddeec_0_1397"/>
            <p:cNvCxnSpPr/>
            <p:nvPr/>
          </p:nvCxnSpPr>
          <p:spPr>
            <a:xfrm>
              <a:off x="10222200" y="5397480"/>
              <a:ext cx="1500" cy="996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2E86C7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18" name="Google Shape;1118;g356bc7ddeec_0_1397"/>
            <p:cNvCxnSpPr/>
            <p:nvPr/>
          </p:nvCxnSpPr>
          <p:spPr>
            <a:xfrm>
              <a:off x="9270720" y="5389920"/>
              <a:ext cx="1800" cy="996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2E86C7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19" name="Google Shape;1119;g356bc7ddeec_0_1397"/>
            <p:cNvCxnSpPr/>
            <p:nvPr/>
          </p:nvCxnSpPr>
          <p:spPr>
            <a:xfrm>
              <a:off x="8332560" y="5389920"/>
              <a:ext cx="1500" cy="996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2E86C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cxnSp>
        <p:nvCxnSpPr>
          <p:cNvPr id="1120" name="Google Shape;1120;g356bc7ddeec_0_1397"/>
          <p:cNvCxnSpPr/>
          <p:nvPr/>
        </p:nvCxnSpPr>
        <p:spPr>
          <a:xfrm rot="-5400000" flipH="1">
            <a:off x="10188630" y="4803570"/>
            <a:ext cx="99600" cy="15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2E86C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1" name="Google Shape;1121;g356bc7ddeec_0_1397"/>
          <p:cNvCxnSpPr/>
          <p:nvPr/>
        </p:nvCxnSpPr>
        <p:spPr>
          <a:xfrm rot="5400000">
            <a:off x="9181740" y="4768860"/>
            <a:ext cx="181800" cy="1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2E86C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2" name="Google Shape;1122;g356bc7ddeec_0_1397"/>
          <p:cNvCxnSpPr/>
          <p:nvPr/>
        </p:nvCxnSpPr>
        <p:spPr>
          <a:xfrm rot="-5400000" flipH="1">
            <a:off x="8254350" y="4823730"/>
            <a:ext cx="99600" cy="15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2E86C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23" name="Google Shape;1123;g356bc7ddeec_0_1397"/>
          <p:cNvSpPr/>
          <p:nvPr/>
        </p:nvSpPr>
        <p:spPr>
          <a:xfrm>
            <a:off x="453150" y="3931526"/>
            <a:ext cx="6349200" cy="17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7319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Grupa 4 członków powinna rozwiązać problem, jak przetrwać noc.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7319" marR="0" lvl="0" indent="0" algn="l" rtl="0">
              <a:lnSpc>
                <a:spcPct val="114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lt-LT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 powinien znajdować się na górze, a rozważania na wysokim poziomie powinny być pierwszym krokiem w kolejnych fazach. Następnie te najważniejsze czynniki mogą zostać podzielone na mniejsze etapy.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3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45</a:t>
            </a:fld>
            <a:endParaRPr/>
          </a:p>
        </p:txBody>
      </p:sp>
      <p:sp>
        <p:nvSpPr>
          <p:cNvPr id="1130" name="Google Shape;1130;p30"/>
          <p:cNvSpPr/>
          <p:nvPr/>
        </p:nvSpPr>
        <p:spPr>
          <a:xfrm>
            <a:off x="1506960" y="1605150"/>
            <a:ext cx="9336300" cy="1490400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1" name="Google Shape;1131;p30"/>
          <p:cNvSpPr/>
          <p:nvPr/>
        </p:nvSpPr>
        <p:spPr>
          <a:xfrm>
            <a:off x="1479600" y="1699830"/>
            <a:ext cx="9002400" cy="15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7319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t-L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Zastosuj zasady projektowania algorytmu i rozwiązywania problemów.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7319" marR="0" lvl="0" indent="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t-LT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Czteroosobowa grupa powinna zwizualizować krok po kroku proces rozwiązywania problemu.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30"/>
          <p:cNvSpPr/>
          <p:nvPr/>
        </p:nvSpPr>
        <p:spPr>
          <a:xfrm>
            <a:off x="3133800" y="3275280"/>
            <a:ext cx="334500" cy="3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3" name="Google Shape;1133;p30"/>
          <p:cNvGrpSpPr/>
          <p:nvPr/>
        </p:nvGrpSpPr>
        <p:grpSpPr>
          <a:xfrm>
            <a:off x="1286280" y="3762451"/>
            <a:ext cx="7148640" cy="1723920"/>
            <a:chOff x="1479600" y="3816720"/>
            <a:chExt cx="7148640" cy="1723920"/>
          </a:xfrm>
        </p:grpSpPr>
        <p:sp>
          <p:nvSpPr>
            <p:cNvPr id="1134" name="Google Shape;1134;p30"/>
            <p:cNvSpPr/>
            <p:nvPr/>
          </p:nvSpPr>
          <p:spPr>
            <a:xfrm>
              <a:off x="7521840" y="5286240"/>
              <a:ext cx="1106400" cy="254400"/>
            </a:xfrm>
            <a:prstGeom prst="rect">
              <a:avLst/>
            </a:prstGeom>
            <a:solidFill>
              <a:srgbClr val="FFFFFF"/>
            </a:solidFill>
            <a:ln w="255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0"/>
            <p:cNvSpPr/>
            <p:nvPr/>
          </p:nvSpPr>
          <p:spPr>
            <a:xfrm>
              <a:off x="2809440" y="3834720"/>
              <a:ext cx="2681640" cy="1082880"/>
            </a:xfrm>
            <a:prstGeom prst="flowChartDecision">
              <a:avLst/>
            </a:prstGeom>
            <a:solidFill>
              <a:srgbClr val="FFFFFF"/>
            </a:solidFill>
            <a:ln w="255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Czy masz połączenie?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0"/>
            <p:cNvSpPr/>
            <p:nvPr/>
          </p:nvSpPr>
          <p:spPr>
            <a:xfrm>
              <a:off x="1479600" y="4027320"/>
              <a:ext cx="960000" cy="606000"/>
            </a:xfrm>
            <a:prstGeom prst="rect">
              <a:avLst/>
            </a:prstGeom>
            <a:solidFill>
              <a:srgbClr val="FFFFFF"/>
            </a:solidFill>
            <a:ln w="255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Spójrz na telefon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0"/>
            <p:cNvSpPr/>
            <p:nvPr/>
          </p:nvSpPr>
          <p:spPr>
            <a:xfrm>
              <a:off x="5790240" y="3816720"/>
              <a:ext cx="2681640" cy="1082880"/>
            </a:xfrm>
            <a:prstGeom prst="flowChartDecision">
              <a:avLst/>
            </a:prstGeom>
            <a:solidFill>
              <a:srgbClr val="FFFFFF"/>
            </a:solidFill>
            <a:ln w="255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Czy potrafisz określić swoją lokalizację?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0"/>
            <p:cNvSpPr/>
            <p:nvPr/>
          </p:nvSpPr>
          <p:spPr>
            <a:xfrm>
              <a:off x="5728680" y="5286240"/>
              <a:ext cx="1106400" cy="254400"/>
            </a:xfrm>
            <a:prstGeom prst="rect">
              <a:avLst/>
            </a:prstGeom>
            <a:solidFill>
              <a:srgbClr val="FFFFFF"/>
            </a:solidFill>
            <a:ln w="255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lt-LT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39" name="Google Shape;1139;p30"/>
            <p:cNvCxnSpPr/>
            <p:nvPr/>
          </p:nvCxnSpPr>
          <p:spPr>
            <a:xfrm>
              <a:off x="5448600" y="4370760"/>
              <a:ext cx="334200" cy="300"/>
            </a:xfrm>
            <a:prstGeom prst="bentConnector3">
              <a:avLst>
                <a:gd name="adj1" fmla="val 107846"/>
              </a:avLst>
            </a:pr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140" name="Google Shape;1140;p30"/>
            <p:cNvCxnSpPr/>
            <p:nvPr/>
          </p:nvCxnSpPr>
          <p:spPr>
            <a:xfrm>
              <a:off x="2461320" y="4370760"/>
              <a:ext cx="334500" cy="300"/>
            </a:xfrm>
            <a:prstGeom prst="bentConnector3">
              <a:avLst>
                <a:gd name="adj1" fmla="val 107794"/>
              </a:avLst>
            </a:prstGeom>
            <a:noFill/>
            <a:ln w="1907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141" name="Google Shape;1141;p30"/>
            <p:cNvCxnSpPr/>
            <p:nvPr/>
          </p:nvCxnSpPr>
          <p:spPr>
            <a:xfrm flipH="1">
              <a:off x="6286260" y="4897800"/>
              <a:ext cx="840300" cy="390600"/>
            </a:xfrm>
            <a:prstGeom prst="bentConnector3">
              <a:avLst>
                <a:gd name="adj1" fmla="val 26994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142" name="Google Shape;1142;p30"/>
            <p:cNvCxnSpPr/>
            <p:nvPr/>
          </p:nvCxnSpPr>
          <p:spPr>
            <a:xfrm>
              <a:off x="7135920" y="4897800"/>
              <a:ext cx="934200" cy="390600"/>
            </a:xfrm>
            <a:prstGeom prst="bentConnector3">
              <a:avLst>
                <a:gd name="adj1" fmla="val 70694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143" name="Google Shape;1143;p30"/>
            <p:cNvCxnSpPr/>
            <p:nvPr/>
          </p:nvCxnSpPr>
          <p:spPr>
            <a:xfrm rot="10800000">
              <a:off x="4150440" y="4918080"/>
              <a:ext cx="1578600" cy="495600"/>
            </a:xfrm>
            <a:prstGeom prst="bentConnector3">
              <a:avLst>
                <a:gd name="adj1" fmla="val 37754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1144" name="Google Shape;1144;p30"/>
          <p:cNvSpPr/>
          <p:nvPr/>
        </p:nvSpPr>
        <p:spPr>
          <a:xfrm>
            <a:off x="8434800" y="3757411"/>
            <a:ext cx="2681640" cy="1094400"/>
          </a:xfrm>
          <a:prstGeom prst="flowChartDecision">
            <a:avLst/>
          </a:prstGeom>
          <a:solidFill>
            <a:srgbClr val="CE6633">
              <a:alpha val="4862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lt-L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 dalej?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5" name="Google Shape;1145;p30"/>
          <p:cNvCxnSpPr/>
          <p:nvPr/>
        </p:nvCxnSpPr>
        <p:spPr>
          <a:xfrm rot="10800000" flipH="1">
            <a:off x="8434800" y="4818451"/>
            <a:ext cx="1341300" cy="524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C612D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6" name="Google Shape;1146;p30"/>
          <p:cNvSpPr txBox="1"/>
          <p:nvPr/>
        </p:nvSpPr>
        <p:spPr>
          <a:xfrm>
            <a:off x="853620" y="682679"/>
            <a:ext cx="9486600" cy="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ĆWICZENIE 2: </a:t>
            </a:r>
            <a:r>
              <a:rPr lang="lt-LT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Ćwiczenie praktyczne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DD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73"/>
          <p:cNvSpPr/>
          <p:nvPr/>
        </p:nvSpPr>
        <p:spPr>
          <a:xfrm>
            <a:off x="304800" y="241299"/>
            <a:ext cx="11582400" cy="6375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73"/>
          <p:cNvSpPr txBox="1">
            <a:spLocks noGrp="1"/>
          </p:cNvSpPr>
          <p:nvPr>
            <p:ph type="title"/>
          </p:nvPr>
        </p:nvSpPr>
        <p:spPr>
          <a:xfrm>
            <a:off x="695400" y="116977"/>
            <a:ext cx="108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50" tIns="60975" rIns="121950" bIns="609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Black"/>
              <a:buNone/>
            </a:pPr>
            <a:r>
              <a:rPr lang="lt-LT" b="1">
                <a:latin typeface="Arial"/>
                <a:ea typeface="Arial"/>
                <a:cs typeface="Arial"/>
                <a:sym typeface="Arial"/>
              </a:rPr>
              <a:t>PODSUMOWANIE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73"/>
          <p:cNvSpPr txBox="1"/>
          <p:nvPr/>
        </p:nvSpPr>
        <p:spPr>
          <a:xfrm>
            <a:off x="1060450" y="1384299"/>
            <a:ext cx="10071000" cy="45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komputacyjne oferuje potężny zestaw umiejętności i sposobów myślenia do poruszania się w dzisiejszym społeczeństwie cyfrowym i opartym na sztucznej inteligencji. W tym module zbadaliśmy, w jaki sposób CT wykracza poza dyscypliny techniczne i odgrywa kluczową rolę w edukacji dorosłych, zwłaszcza dla osób o niskich kwalifikacjach.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Przyjrzeliśmy się wyzwaniom stojącym przed wieloma dorosłymi w dostępie do możliwości podnoszenia kwalifikacji w całej Europie i temu, w jaki sposób CT może pomóc wypełnić te luki poprzez promowanie zdolności adaptacyjnych, krytycznego myślenia i uczenia się przez całe życie.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Poprzez rzeczywiste aplikacje i przykłady zbadaliśmy, w jaki sposób CT jest wykorzystywana w różnych branżach i życiu codziennym oraz w jaki sposób jej integracja może zwiększyć szanse na zatrudnienie, integrację cyfrową i udział w zmieniającym się rynku pracy.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Moduł ten podkreślił również znaczenie projektowania strategii szkoleniowych sprzyjających włączeniu społecznemu, które wyposażają dorosłych uczących się w narzędzia do znaczącego angażowania się w cyfrowe narzędzia i koncepcje, w tym sztuczną inteligencję, zarówno w kontekście osobistym, jak i zawodowym.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3" name="Google Shape;1163;p57" descr="Teacher assisting student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037" r="17035"/>
          <a:stretch/>
        </p:blipFill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  <p:sp>
        <p:nvSpPr>
          <p:cNvPr id="1164" name="Google Shape;1164;p57"/>
          <p:cNvSpPr txBox="1">
            <a:spLocks noGrp="1"/>
          </p:cNvSpPr>
          <p:nvPr>
            <p:ph type="title"/>
          </p:nvPr>
        </p:nvSpPr>
        <p:spPr>
          <a:xfrm>
            <a:off x="7895303" y="694660"/>
            <a:ext cx="3221037" cy="1410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</a:pPr>
            <a:r>
              <a:rPr lang="lt-LT" sz="2800" b="1">
                <a:latin typeface="Arial"/>
                <a:ea typeface="Arial"/>
                <a:cs typeface="Arial"/>
                <a:sym typeface="Arial"/>
              </a:rPr>
              <a:t>WEZWANIE DO DZIAŁANIA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57"/>
          <p:cNvSpPr txBox="1">
            <a:spLocks noGrp="1"/>
          </p:cNvSpPr>
          <p:nvPr>
            <p:ph type="ftr" idx="11"/>
          </p:nvPr>
        </p:nvSpPr>
        <p:spPr>
          <a:xfrm>
            <a:off x="1333500" y="6310974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lt-LT"/>
              <a:t>COMPUTATIONAL SENIORS </a:t>
            </a:r>
            <a:endParaRPr/>
          </a:p>
        </p:txBody>
      </p:sp>
      <p:sp>
        <p:nvSpPr>
          <p:cNvPr id="1166" name="Google Shape;1166;p57"/>
          <p:cNvSpPr txBox="1">
            <a:spLocks noGrp="1"/>
          </p:cNvSpPr>
          <p:nvPr>
            <p:ph type="body" idx="1"/>
          </p:nvPr>
        </p:nvSpPr>
        <p:spPr>
          <a:xfrm>
            <a:off x="7579151" y="2456915"/>
            <a:ext cx="3682652" cy="3357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54591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ct val="70000"/>
              <a:buNone/>
            </a:pPr>
            <a:r>
              <a:rPr lang="lt-LT" b="1">
                <a:latin typeface="Arial"/>
                <a:ea typeface="Arial"/>
                <a:cs typeface="Arial"/>
                <a:sym typeface="Arial"/>
              </a:rPr>
              <a:t>Zastanów się nad tym, czego się nauczyłeś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28599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ct val="70000"/>
              <a:buNone/>
            </a:pPr>
            <a:endParaRPr b="1">
              <a:latin typeface="Arial"/>
              <a:ea typeface="Arial"/>
              <a:cs typeface="Arial"/>
              <a:sym typeface="Arial"/>
            </a:endParaRPr>
          </a:p>
          <a:p>
            <a:pPr marL="457200" lvl="0" indent="-302609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ct val="70000"/>
              <a:buChar char="•"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Jakie jest znaczenie myślenia komputacyjnego w XXI wieku?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02609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ct val="70000"/>
              <a:buChar char="•"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Jakie są wyzwania, możliwości i strategie promocji CT? 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02609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ct val="70000"/>
              <a:buChar char="•"/>
            </a:pPr>
            <a:r>
              <a:rPr lang="lt-LT">
                <a:latin typeface="Arial"/>
                <a:ea typeface="Arial"/>
                <a:cs typeface="Arial"/>
                <a:sym typeface="Arial"/>
              </a:rPr>
              <a:t>Jaki jest wpływ i potencjał CT na nisko wykwalifikowanych dorosłych?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5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47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DD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26"/>
          <p:cNvSpPr/>
          <p:nvPr/>
        </p:nvSpPr>
        <p:spPr>
          <a:xfrm>
            <a:off x="304800" y="241299"/>
            <a:ext cx="11582400" cy="637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26"/>
          <p:cNvSpPr txBox="1">
            <a:spLocks noGrp="1"/>
          </p:cNvSpPr>
          <p:nvPr>
            <p:ph type="title"/>
          </p:nvPr>
        </p:nvSpPr>
        <p:spPr>
          <a:xfrm>
            <a:off x="695400" y="116977"/>
            <a:ext cx="108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50" tIns="60975" rIns="121950" bIns="609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Black"/>
              <a:buNone/>
            </a:pPr>
            <a:r>
              <a:rPr lang="lt-LT" b="1">
                <a:latin typeface="Arial"/>
                <a:ea typeface="Arial"/>
                <a:cs typeface="Arial"/>
                <a:sym typeface="Arial"/>
              </a:rPr>
              <a:t>SŁOWNICZEK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26"/>
          <p:cNvSpPr txBox="1"/>
          <p:nvPr/>
        </p:nvSpPr>
        <p:spPr>
          <a:xfrm>
            <a:off x="688800" y="136855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Myślenie komputacyjne lub CT: 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Rozwiązywanie problemów tak, jak zrobiłby to komputer, krok po kroku.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26"/>
          <p:cNvSpPr txBox="1"/>
          <p:nvPr/>
        </p:nvSpPr>
        <p:spPr>
          <a:xfrm>
            <a:off x="688800" y="175420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Dekompozycja: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Rozbijanie dużego problemu na mniejsze części.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26"/>
          <p:cNvSpPr txBox="1"/>
          <p:nvPr/>
        </p:nvSpPr>
        <p:spPr>
          <a:xfrm>
            <a:off x="688800" y="213986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Abstrahowanie: 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Skupianie się tylko na ważnych szczegółach.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26"/>
          <p:cNvSpPr txBox="1"/>
          <p:nvPr/>
        </p:nvSpPr>
        <p:spPr>
          <a:xfrm>
            <a:off x="688800" y="252551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Rozpoznawanie wzorców: 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Dostrzeganie trendów lub rzeczy, które się powtarzają.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26"/>
          <p:cNvSpPr txBox="1"/>
          <p:nvPr/>
        </p:nvSpPr>
        <p:spPr>
          <a:xfrm>
            <a:off x="688800" y="291117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Algorytm: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zestaw instrukcji dotyczących wykonania zadania.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26"/>
          <p:cNvSpPr txBox="1"/>
          <p:nvPr/>
        </p:nvSpPr>
        <p:spPr>
          <a:xfrm>
            <a:off x="688800" y="368248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Zajęcia „unplugged” </a:t>
            </a:r>
            <a:r>
              <a:rPr lang="lt-LT" sz="1350" b="1" i="0" u="none" strike="noStrike" cap="none">
                <a:solidFill>
                  <a:srgbClr val="708684"/>
                </a:solidFill>
                <a:latin typeface="Arial"/>
                <a:ea typeface="Arial"/>
                <a:cs typeface="Arial"/>
                <a:sym typeface="Arial"/>
              </a:rPr>
              <a:t>bez użycia urządzeń elektronicznych</a:t>
            </a: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Nauka CT bez ekranów za pomocą gier, łamigłówek itp.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p26"/>
          <p:cNvSpPr txBox="1"/>
          <p:nvPr/>
        </p:nvSpPr>
        <p:spPr>
          <a:xfrm>
            <a:off x="688800" y="406813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Debugging: 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Znajdowanie i naprawianie błędów w procesie.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26"/>
          <p:cNvSpPr txBox="1"/>
          <p:nvPr/>
        </p:nvSpPr>
        <p:spPr>
          <a:xfrm>
            <a:off x="688800" y="445379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Umiejętności miękkie: 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Umiejętności nietechniczne, które pomagają ludziom dobrze współpracować z innymi i dostosowywać się do wyzwań.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p26"/>
          <p:cNvSpPr txBox="1"/>
          <p:nvPr/>
        </p:nvSpPr>
        <p:spPr>
          <a:xfrm>
            <a:off x="688800" y="4950546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Grywalizacja: 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Wykorzystanie elementów gry (takich jak punkty lub wyzwania) w nauce.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26"/>
          <p:cNvSpPr txBox="1"/>
          <p:nvPr/>
        </p:nvSpPr>
        <p:spPr>
          <a:xfrm>
            <a:off x="688800" y="5253296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Umiejętności cyfrowe: 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Wiedza o tym, jak bezpiecznie i skutecznie korzystać z narzędzi cyfrowych.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26"/>
          <p:cNvSpPr txBox="1"/>
          <p:nvPr/>
        </p:nvSpPr>
        <p:spPr>
          <a:xfrm>
            <a:off x="688800" y="561075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Integracja: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Dostęp do nauki dla każdego, bez względu na pochodzenie.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26"/>
          <p:cNvSpPr txBox="1"/>
          <p:nvPr/>
        </p:nvSpPr>
        <p:spPr>
          <a:xfrm>
            <a:off x="688800" y="5996406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Scaffolding: 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Wspieranie uczestników krok po kroku, aby mogli stopniowo robić więcej samodzielnie.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26"/>
          <p:cNvSpPr txBox="1"/>
          <p:nvPr/>
        </p:nvSpPr>
        <p:spPr>
          <a:xfrm>
            <a:off x="688800" y="329682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lt-LT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Iteracja:</a:t>
            </a:r>
            <a:r>
              <a:rPr lang="lt-LT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Powtarzanie procesu w celu jego ulepszenia.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58"/>
          <p:cNvSpPr txBox="1">
            <a:spLocks noGrp="1"/>
          </p:cNvSpPr>
          <p:nvPr>
            <p:ph type="body" idx="1"/>
          </p:nvPr>
        </p:nvSpPr>
        <p:spPr>
          <a:xfrm>
            <a:off x="504796" y="1431740"/>
            <a:ext cx="11260484" cy="5143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Anderson, L. W., &amp; Bloom, B. S. (2001). A taxonomy for learning, teaching, and assessing: A revision of Bloom’s taxonomy of educational objectives. Longman.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Atmatzidou, S., &amp; Demetriadis, S. (2016). Advancing students’ computational thinking skills through educational robotics: A study on age and gender relevant differences. Robotics and Autonomous Systems, 75, 661-670.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 i="1">
                <a:latin typeface="Arial"/>
                <a:ea typeface="Arial"/>
                <a:cs typeface="Arial"/>
                <a:sym typeface="Arial"/>
              </a:rPr>
              <a:t>Baranauskas, M. C. C. (2014). Social awareness in HCI. interactions, 21(4), 66-69.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Burbaitė, R., Drąsutė, V., &amp; Štuikys, V. (2018, April). Integration of computational thinking skills in STEM-driven computer science education. In 2018 IEEE Global Engineering Education </a:t>
            </a:r>
            <a:r>
              <a:rPr lang="lt-LT" sz="1200" b="0" i="1">
                <a:latin typeface="Arial"/>
                <a:ea typeface="Arial"/>
                <a:cs typeface="Arial"/>
                <a:sym typeface="Arial"/>
              </a:rPr>
              <a:t>Conference (EDUCON) (pp. 1824-1832). IEEE.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Celik, I. (2023). Exploring the determinants of artificial intelligence (Ai) literacy: Digital divide, computational thinking, cognitive absorption. Telematics and Informatics, 83, 102026.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Cummins, K. (2016). Teaching Digital Technologies &amp; STEM: Computational Thinking, coding and robotics in the classroom. Retrieved from Amazon. com.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Ortiz, J. S., &amp; Pereira, R. (2021). Computational Thinking for Youth and Adults Education: model, principles, activities and lessons learned. Revista Brasileira de Informática na Educação, 29, 1312-1336. 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Román-González, M., Pérez-González, J. C., &amp; Jiménez-Fernández, C. (2017). Which cognitive abilities underlie computational thinking? Criterion validity of the Computational Thinking Test. </a:t>
            </a:r>
            <a:r>
              <a:rPr lang="lt-LT" sz="1200" b="0" i="1">
                <a:latin typeface="Arial"/>
                <a:ea typeface="Arial"/>
                <a:cs typeface="Arial"/>
                <a:sym typeface="Arial"/>
              </a:rPr>
              <a:t>Computers in human behavior</a:t>
            </a: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lt-LT" sz="1200" b="0" i="1">
                <a:latin typeface="Arial"/>
                <a:ea typeface="Arial"/>
                <a:cs typeface="Arial"/>
                <a:sym typeface="Arial"/>
              </a:rPr>
              <a:t>72</a:t>
            </a: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, 678-691.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These are the top 10 job skills of tomorrow – and how long it takes to learn them. Oct 21, 2020 Available online </a:t>
            </a:r>
            <a:r>
              <a:rPr lang="lt-LT" sz="1200" b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https://www.weforum.org/stories/2020/10/top-10-work-skills-of-tomorrow-how-long-it-takes-to-learn-them/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Zeng, D. (2013). From Computational Thinking to AI Thinking [A letter from the editor]. </a:t>
            </a:r>
            <a:r>
              <a:rPr lang="lt-LT" sz="1200" b="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IEEE Intelligent Systems</a:t>
            </a:r>
            <a:r>
              <a:rPr lang="lt-LT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lt-LT" sz="1200" b="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r>
              <a:rPr lang="lt-LT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(06), 2-4.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 i="1">
                <a:latin typeface="Arial"/>
                <a:ea typeface="Arial"/>
                <a:cs typeface="Arial"/>
                <a:sym typeface="Arial"/>
              </a:rPr>
              <a:t>Wing, J. M. (2006). Computational thinking. Communications of the ACM, 49(3), 33-35.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  <a:p>
            <a:pPr marL="182563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Wing, J. M. (2008). Computational thinking and thinking about computing. </a:t>
            </a:r>
            <a:r>
              <a:rPr lang="lt-LT" sz="1200" b="0" i="1">
                <a:latin typeface="Arial"/>
                <a:ea typeface="Arial"/>
                <a:cs typeface="Arial"/>
                <a:sym typeface="Arial"/>
              </a:rPr>
              <a:t>Philosophical Transactions of the Royal Society A: Mathematical, Physical and Engineering Sciences</a:t>
            </a: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lt-LT" sz="1200" b="0" i="1">
                <a:latin typeface="Arial"/>
                <a:ea typeface="Arial"/>
                <a:cs typeface="Arial"/>
                <a:sym typeface="Arial"/>
              </a:rPr>
              <a:t>366</a:t>
            </a:r>
            <a:r>
              <a:rPr lang="lt-LT" sz="1200" b="0">
                <a:latin typeface="Arial"/>
                <a:ea typeface="Arial"/>
                <a:cs typeface="Arial"/>
                <a:sym typeface="Arial"/>
              </a:rPr>
              <a:t>(1881), 3717-3725.</a:t>
            </a:r>
            <a:endParaRPr sz="1200" b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5" name="Google Shape;1195;p58"/>
          <p:cNvSpPr txBox="1">
            <a:spLocks noGrp="1"/>
          </p:cNvSpPr>
          <p:nvPr>
            <p:ph type="title"/>
          </p:nvPr>
        </p:nvSpPr>
        <p:spPr>
          <a:xfrm>
            <a:off x="775063" y="513176"/>
            <a:ext cx="3728822" cy="67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rts Mill Goudy"/>
              <a:buNone/>
            </a:pPr>
            <a:r>
              <a:rPr lang="lt-LT" sz="29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BIBIOGRAFIA</a:t>
            </a:r>
            <a:endParaRPr sz="29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6" name="Google Shape;1196;p5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-LT"/>
              <a:t>49</a:t>
            </a:fld>
            <a:endParaRPr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6133</Words>
  <Application>Microsoft Office PowerPoint</Application>
  <PresentationFormat>Widescreen</PresentationFormat>
  <Paragraphs>671</Paragraphs>
  <Slides>49</Slides>
  <Notes>49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4" baseType="lpstr">
      <vt:lpstr>Sorts Mill Goudy</vt:lpstr>
      <vt:lpstr>Lato Black</vt:lpstr>
      <vt:lpstr>Times New Roman</vt:lpstr>
      <vt:lpstr>Noto Sans Symbols</vt:lpstr>
      <vt:lpstr>Arial</vt:lpstr>
      <vt:lpstr>Calibri</vt:lpstr>
      <vt:lpstr>Gill Sans</vt:lpstr>
      <vt:lpstr>Open Sans</vt:lpstr>
      <vt:lpstr>ClassicFrameVTI</vt:lpstr>
      <vt:lpstr>1_ClassicFrameVTI</vt:lpstr>
      <vt:lpstr>2_ClassicFrameVTI</vt:lpstr>
      <vt:lpstr>Office Theme</vt:lpstr>
      <vt:lpstr>3_ClassicFrameVTI</vt:lpstr>
      <vt:lpstr>4_ClassicFrameVTI</vt:lpstr>
      <vt:lpstr>Visio.Drawing.11</vt:lpstr>
      <vt:lpstr>MODUŁ 2</vt:lpstr>
      <vt:lpstr>WITAMY W MODULE 2</vt:lpstr>
      <vt:lpstr>STRUKTURA MODUŁU</vt:lpstr>
      <vt:lpstr>PowerPoint Presentation</vt:lpstr>
      <vt:lpstr>CELE I ZAŁOŻENIA MODUŁU</vt:lpstr>
      <vt:lpstr>CZĘŚĆ 1</vt:lpstr>
      <vt:lpstr>46% dorosłych mogłoby podnieść swoje kwalifikacje.  Czy jesteśmy gotowi sprostać temu wyzwaniu?</vt:lpstr>
      <vt:lpstr>Czy edukacja jest kluczem do zatrudnienia?</vt:lpstr>
      <vt:lpstr>Prawie połowa dorosłych w UE uczy się, ale... w jakich dziedzinach?</vt:lpstr>
      <vt:lpstr>CZĘŚĆ 2</vt:lpstr>
      <vt:lpstr>PowerPoint Presentation</vt:lpstr>
      <vt:lpstr>Myślenie komputacyjne w edukacji: zwiększanie zasięgu</vt:lpstr>
      <vt:lpstr>Dlaczego myślenie komputacyjne ma znaczenie i jak działa</vt:lpstr>
      <vt:lpstr>Myślenie komputacyjne w różnych branżach</vt:lpstr>
      <vt:lpstr>Myślenie komputacyjne w różnych branżach</vt:lpstr>
      <vt:lpstr>PowerPoint Presentation</vt:lpstr>
      <vt:lpstr>PowerPoint Presentation</vt:lpstr>
      <vt:lpstr>CZĘŚĆ 3</vt:lpstr>
      <vt:lpstr>PowerPoint Presentation</vt:lpstr>
      <vt:lpstr>Wyzwania związane z wdrażaniem myślenia komputacyjnego dla dorosłych</vt:lpstr>
      <vt:lpstr>Możliwości wdrażania myślenia komputacyjnego dla dorosłych</vt:lpstr>
      <vt:lpstr>Wyzwania i możliwości związane z promowaniem CT</vt:lpstr>
      <vt:lpstr>Wyzwania i możliwości związane z promowaniem CT</vt:lpstr>
      <vt:lpstr>Wyzwania i możliwości związane z promowaniem 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Strategie promowania myślenia komputacyjnego: włączanie do wykładu </vt:lpstr>
      <vt:lpstr>Model projektowania świadomego społecznie </vt:lpstr>
      <vt:lpstr>PowerPoint Presentation</vt:lpstr>
      <vt:lpstr>CZĘŚĆ 4</vt:lpstr>
      <vt:lpstr>PowerPoint Presentation</vt:lpstr>
      <vt:lpstr>PowerPoint Presentation</vt:lpstr>
      <vt:lpstr>Odblokowywanie potencjału za pomocą CT</vt:lpstr>
      <vt:lpstr>Myślenie komputacyjne w dobie AI</vt:lpstr>
      <vt:lpstr>PowerPoint Presentation</vt:lpstr>
      <vt:lpstr>PowerPoint Presentation</vt:lpstr>
      <vt:lpstr>CZĘŚĆ 5</vt:lpstr>
      <vt:lpstr>Studium przypadku</vt:lpstr>
      <vt:lpstr>Studium przypadku</vt:lpstr>
      <vt:lpstr>PowerPoint Presentation</vt:lpstr>
      <vt:lpstr>PowerPoint Presentation</vt:lpstr>
      <vt:lpstr>PowerPoint Presentation</vt:lpstr>
      <vt:lpstr>PODSUMOWANIE</vt:lpstr>
      <vt:lpstr>WEZWANIE DO DZIAŁANIA</vt:lpstr>
      <vt:lpstr>SŁOWNICZEK</vt:lpstr>
      <vt:lpstr>BIBIOGRAFIA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Ligita</dc:creator>
  <cp:lastModifiedBy>User05</cp:lastModifiedBy>
  <cp:revision>1</cp:revision>
  <dcterms:modified xsi:type="dcterms:W3CDTF">2025-09-15T07:22:47Z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51E04A83-935F-43A4-8266-1BE641E16AA4</vt:lpwstr>
  </property>
  <property fmtid="{D5CDD505-2E9C-101B-9397-08002B2CF9AE}" pid="3" name="ArticulatePath">
    <vt:lpwstr>COMPseniors - OERs Module 2</vt:lpwstr>
  </property>
</Properties>
</file>