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8" r:id="rId5"/>
    <p:sldMasterId id="214748366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y="6858000" cx="12192000"/>
  <p:notesSz cx="6800850" cy="9932975"/>
  <p:embeddedFontLst>
    <p:embeddedFont>
      <p:font typeface="Sorts Mill Goudy"/>
      <p:regular r:id="rId64"/>
      <p:italic r:id="rId65"/>
    </p:embeddedFont>
    <p:embeddedFont>
      <p:font typeface="Gill Sans"/>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jc6S8+lvlqJHvV/aG0RMtaZEoy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1818F7-4AB8-4B55-85CB-FB50FA904ACD}">
  <a:tblStyle styleId="{CF1818F7-4AB8-4B55-85CB-FB50FA904ACD}"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DF5"/>
          </a:solidFill>
        </a:fill>
      </a:tcStyle>
    </a:wholeTbl>
    <a:band1H>
      <a:tcTxStyle b="off" i="off"/>
      <a:tcStyle>
        <a:fill>
          <a:solidFill>
            <a:srgbClr val="CCD9EB"/>
          </a:solidFill>
        </a:fill>
      </a:tcStyle>
    </a:band1H>
    <a:band2H>
      <a:tcTxStyle b="off" i="off"/>
    </a:band2H>
    <a:band1V>
      <a:tcTxStyle b="off" i="off"/>
      <a:tcStyle>
        <a:fill>
          <a:solidFill>
            <a:srgbClr val="CCD9E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SortsMillGoudy-regular.fntdata"/><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font" Target="fonts/GillSans-regular.fntdata"/><Relationship Id="rId21" Type="http://schemas.openxmlformats.org/officeDocument/2006/relationships/slide" Target="slides/slide14.xml"/><Relationship Id="rId65" Type="http://schemas.openxmlformats.org/officeDocument/2006/relationships/font" Target="fonts/SortsMillGoudy-italic.fntdata"/><Relationship Id="rId24" Type="http://schemas.openxmlformats.org/officeDocument/2006/relationships/slide" Target="slides/slide17.xml"/><Relationship Id="rId68" Type="http://customschemas.google.com/relationships/presentationmetadata" Target="metadata"/><Relationship Id="rId23" Type="http://schemas.openxmlformats.org/officeDocument/2006/relationships/slide" Target="slides/slide16.xml"/><Relationship Id="rId67" Type="http://schemas.openxmlformats.org/officeDocument/2006/relationships/font" Target="fonts/GillSans-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7035" cy="49837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34615"/>
            <a:ext cx="2947035" cy="49837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5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5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5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22" name="Google Shape;322;p5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6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6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6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6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6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73" name="Google Shape;373;p6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94" name="Google Shape;394;p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16" name="Google Shape;416;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26" name="Google Shape;426;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36" name="Google Shape;436;p6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47" name="Google Shape;447;p6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62" name="Google Shape;462;p6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76" name="Google Shape;476;p6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7" name="Google Shape;487;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88" name="Google Shape;488;p6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497" name="Google Shape;4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09" name="Google Shape;509;p6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6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6" name="Google Shape;526;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49" name="Google Shape;549;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0" name="Google Shape;560;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61" name="Google Shape;561;p7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71" name="Google Shape;571;p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p7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7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88" name="Google Shape;588;p7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7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p7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04" name="Google Shape;604;p7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16" name="Google Shape;616;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7" name="Google Shape;627;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28" name="Google Shape;628;p7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7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6" name="Google Shape;636;p7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1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p1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6" name="Google Shape;646;p1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47" name="Google Shape;647;p1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1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p1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6" name="Google Shape;666;p1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67" name="Google Shape;667;p1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7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7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Arial"/>
                <a:ea typeface="Arial"/>
                <a:cs typeface="Arial"/>
                <a:sym typeface="Arial"/>
              </a:rPr>
              <a:t>Κατανόηση της Αποσύνθεσης στην πράξη</a:t>
            </a:r>
            <a:endParaRPr/>
          </a:p>
        </p:txBody>
      </p:sp>
      <p:sp>
        <p:nvSpPr>
          <p:cNvPr id="681" name="Google Shape;681;p7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82" name="Google Shape;682;p7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7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3" name="Google Shape;693;p7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4" name="Google Shape;694;p7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95" name="Google Shape;695;p7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2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7" name="Google Shape;707;p2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8" name="Google Shape;708;p2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09" name="Google Shape;709;p2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7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7" name="Google Shape;717;p7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8" name="Google Shape;718;p7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19" name="Google Shape;719;p7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8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8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0" name="Google Shape;730;p8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31" name="Google Shape;731;p8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8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2" name="Google Shape;742;p8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3" name="Google Shape;743;p8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44" name="Google Shape;744;p8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2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2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4" name="Google Shape;754;p2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55" name="Google Shape;755;p2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8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8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6" name="Google Shape;766;p8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67" name="Google Shape;767;p8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7" name="Google Shape;777;p8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ctr">
              <a:lnSpc>
                <a:spcPct val="100000"/>
              </a:lnSpc>
              <a:spcBef>
                <a:spcPts val="0"/>
              </a:spcBef>
              <a:spcAft>
                <a:spcPts val="0"/>
              </a:spcAft>
              <a:buSzPts val="1400"/>
              <a:buNone/>
            </a:pPr>
            <a:r>
              <a:t/>
            </a:r>
            <a:endParaRPr/>
          </a:p>
        </p:txBody>
      </p:sp>
      <p:sp>
        <p:nvSpPr>
          <p:cNvPr id="778" name="Google Shape;778;p8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79" name="Google Shape;779;p8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8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0" name="Google Shape;790;p8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0"/>
          </a:p>
        </p:txBody>
      </p:sp>
      <p:sp>
        <p:nvSpPr>
          <p:cNvPr id="791" name="Google Shape;791;p8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92" name="Google Shape;792;p8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2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1" name="Google Shape;801;p2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2" name="Google Shape;802;p2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03" name="Google Shape;803;p2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8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p8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1" name="Google Shape;821;p8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22" name="Google Shape;822;p8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8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0" name="Google Shape;840;p8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1" name="Google Shape;841;p86: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42" name="Google Shape;842;p86: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8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3" name="Google Shape;853;p8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4" name="Google Shape;854;p8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55" name="Google Shape;855;p8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4" name="Google Shape;864;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5" name="Google Shape;865;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66" name="Google Shape;866;p8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8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p8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875" name="Google Shape;875;p8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9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t/>
            </a:r>
            <a:endParaRPr/>
          </a:p>
        </p:txBody>
      </p:sp>
      <p:sp>
        <p:nvSpPr>
          <p:cNvPr id="884" name="Google Shape;884;p9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9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9" name="Google Shape;919;p9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9" name="Google Shape;949;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0" name="Google Shape;950;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51" name="Google Shape;951;p9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3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9" name="Google Shape;959;p3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3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7" name="Google Shape;967;p3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3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5" name="Google Shape;975;p3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4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3" name="Google Shape;983;p4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4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1" name="Google Shape;991;p4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p4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9" name="Google Shape;999;p4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p9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7" name="Google Shape;1007;p9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8" name="Google Shape;1008;p9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09" name="Google Shape;1009;p9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7" name="Google Shape;101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8" name="Google Shape;1018;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19" name="Google Shape;1019;p4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9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8" name="Google Shape;1028;p9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9" name="Google Shape;1029;p9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30" name="Google Shape;1030;p9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9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0" name="Google Shape;1050;p9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p9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7" name="Google Shape;1057;p9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9"/>
          <p:cNvSpPr/>
          <p:nvPr>
            <p:ph idx="2" type="pic"/>
          </p:nvPr>
        </p:nvSpPr>
        <p:spPr>
          <a:xfrm>
            <a:off x="680720" y="685799"/>
            <a:ext cx="10830560" cy="5486401"/>
          </a:xfrm>
          <a:prstGeom prst="rect">
            <a:avLst/>
          </a:prstGeom>
          <a:noFill/>
          <a:ln>
            <a:noFill/>
          </a:ln>
        </p:spPr>
      </p:sp>
      <p:sp>
        <p:nvSpPr>
          <p:cNvPr id="18" name="Google Shape;18;p49"/>
          <p:cNvSpPr txBox="1"/>
          <p:nvPr>
            <p:ph type="title"/>
          </p:nvPr>
        </p:nvSpPr>
        <p:spPr>
          <a:xfrm>
            <a:off x="680720" y="3813048"/>
            <a:ext cx="10830560" cy="2359152"/>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 name="Shape 20"/>
        <p:cNvGrpSpPr/>
        <p:nvPr/>
      </p:nvGrpSpPr>
      <p:grpSpPr>
        <a:xfrm>
          <a:off x="0" y="0"/>
          <a:ext cx="0" cy="0"/>
          <a:chOff x="0" y="0"/>
          <a:chExt cx="0" cy="0"/>
        </a:xfrm>
      </p:grpSpPr>
      <p:sp>
        <p:nvSpPr>
          <p:cNvPr id="21" name="Google Shape;21;p51"/>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1"/>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1"/>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7" name="Shape 27"/>
        <p:cNvGrpSpPr/>
        <p:nvPr/>
      </p:nvGrpSpPr>
      <p:grpSpPr>
        <a:xfrm>
          <a:off x="0" y="0"/>
          <a:ext cx="0" cy="0"/>
          <a:chOff x="0" y="0"/>
          <a:chExt cx="0" cy="0"/>
        </a:xfrm>
      </p:grpSpPr>
      <p:sp>
        <p:nvSpPr>
          <p:cNvPr id="28" name="Google Shape;28;p50"/>
          <p:cNvSpPr/>
          <p:nvPr/>
        </p:nvSpPr>
        <p:spPr>
          <a:xfrm>
            <a:off x="-1" y="0"/>
            <a:ext cx="12192001" cy="6858000"/>
          </a:xfrm>
          <a:prstGeom prst="rect">
            <a:avLst/>
          </a:prstGeom>
          <a:solidFill>
            <a:srgbClr val="537272">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 name="Google Shape;29;p5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 name="Google Shape;30;p5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0"/>
          <p:cNvSpPr/>
          <p:nvPr>
            <p:ph idx="2" type="pic"/>
          </p:nvPr>
        </p:nvSpPr>
        <p:spPr>
          <a:xfrm>
            <a:off x="1279525" y="2155389"/>
            <a:ext cx="2003425" cy="2002536"/>
          </a:xfrm>
          <a:prstGeom prst="rect">
            <a:avLst/>
          </a:prstGeom>
          <a:noFill/>
          <a:ln>
            <a:noFill/>
          </a:ln>
        </p:spPr>
      </p:sp>
      <p:sp>
        <p:nvSpPr>
          <p:cNvPr id="33" name="Google Shape;33;p5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0"/>
          <p:cNvSpPr/>
          <p:nvPr>
            <p:ph idx="4" type="pic"/>
          </p:nvPr>
        </p:nvSpPr>
        <p:spPr>
          <a:xfrm>
            <a:off x="3804132" y="2155389"/>
            <a:ext cx="2003425" cy="2002536"/>
          </a:xfrm>
          <a:prstGeom prst="rect">
            <a:avLst/>
          </a:prstGeom>
          <a:noFill/>
          <a:ln>
            <a:noFill/>
          </a:ln>
        </p:spPr>
      </p:sp>
      <p:sp>
        <p:nvSpPr>
          <p:cNvPr id="36" name="Google Shape;36;p5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0"/>
          <p:cNvSpPr/>
          <p:nvPr>
            <p:ph idx="7" type="pic"/>
          </p:nvPr>
        </p:nvSpPr>
        <p:spPr>
          <a:xfrm>
            <a:off x="6332269" y="2155389"/>
            <a:ext cx="2003425" cy="2002536"/>
          </a:xfrm>
          <a:prstGeom prst="rect">
            <a:avLst/>
          </a:prstGeom>
          <a:noFill/>
          <a:ln>
            <a:noFill/>
          </a:ln>
        </p:spPr>
      </p:sp>
      <p:sp>
        <p:nvSpPr>
          <p:cNvPr id="39" name="Google Shape;39;p5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0"/>
          <p:cNvSpPr/>
          <p:nvPr>
            <p:ph idx="13" type="pic"/>
          </p:nvPr>
        </p:nvSpPr>
        <p:spPr>
          <a:xfrm>
            <a:off x="8858607" y="2155389"/>
            <a:ext cx="2003425" cy="2002536"/>
          </a:xfrm>
          <a:prstGeom prst="rect">
            <a:avLst/>
          </a:prstGeom>
          <a:noFill/>
          <a:ln>
            <a:noFill/>
          </a:ln>
        </p:spPr>
      </p:sp>
      <p:sp>
        <p:nvSpPr>
          <p:cNvPr id="42" name="Google Shape;42;p5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46" name="Shape 46"/>
        <p:cNvGrpSpPr/>
        <p:nvPr/>
      </p:nvGrpSpPr>
      <p:grpSpPr>
        <a:xfrm>
          <a:off x="0" y="0"/>
          <a:ext cx="0" cy="0"/>
          <a:chOff x="0" y="0"/>
          <a:chExt cx="0" cy="0"/>
        </a:xfrm>
      </p:grpSpPr>
      <p:sp>
        <p:nvSpPr>
          <p:cNvPr id="47" name="Google Shape;47;p53"/>
          <p:cNvSpPr/>
          <p:nvPr/>
        </p:nvSpPr>
        <p:spPr>
          <a:xfrm>
            <a:off x="0" y="0"/>
            <a:ext cx="8153400" cy="6857999"/>
          </a:xfrm>
          <a:prstGeom prst="rect">
            <a:avLst/>
          </a:prstGeom>
          <a:solidFill>
            <a:srgbClr val="537272">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8" name="Google Shape;48;p5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9" name="Google Shape;49;p5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3"/>
          <p:cNvSpPr/>
          <p:nvPr>
            <p:ph idx="2" type="pic"/>
          </p:nvPr>
        </p:nvSpPr>
        <p:spPr>
          <a:xfrm>
            <a:off x="8839200" y="685800"/>
            <a:ext cx="2667000" cy="2400300"/>
          </a:xfrm>
          <a:prstGeom prst="rect">
            <a:avLst/>
          </a:prstGeom>
          <a:noFill/>
          <a:ln>
            <a:noFill/>
          </a:ln>
        </p:spPr>
      </p:sp>
      <p:sp>
        <p:nvSpPr>
          <p:cNvPr id="53" name="Google Shape;53;p53"/>
          <p:cNvSpPr/>
          <p:nvPr>
            <p:ph idx="3" type="pic"/>
          </p:nvPr>
        </p:nvSpPr>
        <p:spPr>
          <a:xfrm>
            <a:off x="8839200" y="3764738"/>
            <a:ext cx="2667000" cy="2404872"/>
          </a:xfrm>
          <a:prstGeom prst="rect">
            <a:avLst/>
          </a:prstGeom>
          <a:noFill/>
          <a:ln>
            <a:noFill/>
          </a:ln>
        </p:spPr>
      </p:sp>
      <p:sp>
        <p:nvSpPr>
          <p:cNvPr id="54" name="Google Shape;54;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56" name="Shape 56"/>
        <p:cNvGrpSpPr/>
        <p:nvPr/>
      </p:nvGrpSpPr>
      <p:grpSpPr>
        <a:xfrm>
          <a:off x="0" y="0"/>
          <a:ext cx="0" cy="0"/>
          <a:chOff x="0" y="0"/>
          <a:chExt cx="0" cy="0"/>
        </a:xfrm>
      </p:grpSpPr>
      <p:sp>
        <p:nvSpPr>
          <p:cNvPr id="57" name="Google Shape;57;p5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8" name="Google Shape;58;p52"/>
          <p:cNvSpPr/>
          <p:nvPr>
            <p:ph idx="2" type="pic"/>
          </p:nvPr>
        </p:nvSpPr>
        <p:spPr>
          <a:xfrm>
            <a:off x="0" y="0"/>
            <a:ext cx="12192000" cy="6858000"/>
          </a:xfrm>
          <a:prstGeom prst="rect">
            <a:avLst/>
          </a:prstGeom>
          <a:noFill/>
          <a:ln>
            <a:noFill/>
          </a:ln>
        </p:spPr>
      </p:sp>
      <p:sp>
        <p:nvSpPr>
          <p:cNvPr id="59" name="Google Shape;59;p5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61" name="Shape 61"/>
        <p:cNvGrpSpPr/>
        <p:nvPr/>
      </p:nvGrpSpPr>
      <p:grpSpPr>
        <a:xfrm>
          <a:off x="0" y="0"/>
          <a:ext cx="0" cy="0"/>
          <a:chOff x="0" y="0"/>
          <a:chExt cx="0" cy="0"/>
        </a:xfrm>
      </p:grpSpPr>
      <p:sp>
        <p:nvSpPr>
          <p:cNvPr id="62" name="Google Shape;62;p54"/>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54"/>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4"/>
          <p:cNvSpPr/>
          <p:nvPr>
            <p:ph idx="2" type="pic"/>
          </p:nvPr>
        </p:nvSpPr>
        <p:spPr>
          <a:xfrm>
            <a:off x="0" y="0"/>
            <a:ext cx="6781800" cy="6858000"/>
          </a:xfrm>
          <a:prstGeom prst="rect">
            <a:avLst/>
          </a:prstGeom>
          <a:solidFill>
            <a:schemeClr val="dk2"/>
          </a:solidFill>
          <a:ln>
            <a:noFill/>
          </a:ln>
        </p:spPr>
      </p:sp>
      <p:sp>
        <p:nvSpPr>
          <p:cNvPr id="66" name="Google Shape;66;p54"/>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9" name="Shape 69"/>
        <p:cNvGrpSpPr/>
        <p:nvPr/>
      </p:nvGrpSpPr>
      <p:grpSpPr>
        <a:xfrm>
          <a:off x="0" y="0"/>
          <a:ext cx="0" cy="0"/>
          <a:chOff x="0" y="0"/>
          <a:chExt cx="0" cy="0"/>
        </a:xfrm>
      </p:grpSpPr>
      <p:sp>
        <p:nvSpPr>
          <p:cNvPr id="70" name="Google Shape;70;p5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1" name="Google Shape;71;p5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2" name="Google Shape;72;p5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5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5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 name="Google Shape;77;p5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5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5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2" name="Shape 82"/>
        <p:cNvGrpSpPr/>
        <p:nvPr/>
      </p:nvGrpSpPr>
      <p:grpSpPr>
        <a:xfrm>
          <a:off x="0" y="0"/>
          <a:ext cx="0" cy="0"/>
          <a:chOff x="0" y="0"/>
          <a:chExt cx="0" cy="0"/>
        </a:xfrm>
      </p:grpSpPr>
      <p:sp>
        <p:nvSpPr>
          <p:cNvPr id="83" name="Google Shape;83;p56"/>
          <p:cNvSpPr/>
          <p:nvPr/>
        </p:nvSpPr>
        <p:spPr>
          <a:xfrm>
            <a:off x="4076700" y="685798"/>
            <a:ext cx="4076700" cy="5486401"/>
          </a:xfrm>
          <a:prstGeom prst="rect">
            <a:avLst/>
          </a:prstGeom>
          <a:solidFill>
            <a:srgbClr val="537272">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5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p:nvPr>
            <p:ph idx="2" type="pic"/>
          </p:nvPr>
        </p:nvSpPr>
        <p:spPr>
          <a:xfrm>
            <a:off x="0" y="0"/>
            <a:ext cx="3390900" cy="6858000"/>
          </a:xfrm>
          <a:prstGeom prst="rect">
            <a:avLst/>
          </a:prstGeom>
          <a:noFill/>
          <a:ln>
            <a:noFill/>
          </a:ln>
        </p:spPr>
      </p:sp>
      <p:sp>
        <p:nvSpPr>
          <p:cNvPr id="86" name="Google Shape;86;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5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56"/>
          <p:cNvSpPr/>
          <p:nvPr>
            <p:ph idx="3" type="pic"/>
          </p:nvPr>
        </p:nvSpPr>
        <p:spPr>
          <a:xfrm>
            <a:off x="8801100" y="0"/>
            <a:ext cx="3390900" cy="6858000"/>
          </a:xfrm>
          <a:prstGeom prst="rect">
            <a:avLst/>
          </a:prstGeom>
          <a:noFill/>
          <a:ln>
            <a:noFill/>
          </a:ln>
        </p:spPr>
      </p:sp>
      <p:sp>
        <p:nvSpPr>
          <p:cNvPr id="89" name="Google Shape;89;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91" name="Shape 91"/>
        <p:cNvGrpSpPr/>
        <p:nvPr/>
      </p:nvGrpSpPr>
      <p:grpSpPr>
        <a:xfrm>
          <a:off x="0" y="0"/>
          <a:ext cx="0" cy="0"/>
          <a:chOff x="0" y="0"/>
          <a:chExt cx="0" cy="0"/>
        </a:xfrm>
      </p:grpSpPr>
      <p:sp>
        <p:nvSpPr>
          <p:cNvPr id="92" name="Google Shape;92;p58"/>
          <p:cNvSpPr/>
          <p:nvPr/>
        </p:nvSpPr>
        <p:spPr>
          <a:xfrm>
            <a:off x="685800" y="685801"/>
            <a:ext cx="7467601" cy="5486400"/>
          </a:xfrm>
          <a:prstGeom prst="rect">
            <a:avLst/>
          </a:prstGeom>
          <a:solidFill>
            <a:srgbClr val="537272">
              <a:alpha val="2313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3" name="Google Shape;93;p5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5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58"/>
          <p:cNvSpPr/>
          <p:nvPr>
            <p:ph idx="2" type="pic"/>
          </p:nvPr>
        </p:nvSpPr>
        <p:spPr>
          <a:xfrm>
            <a:off x="8153400" y="685799"/>
            <a:ext cx="3397250" cy="5486401"/>
          </a:xfrm>
          <a:prstGeom prst="rect">
            <a:avLst/>
          </a:prstGeom>
          <a:noFill/>
          <a:ln>
            <a:noFill/>
          </a:ln>
        </p:spPr>
      </p:sp>
      <p:sp>
        <p:nvSpPr>
          <p:cNvPr id="97" name="Google Shape;97;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05" name="Shape 105"/>
        <p:cNvGrpSpPr/>
        <p:nvPr/>
      </p:nvGrpSpPr>
      <p:grpSpPr>
        <a:xfrm>
          <a:off x="0" y="0"/>
          <a:ext cx="0" cy="0"/>
          <a:chOff x="0" y="0"/>
          <a:chExt cx="0" cy="0"/>
        </a:xfrm>
      </p:grpSpPr>
      <p:sp>
        <p:nvSpPr>
          <p:cNvPr id="106" name="Google Shape;106;p9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9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8" name="Google Shape;108;p9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98"/>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1" name="Google Shape;111;p98"/>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98"/>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98"/>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98"/>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98"/>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18" name="Shape 118"/>
        <p:cNvGrpSpPr/>
        <p:nvPr/>
      </p:nvGrpSpPr>
      <p:grpSpPr>
        <a:xfrm>
          <a:off x="0" y="0"/>
          <a:ext cx="0" cy="0"/>
          <a:chOff x="0" y="0"/>
          <a:chExt cx="0" cy="0"/>
        </a:xfrm>
      </p:grpSpPr>
      <p:sp>
        <p:nvSpPr>
          <p:cNvPr id="119" name="Google Shape;119;p99"/>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0" name="Google Shape;120;p99"/>
          <p:cNvSpPr/>
          <p:nvPr>
            <p:ph idx="2" type="pic"/>
          </p:nvPr>
        </p:nvSpPr>
        <p:spPr>
          <a:xfrm>
            <a:off x="0" y="0"/>
            <a:ext cx="12192000" cy="6858000"/>
          </a:xfrm>
          <a:prstGeom prst="rect">
            <a:avLst/>
          </a:prstGeom>
          <a:noFill/>
          <a:ln>
            <a:noFill/>
          </a:ln>
        </p:spPr>
      </p:sp>
      <p:sp>
        <p:nvSpPr>
          <p:cNvPr id="121" name="Google Shape;121;p99"/>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99"/>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23" name="Shape 123"/>
        <p:cNvGrpSpPr/>
        <p:nvPr/>
      </p:nvGrpSpPr>
      <p:grpSpPr>
        <a:xfrm>
          <a:off x="0" y="0"/>
          <a:ext cx="0" cy="0"/>
          <a:chOff x="0" y="0"/>
          <a:chExt cx="0" cy="0"/>
        </a:xfrm>
      </p:grpSpPr>
      <p:sp>
        <p:nvSpPr>
          <p:cNvPr id="124" name="Google Shape;124;p100"/>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5" name="Google Shape;125;p10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6" name="Google Shape;126;p10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00"/>
          <p:cNvSpPr/>
          <p:nvPr>
            <p:ph idx="2" type="pic"/>
          </p:nvPr>
        </p:nvSpPr>
        <p:spPr>
          <a:xfrm>
            <a:off x="1279525" y="2155389"/>
            <a:ext cx="2003425" cy="2002536"/>
          </a:xfrm>
          <a:prstGeom prst="rect">
            <a:avLst/>
          </a:prstGeom>
          <a:noFill/>
          <a:ln>
            <a:noFill/>
          </a:ln>
        </p:spPr>
      </p:sp>
      <p:sp>
        <p:nvSpPr>
          <p:cNvPr id="129" name="Google Shape;129;p10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10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100"/>
          <p:cNvSpPr/>
          <p:nvPr>
            <p:ph idx="4" type="pic"/>
          </p:nvPr>
        </p:nvSpPr>
        <p:spPr>
          <a:xfrm>
            <a:off x="3804132" y="2155389"/>
            <a:ext cx="2003425" cy="2002536"/>
          </a:xfrm>
          <a:prstGeom prst="rect">
            <a:avLst/>
          </a:prstGeom>
          <a:noFill/>
          <a:ln>
            <a:noFill/>
          </a:ln>
        </p:spPr>
      </p:sp>
      <p:sp>
        <p:nvSpPr>
          <p:cNvPr id="132" name="Google Shape;132;p10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10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100"/>
          <p:cNvSpPr/>
          <p:nvPr>
            <p:ph idx="7" type="pic"/>
          </p:nvPr>
        </p:nvSpPr>
        <p:spPr>
          <a:xfrm>
            <a:off x="6332269" y="2155389"/>
            <a:ext cx="2003425" cy="2002536"/>
          </a:xfrm>
          <a:prstGeom prst="rect">
            <a:avLst/>
          </a:prstGeom>
          <a:noFill/>
          <a:ln>
            <a:noFill/>
          </a:ln>
        </p:spPr>
      </p:sp>
      <p:sp>
        <p:nvSpPr>
          <p:cNvPr id="135" name="Google Shape;135;p10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10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100"/>
          <p:cNvSpPr/>
          <p:nvPr>
            <p:ph idx="13" type="pic"/>
          </p:nvPr>
        </p:nvSpPr>
        <p:spPr>
          <a:xfrm>
            <a:off x="8858607" y="2155389"/>
            <a:ext cx="2003425" cy="2002536"/>
          </a:xfrm>
          <a:prstGeom prst="rect">
            <a:avLst/>
          </a:prstGeom>
          <a:noFill/>
          <a:ln>
            <a:noFill/>
          </a:ln>
        </p:spPr>
      </p:sp>
      <p:sp>
        <p:nvSpPr>
          <p:cNvPr id="138" name="Google Shape;138;p10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10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10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10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42" name="Shape 142"/>
        <p:cNvGrpSpPr/>
        <p:nvPr/>
      </p:nvGrpSpPr>
      <p:grpSpPr>
        <a:xfrm>
          <a:off x="0" y="0"/>
          <a:ext cx="0" cy="0"/>
          <a:chOff x="0" y="0"/>
          <a:chExt cx="0" cy="0"/>
        </a:xfrm>
      </p:grpSpPr>
      <p:sp>
        <p:nvSpPr>
          <p:cNvPr id="143" name="Google Shape;143;p10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4" name="Google Shape;144;p10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5" name="Google Shape;145;p10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0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8" name="Google Shape;148;p10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10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0" name="Google Shape;150;p10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3" name="Shape 153"/>
        <p:cNvGrpSpPr/>
        <p:nvPr/>
      </p:nvGrpSpPr>
      <p:grpSpPr>
        <a:xfrm>
          <a:off x="0" y="0"/>
          <a:ext cx="0" cy="0"/>
          <a:chOff x="0" y="0"/>
          <a:chExt cx="0" cy="0"/>
        </a:xfrm>
      </p:grpSpPr>
      <p:sp>
        <p:nvSpPr>
          <p:cNvPr id="154" name="Google Shape;154;p10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5" name="Google Shape;155;p102"/>
          <p:cNvSpPr/>
          <p:nvPr>
            <p:ph idx="2" type="pic"/>
          </p:nvPr>
        </p:nvSpPr>
        <p:spPr>
          <a:xfrm>
            <a:off x="680720" y="685799"/>
            <a:ext cx="10830560" cy="5486401"/>
          </a:xfrm>
          <a:prstGeom prst="rect">
            <a:avLst/>
          </a:prstGeom>
          <a:noFill/>
          <a:ln>
            <a:noFill/>
          </a:ln>
        </p:spPr>
      </p:sp>
      <p:sp>
        <p:nvSpPr>
          <p:cNvPr id="156" name="Google Shape;156;p102"/>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10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58" name="Shape 158"/>
        <p:cNvGrpSpPr/>
        <p:nvPr/>
      </p:nvGrpSpPr>
      <p:grpSpPr>
        <a:xfrm>
          <a:off x="0" y="0"/>
          <a:ext cx="0" cy="0"/>
          <a:chOff x="0" y="0"/>
          <a:chExt cx="0" cy="0"/>
        </a:xfrm>
      </p:grpSpPr>
      <p:sp>
        <p:nvSpPr>
          <p:cNvPr id="159" name="Google Shape;159;p103"/>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10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1" name="Google Shape;161;p10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10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10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103"/>
          <p:cNvSpPr/>
          <p:nvPr>
            <p:ph idx="2" type="pic"/>
          </p:nvPr>
        </p:nvSpPr>
        <p:spPr>
          <a:xfrm>
            <a:off x="8839200" y="685800"/>
            <a:ext cx="2667000" cy="2400300"/>
          </a:xfrm>
          <a:prstGeom prst="rect">
            <a:avLst/>
          </a:prstGeom>
          <a:noFill/>
          <a:ln>
            <a:noFill/>
          </a:ln>
        </p:spPr>
      </p:sp>
      <p:sp>
        <p:nvSpPr>
          <p:cNvPr id="165" name="Google Shape;165;p103"/>
          <p:cNvSpPr/>
          <p:nvPr>
            <p:ph idx="3" type="pic"/>
          </p:nvPr>
        </p:nvSpPr>
        <p:spPr>
          <a:xfrm>
            <a:off x="8839200" y="3764738"/>
            <a:ext cx="2667000" cy="2404872"/>
          </a:xfrm>
          <a:prstGeom prst="rect">
            <a:avLst/>
          </a:prstGeom>
          <a:noFill/>
          <a:ln>
            <a:noFill/>
          </a:ln>
        </p:spPr>
      </p:sp>
      <p:sp>
        <p:nvSpPr>
          <p:cNvPr id="166" name="Google Shape;166;p10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0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68" name="Shape 168"/>
        <p:cNvGrpSpPr/>
        <p:nvPr/>
      </p:nvGrpSpPr>
      <p:grpSpPr>
        <a:xfrm>
          <a:off x="0" y="0"/>
          <a:ext cx="0" cy="0"/>
          <a:chOff x="0" y="0"/>
          <a:chExt cx="0" cy="0"/>
        </a:xfrm>
      </p:grpSpPr>
      <p:sp>
        <p:nvSpPr>
          <p:cNvPr id="169" name="Google Shape;169;p104"/>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10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04"/>
          <p:cNvSpPr/>
          <p:nvPr>
            <p:ph idx="2" type="pic"/>
          </p:nvPr>
        </p:nvSpPr>
        <p:spPr>
          <a:xfrm>
            <a:off x="0" y="0"/>
            <a:ext cx="3390900" cy="6858000"/>
          </a:xfrm>
          <a:prstGeom prst="rect">
            <a:avLst/>
          </a:prstGeom>
          <a:noFill/>
          <a:ln>
            <a:noFill/>
          </a:ln>
        </p:spPr>
      </p:sp>
      <p:sp>
        <p:nvSpPr>
          <p:cNvPr id="172" name="Google Shape;172;p10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0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104"/>
          <p:cNvSpPr/>
          <p:nvPr>
            <p:ph idx="3" type="pic"/>
          </p:nvPr>
        </p:nvSpPr>
        <p:spPr>
          <a:xfrm>
            <a:off x="8801100" y="0"/>
            <a:ext cx="3390900" cy="6858000"/>
          </a:xfrm>
          <a:prstGeom prst="rect">
            <a:avLst/>
          </a:prstGeom>
          <a:noFill/>
          <a:ln>
            <a:noFill/>
          </a:ln>
        </p:spPr>
      </p:sp>
      <p:sp>
        <p:nvSpPr>
          <p:cNvPr id="175" name="Google Shape;175;p10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10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77" name="Shape 177"/>
        <p:cNvGrpSpPr/>
        <p:nvPr/>
      </p:nvGrpSpPr>
      <p:grpSpPr>
        <a:xfrm>
          <a:off x="0" y="0"/>
          <a:ext cx="0" cy="0"/>
          <a:chOff x="0" y="0"/>
          <a:chExt cx="0" cy="0"/>
        </a:xfrm>
      </p:grpSpPr>
      <p:sp>
        <p:nvSpPr>
          <p:cNvPr id="178" name="Google Shape;178;p105"/>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9" name="Google Shape;179;p10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10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10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10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05"/>
          <p:cNvSpPr/>
          <p:nvPr>
            <p:ph idx="2" type="pic"/>
          </p:nvPr>
        </p:nvSpPr>
        <p:spPr>
          <a:xfrm>
            <a:off x="8839200" y="685800"/>
            <a:ext cx="2667000" cy="2400300"/>
          </a:xfrm>
          <a:prstGeom prst="rect">
            <a:avLst/>
          </a:prstGeom>
          <a:noFill/>
          <a:ln>
            <a:noFill/>
          </a:ln>
        </p:spPr>
      </p:sp>
      <p:sp>
        <p:nvSpPr>
          <p:cNvPr id="184" name="Google Shape;184;p105"/>
          <p:cNvSpPr/>
          <p:nvPr>
            <p:ph idx="3" type="pic"/>
          </p:nvPr>
        </p:nvSpPr>
        <p:spPr>
          <a:xfrm>
            <a:off x="8839200" y="3726638"/>
            <a:ext cx="2667000" cy="2445558"/>
          </a:xfrm>
          <a:prstGeom prst="rect">
            <a:avLst/>
          </a:prstGeom>
          <a:noFill/>
          <a:ln>
            <a:noFill/>
          </a:ln>
        </p:spPr>
      </p:sp>
      <p:sp>
        <p:nvSpPr>
          <p:cNvPr id="185" name="Google Shape;185;p10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0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87" name="Shape 187"/>
        <p:cNvGrpSpPr/>
        <p:nvPr/>
      </p:nvGrpSpPr>
      <p:grpSpPr>
        <a:xfrm>
          <a:off x="0" y="0"/>
          <a:ext cx="0" cy="0"/>
          <a:chOff x="0" y="0"/>
          <a:chExt cx="0" cy="0"/>
        </a:xfrm>
      </p:grpSpPr>
      <p:sp>
        <p:nvSpPr>
          <p:cNvPr id="188" name="Google Shape;188;p10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9" name="Google Shape;189;p10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10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106"/>
          <p:cNvSpPr/>
          <p:nvPr>
            <p:ph idx="2" type="pic"/>
          </p:nvPr>
        </p:nvSpPr>
        <p:spPr>
          <a:xfrm>
            <a:off x="0" y="0"/>
            <a:ext cx="6781800" cy="6858000"/>
          </a:xfrm>
          <a:prstGeom prst="rect">
            <a:avLst/>
          </a:prstGeom>
          <a:solidFill>
            <a:schemeClr val="dk2"/>
          </a:solidFill>
          <a:ln>
            <a:noFill/>
          </a:ln>
        </p:spPr>
      </p:sp>
      <p:sp>
        <p:nvSpPr>
          <p:cNvPr id="192" name="Google Shape;192;p10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10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10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95" name="Shape 195"/>
        <p:cNvGrpSpPr/>
        <p:nvPr/>
      </p:nvGrpSpPr>
      <p:grpSpPr>
        <a:xfrm>
          <a:off x="0" y="0"/>
          <a:ext cx="0" cy="0"/>
          <a:chOff x="0" y="0"/>
          <a:chExt cx="0" cy="0"/>
        </a:xfrm>
      </p:grpSpPr>
      <p:sp>
        <p:nvSpPr>
          <p:cNvPr id="196" name="Google Shape;196;p107"/>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7" name="Google Shape;197;p10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10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10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107"/>
          <p:cNvSpPr/>
          <p:nvPr>
            <p:ph idx="2" type="pic"/>
          </p:nvPr>
        </p:nvSpPr>
        <p:spPr>
          <a:xfrm>
            <a:off x="8153400" y="685799"/>
            <a:ext cx="3397250" cy="5486401"/>
          </a:xfrm>
          <a:prstGeom prst="rect">
            <a:avLst/>
          </a:prstGeom>
          <a:noFill/>
          <a:ln>
            <a:noFill/>
          </a:ln>
        </p:spPr>
      </p:sp>
      <p:sp>
        <p:nvSpPr>
          <p:cNvPr id="201" name="Google Shape;201;p10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10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9" name="Shape 209"/>
        <p:cNvGrpSpPr/>
        <p:nvPr/>
      </p:nvGrpSpPr>
      <p:grpSpPr>
        <a:xfrm>
          <a:off x="0" y="0"/>
          <a:ext cx="0" cy="0"/>
          <a:chOff x="0" y="0"/>
          <a:chExt cx="0" cy="0"/>
        </a:xfrm>
      </p:grpSpPr>
      <p:sp>
        <p:nvSpPr>
          <p:cNvPr id="210" name="Google Shape;210;p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1" name="Google Shape;211;p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2" name="Google Shape;212;p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5" name="Google Shape;215;p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7" name="Google Shape;217;p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9" name="Google Shape;219;p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2" name="Shape 222"/>
        <p:cNvGrpSpPr/>
        <p:nvPr/>
      </p:nvGrpSpPr>
      <p:grpSpPr>
        <a:xfrm>
          <a:off x="0" y="0"/>
          <a:ext cx="0" cy="0"/>
          <a:chOff x="0" y="0"/>
          <a:chExt cx="0" cy="0"/>
        </a:xfrm>
      </p:grpSpPr>
      <p:sp>
        <p:nvSpPr>
          <p:cNvPr id="223" name="Google Shape;223;p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4" name="Google Shape;224;p8"/>
          <p:cNvSpPr/>
          <p:nvPr>
            <p:ph idx="2" type="pic"/>
          </p:nvPr>
        </p:nvSpPr>
        <p:spPr>
          <a:xfrm>
            <a:off x="680720" y="685799"/>
            <a:ext cx="10830560" cy="5486401"/>
          </a:xfrm>
          <a:prstGeom prst="rect">
            <a:avLst/>
          </a:prstGeom>
          <a:noFill/>
          <a:ln>
            <a:noFill/>
          </a:ln>
        </p:spPr>
      </p:sp>
      <p:sp>
        <p:nvSpPr>
          <p:cNvPr id="225" name="Google Shape;225;p8"/>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27" name="Shape 227"/>
        <p:cNvGrpSpPr/>
        <p:nvPr/>
      </p:nvGrpSpPr>
      <p:grpSpPr>
        <a:xfrm>
          <a:off x="0" y="0"/>
          <a:ext cx="0" cy="0"/>
          <a:chOff x="0" y="0"/>
          <a:chExt cx="0" cy="0"/>
        </a:xfrm>
      </p:grpSpPr>
      <p:sp>
        <p:nvSpPr>
          <p:cNvPr id="228" name="Google Shape;228;p1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9" name="Google Shape;229;p1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0" name="Google Shape;230;p1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1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10"/>
          <p:cNvSpPr/>
          <p:nvPr>
            <p:ph idx="2" type="pic"/>
          </p:nvPr>
        </p:nvSpPr>
        <p:spPr>
          <a:xfrm>
            <a:off x="1279525" y="2155389"/>
            <a:ext cx="2003425" cy="2002536"/>
          </a:xfrm>
          <a:prstGeom prst="rect">
            <a:avLst/>
          </a:prstGeom>
          <a:noFill/>
          <a:ln>
            <a:noFill/>
          </a:ln>
        </p:spPr>
      </p:sp>
      <p:sp>
        <p:nvSpPr>
          <p:cNvPr id="233" name="Google Shape;233;p1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1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10"/>
          <p:cNvSpPr/>
          <p:nvPr>
            <p:ph idx="4" type="pic"/>
          </p:nvPr>
        </p:nvSpPr>
        <p:spPr>
          <a:xfrm>
            <a:off x="3804132" y="2155389"/>
            <a:ext cx="2003425" cy="2002536"/>
          </a:xfrm>
          <a:prstGeom prst="rect">
            <a:avLst/>
          </a:prstGeom>
          <a:noFill/>
          <a:ln>
            <a:noFill/>
          </a:ln>
        </p:spPr>
      </p:sp>
      <p:sp>
        <p:nvSpPr>
          <p:cNvPr id="236" name="Google Shape;236;p1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1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0"/>
          <p:cNvSpPr/>
          <p:nvPr>
            <p:ph idx="7" type="pic"/>
          </p:nvPr>
        </p:nvSpPr>
        <p:spPr>
          <a:xfrm>
            <a:off x="6332269" y="2155389"/>
            <a:ext cx="2003425" cy="2002536"/>
          </a:xfrm>
          <a:prstGeom prst="rect">
            <a:avLst/>
          </a:prstGeom>
          <a:noFill/>
          <a:ln>
            <a:noFill/>
          </a:ln>
        </p:spPr>
      </p:sp>
      <p:sp>
        <p:nvSpPr>
          <p:cNvPr id="239" name="Google Shape;239;p1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10"/>
          <p:cNvSpPr/>
          <p:nvPr>
            <p:ph idx="13" type="pic"/>
          </p:nvPr>
        </p:nvSpPr>
        <p:spPr>
          <a:xfrm>
            <a:off x="8858607" y="2155389"/>
            <a:ext cx="2003425" cy="2002536"/>
          </a:xfrm>
          <a:prstGeom prst="rect">
            <a:avLst/>
          </a:prstGeom>
          <a:noFill/>
          <a:ln>
            <a:noFill/>
          </a:ln>
        </p:spPr>
      </p:sp>
      <p:sp>
        <p:nvSpPr>
          <p:cNvPr id="242" name="Google Shape;242;p1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1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1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1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46" name="Shape 246"/>
        <p:cNvGrpSpPr/>
        <p:nvPr/>
      </p:nvGrpSpPr>
      <p:grpSpPr>
        <a:xfrm>
          <a:off x="0" y="0"/>
          <a:ext cx="0" cy="0"/>
          <a:chOff x="0" y="0"/>
          <a:chExt cx="0" cy="0"/>
        </a:xfrm>
      </p:grpSpPr>
      <p:sp>
        <p:nvSpPr>
          <p:cNvPr id="247" name="Google Shape;247;p11"/>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1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9" name="Google Shape;249;p1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1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1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11"/>
          <p:cNvSpPr/>
          <p:nvPr>
            <p:ph idx="2" type="pic"/>
          </p:nvPr>
        </p:nvSpPr>
        <p:spPr>
          <a:xfrm>
            <a:off x="8839200" y="685800"/>
            <a:ext cx="2667000" cy="2400300"/>
          </a:xfrm>
          <a:prstGeom prst="rect">
            <a:avLst/>
          </a:prstGeom>
          <a:noFill/>
          <a:ln>
            <a:noFill/>
          </a:ln>
        </p:spPr>
      </p:sp>
      <p:sp>
        <p:nvSpPr>
          <p:cNvPr id="253" name="Google Shape;253;p11"/>
          <p:cNvSpPr/>
          <p:nvPr>
            <p:ph idx="3" type="pic"/>
          </p:nvPr>
        </p:nvSpPr>
        <p:spPr>
          <a:xfrm>
            <a:off x="8839200" y="3764738"/>
            <a:ext cx="2667000" cy="2404872"/>
          </a:xfrm>
          <a:prstGeom prst="rect">
            <a:avLst/>
          </a:prstGeom>
          <a:noFill/>
          <a:ln>
            <a:noFill/>
          </a:ln>
        </p:spPr>
      </p:sp>
      <p:sp>
        <p:nvSpPr>
          <p:cNvPr id="254" name="Google Shape;254;p1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56" name="Shape 256"/>
        <p:cNvGrpSpPr/>
        <p:nvPr/>
      </p:nvGrpSpPr>
      <p:grpSpPr>
        <a:xfrm>
          <a:off x="0" y="0"/>
          <a:ext cx="0" cy="0"/>
          <a:chOff x="0" y="0"/>
          <a:chExt cx="0" cy="0"/>
        </a:xfrm>
      </p:grpSpPr>
      <p:sp>
        <p:nvSpPr>
          <p:cNvPr id="257" name="Google Shape;257;p1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8" name="Google Shape;258;p12"/>
          <p:cNvSpPr/>
          <p:nvPr>
            <p:ph idx="2" type="pic"/>
          </p:nvPr>
        </p:nvSpPr>
        <p:spPr>
          <a:xfrm>
            <a:off x="0" y="0"/>
            <a:ext cx="12192000" cy="6858000"/>
          </a:xfrm>
          <a:prstGeom prst="rect">
            <a:avLst/>
          </a:prstGeom>
          <a:noFill/>
          <a:ln>
            <a:noFill/>
          </a:ln>
        </p:spPr>
      </p:sp>
      <p:sp>
        <p:nvSpPr>
          <p:cNvPr id="259" name="Google Shape;259;p1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1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1" name="Shape 261"/>
        <p:cNvGrpSpPr/>
        <p:nvPr/>
      </p:nvGrpSpPr>
      <p:grpSpPr>
        <a:xfrm>
          <a:off x="0" y="0"/>
          <a:ext cx="0" cy="0"/>
          <a:chOff x="0" y="0"/>
          <a:chExt cx="0" cy="0"/>
        </a:xfrm>
      </p:grpSpPr>
      <p:sp>
        <p:nvSpPr>
          <p:cNvPr id="262" name="Google Shape;262;p1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3" name="Google Shape;263;p1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4" name="Google Shape;264;p1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1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1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7" name="Google Shape;267;p1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1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9" name="Google Shape;269;p1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1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2" name="Shape 272"/>
        <p:cNvGrpSpPr/>
        <p:nvPr/>
      </p:nvGrpSpPr>
      <p:grpSpPr>
        <a:xfrm>
          <a:off x="0" y="0"/>
          <a:ext cx="0" cy="0"/>
          <a:chOff x="0" y="0"/>
          <a:chExt cx="0" cy="0"/>
        </a:xfrm>
      </p:grpSpPr>
      <p:sp>
        <p:nvSpPr>
          <p:cNvPr id="273" name="Google Shape;273;p1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4" name="Google Shape;274;p1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14"/>
          <p:cNvSpPr/>
          <p:nvPr>
            <p:ph idx="2" type="pic"/>
          </p:nvPr>
        </p:nvSpPr>
        <p:spPr>
          <a:xfrm>
            <a:off x="0" y="0"/>
            <a:ext cx="3390900" cy="6858000"/>
          </a:xfrm>
          <a:prstGeom prst="rect">
            <a:avLst/>
          </a:prstGeom>
          <a:noFill/>
          <a:ln>
            <a:noFill/>
          </a:ln>
        </p:spPr>
      </p:sp>
      <p:sp>
        <p:nvSpPr>
          <p:cNvPr id="276" name="Google Shape;276;p1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1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14"/>
          <p:cNvSpPr/>
          <p:nvPr>
            <p:ph idx="3" type="pic"/>
          </p:nvPr>
        </p:nvSpPr>
        <p:spPr>
          <a:xfrm>
            <a:off x="8801100" y="0"/>
            <a:ext cx="3390900" cy="6858000"/>
          </a:xfrm>
          <a:prstGeom prst="rect">
            <a:avLst/>
          </a:prstGeom>
          <a:noFill/>
          <a:ln>
            <a:noFill/>
          </a:ln>
        </p:spPr>
      </p:sp>
      <p:sp>
        <p:nvSpPr>
          <p:cNvPr id="279" name="Google Shape;279;p1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1" name="Shape 281"/>
        <p:cNvGrpSpPr/>
        <p:nvPr/>
      </p:nvGrpSpPr>
      <p:grpSpPr>
        <a:xfrm>
          <a:off x="0" y="0"/>
          <a:ext cx="0" cy="0"/>
          <a:chOff x="0" y="0"/>
          <a:chExt cx="0" cy="0"/>
        </a:xfrm>
      </p:grpSpPr>
      <p:sp>
        <p:nvSpPr>
          <p:cNvPr id="282" name="Google Shape;282;p1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3" name="Google Shape;283;p1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4" name="Google Shape;284;p1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1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1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15"/>
          <p:cNvSpPr/>
          <p:nvPr>
            <p:ph idx="2" type="pic"/>
          </p:nvPr>
        </p:nvSpPr>
        <p:spPr>
          <a:xfrm>
            <a:off x="8839200" y="685800"/>
            <a:ext cx="2667000" cy="2400300"/>
          </a:xfrm>
          <a:prstGeom prst="rect">
            <a:avLst/>
          </a:prstGeom>
          <a:noFill/>
          <a:ln>
            <a:noFill/>
          </a:ln>
        </p:spPr>
      </p:sp>
      <p:sp>
        <p:nvSpPr>
          <p:cNvPr id="288" name="Google Shape;288;p15"/>
          <p:cNvSpPr/>
          <p:nvPr>
            <p:ph idx="3" type="pic"/>
          </p:nvPr>
        </p:nvSpPr>
        <p:spPr>
          <a:xfrm>
            <a:off x="8839200" y="3726638"/>
            <a:ext cx="2667000" cy="2445558"/>
          </a:xfrm>
          <a:prstGeom prst="rect">
            <a:avLst/>
          </a:prstGeom>
          <a:noFill/>
          <a:ln>
            <a:noFill/>
          </a:ln>
        </p:spPr>
      </p:sp>
      <p:sp>
        <p:nvSpPr>
          <p:cNvPr id="289" name="Google Shape;289;p1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1" name="Shape 291"/>
        <p:cNvGrpSpPr/>
        <p:nvPr/>
      </p:nvGrpSpPr>
      <p:grpSpPr>
        <a:xfrm>
          <a:off x="0" y="0"/>
          <a:ext cx="0" cy="0"/>
          <a:chOff x="0" y="0"/>
          <a:chExt cx="0" cy="0"/>
        </a:xfrm>
      </p:grpSpPr>
      <p:sp>
        <p:nvSpPr>
          <p:cNvPr id="292" name="Google Shape;292;p1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1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16"/>
          <p:cNvSpPr/>
          <p:nvPr>
            <p:ph idx="2" type="pic"/>
          </p:nvPr>
        </p:nvSpPr>
        <p:spPr>
          <a:xfrm>
            <a:off x="0" y="0"/>
            <a:ext cx="6781800" cy="6858000"/>
          </a:xfrm>
          <a:prstGeom prst="rect">
            <a:avLst/>
          </a:prstGeom>
          <a:solidFill>
            <a:schemeClr val="dk2"/>
          </a:solidFill>
          <a:ln>
            <a:noFill/>
          </a:ln>
        </p:spPr>
      </p:sp>
      <p:sp>
        <p:nvSpPr>
          <p:cNvPr id="296" name="Google Shape;296;p1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1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99" name="Shape 299"/>
        <p:cNvGrpSpPr/>
        <p:nvPr/>
      </p:nvGrpSpPr>
      <p:grpSpPr>
        <a:xfrm>
          <a:off x="0" y="0"/>
          <a:ext cx="0" cy="0"/>
          <a:chOff x="0" y="0"/>
          <a:chExt cx="0" cy="0"/>
        </a:xfrm>
      </p:grpSpPr>
      <p:sp>
        <p:nvSpPr>
          <p:cNvPr id="300" name="Google Shape;300;p19"/>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1" name="Google Shape;301;p19"/>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1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3" name="Google Shape;303;p19"/>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19"/>
          <p:cNvSpPr/>
          <p:nvPr>
            <p:ph idx="2" type="pic"/>
          </p:nvPr>
        </p:nvSpPr>
        <p:spPr>
          <a:xfrm>
            <a:off x="8153400" y="685799"/>
            <a:ext cx="3397250" cy="5486401"/>
          </a:xfrm>
          <a:prstGeom prst="rect">
            <a:avLst/>
          </a:prstGeom>
          <a:noFill/>
          <a:ln>
            <a:noFill/>
          </a:ln>
        </p:spPr>
      </p:sp>
      <p:sp>
        <p:nvSpPr>
          <p:cNvPr id="305" name="Google Shape;305;p1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6" name="Google Shape;306;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theme" Target="../theme/theme3.xml"/><Relationship Id="rId10" Type="http://schemas.openxmlformats.org/officeDocument/2006/relationships/slideLayout" Target="../slideLayouts/slideLayout19.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11" Type="http://schemas.openxmlformats.org/officeDocument/2006/relationships/theme" Target="../theme/theme2.xml"/><Relationship Id="rId10" Type="http://schemas.openxmlformats.org/officeDocument/2006/relationships/slideLayout" Target="../slideLayouts/slideLayout29.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9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1" name="Google Shape;10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2" name="Google Shape;102;p9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03" name="Google Shape;103;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4" name="Google Shape;104;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6" name="Google Shape;206;p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07" name="Google Shape;207;p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8" name="Google Shape;208;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19.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4.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23.jp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32.png"/><Relationship Id="rId5" Type="http://schemas.openxmlformats.org/officeDocument/2006/relationships/image" Target="../media/image29.png"/><Relationship Id="rId6"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1.jp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24.jp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5.png"/><Relationship Id="rId4" Type="http://schemas.openxmlformats.org/officeDocument/2006/relationships/image" Target="../media/image17.png"/><Relationship Id="rId5"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2.png"/><Relationship Id="rId4" Type="http://schemas.openxmlformats.org/officeDocument/2006/relationships/image" Target="../media/image4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39.png"/><Relationship Id="rId4" Type="http://schemas.openxmlformats.org/officeDocument/2006/relationships/image" Target="../media/image46.jpg"/><Relationship Id="rId5"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6.jp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1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52.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4.png"/><Relationship Id="rId7" Type="http://schemas.openxmlformats.org/officeDocument/2006/relationships/image" Target="../media/image6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60.png"/><Relationship Id="rId4" Type="http://schemas.openxmlformats.org/officeDocument/2006/relationships/image" Target="../media/image55.png"/><Relationship Id="rId5" Type="http://schemas.openxmlformats.org/officeDocument/2006/relationships/image" Target="../media/image51.png"/><Relationship Id="rId6" Type="http://schemas.openxmlformats.org/officeDocument/2006/relationships/image" Target="../media/image5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6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6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image" Target="../media/image6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6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6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6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62.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hyperlink" Target="https://dl.acm.org/doi/10.1145/1922681.1922682" TargetMode="External"/><Relationship Id="rId4" Type="http://schemas.openxmlformats.org/officeDocument/2006/relationships/hyperlink" Target="https://dl.acm.org/doi/10.1145/2999541.2999542" TargetMode="External"/><Relationship Id="rId11" Type="http://schemas.openxmlformats.org/officeDocument/2006/relationships/hyperlink" Target="https://computationalthinking.org/" TargetMode="External"/><Relationship Id="rId10" Type="http://schemas.openxmlformats.org/officeDocument/2006/relationships/hyperlink" Target="https://education.ec.europa.eu/focus-topics/digital/digital-education-action-plan" TargetMode="External"/><Relationship Id="rId9" Type="http://schemas.openxmlformats.org/officeDocument/2006/relationships/hyperlink" Target="https://op.europa.eu/en/publication-detail/-/publication/093eadcc-c820-11e6-a6db-01aa75ed71a1/language-en" TargetMode="External"/><Relationship Id="rId5" Type="http://schemas.openxmlformats.org/officeDocument/2006/relationships/hyperlink" Target="http://denninginstitute.com/pjd/PUBS/long-quest-ct.pdf" TargetMode="External"/><Relationship Id="rId6" Type="http://schemas.openxmlformats.org/officeDocument/2006/relationships/hyperlink" Target="https://www.lscm.hk/eng/channel.php?channel=case-stcs" TargetMode="External"/><Relationship Id="rId7" Type="http://schemas.openxmlformats.org/officeDocument/2006/relationships/hyperlink" Target="https://www.smartcity.gov.hk/" TargetMode="External"/><Relationship Id="rId8" Type="http://schemas.openxmlformats.org/officeDocument/2006/relationships/hyperlink" Target="https://journals.sagepub.com/doi/10.3102/0013189X12463051"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0" name="Shape 310"/>
        <p:cNvGrpSpPr/>
        <p:nvPr/>
      </p:nvGrpSpPr>
      <p:grpSpPr>
        <a:xfrm>
          <a:off x="0" y="0"/>
          <a:ext cx="0" cy="0"/>
          <a:chOff x="0" y="0"/>
          <a:chExt cx="0" cy="0"/>
        </a:xfrm>
      </p:grpSpPr>
      <p:pic>
        <p:nvPicPr>
          <p:cNvPr descr="Imagen que contiene persona, tabla, hombre, interior&#10;&#10;Descripción generada automáticamente" id="311" name="Google Shape;311;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12" name="Google Shape;312;p1"/>
          <p:cNvSpPr txBox="1"/>
          <p:nvPr>
            <p:ph type="title"/>
          </p:nvPr>
        </p:nvSpPr>
        <p:spPr>
          <a:xfrm>
            <a:off x="680720" y="3293616"/>
            <a:ext cx="10830560" cy="2878584"/>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ΜΑΘΗΜΑ 1</a:t>
            </a:r>
            <a:endParaRPr>
              <a:latin typeface="Arial"/>
              <a:ea typeface="Arial"/>
              <a:cs typeface="Arial"/>
              <a:sym typeface="Arial"/>
            </a:endParaRPr>
          </a:p>
        </p:txBody>
      </p:sp>
      <p:sp>
        <p:nvSpPr>
          <p:cNvPr id="313" name="Google Shape;313;p1"/>
          <p:cNvSpPr txBox="1"/>
          <p:nvPr>
            <p:ph idx="1" type="body"/>
          </p:nvPr>
        </p:nvSpPr>
        <p:spPr>
          <a:xfrm>
            <a:off x="1310490" y="4990359"/>
            <a:ext cx="9571020" cy="784140"/>
          </a:xfrm>
          <a:prstGeom prst="rect">
            <a:avLst/>
          </a:prstGeom>
          <a:noFill/>
          <a:ln>
            <a:noFill/>
          </a:ln>
        </p:spPr>
        <p:txBody>
          <a:bodyPr anchorCtr="0" anchor="t" bIns="45700" lIns="91425" spcFirstLastPara="1" rIns="91425" wrap="square" tIns="45700">
            <a:normAutofit lnSpcReduction="10000"/>
          </a:bodyPr>
          <a:lstStyle/>
          <a:p>
            <a:pPr indent="-228600" lvl="0" marL="228600" rtl="0" algn="ctr">
              <a:lnSpc>
                <a:spcPct val="100000"/>
              </a:lnSpc>
              <a:spcBef>
                <a:spcPts val="0"/>
              </a:spcBef>
              <a:spcAft>
                <a:spcPts val="0"/>
              </a:spcAft>
              <a:buClr>
                <a:srgbClr val="FFFFFF"/>
              </a:buClr>
              <a:buSzPts val="2471"/>
              <a:buNone/>
            </a:pPr>
            <a:r>
              <a:rPr b="0" lang="en-US">
                <a:solidFill>
                  <a:srgbClr val="E8E8E8"/>
                </a:solidFill>
                <a:latin typeface="Arial"/>
                <a:ea typeface="Arial"/>
                <a:cs typeface="Arial"/>
                <a:sym typeface="Arial"/>
              </a:rPr>
              <a:t>Πώς σκέφτονται οι υπολογιστές; Κατανόηση της Υπολογιστικής Σκέψης</a:t>
            </a:r>
            <a:endParaRPr>
              <a:latin typeface="Arial"/>
              <a:ea typeface="Arial"/>
              <a:cs typeface="Arial"/>
              <a:sym typeface="Arial"/>
            </a:endParaRPr>
          </a:p>
        </p:txBody>
      </p:sp>
      <p:pic>
        <p:nvPicPr>
          <p:cNvPr id="314" name="Google Shape;314;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15" name="Google Shape;315;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16" name="Google Shape;316;p1"/>
          <p:cNvSpPr txBox="1"/>
          <p:nvPr/>
        </p:nvSpPr>
        <p:spPr>
          <a:xfrm>
            <a:off x="680720" y="6326942"/>
            <a:ext cx="10878919"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en-US" sz="1000" u="none" cap="none" strike="noStrike">
                <a:solidFill>
                  <a:schemeClr val="lt1"/>
                </a:solidFill>
                <a:latin typeface="Arial"/>
                <a:ea typeface="Arial"/>
                <a:cs typeface="Arial"/>
                <a:sym typeface="Arial"/>
              </a:rPr>
              <a:t>Το έργο Computational Seniors συγχρηματοδοτείται από την Ευρωπαϊκή Ένωση. Οι απόψεις και οι απόψεις που εκφράζονται σε αυτό το έγγραφο δεσμεύονται μόνο για τους συγγραφείς και δεν αντικατοπτρίζουν απαραίτητα εκείνες της Ευρωπαϊκής Ένωσης ή της Ισπανικής Υπηρεσίας για τη Διεθνοποίηση της Εκπαίδευσης (SEPIE). Ούτε η Ευρωπαϊκή Ένωση ούτε ο Εθνικός Οργανισμός SEPIE μπορούν να θεωρηθούν υπεύθυνοι για αυτά.</a:t>
            </a:r>
            <a:endParaRPr b="0" i="0" sz="10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1000" u="none" cap="none" strike="noStrike">
              <a:solidFill>
                <a:schemeClr val="dk1"/>
              </a:solidFill>
              <a:latin typeface="Arial"/>
              <a:ea typeface="Arial"/>
              <a:cs typeface="Arial"/>
              <a:sym typeface="Arial"/>
            </a:endParaRPr>
          </a:p>
        </p:txBody>
      </p:sp>
      <p:pic>
        <p:nvPicPr>
          <p:cNvPr descr="A logo with a head and gears in the middle&#10;&#10;Description automatically generated" id="317" name="Google Shape;317;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9"/>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5" name="Google Shape;325;p59"/>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This course is designed for </a:t>
            </a:r>
            <a:r>
              <a:rPr b="1" i="0" lang="en-US" sz="1400" u="none" cap="none" strike="noStrike">
                <a:solidFill>
                  <a:schemeClr val="lt1"/>
                </a:solidFill>
                <a:latin typeface="Arial"/>
                <a:ea typeface="Arial"/>
                <a:cs typeface="Arial"/>
                <a:sym typeface="Arial"/>
              </a:rPr>
              <a:t>adult trainers</a:t>
            </a:r>
            <a:r>
              <a:rPr b="0" i="0" lang="en-US" sz="1400" u="none" cap="none" strike="noStrike">
                <a:solidFill>
                  <a:schemeClr val="lt1"/>
                </a:solidFill>
                <a:latin typeface="Arial"/>
                <a:ea typeface="Arial"/>
                <a:cs typeface="Arial"/>
                <a:sym typeface="Arial"/>
              </a:rPr>
              <a:t> who want to bring </a:t>
            </a:r>
            <a:r>
              <a:rPr b="1" i="0" lang="en-US" sz="1400" u="none" cap="none" strike="noStrike">
                <a:solidFill>
                  <a:schemeClr val="lt1"/>
                </a:solidFill>
                <a:latin typeface="Arial"/>
                <a:ea typeface="Arial"/>
                <a:cs typeface="Arial"/>
                <a:sym typeface="Arial"/>
              </a:rPr>
              <a:t>computational thinking (CT)</a:t>
            </a:r>
            <a:r>
              <a:rPr b="0" i="0" lang="en-US" sz="1400" u="none" cap="none" strike="noStrike">
                <a:solidFill>
                  <a:schemeClr val="lt1"/>
                </a:solidFill>
                <a:latin typeface="Arial"/>
                <a:ea typeface="Arial"/>
                <a:cs typeface="Arial"/>
                <a:sym typeface="Arial"/>
              </a:rPr>
              <a:t> into their practice — even if they have little or no background in tech.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Computational thinking isn’t just about programming — it’s a way of solving problems, thinking logically, and adapting to a digital world. And adults, especially those from vulnerable or low-skilled groups, can benefit greatly from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In this course, you will:</a:t>
            </a:r>
            <a:endParaRPr b="0" i="0" sz="1400" u="none" cap="none" strike="noStrike">
              <a:solidFill>
                <a:srgbClr val="000000"/>
              </a:solidFill>
              <a:latin typeface="Arial"/>
              <a:ea typeface="Arial"/>
              <a:cs typeface="Arial"/>
              <a:sym typeface="Arial"/>
            </a:endParaRPr>
          </a:p>
        </p:txBody>
      </p:sp>
      <p:sp>
        <p:nvSpPr>
          <p:cNvPr id="326" name="Google Shape;326;p59"/>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solidFill>
                  <a:srgbClr val="678877"/>
                </a:solidFill>
                <a:latin typeface="Arial"/>
                <a:ea typeface="Arial"/>
                <a:cs typeface="Arial"/>
                <a:sym typeface="Arial"/>
              </a:rPr>
              <a:t>Καλωσήρθατε στο μάθημα COMPutational Seniors</a:t>
            </a:r>
            <a:endParaRPr b="1">
              <a:solidFill>
                <a:srgbClr val="678877"/>
              </a:solidFill>
              <a:latin typeface="Arial"/>
              <a:ea typeface="Arial"/>
              <a:cs typeface="Arial"/>
              <a:sym typeface="Arial"/>
            </a:endParaRPr>
          </a:p>
        </p:txBody>
      </p:sp>
      <p:sp>
        <p:nvSpPr>
          <p:cNvPr id="327" name="Google Shape;327;p59"/>
          <p:cNvSpPr/>
          <p:nvPr/>
        </p:nvSpPr>
        <p:spPr>
          <a:xfrm>
            <a:off x="6191803" y="2598712"/>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28" name="Google Shape;328;p59"/>
          <p:cNvSpPr/>
          <p:nvPr/>
        </p:nvSpPr>
        <p:spPr>
          <a:xfrm>
            <a:off x="591675" y="2598712"/>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29" name="Google Shape;329;p59"/>
          <p:cNvSpPr txBox="1"/>
          <p:nvPr/>
        </p:nvSpPr>
        <p:spPr>
          <a:xfrm>
            <a:off x="1538154" y="2652043"/>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01</a:t>
            </a:r>
            <a:endParaRPr b="1" i="0" sz="1400" u="none" cap="none" strike="noStrike">
              <a:solidFill>
                <a:srgbClr val="000000"/>
              </a:solidFill>
              <a:latin typeface="Arial"/>
              <a:ea typeface="Arial"/>
              <a:cs typeface="Arial"/>
              <a:sym typeface="Arial"/>
            </a:endParaRPr>
          </a:p>
        </p:txBody>
      </p:sp>
      <p:sp>
        <p:nvSpPr>
          <p:cNvPr id="330" name="Google Shape;330;p59"/>
          <p:cNvSpPr txBox="1"/>
          <p:nvPr/>
        </p:nvSpPr>
        <p:spPr>
          <a:xfrm>
            <a:off x="1531366" y="2957487"/>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200" u="none" cap="none" strike="noStrike">
                <a:solidFill>
                  <a:schemeClr val="dk1"/>
                </a:solidFill>
                <a:latin typeface="Arial"/>
                <a:ea typeface="Arial"/>
                <a:cs typeface="Arial"/>
                <a:sym typeface="Arial"/>
              </a:rPr>
              <a:t>Κατανοήστε τι είναι η υπολογιστική σκέψη και γιατί έχει σημασία στην εκπαίδευση ενηλίκων.</a:t>
            </a:r>
            <a:endParaRPr b="0" i="0" sz="1200" u="none" cap="none" strike="noStrike">
              <a:solidFill>
                <a:schemeClr val="dk1"/>
              </a:solidFill>
              <a:latin typeface="Arial"/>
              <a:ea typeface="Arial"/>
              <a:cs typeface="Arial"/>
              <a:sym typeface="Arial"/>
            </a:endParaRPr>
          </a:p>
        </p:txBody>
      </p:sp>
      <p:sp>
        <p:nvSpPr>
          <p:cNvPr id="331" name="Google Shape;331;p59"/>
          <p:cNvSpPr txBox="1"/>
          <p:nvPr/>
        </p:nvSpPr>
        <p:spPr>
          <a:xfrm>
            <a:off x="7184804" y="2652043"/>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02</a:t>
            </a:r>
            <a:endParaRPr b="1" i="0" sz="1400" u="none" cap="none" strike="noStrike">
              <a:solidFill>
                <a:srgbClr val="000000"/>
              </a:solidFill>
              <a:latin typeface="Arial"/>
              <a:ea typeface="Arial"/>
              <a:cs typeface="Arial"/>
              <a:sym typeface="Arial"/>
            </a:endParaRPr>
          </a:p>
        </p:txBody>
      </p:sp>
      <p:sp>
        <p:nvSpPr>
          <p:cNvPr id="332" name="Google Shape;332;p59"/>
          <p:cNvSpPr/>
          <p:nvPr/>
        </p:nvSpPr>
        <p:spPr>
          <a:xfrm>
            <a:off x="6407782" y="2717584"/>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3" name="Google Shape;333;p59"/>
          <p:cNvSpPr/>
          <p:nvPr/>
        </p:nvSpPr>
        <p:spPr>
          <a:xfrm>
            <a:off x="797097" y="2722813"/>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4" name="Google Shape;334;p59"/>
          <p:cNvSpPr txBox="1"/>
          <p:nvPr/>
        </p:nvSpPr>
        <p:spPr>
          <a:xfrm>
            <a:off x="7184798" y="2953661"/>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200" u="none" cap="none" strike="noStrike">
                <a:solidFill>
                  <a:schemeClr val="dk1"/>
                </a:solidFill>
                <a:latin typeface="Arial"/>
                <a:ea typeface="Arial"/>
                <a:cs typeface="Arial"/>
                <a:sym typeface="Arial"/>
              </a:rPr>
              <a:t>Μάθετε τις βασικές έννοιες ΥΣ: αποσύνθεση, αφαίρεση, αναγνώριση προτύπων και αλγόριθμοι</a:t>
            </a:r>
            <a:endParaRPr b="0" i="0" sz="1200" u="none" cap="none" strike="noStrike">
              <a:solidFill>
                <a:schemeClr val="dk1"/>
              </a:solidFill>
              <a:latin typeface="Arial"/>
              <a:ea typeface="Arial"/>
              <a:cs typeface="Arial"/>
              <a:sym typeface="Arial"/>
            </a:endParaRPr>
          </a:p>
        </p:txBody>
      </p:sp>
      <p:sp>
        <p:nvSpPr>
          <p:cNvPr id="335" name="Google Shape;335;p59"/>
          <p:cNvSpPr txBox="1"/>
          <p:nvPr/>
        </p:nvSpPr>
        <p:spPr>
          <a:xfrm>
            <a:off x="531100" y="971199"/>
            <a:ext cx="11129801" cy="153884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Αυτό το μάθημα έχει σχεδιαστεί για εκπαιδευτές ενηλίκων που θέλουν να φέρουν την Υπολογιστική Σκέψη (αναφέρεται ως ΥΣ επίσης σε όλες τις ενότητες), στην πρακτική τους, ακόμα κι αν έχουν ελάχιστο ή καθόλου υπόβαθρο στην τεχνολογία.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Υπολογιστική Σκέψη δεν αφορά μόνο τον προγραμματισμό, είναι ένας τρόπος επίλυσης προβλημάτων, λογικής σκέψης και προσαρμογής σε έναν ψηφιακό κόσμο. Οι ενήλικες, ειδικά εκείνοι που ανήκουν σε ευάλωτες ομάδες ή ομάδες χαμηλής ειδίκευσης, μπορούν να ωφεληθούν πολύ από αυτό.</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Σε αυτό το μάθημα, θα:</a:t>
            </a:r>
            <a:endParaRPr b="0" i="0" sz="1400" u="none" cap="none" strike="noStrike">
              <a:solidFill>
                <a:srgbClr val="000000"/>
              </a:solidFill>
              <a:latin typeface="Arial"/>
              <a:ea typeface="Arial"/>
              <a:cs typeface="Arial"/>
              <a:sym typeface="Arial"/>
            </a:endParaRPr>
          </a:p>
        </p:txBody>
      </p:sp>
      <p:sp>
        <p:nvSpPr>
          <p:cNvPr id="336" name="Google Shape;336;p59"/>
          <p:cNvSpPr/>
          <p:nvPr/>
        </p:nvSpPr>
        <p:spPr>
          <a:xfrm>
            <a:off x="6191803" y="3764388"/>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7" name="Google Shape;337;p59"/>
          <p:cNvSpPr/>
          <p:nvPr/>
        </p:nvSpPr>
        <p:spPr>
          <a:xfrm>
            <a:off x="591675" y="3764388"/>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38" name="Google Shape;338;p59"/>
          <p:cNvSpPr txBox="1"/>
          <p:nvPr/>
        </p:nvSpPr>
        <p:spPr>
          <a:xfrm>
            <a:off x="1538154" y="3817719"/>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03</a:t>
            </a:r>
            <a:endParaRPr b="1" i="0" sz="1400" u="none" cap="none" strike="noStrike">
              <a:solidFill>
                <a:srgbClr val="000000"/>
              </a:solidFill>
              <a:latin typeface="Arial"/>
              <a:ea typeface="Arial"/>
              <a:cs typeface="Arial"/>
              <a:sym typeface="Arial"/>
            </a:endParaRPr>
          </a:p>
        </p:txBody>
      </p:sp>
      <p:sp>
        <p:nvSpPr>
          <p:cNvPr id="339" name="Google Shape;339;p59"/>
          <p:cNvSpPr txBox="1"/>
          <p:nvPr/>
        </p:nvSpPr>
        <p:spPr>
          <a:xfrm>
            <a:off x="1531366" y="4123163"/>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200" u="none" cap="none" strike="noStrike">
                <a:solidFill>
                  <a:schemeClr val="dk1"/>
                </a:solidFill>
                <a:latin typeface="Arial"/>
                <a:ea typeface="Arial"/>
                <a:cs typeface="Arial"/>
                <a:sym typeface="Arial"/>
              </a:rPr>
              <a:t>Εξερευνήστε διδακτικές στρατηγικές για να κάνετε αυτές τις έννοιες προσιτές, ελκυστικές και περιεκτικές.</a:t>
            </a:r>
            <a:endParaRPr b="0" i="0" sz="1200" u="none" cap="none" strike="noStrike">
              <a:solidFill>
                <a:schemeClr val="dk1"/>
              </a:solidFill>
              <a:latin typeface="Arial"/>
              <a:ea typeface="Arial"/>
              <a:cs typeface="Arial"/>
              <a:sym typeface="Arial"/>
            </a:endParaRPr>
          </a:p>
        </p:txBody>
      </p:sp>
      <p:sp>
        <p:nvSpPr>
          <p:cNvPr id="340" name="Google Shape;340;p59"/>
          <p:cNvSpPr txBox="1"/>
          <p:nvPr/>
        </p:nvSpPr>
        <p:spPr>
          <a:xfrm>
            <a:off x="7184804" y="3817719"/>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04</a:t>
            </a:r>
            <a:endParaRPr b="1" i="0" sz="1400" u="none" cap="none" strike="noStrike">
              <a:solidFill>
                <a:srgbClr val="000000"/>
              </a:solidFill>
              <a:latin typeface="Arial"/>
              <a:ea typeface="Arial"/>
              <a:cs typeface="Arial"/>
              <a:sym typeface="Arial"/>
            </a:endParaRPr>
          </a:p>
        </p:txBody>
      </p:sp>
      <p:sp>
        <p:nvSpPr>
          <p:cNvPr id="341" name="Google Shape;341;p59"/>
          <p:cNvSpPr/>
          <p:nvPr/>
        </p:nvSpPr>
        <p:spPr>
          <a:xfrm>
            <a:off x="6407782" y="3883260"/>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2" name="Google Shape;342;p59"/>
          <p:cNvSpPr/>
          <p:nvPr/>
        </p:nvSpPr>
        <p:spPr>
          <a:xfrm>
            <a:off x="797097" y="3888489"/>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3" name="Google Shape;343;p59"/>
          <p:cNvSpPr txBox="1"/>
          <p:nvPr/>
        </p:nvSpPr>
        <p:spPr>
          <a:xfrm>
            <a:off x="7184798" y="4119337"/>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200" u="none" cap="none" strike="noStrike">
                <a:solidFill>
                  <a:schemeClr val="dk1"/>
                </a:solidFill>
                <a:latin typeface="Arial"/>
                <a:ea typeface="Arial"/>
                <a:cs typeface="Arial"/>
                <a:sym typeface="Arial"/>
              </a:rPr>
              <a:t>Χρησιμοποιήστε την ΥΣ για να αναπτύξετε μαλακές δεξιότητες όπως η επίλυση προβλημάτων και η συνεργασία στους μαθητές σας.</a:t>
            </a:r>
            <a:endParaRPr b="0" i="0" sz="1200" u="none" cap="none" strike="noStrike">
              <a:solidFill>
                <a:schemeClr val="dk1"/>
              </a:solidFill>
              <a:latin typeface="Arial"/>
              <a:ea typeface="Arial"/>
              <a:cs typeface="Arial"/>
              <a:sym typeface="Arial"/>
            </a:endParaRPr>
          </a:p>
        </p:txBody>
      </p:sp>
      <p:sp>
        <p:nvSpPr>
          <p:cNvPr id="344" name="Google Shape;344;p59"/>
          <p:cNvSpPr/>
          <p:nvPr/>
        </p:nvSpPr>
        <p:spPr>
          <a:xfrm>
            <a:off x="6191803" y="4906317"/>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5" name="Google Shape;345;p59"/>
          <p:cNvSpPr/>
          <p:nvPr/>
        </p:nvSpPr>
        <p:spPr>
          <a:xfrm>
            <a:off x="591675" y="4906317"/>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46" name="Google Shape;346;p59"/>
          <p:cNvSpPr txBox="1"/>
          <p:nvPr/>
        </p:nvSpPr>
        <p:spPr>
          <a:xfrm>
            <a:off x="1538154" y="495964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05</a:t>
            </a:r>
            <a:endParaRPr b="1" i="0" sz="1400" u="none" cap="none" strike="noStrike">
              <a:solidFill>
                <a:srgbClr val="000000"/>
              </a:solidFill>
              <a:latin typeface="Arial"/>
              <a:ea typeface="Arial"/>
              <a:cs typeface="Arial"/>
              <a:sym typeface="Arial"/>
            </a:endParaRPr>
          </a:p>
        </p:txBody>
      </p:sp>
      <p:sp>
        <p:nvSpPr>
          <p:cNvPr id="347" name="Google Shape;347;p59"/>
          <p:cNvSpPr txBox="1"/>
          <p:nvPr/>
        </p:nvSpPr>
        <p:spPr>
          <a:xfrm>
            <a:off x="1531366" y="5277792"/>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200" u="none" cap="none" strike="noStrike">
                <a:solidFill>
                  <a:schemeClr val="dk1"/>
                </a:solidFill>
                <a:latin typeface="Arial"/>
                <a:ea typeface="Arial"/>
                <a:cs typeface="Arial"/>
                <a:sym typeface="Arial"/>
              </a:rPr>
              <a:t>Εφαρμόστε την ΥΣ σε διαφορετικά πλαίσια, από τις καθημερινές εργασίες έως τη δια βίου μάθηση.</a:t>
            </a:r>
            <a:endParaRPr b="0" i="0" sz="1200" u="none" cap="none" strike="noStrike">
              <a:solidFill>
                <a:schemeClr val="dk1"/>
              </a:solidFill>
              <a:latin typeface="Arial"/>
              <a:ea typeface="Arial"/>
              <a:cs typeface="Arial"/>
              <a:sym typeface="Arial"/>
            </a:endParaRPr>
          </a:p>
        </p:txBody>
      </p:sp>
      <p:sp>
        <p:nvSpPr>
          <p:cNvPr id="348" name="Google Shape;348;p59"/>
          <p:cNvSpPr txBox="1"/>
          <p:nvPr/>
        </p:nvSpPr>
        <p:spPr>
          <a:xfrm>
            <a:off x="7184804" y="495964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06</a:t>
            </a:r>
            <a:endParaRPr b="1" i="0" sz="1400" u="none" cap="none" strike="noStrike">
              <a:solidFill>
                <a:srgbClr val="000000"/>
              </a:solidFill>
              <a:latin typeface="Arial"/>
              <a:ea typeface="Arial"/>
              <a:cs typeface="Arial"/>
              <a:sym typeface="Arial"/>
            </a:endParaRPr>
          </a:p>
        </p:txBody>
      </p:sp>
      <p:sp>
        <p:nvSpPr>
          <p:cNvPr id="349" name="Google Shape;349;p59"/>
          <p:cNvSpPr/>
          <p:nvPr/>
        </p:nvSpPr>
        <p:spPr>
          <a:xfrm>
            <a:off x="6407782" y="5025189"/>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0" name="Google Shape;350;p59"/>
          <p:cNvSpPr/>
          <p:nvPr/>
        </p:nvSpPr>
        <p:spPr>
          <a:xfrm>
            <a:off x="797097" y="503041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1" name="Google Shape;351;p59"/>
          <p:cNvSpPr txBox="1"/>
          <p:nvPr/>
        </p:nvSpPr>
        <p:spPr>
          <a:xfrm>
            <a:off x="7184798" y="5273966"/>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200" u="none" cap="none" strike="noStrike">
                <a:solidFill>
                  <a:schemeClr val="dk1"/>
                </a:solidFill>
                <a:latin typeface="Arial"/>
                <a:ea typeface="Arial"/>
                <a:cs typeface="Arial"/>
                <a:sym typeface="Arial"/>
              </a:rPr>
              <a:t>Δημιουργήστε και προσαρμόστε τις δικές σας δραστηριότητες που βασίζονται σε ΥΣ χρησιμοποιώντας παραδείγματα μαθημάτων.</a:t>
            </a:r>
            <a:endParaRPr b="0" i="0" sz="1200" u="none" cap="none" strike="noStrike">
              <a:solidFill>
                <a:schemeClr val="dk1"/>
              </a:solidFill>
              <a:latin typeface="Arial"/>
              <a:ea typeface="Arial"/>
              <a:cs typeface="Arial"/>
              <a:sym typeface="Arial"/>
            </a:endParaRPr>
          </a:p>
        </p:txBody>
      </p:sp>
      <p:pic>
        <p:nvPicPr>
          <p:cNvPr descr="A brain in a circle&#10;&#10;AI-generated content may be incorrect." id="352" name="Google Shape;352;p59"/>
          <p:cNvPicPr preferRelativeResize="0"/>
          <p:nvPr/>
        </p:nvPicPr>
        <p:blipFill rotWithShape="1">
          <a:blip r:embed="rId3">
            <a:alphaModFix/>
          </a:blip>
          <a:srcRect b="0" l="0" r="0" t="0"/>
          <a:stretch/>
        </p:blipFill>
        <p:spPr>
          <a:xfrm>
            <a:off x="647567" y="2588514"/>
            <a:ext cx="982800" cy="982800"/>
          </a:xfrm>
          <a:prstGeom prst="rect">
            <a:avLst/>
          </a:prstGeom>
          <a:noFill/>
          <a:ln>
            <a:noFill/>
          </a:ln>
        </p:spPr>
      </p:pic>
      <p:pic>
        <p:nvPicPr>
          <p:cNvPr descr="A book and paper plane&#10;&#10;AI-generated content may be incorrect." id="353" name="Google Shape;353;p59"/>
          <p:cNvPicPr preferRelativeResize="0"/>
          <p:nvPr/>
        </p:nvPicPr>
        <p:blipFill rotWithShape="1">
          <a:blip r:embed="rId4">
            <a:alphaModFix/>
          </a:blip>
          <a:srcRect b="0" l="0" r="0" t="0"/>
          <a:stretch/>
        </p:blipFill>
        <p:spPr>
          <a:xfrm>
            <a:off x="647567" y="3732383"/>
            <a:ext cx="982800" cy="982800"/>
          </a:xfrm>
          <a:prstGeom prst="rect">
            <a:avLst/>
          </a:prstGeom>
          <a:noFill/>
          <a:ln>
            <a:noFill/>
          </a:ln>
        </p:spPr>
      </p:pic>
      <p:pic>
        <p:nvPicPr>
          <p:cNvPr descr="A purple puzzle piece in a circle&#10;&#10;AI-generated content may be incorrect." id="354" name="Google Shape;354;p59"/>
          <p:cNvPicPr preferRelativeResize="0"/>
          <p:nvPr/>
        </p:nvPicPr>
        <p:blipFill rotWithShape="1">
          <a:blip r:embed="rId5">
            <a:alphaModFix/>
          </a:blip>
          <a:srcRect b="0" l="0" r="0" t="0"/>
          <a:stretch/>
        </p:blipFill>
        <p:spPr>
          <a:xfrm>
            <a:off x="6254384" y="3726774"/>
            <a:ext cx="994018" cy="994018"/>
          </a:xfrm>
          <a:prstGeom prst="rect">
            <a:avLst/>
          </a:prstGeom>
          <a:noFill/>
          <a:ln>
            <a:noFill/>
          </a:ln>
        </p:spPr>
      </p:pic>
      <p:pic>
        <p:nvPicPr>
          <p:cNvPr descr="A yellow and white square with a pencil in it&#10;&#10;AI-generated content may be incorrect." id="355" name="Google Shape;355;p59"/>
          <p:cNvPicPr preferRelativeResize="0"/>
          <p:nvPr/>
        </p:nvPicPr>
        <p:blipFill rotWithShape="1">
          <a:blip r:embed="rId6">
            <a:alphaModFix/>
          </a:blip>
          <a:srcRect b="0" l="0" r="0" t="0"/>
          <a:stretch/>
        </p:blipFill>
        <p:spPr>
          <a:xfrm>
            <a:off x="6247778" y="4889314"/>
            <a:ext cx="980920" cy="980920"/>
          </a:xfrm>
          <a:prstGeom prst="rect">
            <a:avLst/>
          </a:prstGeom>
          <a:noFill/>
          <a:ln>
            <a:noFill/>
          </a:ln>
        </p:spPr>
      </p:pic>
      <p:pic>
        <p:nvPicPr>
          <p:cNvPr descr="A logo of a graduation cap&#10;&#10;AI-generated content may be incorrect." id="356" name="Google Shape;356;p59"/>
          <p:cNvPicPr preferRelativeResize="0"/>
          <p:nvPr/>
        </p:nvPicPr>
        <p:blipFill rotWithShape="1">
          <a:blip r:embed="rId7">
            <a:alphaModFix/>
          </a:blip>
          <a:srcRect b="0" l="0" r="0" t="0"/>
          <a:stretch/>
        </p:blipFill>
        <p:spPr>
          <a:xfrm>
            <a:off x="6247778" y="2589454"/>
            <a:ext cx="980921" cy="980921"/>
          </a:xfrm>
          <a:prstGeom prst="rect">
            <a:avLst/>
          </a:prstGeom>
          <a:noFill/>
          <a:ln>
            <a:noFill/>
          </a:ln>
        </p:spPr>
      </p:pic>
      <p:pic>
        <p:nvPicPr>
          <p:cNvPr descr="A planet earth in a circle&#10;&#10;AI-generated content may be incorrect." id="357" name="Google Shape;357;p59"/>
          <p:cNvPicPr preferRelativeResize="0"/>
          <p:nvPr/>
        </p:nvPicPr>
        <p:blipFill rotWithShape="1">
          <a:blip r:embed="rId8">
            <a:alphaModFix/>
          </a:blip>
          <a:srcRect b="0" l="0" r="0" t="0"/>
          <a:stretch/>
        </p:blipFill>
        <p:spPr>
          <a:xfrm>
            <a:off x="648507" y="4889314"/>
            <a:ext cx="980920" cy="980920"/>
          </a:xfrm>
          <a:prstGeom prst="rect">
            <a:avLst/>
          </a:prstGeom>
          <a:noFill/>
          <a:ln>
            <a:noFill/>
          </a:ln>
        </p:spPr>
      </p:pic>
      <p:sp>
        <p:nvSpPr>
          <p:cNvPr id="358" name="Google Shape;358;p59"/>
          <p:cNvSpPr txBox="1"/>
          <p:nvPr/>
        </p:nvSpPr>
        <p:spPr>
          <a:xfrm>
            <a:off x="531100" y="6040354"/>
            <a:ext cx="11129801"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Είσαι έτοιμος; Ας ανακαλύψουμε πώς η Υπολογιστική Σκέψη μπορεί να ανοίξει νέες πόρτες για την εκπαίδευση ενηλίκων.</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2" name="Shape 362"/>
        <p:cNvGrpSpPr/>
        <p:nvPr/>
      </p:nvGrpSpPr>
      <p:grpSpPr>
        <a:xfrm>
          <a:off x="0" y="0"/>
          <a:ext cx="0" cy="0"/>
          <a:chOff x="0" y="0"/>
          <a:chExt cx="0" cy="0"/>
        </a:xfrm>
      </p:grpSpPr>
      <p:sp>
        <p:nvSpPr>
          <p:cNvPr id="363" name="Google Shape;363;p60"/>
          <p:cNvSpPr txBox="1"/>
          <p:nvPr/>
        </p:nvSpPr>
        <p:spPr>
          <a:xfrm>
            <a:off x="4004905" y="986597"/>
            <a:ext cx="7527830" cy="4094897"/>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just">
              <a:lnSpc>
                <a:spcPct val="107000"/>
              </a:lnSpc>
              <a:spcBef>
                <a:spcPts val="10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Σε αυτό το μάθημα, θα ανακαλύψετε πώς σκέφτονται οι υπολογιστές και τις αρχές που συνθέτουν την υπολογιστική σκέψη.</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Θα διερευνήσουμε τα εννοιολογικά θεμέλια αυτής της μεθοδολογίας, εστιάζοντας σε βασικά στοιχεία όπως η αποσύνθεση, η αναγνώριση προτύπων, η αφαίρεση και ο σχεδιασμός αλγορίθμων και πώς αυτές οι διαδικασίες επιτρέπουν τη δομημένη και αποτελεσματική επίλυση προβλημάτων. Θα εξετάσουμε πώς έχει υιοθετηθεί αυτή η προσέγγιση στην υποχρεωτική εκπαίδευση σε πολλές ευρωπαϊκές χώρες και θα αναλύσουμε την πιθανή εφαρμογή της στην εκπαίδευση ενηλίκων.</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ct val="100900"/>
              <a:buFont typeface="Arial"/>
              <a:buNone/>
            </a:pPr>
            <a:r>
              <a:rPr b="0" i="0" lang="en-US" sz="1800" u="none" cap="none" strike="noStrike">
                <a:solidFill>
                  <a:schemeClr val="dk1"/>
                </a:solidFill>
                <a:latin typeface="Arial"/>
                <a:ea typeface="Arial"/>
                <a:cs typeface="Arial"/>
                <a:sym typeface="Arial"/>
              </a:rPr>
              <a:t>Μέσα από πρακτικά παραδείγματα, θα μάθετε να προσδιορίζετε αυτές τις αρχές στην καθημερινή ζωή και να τις εφαρμόζετε σε εκπαιδευτικά πλαίσια προσαρμοσμένα σε ενήλικες μαθητές.</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364" name="Google Shape;364;p60"/>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65" name="Google Shape;365;p60"/>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Χρησιμοποιήστε αυτό το μάθημα για να βοηθήσετε </a:t>
            </a:r>
            <a:endParaRPr b="0" i="1"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τους μαθητές σας να αναπτύξουν μια νοοτροπία </a:t>
            </a:r>
            <a:endParaRPr b="0" i="1"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που μπορούν να εφαρμόσουν και εκτός τάξης</a:t>
            </a:r>
            <a:endParaRPr b="0" i="0" sz="14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366" name="Google Shape;366;p60"/>
          <p:cNvPicPr preferRelativeResize="0"/>
          <p:nvPr/>
        </p:nvPicPr>
        <p:blipFill rotWithShape="1">
          <a:blip r:embed="rId4">
            <a:alphaModFix/>
          </a:blip>
          <a:srcRect b="0" l="0" r="0" t="0"/>
          <a:stretch/>
        </p:blipFill>
        <p:spPr>
          <a:xfrm>
            <a:off x="10880820" y="5232331"/>
            <a:ext cx="1059463" cy="1059463"/>
          </a:xfrm>
          <a:prstGeom prst="rect">
            <a:avLst/>
          </a:prstGeom>
          <a:noFill/>
          <a:ln>
            <a:noFill/>
          </a:ln>
        </p:spPr>
      </p:pic>
      <p:sp>
        <p:nvSpPr>
          <p:cNvPr id="367" name="Google Shape;367;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368" name="Google Shape;368;p60"/>
          <p:cNvSpPr txBox="1"/>
          <p:nvPr>
            <p:ph type="title"/>
          </p:nvPr>
        </p:nvSpPr>
        <p:spPr>
          <a:xfrm>
            <a:off x="4127088" y="342900"/>
            <a:ext cx="6750354" cy="643697"/>
          </a:xfrm>
          <a:prstGeom prst="rect">
            <a:avLst/>
          </a:prstGeom>
          <a:noFill/>
          <a:ln>
            <a:noFill/>
          </a:ln>
        </p:spPr>
        <p:txBody>
          <a:bodyPr anchorCtr="0" anchor="b" bIns="45700" lIns="91425" spcFirstLastPara="1" rIns="91425" wrap="square" tIns="45700">
            <a:noAutofit/>
          </a:bodyPr>
          <a:lstStyle/>
          <a:p>
            <a:pPr indent="-50800" lvl="0" marL="228600" rtl="0" algn="l">
              <a:lnSpc>
                <a:spcPct val="100000"/>
              </a:lnSpc>
              <a:spcBef>
                <a:spcPts val="0"/>
              </a:spcBef>
              <a:spcAft>
                <a:spcPts val="0"/>
              </a:spcAft>
              <a:buSzPts val="2400"/>
              <a:buNone/>
            </a:pPr>
            <a:r>
              <a:rPr b="1" lang="en-US">
                <a:solidFill>
                  <a:schemeClr val="dk1"/>
                </a:solidFill>
                <a:latin typeface="Arial"/>
                <a:ea typeface="Arial"/>
                <a:cs typeface="Arial"/>
                <a:sym typeface="Arial"/>
              </a:rPr>
              <a:t>ΚΑΛΩΣΗΡΘΑΤΕ ΣΤΟ ΜΑΘΗΜΑ 1</a:t>
            </a:r>
            <a:endParaRPr b="1">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61"/>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6" name="Google Shape;376;p61"/>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7" name="Google Shape;377;p61"/>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ΔΟΜΗ ΤΟΥ ΜΑΘΗΜΑΤΟΣ</a:t>
            </a:r>
            <a:endParaRPr b="1">
              <a:latin typeface="Arial"/>
              <a:ea typeface="Arial"/>
              <a:cs typeface="Arial"/>
              <a:sym typeface="Arial"/>
            </a:endParaRPr>
          </a:p>
        </p:txBody>
      </p:sp>
      <p:sp>
        <p:nvSpPr>
          <p:cNvPr id="378" name="Google Shape;378;p61"/>
          <p:cNvSpPr txBox="1"/>
          <p:nvPr/>
        </p:nvSpPr>
        <p:spPr>
          <a:xfrm>
            <a:off x="436642" y="1367269"/>
            <a:ext cx="5613677"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00" u="none" cap="none" strike="noStrike">
                <a:solidFill>
                  <a:srgbClr val="678877"/>
                </a:solidFill>
                <a:latin typeface="Arial"/>
                <a:ea typeface="Arial"/>
                <a:cs typeface="Arial"/>
                <a:sym typeface="Arial"/>
              </a:rPr>
              <a:t>Ενότητα 1. Τι είναι η Υπολογιστική Σκέψη;</a:t>
            </a:r>
            <a:endParaRPr b="1" i="0" sz="2000" u="none" cap="none" strike="noStrike">
              <a:solidFill>
                <a:srgbClr val="678877"/>
              </a:solidFill>
              <a:latin typeface="Arial"/>
              <a:ea typeface="Arial"/>
              <a:cs typeface="Arial"/>
              <a:sym typeface="Arial"/>
            </a:endParaRPr>
          </a:p>
        </p:txBody>
      </p:sp>
      <p:sp>
        <p:nvSpPr>
          <p:cNvPr id="379" name="Google Shape;379;p61"/>
          <p:cNvSpPr txBox="1"/>
          <p:nvPr/>
        </p:nvSpPr>
        <p:spPr>
          <a:xfrm>
            <a:off x="872662" y="1749061"/>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Ορισμός και βασικές αρχές της ΥΣ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Προέλευση και εξέλιξη της έννοιας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Βασικά χαρακτηριστικά</a:t>
            </a:r>
            <a:endParaRPr b="0" i="0" sz="1400" u="none" cap="none" strike="noStrike">
              <a:solidFill>
                <a:schemeClr val="dk1"/>
              </a:solidFill>
              <a:latin typeface="Arial"/>
              <a:ea typeface="Arial"/>
              <a:cs typeface="Arial"/>
              <a:sym typeface="Arial"/>
            </a:endParaRPr>
          </a:p>
        </p:txBody>
      </p:sp>
      <p:sp>
        <p:nvSpPr>
          <p:cNvPr id="380" name="Google Shape;380;p61"/>
          <p:cNvSpPr txBox="1"/>
          <p:nvPr/>
        </p:nvSpPr>
        <p:spPr>
          <a:xfrm>
            <a:off x="436642" y="2694745"/>
            <a:ext cx="5659358"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00" u="none" cap="none" strike="noStrike">
                <a:solidFill>
                  <a:srgbClr val="678877"/>
                </a:solidFill>
                <a:latin typeface="Arial"/>
                <a:ea typeface="Arial"/>
                <a:cs typeface="Arial"/>
                <a:sym typeface="Arial"/>
              </a:rPr>
              <a:t>Ενότητα 2. Η αξία της Υπολογιστικής Σκέψης στην εκπαίδευση ενηλίκων</a:t>
            </a:r>
            <a:endParaRPr b="1" i="0" sz="2000" u="none" cap="none" strike="noStrike">
              <a:solidFill>
                <a:srgbClr val="678877"/>
              </a:solidFill>
              <a:latin typeface="Arial"/>
              <a:ea typeface="Arial"/>
              <a:cs typeface="Arial"/>
              <a:sym typeface="Arial"/>
            </a:endParaRPr>
          </a:p>
        </p:txBody>
      </p:sp>
      <p:sp>
        <p:nvSpPr>
          <p:cNvPr id="381" name="Google Shape;381;p61"/>
          <p:cNvSpPr txBox="1"/>
          <p:nvPr/>
        </p:nvSpPr>
        <p:spPr>
          <a:xfrm>
            <a:off x="436642" y="4427453"/>
            <a:ext cx="57972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00" u="none" cap="none" strike="noStrike">
                <a:solidFill>
                  <a:srgbClr val="678877"/>
                </a:solidFill>
                <a:latin typeface="Arial"/>
                <a:ea typeface="Arial"/>
                <a:cs typeface="Arial"/>
                <a:sym typeface="Arial"/>
              </a:rPr>
              <a:t>Ενότητα 3. Σκέψη υπολογιστών, ανθρώπινη σκέψη και υπολογιστική σκέψη</a:t>
            </a:r>
            <a:endParaRPr b="1" i="0" sz="2000" u="none" cap="none" strike="noStrike">
              <a:solidFill>
                <a:srgbClr val="678877"/>
              </a:solidFill>
              <a:latin typeface="Arial"/>
              <a:ea typeface="Arial"/>
              <a:cs typeface="Arial"/>
              <a:sym typeface="Arial"/>
            </a:endParaRPr>
          </a:p>
        </p:txBody>
      </p:sp>
      <p:sp>
        <p:nvSpPr>
          <p:cNvPr id="382" name="Google Shape;382;p61"/>
          <p:cNvSpPr txBox="1"/>
          <p:nvPr/>
        </p:nvSpPr>
        <p:spPr>
          <a:xfrm>
            <a:off x="872662" y="3463183"/>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Γιατί είναι σημαντική η Υπολογιστική Σκέψη;</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Καθημερινά παραδείγματα ΥΣ σε δράση </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Οφέλη για ενήλικες εκπαιδευόμενους</a:t>
            </a:r>
            <a:endParaRPr b="0" i="0" sz="1400" u="none" cap="none" strike="noStrike">
              <a:solidFill>
                <a:srgbClr val="000000"/>
              </a:solidFill>
              <a:latin typeface="Arial"/>
              <a:ea typeface="Arial"/>
              <a:cs typeface="Arial"/>
              <a:sym typeface="Arial"/>
            </a:endParaRPr>
          </a:p>
        </p:txBody>
      </p:sp>
      <p:sp>
        <p:nvSpPr>
          <p:cNvPr id="383" name="Google Shape;383;p61"/>
          <p:cNvSpPr txBox="1"/>
          <p:nvPr/>
        </p:nvSpPr>
        <p:spPr>
          <a:xfrm>
            <a:off x="872662" y="5184004"/>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Πώς επεξεργάζονται οι υπολογιστές τις πληροφορίες</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Πώς σκέφτονται οι άνθρωποι</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Συγκρίνοντας και τους δύο τύπους σκέψης</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Προγραμματισμός vs. Υπολογιστική Σκέψη: βασικές διαφορές</a:t>
            </a:r>
            <a:endParaRPr b="0" i="0" sz="1400" u="none" cap="none" strike="noStrike">
              <a:solidFill>
                <a:schemeClr val="dk1"/>
              </a:solidFill>
              <a:latin typeface="Arial"/>
              <a:ea typeface="Arial"/>
              <a:cs typeface="Arial"/>
              <a:sym typeface="Arial"/>
            </a:endParaRPr>
          </a:p>
        </p:txBody>
      </p:sp>
      <p:sp>
        <p:nvSpPr>
          <p:cNvPr id="384" name="Google Shape;384;p61"/>
          <p:cNvSpPr txBox="1"/>
          <p:nvPr/>
        </p:nvSpPr>
        <p:spPr>
          <a:xfrm>
            <a:off x="6182161" y="1367128"/>
            <a:ext cx="5705039"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00" u="none" cap="none" strike="noStrike">
                <a:solidFill>
                  <a:srgbClr val="678877"/>
                </a:solidFill>
                <a:latin typeface="Arial"/>
                <a:ea typeface="Arial"/>
                <a:cs typeface="Arial"/>
                <a:sym typeface="Arial"/>
              </a:rPr>
              <a:t>Ενότητα 4. Βασικές αρχές Υπολογιστικής Σκέψης</a:t>
            </a:r>
            <a:endParaRPr b="1" i="0" sz="2000" u="none" cap="none" strike="noStrike">
              <a:solidFill>
                <a:srgbClr val="678877"/>
              </a:solidFill>
              <a:latin typeface="Arial"/>
              <a:ea typeface="Arial"/>
              <a:cs typeface="Arial"/>
              <a:sym typeface="Arial"/>
            </a:endParaRPr>
          </a:p>
        </p:txBody>
      </p:sp>
      <p:sp>
        <p:nvSpPr>
          <p:cNvPr id="385" name="Google Shape;385;p61"/>
          <p:cNvSpPr txBox="1"/>
          <p:nvPr/>
        </p:nvSpPr>
        <p:spPr>
          <a:xfrm>
            <a:off x="6709202" y="2042051"/>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Αποσύνθεση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Αναγνώριση προτύπων</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Αφαίρεση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Αλγόριθμοι</a:t>
            </a:r>
            <a:endParaRPr b="0" i="0" sz="1400" u="none" cap="none" strike="noStrike">
              <a:solidFill>
                <a:srgbClr val="000000"/>
              </a:solidFill>
              <a:latin typeface="Arial"/>
              <a:ea typeface="Arial"/>
              <a:cs typeface="Arial"/>
              <a:sym typeface="Arial"/>
            </a:endParaRPr>
          </a:p>
        </p:txBody>
      </p:sp>
      <p:sp>
        <p:nvSpPr>
          <p:cNvPr id="386" name="Google Shape;386;p61"/>
          <p:cNvSpPr txBox="1"/>
          <p:nvPr/>
        </p:nvSpPr>
        <p:spPr>
          <a:xfrm>
            <a:off x="6227842" y="3106816"/>
            <a:ext cx="5659358"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00" u="none" cap="none" strike="noStrike">
                <a:solidFill>
                  <a:srgbClr val="678877"/>
                </a:solidFill>
                <a:latin typeface="Arial"/>
                <a:ea typeface="Arial"/>
                <a:cs typeface="Arial"/>
                <a:sym typeface="Arial"/>
              </a:rPr>
              <a:t>Ενότητα 5. Η Υπολογιστική Σκέψη στην ευρωπαϊκή εκπαιδευτική δομή</a:t>
            </a:r>
            <a:endParaRPr b="0" i="0" sz="2000" u="none" cap="none" strike="noStrike">
              <a:solidFill>
                <a:schemeClr val="dk1"/>
              </a:solidFill>
              <a:latin typeface="Arial"/>
              <a:ea typeface="Arial"/>
              <a:cs typeface="Arial"/>
              <a:sym typeface="Arial"/>
            </a:endParaRPr>
          </a:p>
        </p:txBody>
      </p:sp>
      <p:sp>
        <p:nvSpPr>
          <p:cNvPr id="387" name="Google Shape;387;p61"/>
          <p:cNvSpPr txBox="1"/>
          <p:nvPr/>
        </p:nvSpPr>
        <p:spPr>
          <a:xfrm>
            <a:off x="6709202" y="3794764"/>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Τρέχον τοπίο της ΥΣ στην Ευρώπη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Πώς διαφορετικές χώρες ενσωματώνουν την ΥΣ</a:t>
            </a:r>
            <a:endParaRPr b="0" i="0" sz="1400" u="none" cap="none" strike="noStrike">
              <a:solidFill>
                <a:srgbClr val="000000"/>
              </a:solidFill>
              <a:latin typeface="Arial"/>
              <a:ea typeface="Arial"/>
              <a:cs typeface="Arial"/>
              <a:sym typeface="Arial"/>
            </a:endParaRPr>
          </a:p>
        </p:txBody>
      </p:sp>
      <p:sp>
        <p:nvSpPr>
          <p:cNvPr id="388" name="Google Shape;388;p61"/>
          <p:cNvSpPr txBox="1"/>
          <p:nvPr/>
        </p:nvSpPr>
        <p:spPr>
          <a:xfrm>
            <a:off x="6227842" y="4458626"/>
            <a:ext cx="5361862"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00" u="none" cap="none" strike="noStrike">
                <a:solidFill>
                  <a:srgbClr val="678877"/>
                </a:solidFill>
                <a:latin typeface="Arial"/>
                <a:ea typeface="Arial"/>
                <a:cs typeface="Arial"/>
                <a:sym typeface="Arial"/>
              </a:rPr>
              <a:t>Ενότητα 6. Μελέτες περίπτωσης και δραστηριότητες</a:t>
            </a:r>
            <a:endParaRPr b="1" i="0" sz="2000" u="none" cap="none" strike="noStrike">
              <a:solidFill>
                <a:srgbClr val="678877"/>
              </a:solidFill>
              <a:latin typeface="Arial"/>
              <a:ea typeface="Arial"/>
              <a:cs typeface="Arial"/>
              <a:sym typeface="Arial"/>
            </a:endParaRPr>
          </a:p>
        </p:txBody>
      </p:sp>
      <p:sp>
        <p:nvSpPr>
          <p:cNvPr id="389" name="Google Shape;389;p61"/>
          <p:cNvSpPr txBox="1"/>
          <p:nvPr/>
        </p:nvSpPr>
        <p:spPr>
          <a:xfrm>
            <a:off x="6793962" y="5168623"/>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Παραδείγματα πραγματικού κόσμου ΥΣ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Διαδραστικές ασκήσεις για εξερεύνηση και εφαρμογή αποσύνθεσης, μοτίβων, αφαίρεσης και αλγορίθμων</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95" name="Shape 395"/>
        <p:cNvGrpSpPr/>
        <p:nvPr/>
      </p:nvGrpSpPr>
      <p:grpSpPr>
        <a:xfrm>
          <a:off x="0" y="0"/>
          <a:ext cx="0" cy="0"/>
          <a:chOff x="0" y="0"/>
          <a:chExt cx="0" cy="0"/>
        </a:xfrm>
      </p:grpSpPr>
      <p:sp>
        <p:nvSpPr>
          <p:cNvPr id="396" name="Google Shape;396;p2"/>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7" name="Google Shape;397;p2"/>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8" name="Google Shape;398;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chemeClr val="dk1"/>
                </a:solidFill>
                <a:latin typeface="Arial"/>
                <a:ea typeface="Arial"/>
                <a:cs typeface="Arial"/>
                <a:sym typeface="Arial"/>
              </a:rPr>
              <a:t>Στο τέλος του μαθήματος, ο εκπαιδευόμενος θα είναι σε θέση να…</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chemeClr val="dk1"/>
                </a:solidFill>
                <a:latin typeface="Arial"/>
                <a:ea typeface="Arial"/>
                <a:cs typeface="Arial"/>
                <a:sym typeface="Arial"/>
              </a:rPr>
              <a:t>Μαθησιακά αποτελέσματα</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399" name="Google Shape;399;p2"/>
          <p:cNvGrpSpPr/>
          <p:nvPr/>
        </p:nvGrpSpPr>
        <p:grpSpPr>
          <a:xfrm>
            <a:off x="4813445" y="853559"/>
            <a:ext cx="6455295" cy="5150881"/>
            <a:chOff x="0" y="34755"/>
            <a:chExt cx="6455295" cy="5150881"/>
          </a:xfrm>
        </p:grpSpPr>
        <p:sp>
          <p:nvSpPr>
            <p:cNvPr id="400" name="Google Shape;400;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Περιγράψει </a:t>
              </a:r>
              <a:r>
                <a:rPr b="0" i="0" lang="en-US" sz="1400" u="none" cap="none" strike="noStrike">
                  <a:solidFill>
                    <a:schemeClr val="lt1"/>
                  </a:solidFill>
                  <a:latin typeface="Arial"/>
                  <a:ea typeface="Arial"/>
                  <a:cs typeface="Arial"/>
                  <a:sym typeface="Arial"/>
                </a:rPr>
                <a:t>τι είναι η υπολογιστική σκέψη και πώς διαφέρει από τις διαδικασίες της ανθρώπινης σκέψης.</a:t>
              </a:r>
              <a:endParaRPr b="0" i="0" sz="1400" u="none" cap="none" strike="noStrike">
                <a:solidFill>
                  <a:schemeClr val="lt1"/>
                </a:solidFill>
                <a:latin typeface="Arial"/>
                <a:ea typeface="Arial"/>
                <a:cs typeface="Arial"/>
                <a:sym typeface="Arial"/>
              </a:endParaRPr>
            </a:p>
          </p:txBody>
        </p:sp>
        <p:sp>
          <p:nvSpPr>
            <p:cNvPr id="402" name="Google Shape;402;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2"/>
            <p:cNvSpPr txBox="1"/>
            <p:nvPr/>
          </p:nvSpPr>
          <p:spPr>
            <a:xfrm>
              <a:off x="44778" y="1137934"/>
              <a:ext cx="6410517"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Προσδιορίσει </a:t>
              </a:r>
              <a:r>
                <a:rPr b="0" i="0" lang="en-US" sz="1400" u="none" cap="none" strike="noStrike">
                  <a:solidFill>
                    <a:schemeClr val="lt1"/>
                  </a:solidFill>
                  <a:latin typeface="Arial"/>
                  <a:ea typeface="Arial"/>
                  <a:cs typeface="Arial"/>
                  <a:sym typeface="Arial"/>
                </a:rPr>
                <a:t>πώς οι τέσσερις βασικές αρχές της υπολογιστικής σκέψης (αποσύνθεση, αναγνώριση προτύπων, αφαίρεση και αλγόριθμοι) μπορούν να χρησιμοποιηθούν για την επίλυση προβλημάτων.</a:t>
              </a:r>
              <a:endParaRPr b="0" i="0" sz="1400" u="none" cap="none" strike="noStrike">
                <a:solidFill>
                  <a:schemeClr val="lt1"/>
                </a:solidFill>
                <a:latin typeface="Arial"/>
                <a:ea typeface="Arial"/>
                <a:cs typeface="Arial"/>
                <a:sym typeface="Arial"/>
              </a:endParaRPr>
            </a:p>
          </p:txBody>
        </p:sp>
        <p:sp>
          <p:nvSpPr>
            <p:cNvPr id="404" name="Google Shape;404;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Προσδιορίσει </a:t>
              </a:r>
              <a:r>
                <a:rPr b="0" i="0" lang="en-US" sz="1400" u="none" cap="none" strike="noStrike">
                  <a:solidFill>
                    <a:schemeClr val="lt1"/>
                  </a:solidFill>
                  <a:latin typeface="Arial"/>
                  <a:ea typeface="Arial"/>
                  <a:cs typeface="Arial"/>
                  <a:sym typeface="Arial"/>
                </a:rPr>
                <a:t>παραδείγματα αποσύνθεσης, αναγνώρισης προτύπων και αφαίρεσης και πώς αυτά οδηγούν στη δημιουργία αλγορίθμων.</a:t>
              </a:r>
              <a:endParaRPr b="0" i="0" sz="1400" u="none" cap="none" strike="noStrike">
                <a:solidFill>
                  <a:schemeClr val="lt1"/>
                </a:solidFill>
                <a:latin typeface="Arial"/>
                <a:ea typeface="Arial"/>
                <a:cs typeface="Arial"/>
                <a:sym typeface="Arial"/>
              </a:endParaRPr>
            </a:p>
          </p:txBody>
        </p:sp>
        <p:sp>
          <p:nvSpPr>
            <p:cNvPr id="406" name="Google Shape;406;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Αναγνωρίσει </a:t>
              </a:r>
              <a:r>
                <a:rPr b="0" i="0" lang="en-US" sz="1400" u="none" cap="none" strike="noStrike">
                  <a:solidFill>
                    <a:schemeClr val="lt1"/>
                  </a:solidFill>
                  <a:latin typeface="Arial"/>
                  <a:ea typeface="Arial"/>
                  <a:cs typeface="Arial"/>
                  <a:sym typeface="Arial"/>
                </a:rPr>
                <a:t>ότι οι υπολογιστές και οι </a:t>
              </a:r>
              <a:r>
                <a:rPr b="0" i="0" lang="en-US" sz="1400" u="sng" cap="none" strike="noStrike">
                  <a:solidFill>
                    <a:schemeClr val="lt1"/>
                  </a:solidFill>
                  <a:latin typeface="Arial"/>
                  <a:ea typeface="Arial"/>
                  <a:cs typeface="Arial"/>
                  <a:sym typeface="Arial"/>
                </a:rPr>
                <a:t>άνθρωποι</a:t>
              </a:r>
              <a:r>
                <a:rPr b="0" i="0" lang="en-US" sz="1400" u="none" cap="none" strike="noStrike">
                  <a:solidFill>
                    <a:schemeClr val="lt1"/>
                  </a:solidFill>
                  <a:latin typeface="Arial"/>
                  <a:ea typeface="Arial"/>
                  <a:cs typeface="Arial"/>
                  <a:sym typeface="Arial"/>
                </a:rPr>
                <a:t> προσεγγίζουν διαφορετικά την επίλυση προβλημάτων</a:t>
              </a:r>
              <a:endParaRPr b="0" i="0" sz="1400" u="none" cap="none" strike="noStrike">
                <a:solidFill>
                  <a:schemeClr val="lt1"/>
                </a:solidFill>
                <a:latin typeface="Arial"/>
                <a:ea typeface="Arial"/>
                <a:cs typeface="Arial"/>
                <a:sym typeface="Arial"/>
              </a:endParaRPr>
            </a:p>
          </p:txBody>
        </p:sp>
        <p:sp>
          <p:nvSpPr>
            <p:cNvPr id="408" name="Google Shape;408;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chemeClr val="lt1"/>
                </a:buClr>
                <a:buSzPts val="1600"/>
                <a:buFont typeface="Gill Sans"/>
                <a:buNone/>
              </a:pPr>
              <a:r>
                <a:rPr b="0" i="0" lang="en-US" sz="1400" u="none" cap="none" strike="noStrike">
                  <a:solidFill>
                    <a:schemeClr val="lt1"/>
                  </a:solidFill>
                  <a:latin typeface="Arial"/>
                  <a:ea typeface="Arial"/>
                  <a:cs typeface="Arial"/>
                  <a:sym typeface="Arial"/>
                </a:rPr>
                <a:t>Επιδείξει υπολογιστική σκέψη μέσω </a:t>
              </a:r>
              <a:r>
                <a:rPr b="1" i="0" lang="en-US" sz="1400" u="none" cap="none" strike="noStrike">
                  <a:solidFill>
                    <a:schemeClr val="lt1"/>
                  </a:solidFill>
                  <a:latin typeface="Arial"/>
                  <a:ea typeface="Arial"/>
                  <a:cs typeface="Arial"/>
                  <a:sym typeface="Arial"/>
                </a:rPr>
                <a:t>αποσύνθεσης, αναγνώρισης προτύπων, αφαίρεσης και ανάπτυξης αλγορίθμων.</a:t>
              </a:r>
              <a:endParaRPr b="1" i="0" sz="1400" u="none" cap="none" strike="noStrike">
                <a:solidFill>
                  <a:schemeClr val="lt1"/>
                </a:solidFill>
                <a:latin typeface="Arial"/>
                <a:ea typeface="Arial"/>
                <a:cs typeface="Arial"/>
                <a:sym typeface="Arial"/>
              </a:endParaRPr>
            </a:p>
          </p:txBody>
        </p:sp>
      </p:grpSp>
      <p:sp>
        <p:nvSpPr>
          <p:cNvPr id="410" name="Google Shape;410;p2"/>
          <p:cNvSpPr txBox="1"/>
          <p:nvPr/>
        </p:nvSpPr>
        <p:spPr>
          <a:xfrm>
            <a:off x="11116340" y="6356350"/>
            <a:ext cx="871868" cy="36512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70000"/>
              <a:buFont typeface="Arial"/>
              <a:buNone/>
            </a:pPr>
            <a:r>
              <a:t/>
            </a:r>
            <a:endParaRPr b="0" i="0" sz="2400" u="none" cap="none" strike="noStrike">
              <a:solidFill>
                <a:schemeClr val="dk2"/>
              </a:solidFill>
              <a:latin typeface="Arial"/>
              <a:ea typeface="Arial"/>
              <a:cs typeface="Arial"/>
              <a:sym typeface="Arial"/>
            </a:endParaRPr>
          </a:p>
        </p:txBody>
      </p:sp>
      <p:sp>
        <p:nvSpPr>
          <p:cNvPr id="411" name="Google Shape;411;p2"/>
          <p:cNvSpPr txBox="1"/>
          <p:nvPr>
            <p:ph idx="12" type="sldNum"/>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9"/>
          <p:cNvSpPr txBox="1"/>
          <p:nvPr>
            <p:ph type="title"/>
          </p:nvPr>
        </p:nvSpPr>
        <p:spPr>
          <a:xfrm>
            <a:off x="1066799" y="946424"/>
            <a:ext cx="6050070" cy="502773"/>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a:latin typeface="Arial"/>
                <a:ea typeface="Arial"/>
                <a:cs typeface="Arial"/>
                <a:sym typeface="Arial"/>
              </a:rPr>
              <a:t>ΣΚΟΠΟΣ και ΣΤΟΧΟΙ ΤΟΥ ΜΑΘΗΜΑΤΟΣ</a:t>
            </a:r>
            <a:endParaRPr>
              <a:latin typeface="Arial"/>
              <a:ea typeface="Arial"/>
              <a:cs typeface="Arial"/>
              <a:sym typeface="Arial"/>
            </a:endParaRPr>
          </a:p>
        </p:txBody>
      </p:sp>
      <p:sp>
        <p:nvSpPr>
          <p:cNvPr id="419" name="Google Shape;419;p9"/>
          <p:cNvSpPr txBox="1"/>
          <p:nvPr>
            <p:ph idx="1" type="body"/>
          </p:nvPr>
        </p:nvSpPr>
        <p:spPr>
          <a:xfrm>
            <a:off x="995515" y="1607825"/>
            <a:ext cx="6192638" cy="430375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ΣΚΟΠΟΣ</a:t>
            </a:r>
            <a:r>
              <a:rPr lang="en-US" sz="1600">
                <a:latin typeface="Arial"/>
                <a:ea typeface="Arial"/>
                <a:cs typeface="Arial"/>
                <a:sym typeface="Arial"/>
              </a:rPr>
              <a:t>: Να εισάγει την έννοια της Υπολογιστικής Σκέψης, να εξηγήσει τα βασικά συστατικά της και να τονίσει τη συνάφειά της στην καθημερινή ζωή και τη δια βίου μάθηση, ιδιαίτερα για ενήλικες με χαμηλά προσόντα.</a:t>
            </a:r>
            <a:endParaRPr>
              <a:latin typeface="Arial"/>
              <a:ea typeface="Arial"/>
              <a:cs typeface="Arial"/>
              <a:sym typeface="Arial"/>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ΣΤΟΧΟΙ:</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Προσδιορίστε τι είναι η ΥΣ και γιατί έχει σημασία στον σημερινό κόσμο.</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Αναλύστε τις τέσσερις βασικές τεχνικές της ΥΣ: αποσύνθεση, αναγνώριση προτύπων, αφαίρεση και αλγόριθμοι.</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Δείξτε πώς η ΥΣ βοηθά τα άτομα να επιλύουν προβλήματα πιο αποτελεσματικά και να διευκολύνει τη διαχείριση των καθημερινών εργασιών.</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Θέστε τα θεμέλια για την κατανόηση του τρόπου με τον οποίο η ΥΣ μπορεί να ενσωματωθεί στην εκπαίδευση ενηλίκων.</a:t>
            </a:r>
            <a:endParaRPr sz="1600">
              <a:solidFill>
                <a:schemeClr val="dk2"/>
              </a:solidFill>
              <a:latin typeface="Arial"/>
              <a:ea typeface="Arial"/>
              <a:cs typeface="Arial"/>
              <a:sym typeface="Arial"/>
            </a:endParaRPr>
          </a:p>
        </p:txBody>
      </p:sp>
      <p:pic>
        <p:nvPicPr>
          <p:cNvPr id="420" name="Google Shape;420;p9"/>
          <p:cNvPicPr preferRelativeResize="0"/>
          <p:nvPr>
            <p:ph idx="2" type="pic"/>
          </p:nvPr>
        </p:nvPicPr>
        <p:blipFill rotWithShape="1">
          <a:blip r:embed="rId3">
            <a:alphaModFix/>
          </a:blip>
          <a:srcRect b="0" l="30340" r="30342" t="0"/>
          <a:stretch/>
        </p:blipFill>
        <p:spPr>
          <a:xfrm>
            <a:off x="8140700" y="-1"/>
            <a:ext cx="4051300" cy="6858001"/>
          </a:xfrm>
          <a:prstGeom prst="rect">
            <a:avLst/>
          </a:prstGeom>
          <a:noFill/>
          <a:ln>
            <a:noFill/>
          </a:ln>
        </p:spPr>
      </p:pic>
      <p:sp>
        <p:nvSpPr>
          <p:cNvPr id="421" name="Google Shape;421;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29" name="Google Shape;429;p4"/>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
        <p:nvSpPr>
          <p:cNvPr id="430" name="Google Shape;430;p4"/>
          <p:cNvSpPr txBox="1"/>
          <p:nvPr/>
        </p:nvSpPr>
        <p:spPr>
          <a:xfrm>
            <a:off x="7280212" y="2324364"/>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n-US" sz="2800" u="none" cap="none" strike="noStrike">
                <a:solidFill>
                  <a:schemeClr val="lt1"/>
                </a:solidFill>
                <a:latin typeface="Arial"/>
                <a:ea typeface="Arial"/>
                <a:cs typeface="Arial"/>
                <a:sym typeface="Arial"/>
              </a:rPr>
              <a:t>ΕΝΟΤΗΤΑ 1</a:t>
            </a:r>
            <a:endParaRPr b="0" i="0" sz="2800" u="none" cap="none" strike="noStrike">
              <a:solidFill>
                <a:schemeClr val="lt1"/>
              </a:solidFill>
              <a:latin typeface="Arial"/>
              <a:ea typeface="Arial"/>
              <a:cs typeface="Arial"/>
              <a:sym typeface="Arial"/>
            </a:endParaRPr>
          </a:p>
        </p:txBody>
      </p:sp>
      <p:sp>
        <p:nvSpPr>
          <p:cNvPr id="431" name="Google Shape;431;p4"/>
          <p:cNvSpPr txBox="1"/>
          <p:nvPr/>
        </p:nvSpPr>
        <p:spPr>
          <a:xfrm>
            <a:off x="7465926" y="3692646"/>
            <a:ext cx="3396342" cy="85359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n-US" sz="2200" u="none" cap="none" strike="noStrike">
                <a:solidFill>
                  <a:schemeClr val="lt1"/>
                </a:solidFill>
                <a:latin typeface="Arial"/>
                <a:ea typeface="Arial"/>
                <a:cs typeface="Arial"/>
                <a:sym typeface="Arial"/>
              </a:rPr>
              <a:t>Τι είναι η Υπολογιστική Σκέψη;</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2"/>
          <p:cNvSpPr txBox="1"/>
          <p:nvPr/>
        </p:nvSpPr>
        <p:spPr>
          <a:xfrm>
            <a:off x="1045830" y="1701404"/>
            <a:ext cx="10100340" cy="329823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Η Υπολογιστική Σκέψη μπορεί να οριστεί ως μια μέθοδος για την κατανόηση και την επίλυση διαφορετικών τύπων προβλημάτων με την εφαρμογή αρχών από την επιστήμη των υπολογιστών. Είναι μια συλλογιστική διαδικασία που βοηθά στην ανάλυση και την επίλυση προκλήσεων ανεξάρτητα από τη χρήση των υπολογιστών, βασιζόμενη στη λογική, την οργάνωση και τη σκέψη βήμα προς βήμα.</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Στον πυρήνα του, περιλαμβάνει τη διάσπαση πολύπλοκων προβλημάτων σε μικρότερα μέρη (αποσύνθεση), τον εντοπισμό προτύπων (αναγνώριση προτύπων), την εστίαση σε βασικές πληροφορίες (αφαίρεση) και το σχεδιασμό στρατηγικών βήμα προς βήμα για την επίτευξη λύσης (αλγόριθμοι).</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Αυτός ο τρόπος σκέψης προσφέρει ένα ευέλικτο πλαίσιο που μπορεί να εφαρμοστεί σε καθημερινές καταστάσεις και κοινά σενάρια επίλυσης προβλημάτων. Πέρα από την πρακτική του αξία, η Υπολογιστική Σκέψη προωθεί επίσης βασικές δεξιότητες του 21ου αιώνα όπως η κριτική σκέψη, η προσαρμοστικότητα, η δημιουργικότητα και η συνεργασία.</a:t>
            </a:r>
            <a:endParaRPr b="0" i="0" sz="1400" u="none" cap="none" strike="noStrike">
              <a:solidFill>
                <a:srgbClr val="000000"/>
              </a:solidFill>
              <a:latin typeface="Arial"/>
              <a:ea typeface="Arial"/>
              <a:cs typeface="Arial"/>
              <a:sym typeface="Arial"/>
            </a:endParaRPr>
          </a:p>
        </p:txBody>
      </p:sp>
      <p:sp>
        <p:nvSpPr>
          <p:cNvPr id="439" name="Google Shape;439;p62"/>
          <p:cNvSpPr/>
          <p:nvPr/>
        </p:nvSpPr>
        <p:spPr>
          <a:xfrm>
            <a:off x="1140582" y="517742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Η ΥΣ είναι μια βασική δεξιότητα στην ψηφιακή εποχή. Καθώς η τεχνολογία συνεχίζει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να εξελίσσεται με ταχείς ρυθμούς, η ικανότητα υπολογιστικής σκέψης θα γίνει ακόμη πιο απαραίτητη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για την καινοτομία και την επιτυχία σε πολλούς κλάδους.</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40" name="Google Shape;440;p62"/>
          <p:cNvPicPr preferRelativeResize="0"/>
          <p:nvPr/>
        </p:nvPicPr>
        <p:blipFill rotWithShape="1">
          <a:blip r:embed="rId3">
            <a:alphaModFix/>
          </a:blip>
          <a:srcRect b="0" l="0" r="0" t="0"/>
          <a:stretch/>
        </p:blipFill>
        <p:spPr>
          <a:xfrm>
            <a:off x="10507462" y="4635405"/>
            <a:ext cx="1044812" cy="1044812"/>
          </a:xfrm>
          <a:prstGeom prst="rect">
            <a:avLst/>
          </a:prstGeom>
          <a:noFill/>
          <a:ln>
            <a:noFill/>
          </a:ln>
        </p:spPr>
      </p:pic>
      <p:sp>
        <p:nvSpPr>
          <p:cNvPr id="441" name="Google Shape;441;p62"/>
          <p:cNvSpPr txBox="1"/>
          <p:nvPr>
            <p:ph idx="1" type="body"/>
          </p:nvPr>
        </p:nvSpPr>
        <p:spPr>
          <a:xfrm>
            <a:off x="2322727" y="840056"/>
            <a:ext cx="7546547"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Τι είναι η Υπολογιστική Σκέψη;: Ορισμός</a:t>
            </a:r>
            <a:endParaRPr b="1" sz="2800">
              <a:solidFill>
                <a:schemeClr val="dk1"/>
              </a:solidFill>
              <a:latin typeface="Arial"/>
              <a:ea typeface="Arial"/>
              <a:cs typeface="Arial"/>
              <a:sym typeface="Arial"/>
            </a:endParaRPr>
          </a:p>
        </p:txBody>
      </p:sp>
      <p:sp>
        <p:nvSpPr>
          <p:cNvPr id="442" name="Google Shape;442;p6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48" name="Shape 448"/>
        <p:cNvGrpSpPr/>
        <p:nvPr/>
      </p:nvGrpSpPr>
      <p:grpSpPr>
        <a:xfrm>
          <a:off x="0" y="0"/>
          <a:ext cx="0" cy="0"/>
          <a:chOff x="0" y="0"/>
          <a:chExt cx="0" cy="0"/>
        </a:xfrm>
      </p:grpSpPr>
      <p:sp>
        <p:nvSpPr>
          <p:cNvPr id="449" name="Google Shape;449;p63"/>
          <p:cNvSpPr txBox="1"/>
          <p:nvPr/>
        </p:nvSpPr>
        <p:spPr>
          <a:xfrm>
            <a:off x="457200" y="1219880"/>
            <a:ext cx="11277600" cy="459461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Αν και η έννοια της Υπολογιστικής Σκέψης είχε αναφερθεί νωρίτερα, ήταν το 2006 που η επιστήμονας υπολογιστών Jeannette Wing την εισήγαγε επίσημα σε ένα άρθρο που δημοσιεύτηκε στο Communications of the ACM. Το περιέγραψε ως έναν τρόπο επίλυσης προβλημάτων και κατανόησης της ανθρώπινης συμπεριφοράς χρησιμοποιώντας θεμελιώδεις ιδέες από την επιστήμη των υπολογιστών.</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Στον ορισμό της το 2006, η Wing δήλωσε:</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Αργότερα, το 2011, βελτίωσε τον ορισμό της:</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Επιλέξαμε αυτούς τους ορισμούς επειδή θέτουν τις βάσεις για την κατανόηση της ΥΣ ως νοοτροπίας και ως προσέγγιση επίλυσης προβλημάτων πέρα ​​από τεχνικές δεξιότητες. Δύο ιδέες από αυτόν τον τελευταίο ορισμό είναι ιδιαίτερα σημαντικές για την εκπαίδευση:</a:t>
            </a:r>
            <a:endParaRPr b="0" i="0" sz="1400" u="none" cap="none" strike="noStrike">
              <a:solidFill>
                <a:srgbClr val="000000"/>
              </a:solidFill>
              <a:latin typeface="Arial"/>
              <a:ea typeface="Arial"/>
              <a:cs typeface="Arial"/>
              <a:sym typeface="Arial"/>
            </a:endParaRPr>
          </a:p>
        </p:txBody>
      </p:sp>
      <p:sp>
        <p:nvSpPr>
          <p:cNvPr id="450" name="Google Shape;450;p63"/>
          <p:cNvSpPr txBox="1"/>
          <p:nvPr>
            <p:ph idx="1" type="body"/>
          </p:nvPr>
        </p:nvSpPr>
        <p:spPr>
          <a:xfrm>
            <a:off x="2473753" y="448040"/>
            <a:ext cx="7244494"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Τι είναι η Υπολογιστική Σκέψη;: Προέλευση</a:t>
            </a:r>
            <a:endParaRPr b="1" sz="2800">
              <a:solidFill>
                <a:schemeClr val="dk1"/>
              </a:solidFill>
              <a:latin typeface="Arial"/>
              <a:ea typeface="Arial"/>
              <a:cs typeface="Arial"/>
              <a:sym typeface="Arial"/>
            </a:endParaRPr>
          </a:p>
        </p:txBody>
      </p:sp>
      <p:sp>
        <p:nvSpPr>
          <p:cNvPr id="451" name="Google Shape;451;p63"/>
          <p:cNvSpPr txBox="1"/>
          <p:nvPr/>
        </p:nvSpPr>
        <p:spPr>
          <a:xfrm>
            <a:off x="1702799" y="5786717"/>
            <a:ext cx="9811200" cy="937717"/>
          </a:xfrm>
          <a:prstGeom prst="rect">
            <a:avLst/>
          </a:prstGeom>
          <a:noFill/>
          <a:ln>
            <a:noFill/>
          </a:ln>
        </p:spPr>
        <p:txBody>
          <a:bodyPr anchorCtr="0" anchor="t" bIns="45700" lIns="91425" spcFirstLastPara="1" rIns="91425" wrap="square" tIns="45700">
            <a:spAutoFit/>
          </a:bodyPr>
          <a:lstStyle/>
          <a:p>
            <a:pPr indent="0" lvl="3" marL="0" marR="0" rtl="0" algn="just">
              <a:lnSpc>
                <a:spcPct val="107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Η Υπολογιστική Σκέψη είναι μια διαδικασία σκέψης που δεν εξαρτάται από υπολογιστές ή τεχνολογία.</a:t>
            </a:r>
            <a:endParaRPr b="0" i="0" sz="1400" u="none" cap="none" strike="noStrike">
              <a:solidFill>
                <a:srgbClr val="000000"/>
              </a:solidFill>
              <a:latin typeface="Arial"/>
              <a:ea typeface="Arial"/>
              <a:cs typeface="Arial"/>
              <a:sym typeface="Arial"/>
            </a:endParaRPr>
          </a:p>
          <a:p>
            <a:pPr indent="0" lvl="3" marL="0" marR="0" rtl="0" algn="just">
              <a:lnSpc>
                <a:spcPct val="107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Είναι ένας συγκεκριμένος τύπος επίλυσης προβλημάτων που περιλαμβάνει το σχεδιασμό λύσεων εκτελέσιμων από ανθρώπους, μηχανές ή και τα δύο.</a:t>
            </a:r>
            <a:endParaRPr b="0" i="0" sz="1400" u="none" cap="none" strike="noStrike">
              <a:solidFill>
                <a:srgbClr val="000000"/>
              </a:solidFill>
              <a:latin typeface="Arial"/>
              <a:ea typeface="Arial"/>
              <a:cs typeface="Arial"/>
              <a:sym typeface="Arial"/>
            </a:endParaRPr>
          </a:p>
        </p:txBody>
      </p:sp>
      <p:sp>
        <p:nvSpPr>
          <p:cNvPr id="452" name="Google Shape;452;p63"/>
          <p:cNvSpPr txBox="1"/>
          <p:nvPr/>
        </p:nvSpPr>
        <p:spPr>
          <a:xfrm>
            <a:off x="1125006" y="2867962"/>
            <a:ext cx="9941988" cy="783829"/>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«Η υπολογιστική σκέψη περιλαμβάνει την επίλυση προβλημάτων, το σχεδιασμό συστημάτων και την κατανόηση της ανθρώπινης συμπεριφοράς, βασιζόμενη στις θεμελιώδεις έννοιες για την επιστήμη των υπολογιστών. Η υπολογιστική σκέψη περιλαμβάνει μια σειρά από νοητικά εργαλεία που αντικατοπτρίζουν το εύρος του πεδίου της επιστήμης των υπολογιστών.»</a:t>
            </a:r>
            <a:endParaRPr b="0" i="0" sz="1400" u="none" cap="none" strike="noStrike">
              <a:solidFill>
                <a:srgbClr val="000000"/>
              </a:solidFill>
              <a:latin typeface="Arial"/>
              <a:ea typeface="Arial"/>
              <a:cs typeface="Arial"/>
              <a:sym typeface="Arial"/>
            </a:endParaRPr>
          </a:p>
        </p:txBody>
      </p:sp>
      <p:sp>
        <p:nvSpPr>
          <p:cNvPr id="453" name="Google Shape;453;p63"/>
          <p:cNvSpPr txBox="1"/>
          <p:nvPr/>
        </p:nvSpPr>
        <p:spPr>
          <a:xfrm>
            <a:off x="1125006" y="4072777"/>
            <a:ext cx="9941988" cy="78382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«Η υπολογιστική σκέψη είναι οι διαδικασίες σκέψης που εμπλέκονται στη διατύπωση προβλημάτων και των λύσεών τους, έτσι ώστε οι λύσεις να αντιπροσωπεύονται σε μια μορφή που μπορεί να πραγματοποιηθεί αποτελεσματικά από έναν παράγοντα επεξεργασίας πληροφοριών».</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54" name="Google Shape;454;p63"/>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55" name="Google Shape;455;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cono&#10;&#10;Descripción generada automáticamente" id="456" name="Google Shape;456;p63"/>
          <p:cNvPicPr preferRelativeResize="0"/>
          <p:nvPr/>
        </p:nvPicPr>
        <p:blipFill rotWithShape="1">
          <a:blip r:embed="rId4">
            <a:alphaModFix/>
          </a:blip>
          <a:srcRect b="0" l="0" r="0" t="0"/>
          <a:stretch/>
        </p:blipFill>
        <p:spPr>
          <a:xfrm>
            <a:off x="1371599" y="5737170"/>
            <a:ext cx="331200" cy="331200"/>
          </a:xfrm>
          <a:prstGeom prst="rect">
            <a:avLst/>
          </a:prstGeom>
          <a:noFill/>
          <a:ln>
            <a:noFill/>
          </a:ln>
        </p:spPr>
      </p:pic>
      <p:pic>
        <p:nvPicPr>
          <p:cNvPr descr="Icono&#10;&#10;Descripción generada automáticamente" id="457" name="Google Shape;457;p63"/>
          <p:cNvPicPr preferRelativeResize="0"/>
          <p:nvPr/>
        </p:nvPicPr>
        <p:blipFill rotWithShape="1">
          <a:blip r:embed="rId4">
            <a:alphaModFix/>
          </a:blip>
          <a:srcRect b="0" l="0" r="0" t="0"/>
          <a:stretch/>
        </p:blipFill>
        <p:spPr>
          <a:xfrm>
            <a:off x="1371599" y="6131590"/>
            <a:ext cx="331200" cy="33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63" name="Shape 463"/>
        <p:cNvGrpSpPr/>
        <p:nvPr/>
      </p:nvGrpSpPr>
      <p:grpSpPr>
        <a:xfrm>
          <a:off x="0" y="0"/>
          <a:ext cx="0" cy="0"/>
          <a:chOff x="0" y="0"/>
          <a:chExt cx="0" cy="0"/>
        </a:xfrm>
      </p:grpSpPr>
      <p:sp>
        <p:nvSpPr>
          <p:cNvPr id="464" name="Google Shape;464;p64"/>
          <p:cNvSpPr txBox="1"/>
          <p:nvPr/>
        </p:nvSpPr>
        <p:spPr>
          <a:xfrm>
            <a:off x="697486" y="1281691"/>
            <a:ext cx="10870399" cy="292576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Ο ορισμός της Wing μας έδωσε ένα σημείο εκκίνησης, αλλά πολλοί εκπαιδευτικοί και ερευνητές έχουν επεκταθεί σε αυτήν την ιδέα. Ας δούμε μερικούς ακόμη ορισμούς που προσθέτουν βάθος και αποχρώσεις στην κατανόησή μας για την ΥΣ.</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Σύμφωνα με τους Barr &amp; Stephenson: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Σύμφωνα με το ISTE (International Society for Technology in Education):</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465" name="Google Shape;465;p64"/>
          <p:cNvSpPr txBox="1"/>
          <p:nvPr/>
        </p:nvSpPr>
        <p:spPr>
          <a:xfrm>
            <a:off x="1662581" y="2578414"/>
            <a:ext cx="8940208" cy="783829"/>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«Η Υπολογιστική Σκέψη είναι μια διαδικασία επίλυσης προβλημάτων που περιλαμβάνει (αλλά δεν περιορίζεται σε) τα ακόλουθα χαρακτηριστικά: λογική οργάνωση και ανάλυση δεδομένων, αναπαράσταση δεδομένων μέσω αφαιρέσεων και αυτοματοποίηση λύσεων μέσω αλγοριθμικής σκέψης.»</a:t>
            </a:r>
            <a:endParaRPr b="0" i="0" sz="1400" u="none" cap="none" strike="noStrike">
              <a:solidFill>
                <a:srgbClr val="000000"/>
              </a:solidFill>
              <a:latin typeface="Arial"/>
              <a:ea typeface="Arial"/>
              <a:cs typeface="Arial"/>
              <a:sym typeface="Arial"/>
            </a:endParaRPr>
          </a:p>
        </p:txBody>
      </p:sp>
      <p:sp>
        <p:nvSpPr>
          <p:cNvPr id="466" name="Google Shape;466;p64"/>
          <p:cNvSpPr txBox="1"/>
          <p:nvPr/>
        </p:nvSpPr>
        <p:spPr>
          <a:xfrm>
            <a:off x="1625896" y="4015594"/>
            <a:ext cx="8940208" cy="78382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«η ΥΣ είναι ένα σύνολο δεξιοτήτων και τεχνικών επίλυσης προβλημάτων που χρησιμοποιούν οι μηχανικοί λογισμικού για τη σύνταξη προγραμμάτων, αλλά που μπορούν επίσης να χρησιμοποιηθούν για την υποστήριξη της επίλυσης προβλημάτων σε όλους τους κλάδους, συμπεριλαμβανομένων των ανθρωπιστικών επιστημών.»</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67" name="Google Shape;467;p64"/>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68" name="Google Shape;468;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69" name="Google Shape;469;p64"/>
          <p:cNvSpPr/>
          <p:nvPr/>
        </p:nvSpPr>
        <p:spPr>
          <a:xfrm>
            <a:off x="1140582" y="519012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Καθένας από αυτούς τους ορισμούς υπογραμμίζει μια διαφορετική δύναμη της Υπολογιστικής Σκέψης.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Ως εκπαιδευτής, η κατανόηση αυτών των προοπτικών σάς βοηθά να εισαγάγετε την ΥΣ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όχι μόνο ως μέθοδο, αλλά ως μια ευέλικτη νοοτροπία προσαρμόσιμη σε διαφορετικές μαθησιακές ανάγκες.</a:t>
            </a:r>
            <a:endParaRPr b="0" i="0" sz="1400" u="none" cap="none" strike="noStrike">
              <a:solidFill>
                <a:srgbClr val="000000"/>
              </a:solidFill>
              <a:latin typeface="Arial"/>
              <a:ea typeface="Arial"/>
              <a:cs typeface="Arial"/>
              <a:sym typeface="Arial"/>
            </a:endParaRPr>
          </a:p>
        </p:txBody>
      </p:sp>
      <p:pic>
        <p:nvPicPr>
          <p:cNvPr descr="A cartoon light bulb with a face&#10;&#10;AI-generated content may be incorrect." id="470" name="Google Shape;470;p64"/>
          <p:cNvPicPr preferRelativeResize="0"/>
          <p:nvPr/>
        </p:nvPicPr>
        <p:blipFill rotWithShape="1">
          <a:blip r:embed="rId4">
            <a:alphaModFix/>
          </a:blip>
          <a:srcRect b="0" l="0" r="0" t="0"/>
          <a:stretch/>
        </p:blipFill>
        <p:spPr>
          <a:xfrm>
            <a:off x="10704845" y="4654845"/>
            <a:ext cx="1084120" cy="1084120"/>
          </a:xfrm>
          <a:prstGeom prst="rect">
            <a:avLst/>
          </a:prstGeom>
          <a:noFill/>
          <a:ln>
            <a:noFill/>
          </a:ln>
        </p:spPr>
      </p:pic>
      <p:sp>
        <p:nvSpPr>
          <p:cNvPr id="471" name="Google Shape;471;p64"/>
          <p:cNvSpPr txBox="1"/>
          <p:nvPr>
            <p:ph idx="1" type="body"/>
          </p:nvPr>
        </p:nvSpPr>
        <p:spPr>
          <a:xfrm>
            <a:off x="2473753" y="448040"/>
            <a:ext cx="7244494"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Τι είναι η Υπολογιστική Σκέψη;: Προέλευση</a:t>
            </a:r>
            <a:endParaRPr b="1" sz="2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77" name="Shape 477"/>
        <p:cNvGrpSpPr/>
        <p:nvPr/>
      </p:nvGrpSpPr>
      <p:grpSpPr>
        <a:xfrm>
          <a:off x="0" y="0"/>
          <a:ext cx="0" cy="0"/>
          <a:chOff x="0" y="0"/>
          <a:chExt cx="0" cy="0"/>
        </a:xfrm>
      </p:grpSpPr>
      <p:sp>
        <p:nvSpPr>
          <p:cNvPr id="478" name="Google Shape;478;p65"/>
          <p:cNvSpPr txBox="1"/>
          <p:nvPr/>
        </p:nvSpPr>
        <p:spPr>
          <a:xfrm>
            <a:off x="444724" y="1282998"/>
            <a:ext cx="11376000" cy="38088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Πολύ πριν εισαχθεί επίσημα ο όρος Υπολογιστική Σκέψη, ο προγραμματισμός είχε ήδη μια θέση στην εκπαίδευση. Στη δεκαετία του 1980, πολλοί μαθητές εισήχθησαν στον προγραμματισμό μέσω μιας γλώσσας που ονομάζεται Logo, που αναπτύχθηκε το 1968 από τον Seymour Papert στο MIT. Το Logo επέτρεψε στους μαθητές να εξερευνήσουν μαθηματικές και επιστημονικές ιδέες δίνοντας απλές εντολές σε μια χελώνα στην οθόνη, προσφέροντας άμεση, οπτική ανατροφοδότηση που έκανε τις αφηρημένες έννοιες πιο κατανοητές.</a:t>
            </a:r>
            <a:endParaRPr b="0" i="0" sz="16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Αν και το Logo σταδιακά έσβησε από τις τάξεις, στις αρχές της δεκαετίας του 2000 ανανεώθηκε το ενδιαφέρον για τον εκπαιδευτικό προγραμματισμό με την ανάπτυξη εργαλείων όπως το Scratch, το Alice, το Kodu και το AppInventor. Αυτές οι πλατφόρμες, ειδικά το Scratch, έκαναν τον προγραμματισμό πολύ πιο προσιτό χάρη στην οπτική δομή τους που βασίζεται σε μπλοκ, επιτρέποντας στους χρήστες, ιδιαίτερα στα παιδιά, να πειραματιστούν με τη λογική και τη δημιουργική επίλυση προβλημάτων.</a:t>
            </a:r>
            <a:endParaRPr b="0" i="0" sz="16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Ενώ η αρχική εστίαση ήταν σε μαθητές σχολικής ηλικίας, η αξία της Υπολογιστικής Σκέψης επεκτείνεται τώρα στην εκπαίδευση ενηλίκων, όπου προσφέρει ισχυρές στρατηγικές για την κατανόηση προβλημάτων και τη λήψη καλύτερων αποφάσεων, ανεξάρτητα από το υπόβαθρο ή το επάγγελμα του ατόμου.</a:t>
            </a:r>
            <a:endParaRPr b="0" i="0" sz="16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79" name="Google Shape;479;p65"/>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80" name="Google Shape;480;p65"/>
          <p:cNvSpPr/>
          <p:nvPr/>
        </p:nvSpPr>
        <p:spPr>
          <a:xfrm>
            <a:off x="1140581" y="5189416"/>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Σήμερα, συνεχίζονται οι διεθνείς προσπάθειες για την προώθηση της ενσωμάτωσης </a:t>
            </a:r>
            <a:endParaRPr b="0" i="0" sz="16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της Υπολογιστικής Σκέψης σε όλα τα στάδια της εκπαίδευσης. Όλο και περισσότερο, </a:t>
            </a:r>
            <a:endParaRPr b="0" i="0" sz="16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αναγνωρίζεται ως σημαντική δεξιότητα για τη δια βίου μάθηση, μαζί με την ανάγνωση και τη γραφή.</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81" name="Google Shape;481;p65"/>
          <p:cNvPicPr preferRelativeResize="0"/>
          <p:nvPr/>
        </p:nvPicPr>
        <p:blipFill rotWithShape="1">
          <a:blip r:embed="rId4">
            <a:alphaModFix/>
          </a:blip>
          <a:srcRect b="0" l="0" r="0" t="0"/>
          <a:stretch/>
        </p:blipFill>
        <p:spPr>
          <a:xfrm>
            <a:off x="10529012" y="4807381"/>
            <a:ext cx="1044812" cy="1044812"/>
          </a:xfrm>
          <a:prstGeom prst="rect">
            <a:avLst/>
          </a:prstGeom>
          <a:noFill/>
          <a:ln>
            <a:noFill/>
          </a:ln>
        </p:spPr>
      </p:pic>
      <p:sp>
        <p:nvSpPr>
          <p:cNvPr id="482" name="Google Shape;482;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83" name="Google Shape;483;p65"/>
          <p:cNvSpPr txBox="1"/>
          <p:nvPr>
            <p:ph idx="1" type="body"/>
          </p:nvPr>
        </p:nvSpPr>
        <p:spPr>
          <a:xfrm>
            <a:off x="2473753" y="448040"/>
            <a:ext cx="7244494"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Τι είναι η Υπολογιστική Σκέψη;: Προέλευση</a:t>
            </a:r>
            <a:endParaRPr b="1" sz="28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66"/>
          <p:cNvSpPr txBox="1"/>
          <p:nvPr/>
        </p:nvSpPr>
        <p:spPr>
          <a:xfrm>
            <a:off x="966803" y="1516189"/>
            <a:ext cx="10100340" cy="428683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Όπως μόλις εξερευνήσαμε, η Υπολογιστική Σκέψη είναι μια δομημένη και προσαρμόσιμη προσέγγιση στην επίλυση προβλημάτων που βασίζεται σε βασικές έννοιες από την επιστήμη των υπολογιστών. Χαρακτηρίζεται από:</a:t>
            </a:r>
            <a:endParaRPr b="0" i="0" sz="1600" u="none" cap="none" strike="noStrike">
              <a:solidFill>
                <a:srgbClr val="000000"/>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Βασίζεται σε τέσσερις βασικές αρχές: την αποσύνθεση, την αναγνώριση προτύπων, την αφαίρεση και τους αλγόριθμους, που καθοδηγούν τον τρόπο κατανόησης και προσέγγισης των προβλημάτων.</a:t>
            </a:r>
            <a:endParaRPr b="0" i="0" sz="1600" u="none" cap="none" strike="noStrike">
              <a:solidFill>
                <a:schemeClr val="dk1"/>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Ενθαρρύνει μια λογική και οργανωμένη νοοτροπία, βοηθώντας τα άτομα να αναλύσουν τις σύνθετες προκλήσεις σε πιο απλά βήματα.</a:t>
            </a:r>
            <a:endParaRPr b="0" i="0" sz="1600" u="none" cap="none" strike="noStrike">
              <a:solidFill>
                <a:schemeClr val="dk1"/>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Υποστηρίζει τη δυνατότητα φιλτραρίσματος πληροφοριών, εστίασης σε ό,τι είναι απαραίτητο και αγνοίας περισπασμών.</a:t>
            </a:r>
            <a:endParaRPr b="0" i="0" sz="1600" u="none" cap="none" strike="noStrike">
              <a:solidFill>
                <a:schemeClr val="dk1"/>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Προωθεί τη στρατηγική σκέψη, επιτρέποντας στους μαθητές να σχεδιάζουν, να δοκιμάζουν και να προσαρμόζουν τις ενέργειες όπως χρειάζεται.</a:t>
            </a:r>
            <a:endParaRPr b="0" i="0" sz="1600" u="none" cap="none" strike="noStrike">
              <a:solidFill>
                <a:schemeClr val="dk1"/>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Μπορεί να μεταφερθεί σε διάφορα πλαίσια, βοηθώντας τους ενήλικες να εφαρμόσουν την ίδια συλλογιστική διαδικασία στη μάθηση ή στην καθημερινή ζωή.</a:t>
            </a:r>
            <a:endParaRPr b="0" i="0" sz="1600" u="none" cap="none" strike="noStrike">
              <a:solidFill>
                <a:srgbClr val="000000"/>
              </a:solidFill>
              <a:latin typeface="Arial"/>
              <a:ea typeface="Arial"/>
              <a:cs typeface="Arial"/>
              <a:sym typeface="Arial"/>
            </a:endParaRPr>
          </a:p>
        </p:txBody>
      </p:sp>
      <p:sp>
        <p:nvSpPr>
          <p:cNvPr id="491" name="Google Shape;491;p66"/>
          <p:cNvSpPr txBox="1"/>
          <p:nvPr>
            <p:ph idx="1" type="body"/>
          </p:nvPr>
        </p:nvSpPr>
        <p:spPr>
          <a:xfrm>
            <a:off x="1949450" y="739028"/>
            <a:ext cx="8293099"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Τι είναι η Υπολογιστική Σκέψη;: Χαρακτηριστικά</a:t>
            </a:r>
            <a:endParaRPr b="1" sz="2800">
              <a:solidFill>
                <a:schemeClr val="dk1"/>
              </a:solidFill>
              <a:latin typeface="Arial"/>
              <a:ea typeface="Arial"/>
              <a:cs typeface="Arial"/>
              <a:sym typeface="Arial"/>
            </a:endParaRPr>
          </a:p>
        </p:txBody>
      </p:sp>
      <p:sp>
        <p:nvSpPr>
          <p:cNvPr id="492" name="Google Shape;492;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93" name="Google Shape;493;p66"/>
          <p:cNvSpPr/>
          <p:nvPr/>
        </p:nvSpPr>
        <p:spPr>
          <a:xfrm>
            <a:off x="966803" y="5778387"/>
            <a:ext cx="10258395" cy="910232"/>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Τώρα που ορίσαμε την Υπολογιστική Σκέψη και εξερευνήσαμε τα βασικά χαρακτηριστικά της, </a:t>
            </a:r>
            <a:endParaRPr b="0" i="0" sz="1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ας διερευνήσουμε τώρα τη σημασία της και πώς τη χρησιμοποιούμε ήδη χωρίς να το καταλαβαίνουμε.</a:t>
            </a:r>
            <a:endParaRPr b="0" i="0" sz="1600" u="none" cap="none" strike="noStrike">
              <a:solidFill>
                <a:schemeClr val="dk1"/>
              </a:solidFill>
              <a:latin typeface="Arial"/>
              <a:ea typeface="Arial"/>
              <a:cs typeface="Arial"/>
              <a:sym typeface="Arial"/>
            </a:endParaRPr>
          </a:p>
        </p:txBody>
      </p:sp>
      <p:pic>
        <p:nvPicPr>
          <p:cNvPr descr="Logotipo, Icono&#10;&#10;El contenido generado por IA puede ser incorrecto." id="494" name="Google Shape;494;p66"/>
          <p:cNvPicPr preferRelativeResize="0"/>
          <p:nvPr/>
        </p:nvPicPr>
        <p:blipFill rotWithShape="1">
          <a:blip r:embed="rId3">
            <a:alphaModFix/>
          </a:blip>
          <a:srcRect b="0" l="0" r="0" t="0"/>
          <a:stretch/>
        </p:blipFill>
        <p:spPr>
          <a:xfrm>
            <a:off x="10764219" y="5745531"/>
            <a:ext cx="921956" cy="92195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98" name="Shape 498"/>
        <p:cNvGrpSpPr/>
        <p:nvPr/>
      </p:nvGrpSpPr>
      <p:grpSpPr>
        <a:xfrm>
          <a:off x="0" y="0"/>
          <a:ext cx="0" cy="0"/>
          <a:chOff x="0" y="0"/>
          <a:chExt cx="0" cy="0"/>
        </a:xfrm>
      </p:grpSpPr>
      <p:pic>
        <p:nvPicPr>
          <p:cNvPr id="499" name="Google Shape;499;p3"/>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500" name="Google Shape;500;p3"/>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1" name="Google Shape;501;p3"/>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Παρακολουθείτε; </a:t>
            </a:r>
            <a:r>
              <a:rPr b="0" lang="en-US" sz="2800">
                <a:latin typeface="Arial"/>
                <a:ea typeface="Arial"/>
                <a:cs typeface="Arial"/>
                <a:sym typeface="Arial"/>
              </a:rPr>
              <a:t>Δοκιμάστε αυτήν τη γρήγορη ερώτηση για να ενισχύσετε όσα έχετε μάθει</a:t>
            </a:r>
            <a:endParaRPr b="0" sz="3000"/>
          </a:p>
        </p:txBody>
      </p:sp>
      <p:sp>
        <p:nvSpPr>
          <p:cNvPr id="502" name="Google Shape;502;p3"/>
          <p:cNvSpPr txBox="1"/>
          <p:nvPr/>
        </p:nvSpPr>
        <p:spPr>
          <a:xfrm>
            <a:off x="935577" y="2533750"/>
            <a:ext cx="10058700" cy="348809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FFFFFF"/>
                </a:solidFill>
                <a:latin typeface="Arial"/>
                <a:ea typeface="Arial"/>
                <a:cs typeface="Arial"/>
                <a:sym typeface="Arial"/>
              </a:rPr>
              <a:t>Η Υπολογιστική Σκέψη...</a:t>
            </a:r>
            <a:endParaRPr b="1"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Α) ενθαρρύνει μια λογική και οργανωμένη νοοτροπία</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Β) υποστηρίζει την ικανότητα φιλτραρίσματος πληροφοριών</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Γ) προωθεί τη στρατηγική σκέψη </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Δ) όλα τα παραπάνω</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503" name="Google Shape;503;p3"/>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504" name="Google Shape;504;p3"/>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67"/>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12" name="Google Shape;512;p67"/>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
        <p:nvSpPr>
          <p:cNvPr id="513" name="Google Shape;513;p67"/>
          <p:cNvSpPr txBox="1"/>
          <p:nvPr/>
        </p:nvSpPr>
        <p:spPr>
          <a:xfrm>
            <a:off x="7280212" y="2324364"/>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n-US" sz="2800" u="none" cap="none" strike="noStrike">
                <a:solidFill>
                  <a:schemeClr val="lt1"/>
                </a:solidFill>
                <a:latin typeface="Arial"/>
                <a:ea typeface="Arial"/>
                <a:cs typeface="Arial"/>
                <a:sym typeface="Arial"/>
              </a:rPr>
              <a:t>ΕΝΟΤΗΤΑ 2</a:t>
            </a:r>
            <a:endParaRPr b="0" i="0" sz="2800" u="none" cap="none" strike="noStrike">
              <a:solidFill>
                <a:schemeClr val="lt1"/>
              </a:solidFill>
              <a:latin typeface="Arial"/>
              <a:ea typeface="Arial"/>
              <a:cs typeface="Arial"/>
              <a:sym typeface="Arial"/>
            </a:endParaRPr>
          </a:p>
        </p:txBody>
      </p:sp>
      <p:sp>
        <p:nvSpPr>
          <p:cNvPr id="514" name="Google Shape;514;p67"/>
          <p:cNvSpPr txBox="1"/>
          <p:nvPr/>
        </p:nvSpPr>
        <p:spPr>
          <a:xfrm>
            <a:off x="7465926" y="3692646"/>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n-US" sz="2200" u="none" cap="none" strike="noStrike">
                <a:solidFill>
                  <a:schemeClr val="lt1"/>
                </a:solidFill>
                <a:latin typeface="Arial"/>
                <a:ea typeface="Arial"/>
                <a:cs typeface="Arial"/>
                <a:sym typeface="Arial"/>
              </a:rPr>
              <a:t>Η αξία της ΥΣ στη μάθηση ενηλίκων</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8"/>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ill Sans"/>
              <a:ea typeface="Gill Sans"/>
              <a:cs typeface="Gill Sans"/>
              <a:sym typeface="Gill Sans"/>
            </a:endParaRPr>
          </a:p>
        </p:txBody>
      </p:sp>
      <p:pic>
        <p:nvPicPr>
          <p:cNvPr descr="Electronic components on a white background" id="520" name="Google Shape;520;p68"/>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521" name="Google Shape;521;p68"/>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fontScale="85000" lnSpcReduction="10000"/>
          </a:bodyPr>
          <a:lstStyle/>
          <a:p>
            <a:pPr indent="0" lvl="0" marL="0" rtl="0" algn="l">
              <a:lnSpc>
                <a:spcPct val="100000"/>
              </a:lnSpc>
              <a:spcBef>
                <a:spcPts val="0"/>
              </a:spcBef>
              <a:spcAft>
                <a:spcPts val="0"/>
              </a:spcAft>
              <a:buClr>
                <a:schemeClr val="dk2"/>
              </a:buClr>
              <a:buSzPct val="64864"/>
              <a:buNone/>
            </a:pPr>
            <a:r>
              <a:rPr lang="en-US" sz="2800">
                <a:solidFill>
                  <a:schemeClr val="dk1"/>
                </a:solidFill>
                <a:latin typeface="Arial"/>
                <a:ea typeface="Arial"/>
                <a:cs typeface="Arial"/>
                <a:sym typeface="Arial"/>
              </a:rPr>
              <a:t>Γιατί είναι </a:t>
            </a:r>
            <a:r>
              <a:rPr lang="en-US" sz="3000">
                <a:solidFill>
                  <a:schemeClr val="dk1"/>
                </a:solidFill>
                <a:latin typeface="Arial"/>
                <a:ea typeface="Arial"/>
                <a:cs typeface="Arial"/>
                <a:sym typeface="Arial"/>
              </a:rPr>
              <a:t>σημαντική</a:t>
            </a:r>
            <a:r>
              <a:rPr lang="en-US" sz="2800">
                <a:solidFill>
                  <a:schemeClr val="dk1"/>
                </a:solidFill>
                <a:latin typeface="Arial"/>
                <a:ea typeface="Arial"/>
                <a:cs typeface="Arial"/>
                <a:sym typeface="Arial"/>
              </a:rPr>
              <a:t> η Υπολογιστική Σκέψη;</a:t>
            </a:r>
            <a:endParaRPr>
              <a:latin typeface="Arial"/>
              <a:ea typeface="Arial"/>
              <a:cs typeface="Arial"/>
              <a:sym typeface="Arial"/>
            </a:endParaRPr>
          </a:p>
        </p:txBody>
      </p:sp>
      <p:sp>
        <p:nvSpPr>
          <p:cNvPr id="522" name="Google Shape;522;p68"/>
          <p:cNvSpPr txBox="1"/>
          <p:nvPr/>
        </p:nvSpPr>
        <p:spPr>
          <a:xfrm>
            <a:off x="696349" y="1745684"/>
            <a:ext cx="7721938" cy="4771229"/>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just">
              <a:lnSpc>
                <a:spcPct val="100000"/>
              </a:lnSpc>
              <a:spcBef>
                <a:spcPts val="1000"/>
              </a:spcBef>
              <a:spcAft>
                <a:spcPts val="0"/>
              </a:spcAft>
              <a:buClr>
                <a:srgbClr val="293737"/>
              </a:buClr>
              <a:buSzPct val="106836"/>
              <a:buFont typeface="Arial"/>
              <a:buNone/>
            </a:pPr>
            <a:r>
              <a:rPr b="0" i="0" lang="en-US" sz="1700" u="none" cap="none" strike="noStrike">
                <a:solidFill>
                  <a:srgbClr val="000000"/>
                </a:solidFill>
                <a:latin typeface="Arial"/>
                <a:ea typeface="Arial"/>
                <a:cs typeface="Arial"/>
                <a:sym typeface="Arial"/>
              </a:rPr>
              <a:t>Η ενσωμάτωση της Υπολογιστικής Σκέψης στην εκπαίδευσή σας είναι μια απαραίτητη απάντηση στον κόσμο στον οποίο ζούμε. Περιβαλλόμαστε από τεχνολογία και μια συντριπτική ποσότητα πληροφοριών που καθοδηγούν τον τρόπο με τον οποίο εργαζόμαστε και λαμβάνουμε αποφάσεις. Η διδασκαλία της ΥΣ σημαίνει ότι δίνεις στους μαθητές τις δεξιότητες για να αντιμετωπίσουν αυτές τις πραγματικότητες. Ενθαρρύνει την ανάπτυξη οριζόντιων δεξιοτήτων για την κατανόηση και την πλοήγηση στον ψηφιακό κόσμο ως χρήστες και πολίτες.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293737"/>
              </a:buClr>
              <a:buSzPct val="106836"/>
              <a:buFont typeface="Arial"/>
              <a:buNone/>
            </a:pPr>
            <a:r>
              <a:rPr b="0" i="0" lang="en-US" sz="1700" u="none" cap="none" strike="noStrike">
                <a:solidFill>
                  <a:srgbClr val="000000"/>
                </a:solidFill>
                <a:latin typeface="Arial"/>
                <a:ea typeface="Arial"/>
                <a:cs typeface="Arial"/>
                <a:sym typeface="Arial"/>
              </a:rPr>
              <a:t>Η ενσωμάτωση ΥΣ στην εκπαίδευση ενηλίκων έχει επίσης να βοηθήσει τους ανθρώπους να αποκτήσουν μια νοοτροπία που τους προετοιμάζει να προσαρμοστούν στην αλλαγή, να προσεγγίσουν τα προβλήματα στρατηγικά και να κατανοήσουν τον ψηφιακό κόσμο που καθορίζει όλο και περισσότερο την καθημερινότητά μας. Υπό αυτή την έννοια, η ΥΣ γίνεται γέφυρα ένταξης, απασχολησιμότητας και δια βίου μάθησης για ενήλικες εκπαιδευόμενους.</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293737"/>
              </a:buClr>
              <a:buSzPct val="106836"/>
              <a:buFont typeface="Arial"/>
              <a:buNone/>
            </a:pPr>
            <a:r>
              <a:rPr b="0" i="0" lang="en-US" sz="1700" u="none" cap="none" strike="noStrike">
                <a:solidFill>
                  <a:srgbClr val="000000"/>
                </a:solidFill>
                <a:latin typeface="Arial"/>
                <a:ea typeface="Arial"/>
                <a:cs typeface="Arial"/>
                <a:sym typeface="Arial"/>
              </a:rPr>
              <a:t>Παρά την αυξανόμενη συνειδητοποίηση της σημασίας της, η εισαγωγή της ΥΣ στην εκπαίδευση ενηλίκων παραμένει μια πρόκληση. Ως εκπαιδευτής, έχετε μια μοναδική ευκαιρία να παρέχετε στους ενήλικες εκπαιδευόμενους μια νοοτροπία που τους βοηθά να προσαρμοστούν σε έναν κόσμο με γρήγορο ρυθμό.</a:t>
            </a:r>
            <a:endParaRPr b="0" i="0" sz="1400" u="none" cap="none" strike="noStrike">
              <a:solidFill>
                <a:srgbClr val="000000"/>
              </a:solidFill>
              <a:latin typeface="Arial"/>
              <a:ea typeface="Arial"/>
              <a:cs typeface="Arial"/>
              <a:sym typeface="Arial"/>
            </a:endParaRPr>
          </a:p>
        </p:txBody>
      </p:sp>
      <p:sp>
        <p:nvSpPr>
          <p:cNvPr id="523" name="Google Shape;523;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9"/>
          <p:cNvSpPr txBox="1"/>
          <p:nvPr>
            <p:ph type="title"/>
          </p:nvPr>
        </p:nvSpPr>
        <p:spPr>
          <a:xfrm>
            <a:off x="1352550" y="635599"/>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Χρησιμοποιούμε την Υπολογιστική Σκέψη κάθε μέρα</a:t>
            </a:r>
            <a:endParaRPr b="1" sz="2800">
              <a:latin typeface="Arial"/>
              <a:ea typeface="Arial"/>
              <a:cs typeface="Arial"/>
              <a:sym typeface="Arial"/>
            </a:endParaRPr>
          </a:p>
        </p:txBody>
      </p:sp>
      <p:sp>
        <p:nvSpPr>
          <p:cNvPr id="529" name="Google Shape;529;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30" name="Google Shape;530;p69"/>
          <p:cNvSpPr txBox="1"/>
          <p:nvPr/>
        </p:nvSpPr>
        <p:spPr>
          <a:xfrm>
            <a:off x="856643" y="1503944"/>
            <a:ext cx="10476687"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Υπολογιστική Σκέψη μπορεί να ακούγεται τεχνική, αλλά είναι κάτι που ήδη κάνουμε, συχνά χωρίς καν να το καταλάβουμε. Πολλές καθημερινές εργασίες περιλαμβάνουν τα ίδια λογικά βήματα: αναλύοντας τα πράγματα, αναγνωρίζοντας μοτίβα, ακολουθώντας οδηγίες και επίλυση προβλημάτων.</a:t>
            </a:r>
            <a:endParaRPr b="0" i="0" sz="1400" u="none" cap="none" strike="noStrike">
              <a:solidFill>
                <a:srgbClr val="000000"/>
              </a:solidFill>
              <a:latin typeface="Arial"/>
              <a:ea typeface="Arial"/>
              <a:cs typeface="Arial"/>
              <a:sym typeface="Arial"/>
            </a:endParaRPr>
          </a:p>
        </p:txBody>
      </p:sp>
      <p:sp>
        <p:nvSpPr>
          <p:cNvPr id="531" name="Google Shape;531;p69"/>
          <p:cNvSpPr/>
          <p:nvPr/>
        </p:nvSpPr>
        <p:spPr>
          <a:xfrm>
            <a:off x="856643"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   Ακολουθώντας συνταγή</a:t>
            </a:r>
            <a:endParaRPr b="1" i="0" sz="1400" u="none" cap="none" strike="noStrike">
              <a:solidFill>
                <a:schemeClr val="lt1"/>
              </a:solidFill>
              <a:latin typeface="Arial"/>
              <a:ea typeface="Arial"/>
              <a:cs typeface="Arial"/>
              <a:sym typeface="Arial"/>
            </a:endParaRPr>
          </a:p>
        </p:txBody>
      </p:sp>
      <p:sp>
        <p:nvSpPr>
          <p:cNvPr id="532" name="Google Shape;532;p69"/>
          <p:cNvSpPr/>
          <p:nvPr/>
        </p:nvSpPr>
        <p:spPr>
          <a:xfrm>
            <a:off x="1002948" y="3354465"/>
            <a:ext cx="2286000" cy="165996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Αναλύετε μια συνταγή σε βήματα (αποσύνθεση), ακολουθείτε τις οδηγίες με τη σειρά (αλγόριθμοι), προσαρμόζετε τα συστατικά ή το χρόνο (αφαίρεση) και αναγνωρίζετε μοτίβα στον τρόπο λειτουργίας των συνταγών.</a:t>
            </a:r>
            <a:endParaRPr b="0" i="0" sz="1200" u="none" cap="none" strike="noStrike">
              <a:solidFill>
                <a:srgbClr val="000000"/>
              </a:solidFill>
              <a:latin typeface="Arial"/>
              <a:ea typeface="Arial"/>
              <a:cs typeface="Arial"/>
              <a:sym typeface="Arial"/>
            </a:endParaRPr>
          </a:p>
        </p:txBody>
      </p:sp>
      <p:sp>
        <p:nvSpPr>
          <p:cNvPr id="533" name="Google Shape;533;p69"/>
          <p:cNvSpPr/>
          <p:nvPr/>
        </p:nvSpPr>
        <p:spPr>
          <a:xfrm>
            <a:off x="3485306"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   Πλένοντας ρούχα</a:t>
            </a:r>
            <a:endParaRPr b="1" i="0" sz="1400" u="none" cap="none" strike="noStrike">
              <a:solidFill>
                <a:schemeClr val="lt1"/>
              </a:solidFill>
              <a:latin typeface="Arial"/>
              <a:ea typeface="Arial"/>
              <a:cs typeface="Arial"/>
              <a:sym typeface="Arial"/>
            </a:endParaRPr>
          </a:p>
        </p:txBody>
      </p:sp>
      <p:sp>
        <p:nvSpPr>
          <p:cNvPr id="534" name="Google Shape;534;p69"/>
          <p:cNvSpPr/>
          <p:nvPr/>
        </p:nvSpPr>
        <p:spPr>
          <a:xfrm>
            <a:off x="3631611" y="3354465"/>
            <a:ext cx="2286000" cy="165996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Ταξινομείτε τα ρούχα ανά χρώμα ή ύφασμα (αναγνώριση προτύπων), επιλέγετε έναν κύκλο ανάλογα με το φορτίο (λήψη αποφάσεων) και ακολουθείτε τα βήματα με τη σειρά.</a:t>
            </a:r>
            <a:endParaRPr b="0" i="0" sz="1200" u="none" cap="none" strike="noStrike">
              <a:solidFill>
                <a:srgbClr val="000000"/>
              </a:solidFill>
              <a:latin typeface="Arial"/>
              <a:ea typeface="Arial"/>
              <a:cs typeface="Arial"/>
              <a:sym typeface="Arial"/>
            </a:endParaRPr>
          </a:p>
        </p:txBody>
      </p:sp>
      <p:sp>
        <p:nvSpPr>
          <p:cNvPr id="535" name="Google Shape;535;p69"/>
          <p:cNvSpPr/>
          <p:nvPr/>
        </p:nvSpPr>
        <p:spPr>
          <a:xfrm>
            <a:off x="6113969"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   Σχεδιάζοντας ταξίδι</a:t>
            </a:r>
            <a:endParaRPr b="1" i="0" sz="1400" u="none" cap="none" strike="noStrike">
              <a:solidFill>
                <a:schemeClr val="lt1"/>
              </a:solidFill>
              <a:latin typeface="Arial"/>
              <a:ea typeface="Arial"/>
              <a:cs typeface="Arial"/>
              <a:sym typeface="Arial"/>
            </a:endParaRPr>
          </a:p>
        </p:txBody>
      </p:sp>
      <p:sp>
        <p:nvSpPr>
          <p:cNvPr id="536" name="Google Shape;536;p69"/>
          <p:cNvSpPr/>
          <p:nvPr/>
        </p:nvSpPr>
        <p:spPr>
          <a:xfrm>
            <a:off x="6260274" y="3354465"/>
            <a:ext cx="2286000" cy="165996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Συγκεντρώνετε πληροφορίες, επιλέγετε διαδρομές και χρονοδιαγράμματα (αλγοριθμική σκέψη) και προσαρμόζετε το σχέδιό σας βάσει προϋπολογισμού ή χρόνου (αφαίρεση και επίλυση προβλημάτων).</a:t>
            </a:r>
            <a:endParaRPr b="0" i="0" sz="1200" u="none" cap="none" strike="noStrike">
              <a:solidFill>
                <a:schemeClr val="dk1"/>
              </a:solidFill>
              <a:latin typeface="Arial"/>
              <a:ea typeface="Arial"/>
              <a:cs typeface="Arial"/>
              <a:sym typeface="Arial"/>
            </a:endParaRPr>
          </a:p>
        </p:txBody>
      </p:sp>
      <p:sp>
        <p:nvSpPr>
          <p:cNvPr id="537" name="Google Shape;537;p69"/>
          <p:cNvSpPr/>
          <p:nvPr/>
        </p:nvSpPr>
        <p:spPr>
          <a:xfrm>
            <a:off x="8754720"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chemeClr val="lt1"/>
              </a:solidFill>
              <a:latin typeface="Arial"/>
              <a:ea typeface="Arial"/>
              <a:cs typeface="Arial"/>
              <a:sym typeface="Arial"/>
            </a:endParaRPr>
          </a:p>
        </p:txBody>
      </p:sp>
      <p:sp>
        <p:nvSpPr>
          <p:cNvPr id="538" name="Google Shape;538;p69"/>
          <p:cNvSpPr/>
          <p:nvPr/>
        </p:nvSpPr>
        <p:spPr>
          <a:xfrm>
            <a:off x="8888937" y="3354465"/>
            <a:ext cx="2286000" cy="165996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Το απλοποιείτε σε μικρότερα μέρη, χρησιμοποιείτε παραδείγματα που ταιριάζουν με την εμπειρία τους (αναγνώριση προτύπων) και το παρουσιάζετε με λογικά βήματα.</a:t>
            </a:r>
            <a:endParaRPr b="0" i="0" sz="1200" u="none" cap="none" strike="noStrike">
              <a:solidFill>
                <a:schemeClr val="dk1"/>
              </a:solidFill>
              <a:latin typeface="Arial"/>
              <a:ea typeface="Arial"/>
              <a:cs typeface="Arial"/>
              <a:sym typeface="Arial"/>
            </a:endParaRPr>
          </a:p>
        </p:txBody>
      </p:sp>
      <p:sp>
        <p:nvSpPr>
          <p:cNvPr id="539" name="Google Shape;539;p69"/>
          <p:cNvSpPr txBox="1"/>
          <p:nvPr/>
        </p:nvSpPr>
        <p:spPr>
          <a:xfrm>
            <a:off x="856643" y="5138487"/>
            <a:ext cx="10476687"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Ως </a:t>
            </a:r>
            <a:r>
              <a:rPr b="1" i="0" lang="en-US" sz="1600" u="none" cap="none" strike="noStrike">
                <a:solidFill>
                  <a:srgbClr val="000000"/>
                </a:solidFill>
                <a:latin typeface="Arial"/>
                <a:ea typeface="Arial"/>
                <a:cs typeface="Arial"/>
                <a:sym typeface="Arial"/>
              </a:rPr>
              <a:t>εκπαιδευτής</a:t>
            </a:r>
            <a:r>
              <a:rPr b="0" i="0" lang="en-US" sz="1600" u="none" cap="none" strike="noStrike">
                <a:solidFill>
                  <a:srgbClr val="000000"/>
                </a:solidFill>
                <a:latin typeface="Arial"/>
                <a:ea typeface="Arial"/>
                <a:cs typeface="Arial"/>
                <a:sym typeface="Arial"/>
              </a:rPr>
              <a:t>, η αναγνώριση της ΥΣ στις καθημερινές δραστηριότητες μπορεί να σας βοηθήσει να την </a:t>
            </a:r>
            <a:r>
              <a:rPr b="1" i="0" lang="en-US" sz="1600" u="none" cap="none" strike="noStrike">
                <a:solidFill>
                  <a:srgbClr val="000000"/>
                </a:solidFill>
                <a:latin typeface="Arial"/>
                <a:ea typeface="Arial"/>
                <a:cs typeface="Arial"/>
                <a:sym typeface="Arial"/>
              </a:rPr>
              <a:t>κάνετε προσιτή </a:t>
            </a:r>
            <a:r>
              <a:rPr b="0" i="0" lang="en-US" sz="1600" u="none" cap="none" strike="noStrike">
                <a:solidFill>
                  <a:srgbClr val="000000"/>
                </a:solidFill>
                <a:latin typeface="Arial"/>
                <a:ea typeface="Arial"/>
                <a:cs typeface="Arial"/>
                <a:sym typeface="Arial"/>
              </a:rPr>
              <a:t>στους μαθητές σας. Έχει να κάνει με το να τους δείξουμε πώς να χρησιμοποιούν έναν τρόπο σκέψης που ήδη εφαρμόζουν και να τους βοηθήσουμε να τον μεταφέρουν σε </a:t>
            </a:r>
            <a:r>
              <a:rPr b="1" i="0" lang="en-US" sz="1600" u="none" cap="none" strike="noStrike">
                <a:solidFill>
                  <a:srgbClr val="000000"/>
                </a:solidFill>
                <a:latin typeface="Arial"/>
                <a:ea typeface="Arial"/>
                <a:cs typeface="Arial"/>
                <a:sym typeface="Arial"/>
              </a:rPr>
              <a:t>νέα πλαίσια </a:t>
            </a:r>
            <a:r>
              <a:rPr b="0" i="0" lang="en-US" sz="1600" u="none" cap="none" strike="noStrike">
                <a:solidFill>
                  <a:srgbClr val="000000"/>
                </a:solidFill>
                <a:latin typeface="Arial"/>
                <a:ea typeface="Arial"/>
                <a:cs typeface="Arial"/>
                <a:sym typeface="Arial"/>
              </a:rPr>
              <a:t>όπως η μάθηση, η εργασία και τα ψηφιακά περιβάλλοντα.</a:t>
            </a:r>
            <a:endParaRPr b="0" i="0" sz="1400" u="none" cap="none" strike="noStrike">
              <a:solidFill>
                <a:srgbClr val="000000"/>
              </a:solidFill>
              <a:latin typeface="Arial"/>
              <a:ea typeface="Arial"/>
              <a:cs typeface="Arial"/>
              <a:sym typeface="Arial"/>
            </a:endParaRPr>
          </a:p>
        </p:txBody>
      </p:sp>
      <p:sp>
        <p:nvSpPr>
          <p:cNvPr id="540" name="Google Shape;540;p69"/>
          <p:cNvSpPr txBox="1"/>
          <p:nvPr/>
        </p:nvSpPr>
        <p:spPr>
          <a:xfrm>
            <a:off x="835739" y="2352195"/>
            <a:ext cx="60960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Σκεφτείτε αυτά τα παραδείγματα:</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541" name="Google Shape;541;p69"/>
          <p:cNvPicPr preferRelativeResize="0"/>
          <p:nvPr/>
        </p:nvPicPr>
        <p:blipFill rotWithShape="1">
          <a:blip r:embed="rId3">
            <a:alphaModFix/>
          </a:blip>
          <a:srcRect b="0" l="0" r="0" t="0"/>
          <a:stretch/>
        </p:blipFill>
        <p:spPr>
          <a:xfrm>
            <a:off x="2749697" y="2696141"/>
            <a:ext cx="634920" cy="634920"/>
          </a:xfrm>
          <a:prstGeom prst="rect">
            <a:avLst/>
          </a:prstGeom>
          <a:noFill/>
          <a:ln>
            <a:noFill/>
          </a:ln>
        </p:spPr>
      </p:pic>
      <p:pic>
        <p:nvPicPr>
          <p:cNvPr id="542" name="Google Shape;542;p69"/>
          <p:cNvPicPr preferRelativeResize="0"/>
          <p:nvPr/>
        </p:nvPicPr>
        <p:blipFill rotWithShape="1">
          <a:blip r:embed="rId4">
            <a:alphaModFix/>
          </a:blip>
          <a:srcRect b="0" l="0" r="0" t="0"/>
          <a:stretch/>
        </p:blipFill>
        <p:spPr>
          <a:xfrm>
            <a:off x="5239034" y="2598202"/>
            <a:ext cx="732859" cy="732859"/>
          </a:xfrm>
          <a:prstGeom prst="rect">
            <a:avLst/>
          </a:prstGeom>
          <a:noFill/>
          <a:ln>
            <a:noFill/>
          </a:ln>
        </p:spPr>
      </p:pic>
      <p:pic>
        <p:nvPicPr>
          <p:cNvPr descr="Icono&#10;&#10;El contenido generado por IA puede ser incorrecto." id="543" name="Google Shape;543;p69"/>
          <p:cNvPicPr preferRelativeResize="0"/>
          <p:nvPr/>
        </p:nvPicPr>
        <p:blipFill rotWithShape="1">
          <a:blip r:embed="rId5">
            <a:alphaModFix/>
          </a:blip>
          <a:srcRect b="0" l="0" r="0" t="0"/>
          <a:stretch/>
        </p:blipFill>
        <p:spPr>
          <a:xfrm>
            <a:off x="7852948" y="2568207"/>
            <a:ext cx="785662" cy="785662"/>
          </a:xfrm>
          <a:prstGeom prst="rect">
            <a:avLst/>
          </a:prstGeom>
          <a:noFill/>
          <a:ln>
            <a:noFill/>
          </a:ln>
        </p:spPr>
      </p:pic>
      <p:sp>
        <p:nvSpPr>
          <p:cNvPr id="544" name="Google Shape;544;p69"/>
          <p:cNvSpPr txBox="1"/>
          <p:nvPr/>
        </p:nvSpPr>
        <p:spPr>
          <a:xfrm>
            <a:off x="8888938" y="2812181"/>
            <a:ext cx="1750616"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Εξηγώντας μια έννοια στους μαθητές</a:t>
            </a:r>
            <a:endParaRPr b="1" i="0" sz="1400" u="none" cap="none" strike="noStrike">
              <a:solidFill>
                <a:schemeClr val="lt1"/>
              </a:solidFill>
              <a:latin typeface="Arial"/>
              <a:ea typeface="Arial"/>
              <a:cs typeface="Arial"/>
              <a:sym typeface="Arial"/>
            </a:endParaRPr>
          </a:p>
        </p:txBody>
      </p:sp>
      <p:pic>
        <p:nvPicPr>
          <p:cNvPr descr="Una caricatura de una persona&#10;&#10;El contenido generado por IA puede ser incorrecto." id="545" name="Google Shape;545;p69"/>
          <p:cNvPicPr preferRelativeResize="0"/>
          <p:nvPr/>
        </p:nvPicPr>
        <p:blipFill rotWithShape="1">
          <a:blip r:embed="rId6">
            <a:alphaModFix/>
          </a:blip>
          <a:srcRect b="0" l="0" r="0" t="0"/>
          <a:stretch/>
        </p:blipFill>
        <p:spPr>
          <a:xfrm>
            <a:off x="10578321" y="2629343"/>
            <a:ext cx="768516" cy="7685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0" name="Shape 550"/>
        <p:cNvGrpSpPr/>
        <p:nvPr/>
      </p:nvGrpSpPr>
      <p:grpSpPr>
        <a:xfrm>
          <a:off x="0" y="0"/>
          <a:ext cx="0" cy="0"/>
          <a:chOff x="0" y="0"/>
          <a:chExt cx="0" cy="0"/>
        </a:xfrm>
      </p:grpSpPr>
      <p:sp>
        <p:nvSpPr>
          <p:cNvPr id="551" name="Google Shape;551;p70"/>
          <p:cNvSpPr/>
          <p:nvPr/>
        </p:nvSpPr>
        <p:spPr>
          <a:xfrm>
            <a:off x="423610" y="5251101"/>
            <a:ext cx="6290085" cy="1470374"/>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Ως εκπαιδευτής, έχετε την ευκαιρία να φέρετε αυτή τη νοοτροπία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στην τάξη σας ως φακό για να βοηθήσετε τους μαθητές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να προσεγγίσουν τα προβλήματα.</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Ποιες είναι μερικές καθημερινές προκλήσεις που αντιμετωπίζουν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οι μαθητές σας που θα μπορούσαν να ωφεληθούν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από μια προσέγγιση υπολογιστικής σκέψης;</a:t>
            </a:r>
            <a:endParaRPr b="0" i="0" sz="1200" u="none" cap="none" strike="noStrike">
              <a:solidFill>
                <a:srgbClr val="000000"/>
              </a:solidFill>
              <a:latin typeface="Arial"/>
              <a:ea typeface="Arial"/>
              <a:cs typeface="Arial"/>
              <a:sym typeface="Arial"/>
            </a:endParaRPr>
          </a:p>
        </p:txBody>
      </p:sp>
      <p:pic>
        <p:nvPicPr>
          <p:cNvPr descr="Adult listening in class" id="552" name="Google Shape;552;p70"/>
          <p:cNvPicPr preferRelativeResize="0"/>
          <p:nvPr/>
        </p:nvPicPr>
        <p:blipFill rotWithShape="1">
          <a:blip r:embed="rId3">
            <a:alphaModFix/>
          </a:blip>
          <a:srcRect b="0" l="30085" r="19933" t="1517"/>
          <a:stretch/>
        </p:blipFill>
        <p:spPr>
          <a:xfrm>
            <a:off x="7170821" y="0"/>
            <a:ext cx="5021180" cy="6878656"/>
          </a:xfrm>
          <a:prstGeom prst="rect">
            <a:avLst/>
          </a:prstGeom>
          <a:noFill/>
          <a:ln>
            <a:noFill/>
          </a:ln>
        </p:spPr>
      </p:pic>
      <p:sp>
        <p:nvSpPr>
          <p:cNvPr id="553" name="Google Shape;553;p70"/>
          <p:cNvSpPr txBox="1"/>
          <p:nvPr/>
        </p:nvSpPr>
        <p:spPr>
          <a:xfrm>
            <a:off x="423610" y="37429"/>
            <a:ext cx="6486943"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Τι προσφέρει η ΥΣ στους μαθητές;</a:t>
            </a:r>
            <a:endParaRPr b="1" i="0" sz="2800" u="none" cap="none" strike="noStrike">
              <a:solidFill>
                <a:schemeClr val="dk1"/>
              </a:solidFill>
              <a:latin typeface="Arial"/>
              <a:ea typeface="Arial"/>
              <a:cs typeface="Arial"/>
              <a:sym typeface="Arial"/>
            </a:endParaRPr>
          </a:p>
        </p:txBody>
      </p:sp>
      <p:sp>
        <p:nvSpPr>
          <p:cNvPr id="554" name="Google Shape;554;p70"/>
          <p:cNvSpPr txBox="1"/>
          <p:nvPr/>
        </p:nvSpPr>
        <p:spPr>
          <a:xfrm>
            <a:off x="325180" y="849937"/>
            <a:ext cx="6486943" cy="44011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Σε τελική ανάλυση, η Υπολογιστική Σκέψη δεν είναι απλώς να γνωρίζεις πώς να προγραμματίζεις. Μέσω αυτής της μαθησιακής διαδικασίας, οι εκπαιδευόμενοι είναι εξοπλισμένοι με ένα σύνολο εργαλείων που τους επιτρέπουν να ενισχύουν τις ικανότητές τους επίλυσης προβλημάτων, να σχεδιάζουν και να δημιουργούν έργα, να εκφράζουν ιδέες, να βελτιώνουν τη συγκέντρωση και να λαμβάνουν τεκμηριωμένες αποφάσεις.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Υπό αυτή την έννοια, οι ενήλικες εκπαιδευόμενοι θα είναι σε θέση να:</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Ενισχύσουν τις γνωστικές και κοινωνικο-συναισθηματικές τους δεξιότητες για την επίλυση καθημερινών προβλημάτων.</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Βελτιώσουν τη δημιουργικότητα και τη φαντασία τους για να εξερευνήσετε εναλλακτικές λύσεις σε διαφορετικές προκλήσεις.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Αυτές οι δεξιότητες δεν είναι μόνο χρήσιμες στην τάξη, αλλά μπορούν να μεταφερθούν και σε άλλους τομείς της καθημερινής ζωής, όπως η απασχόληση και η συνεργασία.</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555" name="Google Shape;555;p70"/>
          <p:cNvPicPr preferRelativeResize="0"/>
          <p:nvPr/>
        </p:nvPicPr>
        <p:blipFill rotWithShape="1">
          <a:blip r:embed="rId4">
            <a:alphaModFix/>
          </a:blip>
          <a:srcRect b="0" l="0" r="0" t="0"/>
          <a:stretch/>
        </p:blipFill>
        <p:spPr>
          <a:xfrm>
            <a:off x="6274692" y="4941041"/>
            <a:ext cx="878006" cy="878006"/>
          </a:xfrm>
          <a:prstGeom prst="rect">
            <a:avLst/>
          </a:prstGeom>
          <a:noFill/>
          <a:ln>
            <a:noFill/>
          </a:ln>
        </p:spPr>
      </p:pic>
      <p:sp>
        <p:nvSpPr>
          <p:cNvPr id="556" name="Google Shape;556;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64" name="Google Shape;564;p71"/>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
        <p:nvSpPr>
          <p:cNvPr id="565" name="Google Shape;565;p71"/>
          <p:cNvSpPr txBox="1"/>
          <p:nvPr/>
        </p:nvSpPr>
        <p:spPr>
          <a:xfrm>
            <a:off x="7280212" y="2195577"/>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n-US" sz="2800" u="none" cap="none" strike="noStrike">
                <a:solidFill>
                  <a:schemeClr val="lt1"/>
                </a:solidFill>
                <a:latin typeface="Arial"/>
                <a:ea typeface="Arial"/>
                <a:cs typeface="Arial"/>
                <a:sym typeface="Arial"/>
              </a:rPr>
              <a:t>ΕΝΟΤΗΤΑ 3</a:t>
            </a:r>
            <a:endParaRPr b="0" i="0" sz="2800" u="none" cap="none" strike="noStrike">
              <a:solidFill>
                <a:schemeClr val="lt1"/>
              </a:solidFill>
              <a:latin typeface="Arial"/>
              <a:ea typeface="Arial"/>
              <a:cs typeface="Arial"/>
              <a:sym typeface="Arial"/>
            </a:endParaRPr>
          </a:p>
        </p:txBody>
      </p:sp>
      <p:sp>
        <p:nvSpPr>
          <p:cNvPr id="566" name="Google Shape;566;p71"/>
          <p:cNvSpPr txBox="1"/>
          <p:nvPr/>
        </p:nvSpPr>
        <p:spPr>
          <a:xfrm>
            <a:off x="7465926" y="3563859"/>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n-US" sz="2200" u="none" cap="none" strike="noStrike">
                <a:solidFill>
                  <a:schemeClr val="lt1"/>
                </a:solidFill>
                <a:latin typeface="Arial"/>
                <a:ea typeface="Arial"/>
                <a:cs typeface="Arial"/>
                <a:sym typeface="Arial"/>
              </a:rPr>
              <a:t>Σκέψη υπολογιστή, ανθρώπινη σκέψη και ΥΣ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72" name="Shape 572"/>
        <p:cNvGrpSpPr/>
        <p:nvPr/>
      </p:nvGrpSpPr>
      <p:grpSpPr>
        <a:xfrm>
          <a:off x="0" y="0"/>
          <a:ext cx="0" cy="0"/>
          <a:chOff x="0" y="0"/>
          <a:chExt cx="0" cy="0"/>
        </a:xfrm>
      </p:grpSpPr>
      <p:sp>
        <p:nvSpPr>
          <p:cNvPr id="573" name="Google Shape;573;p7"/>
          <p:cNvSpPr txBox="1"/>
          <p:nvPr/>
        </p:nvSpPr>
        <p:spPr>
          <a:xfrm>
            <a:off x="2473751" y="109232"/>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Πώς «σκέφτονται» οι υπολογιστές;</a:t>
            </a:r>
            <a:endParaRPr b="1" i="0" sz="2800" u="none" cap="none" strike="noStrike">
              <a:solidFill>
                <a:schemeClr val="dk1"/>
              </a:solidFill>
              <a:latin typeface="Arial"/>
              <a:ea typeface="Arial"/>
              <a:cs typeface="Arial"/>
              <a:sym typeface="Arial"/>
            </a:endParaRPr>
          </a:p>
        </p:txBody>
      </p:sp>
      <p:sp>
        <p:nvSpPr>
          <p:cNvPr id="574" name="Google Shape;574;p7"/>
          <p:cNvSpPr/>
          <p:nvPr/>
        </p:nvSpPr>
        <p:spPr>
          <a:xfrm>
            <a:off x="720109" y="3049280"/>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Οι υπολογιστές χρησιμοποιούν ηλεκτρική ενέργεια. Στο πιο βασικό επίπεδο, χρησιμοποιούν την παρουσία (με κωδικοποίηση ως 1) ή την απουσία ηλεκτρικής ενέργειας (κωδικοποιημένη ως 0) σε ένα κύκλωμα για να σχηματίσουν μια απλή γλώσσα που αποτελείται από δύο αριθμούς, το 0 και το 1.</a:t>
            </a:r>
            <a:endParaRPr b="0" i="0" sz="1200" u="none" cap="none" strike="noStrike">
              <a:solidFill>
                <a:schemeClr val="lt1"/>
              </a:solidFill>
              <a:latin typeface="Arial"/>
              <a:ea typeface="Arial"/>
              <a:cs typeface="Arial"/>
              <a:sym typeface="Arial"/>
            </a:endParaRPr>
          </a:p>
        </p:txBody>
      </p:sp>
      <p:sp>
        <p:nvSpPr>
          <p:cNvPr id="575" name="Google Shape;575;p7"/>
          <p:cNvSpPr/>
          <p:nvPr/>
        </p:nvSpPr>
        <p:spPr>
          <a:xfrm>
            <a:off x="1170002" y="2709828"/>
            <a:ext cx="2151346" cy="550572"/>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Ενεργοποίηση και απενεργοποίηση της τροφοδοσίας</a:t>
            </a:r>
            <a:endParaRPr b="1" i="0" sz="1200" u="none" cap="none" strike="noStrike">
              <a:solidFill>
                <a:schemeClr val="dk1"/>
              </a:solidFill>
              <a:latin typeface="Arial"/>
              <a:ea typeface="Arial"/>
              <a:cs typeface="Arial"/>
              <a:sym typeface="Arial"/>
            </a:endParaRPr>
          </a:p>
        </p:txBody>
      </p:sp>
      <p:sp>
        <p:nvSpPr>
          <p:cNvPr id="576" name="Google Shape;576;p7"/>
          <p:cNvSpPr/>
          <p:nvPr/>
        </p:nvSpPr>
        <p:spPr>
          <a:xfrm>
            <a:off x="4569197" y="3049281"/>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Το συγκρότημα των 0 και 1 ονομάζεται δυαδικό σύστημα. Οι υπολογιστές χρησιμοποιούν αυτόν τον κωδικό για την επεξεργασία και την αποθήκευση δεδομένων. Τα πάντα σε έναν υπολογιστή με τον οποίο αλληλεπιδρά ο χρήστης, όπως κείμενο, εικόνες ή βίντεο, αναλύονται σε 0 και 1.</a:t>
            </a:r>
            <a:endParaRPr b="0" i="0" sz="1200" u="none" cap="none" strike="noStrike">
              <a:solidFill>
                <a:srgbClr val="000000"/>
              </a:solidFill>
              <a:latin typeface="Arial"/>
              <a:ea typeface="Arial"/>
              <a:cs typeface="Arial"/>
              <a:sym typeface="Arial"/>
            </a:endParaRPr>
          </a:p>
        </p:txBody>
      </p:sp>
      <p:sp>
        <p:nvSpPr>
          <p:cNvPr id="577" name="Google Shape;577;p7"/>
          <p:cNvSpPr/>
          <p:nvPr/>
        </p:nvSpPr>
        <p:spPr>
          <a:xfrm>
            <a:off x="5020326" y="2722243"/>
            <a:ext cx="2151346" cy="550572"/>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Δυαδικό σύστημα, η γλώσσα των υπολογιστών</a:t>
            </a:r>
            <a:endParaRPr b="1" i="0" sz="1200" u="none" cap="none" strike="noStrike">
              <a:solidFill>
                <a:schemeClr val="dk1"/>
              </a:solidFill>
              <a:latin typeface="Arial"/>
              <a:ea typeface="Arial"/>
              <a:cs typeface="Arial"/>
              <a:sym typeface="Arial"/>
            </a:endParaRPr>
          </a:p>
        </p:txBody>
      </p:sp>
      <p:sp>
        <p:nvSpPr>
          <p:cNvPr id="578" name="Google Shape;578;p7"/>
          <p:cNvSpPr/>
          <p:nvPr/>
        </p:nvSpPr>
        <p:spPr>
          <a:xfrm>
            <a:off x="8418286" y="30492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Οι υπολογιστές χρησιμοποιούν λογικές πύλες (ΚΑΙ, Ή, ΟΧΙ) για να λαμβάνουν αποφάσεις. Αυτές οι πύλες ελέγχουν τη ροή των δεδομένων με βάση τη δυαδική είσοδο, επιτρέποντας στον υπολογιστή να εκτελεί εντολές αποτελεσματικά και να εκτελεί πολύπλοκες εργασίες μέσω απλών λογικών πράξεων.</a:t>
            </a:r>
            <a:endParaRPr b="0" i="0" sz="1200" u="none" cap="none" strike="noStrike">
              <a:solidFill>
                <a:srgbClr val="000000"/>
              </a:solidFill>
              <a:latin typeface="Arial"/>
              <a:ea typeface="Arial"/>
              <a:cs typeface="Arial"/>
              <a:sym typeface="Arial"/>
            </a:endParaRPr>
          </a:p>
        </p:txBody>
      </p:sp>
      <p:sp>
        <p:nvSpPr>
          <p:cNvPr id="579" name="Google Shape;579;p7"/>
          <p:cNvSpPr/>
          <p:nvPr/>
        </p:nvSpPr>
        <p:spPr>
          <a:xfrm>
            <a:off x="8870652" y="2722243"/>
            <a:ext cx="2151346" cy="550572"/>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Λογικές πύλες και αποφάσεις</a:t>
            </a:r>
            <a:endParaRPr b="1" i="0" sz="1200" u="none" cap="none" strike="noStrike">
              <a:solidFill>
                <a:schemeClr val="dk1"/>
              </a:solidFill>
              <a:latin typeface="Arial"/>
              <a:ea typeface="Arial"/>
              <a:cs typeface="Arial"/>
              <a:sym typeface="Arial"/>
            </a:endParaRPr>
          </a:p>
        </p:txBody>
      </p:sp>
      <p:sp>
        <p:nvSpPr>
          <p:cNvPr id="580" name="Google Shape;580;p7"/>
          <p:cNvSpPr txBox="1"/>
          <p:nvPr/>
        </p:nvSpPr>
        <p:spPr>
          <a:xfrm>
            <a:off x="689429" y="5393998"/>
            <a:ext cx="8425542"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Ακριβώς όπως οι υπολογιστές ακολουθούν λογικές ακολουθίες, </a:t>
            </a:r>
            <a:r>
              <a:rPr b="1" i="0" lang="en-US" sz="1600" u="none" cap="none" strike="noStrike">
                <a:solidFill>
                  <a:srgbClr val="000000"/>
                </a:solidFill>
                <a:latin typeface="Arial"/>
                <a:ea typeface="Arial"/>
                <a:cs typeface="Arial"/>
                <a:sym typeface="Arial"/>
              </a:rPr>
              <a:t>η Υπολογιστική Σκέψη μας βοηθά να λύνουμε προβλήματα χρησιμοποιώντας παρόμοιες αρχές</a:t>
            </a:r>
            <a:r>
              <a:rPr b="0" i="0" lang="en-US" sz="1600" u="none" cap="none" strike="noStrike">
                <a:solidFill>
                  <a:srgbClr val="000000"/>
                </a:solidFill>
                <a:latin typeface="Arial"/>
                <a:ea typeface="Arial"/>
                <a:cs typeface="Arial"/>
                <a:sym typeface="Arial"/>
              </a:rPr>
              <a:t>. Τι γίνεται όμως με εμάς, πώς σκεφτόμαστε και επεξεργαζόμαστε τις πληροφορίες;</a:t>
            </a:r>
            <a:endParaRPr b="0" i="0" sz="1600" u="none" cap="none" strike="noStrike">
              <a:solidFill>
                <a:srgbClr val="000000"/>
              </a:solidFill>
              <a:latin typeface="Arial"/>
              <a:ea typeface="Arial"/>
              <a:cs typeface="Arial"/>
              <a:sym typeface="Arial"/>
            </a:endParaRPr>
          </a:p>
        </p:txBody>
      </p:sp>
      <p:pic>
        <p:nvPicPr>
          <p:cNvPr descr="Calendario&#10;&#10;El contenido generado por IA puede ser incorrecto." id="581" name="Google Shape;581;p7"/>
          <p:cNvPicPr preferRelativeResize="0"/>
          <p:nvPr/>
        </p:nvPicPr>
        <p:blipFill rotWithShape="1">
          <a:blip r:embed="rId3">
            <a:alphaModFix/>
          </a:blip>
          <a:srcRect b="0" l="0" r="0" t="0"/>
          <a:stretch/>
        </p:blipFill>
        <p:spPr>
          <a:xfrm>
            <a:off x="9497636" y="5224271"/>
            <a:ext cx="1302514" cy="1230126"/>
          </a:xfrm>
          <a:prstGeom prst="rect">
            <a:avLst/>
          </a:prstGeom>
          <a:noFill/>
          <a:ln>
            <a:noFill/>
          </a:ln>
        </p:spPr>
      </p:pic>
      <p:sp>
        <p:nvSpPr>
          <p:cNvPr id="582" name="Google Shape;582;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3" name="Google Shape;583;p7"/>
          <p:cNvSpPr txBox="1"/>
          <p:nvPr/>
        </p:nvSpPr>
        <p:spPr>
          <a:xfrm>
            <a:off x="408037" y="799079"/>
            <a:ext cx="11375921" cy="182699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Τώρα που ορίσαμε την Υπολογιστική Σκέψη, εξερευνήσαμε τα βασικά χαρακτηριστικά και τη σημασία της, ας ρίξουμε μια πιο προσεκτική ματιά στο πώς «σκέφτονται» οι υπολογιστές και πώς αυτό συγκρίνεται με τον τρόπο που εμείς, ως άνθρωποι, επεξεργαζόμαστε και λύνουμε προβλήματα. Οι υπολογιστές δεν σκέφτονται ούτε αισθάνονται όπως εμείς. Αντίθετα, λύνουν προβλήματα ακολουθώντας σαφείς, λογικές οδηγίες. Η δύναμή τους έγκειται στην ταχύτητα, την ακρίβεια και την ικανότητά τους να επαναλαμβάνουν ενέργειες ακριβώς με τον ίδιο τρόπο κάθε φορά. Η κατανόηση του τρόπου λειτουργίας τους μας βοηθά να εφαρμόσουμε καλύτερα τις αρχές της Υπολογιστικής Σκέψης.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89" name="Shape 589"/>
        <p:cNvGrpSpPr/>
        <p:nvPr/>
      </p:nvGrpSpPr>
      <p:grpSpPr>
        <a:xfrm>
          <a:off x="0" y="0"/>
          <a:ext cx="0" cy="0"/>
          <a:chOff x="0" y="0"/>
          <a:chExt cx="0" cy="0"/>
        </a:xfrm>
      </p:grpSpPr>
      <p:sp>
        <p:nvSpPr>
          <p:cNvPr id="590" name="Google Shape;590;p72"/>
          <p:cNvSpPr txBox="1"/>
          <p:nvPr/>
        </p:nvSpPr>
        <p:spPr>
          <a:xfrm>
            <a:off x="689429" y="1397165"/>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ανθρώπινη σκέψη είναι πολύ πιο ευέλικτη και δημιουργική από τη λογική ενός υπολογιστή. Ο εγκέφαλός μας δεν βασίζεται σε δυαδικό κώδικα ή σε εντολές βήμα προς βήμα. Αντίθετα, μαθαίνουμε, νιώθουμε, προσαρμόζουμε και παίρνουμε αποφάσεις με τρόπους που επηρεάζονται από τα συναισθήματα και την εμπειρία.</a:t>
            </a:r>
            <a:endParaRPr b="0" i="0" sz="1600" u="none" cap="none" strike="noStrike">
              <a:solidFill>
                <a:srgbClr val="000000"/>
              </a:solidFill>
              <a:latin typeface="Arial"/>
              <a:ea typeface="Arial"/>
              <a:cs typeface="Arial"/>
              <a:sym typeface="Arial"/>
            </a:endParaRPr>
          </a:p>
        </p:txBody>
      </p:sp>
      <p:sp>
        <p:nvSpPr>
          <p:cNvPr id="591" name="Google Shape;591;p72"/>
          <p:cNvSpPr txBox="1"/>
          <p:nvPr/>
        </p:nvSpPr>
        <p:spPr>
          <a:xfrm>
            <a:off x="2473753" y="448171"/>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Πώς «σκέφτονται» οι άνθρωποι;</a:t>
            </a:r>
            <a:endParaRPr b="1" i="0" sz="2800" u="none" cap="none" strike="noStrike">
              <a:solidFill>
                <a:schemeClr val="dk1"/>
              </a:solidFill>
              <a:latin typeface="Arial"/>
              <a:ea typeface="Arial"/>
              <a:cs typeface="Arial"/>
              <a:sym typeface="Arial"/>
            </a:endParaRPr>
          </a:p>
        </p:txBody>
      </p:sp>
      <p:sp>
        <p:nvSpPr>
          <p:cNvPr id="592" name="Google Shape;592;p72"/>
          <p:cNvSpPr/>
          <p:nvPr/>
        </p:nvSpPr>
        <p:spPr>
          <a:xfrm>
            <a:off x="720109"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Ο ανθρώπινος εγκέφαλος περιέχει περίπου 80 έως 100 δισεκατομμύρια νευρώνες. Αυτά τα κύτταρα στέλνουν σήματα το ένα στο άλλο για να μας βοηθήσουν να σκεφτούμε, να κινηθούμε, να αισθανθούμε και να θυμηθούμε.</a:t>
            </a:r>
            <a:endParaRPr b="0" i="0" sz="1400" u="none" cap="none" strike="noStrike">
              <a:solidFill>
                <a:srgbClr val="000000"/>
              </a:solidFill>
              <a:latin typeface="Arial"/>
              <a:ea typeface="Arial"/>
              <a:cs typeface="Arial"/>
              <a:sym typeface="Arial"/>
            </a:endParaRPr>
          </a:p>
        </p:txBody>
      </p:sp>
      <p:sp>
        <p:nvSpPr>
          <p:cNvPr id="593" name="Google Shape;593;p72"/>
          <p:cNvSpPr/>
          <p:nvPr/>
        </p:nvSpPr>
        <p:spPr>
          <a:xfrm>
            <a:off x="1171238" y="2493591"/>
            <a:ext cx="2151346" cy="59927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Η δομή του εγκεφάλου</a:t>
            </a:r>
            <a:endParaRPr b="1" i="0" sz="1400" u="none" cap="none" strike="noStrike">
              <a:solidFill>
                <a:schemeClr val="dk1"/>
              </a:solidFill>
              <a:latin typeface="Arial"/>
              <a:ea typeface="Arial"/>
              <a:cs typeface="Arial"/>
              <a:sym typeface="Arial"/>
            </a:endParaRPr>
          </a:p>
        </p:txBody>
      </p:sp>
      <p:sp>
        <p:nvSpPr>
          <p:cNvPr id="594" name="Google Shape;594;p72"/>
          <p:cNvSpPr/>
          <p:nvPr/>
        </p:nvSpPr>
        <p:spPr>
          <a:xfrm>
            <a:off x="4569198"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Οι νευρώνες δημιουργούν συνδέσεις που ονομάζονται νευρωνικά δίκτυα. Όσο περισσότερο χρησιμοποιούμε συγκεκριμένα μονοπάτια, τόσο πιο δυνατά γίνονται. Έτσι μαθαίνουμε και αναπτύσσουμε νέες συνήθειες ή δεξιότητες.</a:t>
            </a:r>
            <a:endParaRPr b="0" i="0" sz="1400" u="none" cap="none" strike="noStrike">
              <a:solidFill>
                <a:srgbClr val="000000"/>
              </a:solidFill>
              <a:latin typeface="Arial"/>
              <a:ea typeface="Arial"/>
              <a:cs typeface="Arial"/>
              <a:sym typeface="Arial"/>
            </a:endParaRPr>
          </a:p>
        </p:txBody>
      </p:sp>
      <p:sp>
        <p:nvSpPr>
          <p:cNvPr id="595" name="Google Shape;595;p72"/>
          <p:cNvSpPr/>
          <p:nvPr/>
        </p:nvSpPr>
        <p:spPr>
          <a:xfrm>
            <a:off x="5020327" y="2493591"/>
            <a:ext cx="2151346" cy="59927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Νευρωνικά δίκτυα</a:t>
            </a:r>
            <a:endParaRPr b="1" i="0" sz="1400" u="none" cap="none" strike="noStrike">
              <a:solidFill>
                <a:schemeClr val="dk1"/>
              </a:solidFill>
              <a:latin typeface="Arial"/>
              <a:ea typeface="Arial"/>
              <a:cs typeface="Arial"/>
              <a:sym typeface="Arial"/>
            </a:endParaRPr>
          </a:p>
        </p:txBody>
      </p:sp>
      <p:sp>
        <p:nvSpPr>
          <p:cNvPr id="596" name="Google Shape;596;p72"/>
          <p:cNvSpPr/>
          <p:nvPr/>
        </p:nvSpPr>
        <p:spPr>
          <a:xfrm>
            <a:off x="8418286"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Είναι ακόμα αβέβαιο πώς ο εγκέφαλος παίρνει πραγματικά ιδέες και τις συνδυάζει με νέους τρόπους για να σχηματίσει νεότερες σκέψεις.</a:t>
            </a:r>
            <a:endParaRPr b="0" i="0" sz="1400" u="none" cap="none" strike="noStrike">
              <a:solidFill>
                <a:srgbClr val="000000"/>
              </a:solidFill>
              <a:latin typeface="Arial"/>
              <a:ea typeface="Arial"/>
              <a:cs typeface="Arial"/>
              <a:sym typeface="Arial"/>
            </a:endParaRPr>
          </a:p>
        </p:txBody>
      </p:sp>
      <p:sp>
        <p:nvSpPr>
          <p:cNvPr id="597" name="Google Shape;597;p72"/>
          <p:cNvSpPr/>
          <p:nvPr/>
        </p:nvSpPr>
        <p:spPr>
          <a:xfrm>
            <a:off x="8869415" y="2493591"/>
            <a:ext cx="2151346" cy="599277"/>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Ανθρώπινη γνωστική λειτουργία</a:t>
            </a:r>
            <a:endParaRPr b="1" i="0" sz="1400" u="none" cap="none" strike="noStrike">
              <a:solidFill>
                <a:schemeClr val="dk1"/>
              </a:solidFill>
              <a:latin typeface="Arial"/>
              <a:ea typeface="Arial"/>
              <a:cs typeface="Arial"/>
              <a:sym typeface="Arial"/>
            </a:endParaRPr>
          </a:p>
        </p:txBody>
      </p:sp>
      <p:sp>
        <p:nvSpPr>
          <p:cNvPr id="598" name="Google Shape;598;p72"/>
          <p:cNvSpPr txBox="1"/>
          <p:nvPr/>
        </p:nvSpPr>
        <p:spPr>
          <a:xfrm>
            <a:off x="689429" y="5376501"/>
            <a:ext cx="8630580"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κατανόηση του τρόπου με τον οποίο τόσο οι υπολογιστές όσο και οι άνθρωποι προσεγγίζουν την επίλυση προβλημάτων μας </a:t>
            </a:r>
            <a:r>
              <a:rPr b="1" i="0" lang="en-US" sz="1600" u="none" cap="none" strike="noStrike">
                <a:solidFill>
                  <a:srgbClr val="000000"/>
                </a:solidFill>
                <a:latin typeface="Arial"/>
                <a:ea typeface="Arial"/>
                <a:cs typeface="Arial"/>
                <a:sym typeface="Arial"/>
              </a:rPr>
              <a:t>βοηθά να δούμε τη δύναμη της Υπολογιστικής Σκέψης</a:t>
            </a:r>
            <a:r>
              <a:rPr b="0" i="0" lang="en-US" sz="1600" u="none" cap="none" strike="noStrike">
                <a:solidFill>
                  <a:srgbClr val="000000"/>
                </a:solidFill>
                <a:latin typeface="Arial"/>
                <a:ea typeface="Arial"/>
                <a:cs typeface="Arial"/>
                <a:sym typeface="Arial"/>
              </a:rPr>
              <a:t>. Τώρα, ας συγκρίνουμε τα δύο και ας διερευνήσουμε πώς αυτές οι διαφορές μπορούν να μας καθοδηγήσουν στο σχεδιασμό καλύτερων μαθησιακών εμπειριών.</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599" name="Google Shape;599;p72"/>
          <p:cNvPicPr preferRelativeResize="0"/>
          <p:nvPr/>
        </p:nvPicPr>
        <p:blipFill rotWithShape="1">
          <a:blip r:embed="rId3">
            <a:alphaModFix/>
          </a:blip>
          <a:srcRect b="0" l="0" r="0" t="0"/>
          <a:stretch/>
        </p:blipFill>
        <p:spPr>
          <a:xfrm>
            <a:off x="9498577" y="5030907"/>
            <a:ext cx="1522184" cy="1522184"/>
          </a:xfrm>
          <a:prstGeom prst="rect">
            <a:avLst/>
          </a:prstGeom>
          <a:noFill/>
          <a:ln>
            <a:noFill/>
          </a:ln>
        </p:spPr>
      </p:pic>
      <p:sp>
        <p:nvSpPr>
          <p:cNvPr id="600" name="Google Shape;600;p7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5" name="Shape 605"/>
        <p:cNvGrpSpPr/>
        <p:nvPr/>
      </p:nvGrpSpPr>
      <p:grpSpPr>
        <a:xfrm>
          <a:off x="0" y="0"/>
          <a:ext cx="0" cy="0"/>
          <a:chOff x="0" y="0"/>
          <a:chExt cx="0" cy="0"/>
        </a:xfrm>
      </p:grpSpPr>
      <p:sp>
        <p:nvSpPr>
          <p:cNvPr id="606" name="Google Shape;606;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607" name="Google Shape;607;p73"/>
          <p:cNvSpPr txBox="1"/>
          <p:nvPr/>
        </p:nvSpPr>
        <p:spPr>
          <a:xfrm>
            <a:off x="1294544" y="663343"/>
            <a:ext cx="9602911" cy="683565"/>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Πώς σκέφτονται οι υπολογιστές και οι άνθρωποι; Μια σύγκριση</a:t>
            </a:r>
            <a:endParaRPr b="1" i="0" sz="2800" u="none" cap="none" strike="noStrike">
              <a:solidFill>
                <a:schemeClr val="dk1"/>
              </a:solidFill>
              <a:latin typeface="Arial"/>
              <a:ea typeface="Arial"/>
              <a:cs typeface="Arial"/>
              <a:sym typeface="Arial"/>
            </a:endParaRPr>
          </a:p>
        </p:txBody>
      </p:sp>
      <p:sp>
        <p:nvSpPr>
          <p:cNvPr id="608" name="Google Shape;608;p73"/>
          <p:cNvSpPr txBox="1"/>
          <p:nvPr/>
        </p:nvSpPr>
        <p:spPr>
          <a:xfrm>
            <a:off x="689427" y="1495301"/>
            <a:ext cx="10813143" cy="7386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κατανόηση του τρόπου σκέψης των υπολογιστών και των ανθρώπων μας βοηθά να κατανοήσουμε γιατί η Υπολογιστική Σκέψη είναι ένα τόσο ισχυρό εργαλείο. Ενώ οι υπολογιστές βασίζονται στη λογική και τη δομή, η ανθρώπινη σκέψη φέρνει ευελιξία και δημιουργικότητα. Και τα δύο έχουν δυνατά σημεία και ο συνδυασμός τους μπορεί να οδηγήσει σε καλύτερη επίλυση προβλημάτων.</a:t>
            </a:r>
            <a:endParaRPr b="0" i="0" sz="1400" u="none" cap="none" strike="noStrike">
              <a:solidFill>
                <a:srgbClr val="000000"/>
              </a:solidFill>
              <a:latin typeface="Arial"/>
              <a:ea typeface="Arial"/>
              <a:cs typeface="Arial"/>
              <a:sym typeface="Arial"/>
            </a:endParaRPr>
          </a:p>
        </p:txBody>
      </p:sp>
      <p:sp>
        <p:nvSpPr>
          <p:cNvPr id="609" name="Google Shape;609;p73"/>
          <p:cNvSpPr txBox="1"/>
          <p:nvPr/>
        </p:nvSpPr>
        <p:spPr>
          <a:xfrm>
            <a:off x="689429" y="5013690"/>
            <a:ext cx="10813143" cy="52318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Υπολογιστική Σκέψη γεφυρώνει αυτούς τους δύο κόσμους: μας διδάσκει να προσεγγίζουμε προβλήματα όπως ένας υπολογιστής (σαφές, λογικές, δομημένες) ενώ εξακολουθεί να χρησιμοποιεί την ανθρώπινη ικανότητα να προσαρμόζεται, να μαθαίνει και να καινοτομεί.</a:t>
            </a:r>
            <a:endParaRPr b="0" i="0" sz="1400" u="none" cap="none" strike="noStrike">
              <a:solidFill>
                <a:srgbClr val="000000"/>
              </a:solidFill>
              <a:latin typeface="Arial"/>
              <a:ea typeface="Arial"/>
              <a:cs typeface="Arial"/>
              <a:sym typeface="Arial"/>
            </a:endParaRPr>
          </a:p>
        </p:txBody>
      </p:sp>
      <p:graphicFrame>
        <p:nvGraphicFramePr>
          <p:cNvPr id="610" name="Google Shape;610;p73"/>
          <p:cNvGraphicFramePr/>
          <p:nvPr/>
        </p:nvGraphicFramePr>
        <p:xfrm>
          <a:off x="2032000" y="2398751"/>
          <a:ext cx="3000000" cy="3000000"/>
        </p:xfrm>
        <a:graphic>
          <a:graphicData uri="http://schemas.openxmlformats.org/drawingml/2006/table">
            <a:tbl>
              <a:tblPr bandRow="1" firstRow="1">
                <a:noFill/>
                <a:tableStyleId>{CF1818F7-4AB8-4B55-85CB-FB50FA904ACD}</a:tableStyleId>
              </a:tblPr>
              <a:tblGrid>
                <a:gridCol w="4064000"/>
                <a:gridCol w="4064000"/>
              </a:tblGrid>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Υπολογιστές</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Άνθρωποι</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Ακολουθ</a:t>
                      </a:r>
                      <a:r>
                        <a:rPr lang="en-US" sz="1200" u="none" cap="none" strike="noStrike"/>
                        <a:t>ούν</a:t>
                      </a:r>
                      <a:r>
                        <a:rPr lang="en-US" sz="1200" u="none" cap="none" strike="noStrike">
                          <a:latin typeface="Arial"/>
                          <a:ea typeface="Arial"/>
                          <a:cs typeface="Arial"/>
                          <a:sym typeface="Arial"/>
                        </a:rPr>
                        <a:t> αυστηρές, βήμα προς βήμα οδηγίες</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Μπορ</a:t>
                      </a:r>
                      <a:r>
                        <a:rPr lang="en-US" sz="1200" u="none" cap="none" strike="noStrike"/>
                        <a:t>ούν</a:t>
                      </a:r>
                      <a:r>
                        <a:rPr lang="en-US" sz="1200" u="none" cap="none" strike="noStrike">
                          <a:latin typeface="Arial"/>
                          <a:ea typeface="Arial"/>
                          <a:cs typeface="Arial"/>
                          <a:sym typeface="Arial"/>
                        </a:rPr>
                        <a:t> να προσαρμόσ</a:t>
                      </a:r>
                      <a:r>
                        <a:rPr lang="en-US" sz="1200" u="none" cap="none" strike="noStrike"/>
                        <a:t>ουν</a:t>
                      </a:r>
                      <a:r>
                        <a:rPr lang="en-US" sz="1200" u="none" cap="none" strike="noStrike">
                          <a:latin typeface="Arial"/>
                          <a:ea typeface="Arial"/>
                          <a:cs typeface="Arial"/>
                          <a:sym typeface="Arial"/>
                        </a:rPr>
                        <a:t> τα βήματα ή να αλλάξει προσέγγιση στη μέση της διαδικασίας</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Χρησιμοποι</a:t>
                      </a:r>
                      <a:r>
                        <a:rPr lang="en-US" sz="1200" u="none" cap="none" strike="noStrike"/>
                        <a:t>ούν</a:t>
                      </a:r>
                      <a:r>
                        <a:rPr lang="en-US" sz="1200" u="none" cap="none" strike="noStrike">
                          <a:latin typeface="Arial"/>
                          <a:ea typeface="Arial"/>
                          <a:cs typeface="Arial"/>
                          <a:sym typeface="Arial"/>
                        </a:rPr>
                        <a:t> δυαδική γλώσσα (0 και 1) για την επεξεργασία δεδομένων</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Χρησιμοποι</a:t>
                      </a:r>
                      <a:r>
                        <a:rPr lang="en-US" sz="1200" u="none" cap="none" strike="noStrike"/>
                        <a:t>ούν</a:t>
                      </a:r>
                      <a:r>
                        <a:rPr b="0" i="0" lang="en-US" sz="1200" u="none" cap="none" strike="noStrike">
                          <a:solidFill>
                            <a:schemeClr val="dk1"/>
                          </a:solidFill>
                          <a:latin typeface="Arial"/>
                          <a:ea typeface="Arial"/>
                          <a:cs typeface="Arial"/>
                          <a:sym typeface="Arial"/>
                        </a:rPr>
                        <a:t> τη γλώσσα, το συναίσθημα, τη διαίσθηση και την εμπειρία</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Λ</a:t>
                      </a:r>
                      <a:r>
                        <a:rPr lang="en-US" sz="1200" u="none" cap="none" strike="noStrike"/>
                        <a:t>αμβάνουν</a:t>
                      </a:r>
                      <a:r>
                        <a:rPr lang="en-US" sz="1200" u="none" cap="none" strike="noStrike">
                          <a:latin typeface="Arial"/>
                          <a:ea typeface="Arial"/>
                          <a:cs typeface="Arial"/>
                          <a:sym typeface="Arial"/>
                        </a:rPr>
                        <a:t> αποφάσεις με βάση λογικές πύλες</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Λ</a:t>
                      </a:r>
                      <a:r>
                        <a:rPr lang="en-US" sz="1200" u="none" cap="none" strike="noStrike"/>
                        <a:t>αμβάνουν</a:t>
                      </a:r>
                      <a:r>
                        <a:rPr lang="en-US" sz="1200" u="none" cap="none" strike="noStrike">
                          <a:latin typeface="Arial"/>
                          <a:ea typeface="Arial"/>
                          <a:cs typeface="Arial"/>
                          <a:sym typeface="Arial"/>
                        </a:rPr>
                        <a:t> αποφάσεις με βάση τη λογική και τα συναισθήματα/πλαίσιο</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Επαναλ</a:t>
                      </a:r>
                      <a:r>
                        <a:rPr lang="en-US" sz="1200" u="none" cap="none" strike="noStrike"/>
                        <a:t>αμβάνουν</a:t>
                      </a:r>
                      <a:r>
                        <a:rPr lang="en-US" sz="1200" u="none" cap="none" strike="noStrike">
                          <a:latin typeface="Arial"/>
                          <a:ea typeface="Arial"/>
                          <a:cs typeface="Arial"/>
                          <a:sym typeface="Arial"/>
                        </a:rPr>
                        <a:t> τις εργασίες για λόγους ακρίβειας</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Μ</a:t>
                      </a:r>
                      <a:r>
                        <a:rPr lang="en-US" sz="1200" u="none" cap="none" strike="noStrike"/>
                        <a:t>αθαίνουν</a:t>
                      </a:r>
                      <a:r>
                        <a:rPr lang="en-US" sz="1200" u="none" cap="none" strike="noStrike">
                          <a:latin typeface="Arial"/>
                          <a:ea typeface="Arial"/>
                          <a:cs typeface="Arial"/>
                          <a:sym typeface="Arial"/>
                        </a:rPr>
                        <a:t> από την εμπειρία και αλλά</a:t>
                      </a:r>
                      <a:r>
                        <a:rPr lang="en-US" sz="1200" u="none" cap="none" strike="noStrike"/>
                        <a:t>ζουν</a:t>
                      </a:r>
                      <a:r>
                        <a:rPr lang="en-US" sz="1200" u="none" cap="none" strike="noStrike">
                          <a:latin typeface="Arial"/>
                          <a:ea typeface="Arial"/>
                          <a:cs typeface="Arial"/>
                          <a:sym typeface="Arial"/>
                        </a:rPr>
                        <a:t> συμπεριφορά</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Δεν </a:t>
                      </a:r>
                      <a:r>
                        <a:rPr lang="en-US" sz="1200" u="none" cap="none" strike="noStrike">
                          <a:latin typeface="Arial"/>
                          <a:ea typeface="Arial"/>
                          <a:cs typeface="Arial"/>
                          <a:sym typeface="Arial"/>
                        </a:rPr>
                        <a:t>«καταλαβαίν</a:t>
                      </a:r>
                      <a:r>
                        <a:rPr lang="en-US" sz="1200" u="none" cap="none" strike="noStrike"/>
                        <a:t>ουν</a:t>
                      </a:r>
                      <a:r>
                        <a:rPr lang="en-US" sz="1200" u="none" cap="none" strike="noStrike">
                          <a:latin typeface="Arial"/>
                          <a:ea typeface="Arial"/>
                          <a:cs typeface="Arial"/>
                          <a:sym typeface="Arial"/>
                        </a:rPr>
                        <a:t>» τι κάνουν</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Σκ</a:t>
                      </a:r>
                      <a:r>
                        <a:rPr lang="en-US" sz="1200" u="none" cap="none" strike="noStrike"/>
                        <a:t>έφτονται</a:t>
                      </a:r>
                      <a:r>
                        <a:rPr lang="en-US" sz="1200" u="none" cap="none" strike="noStrike">
                          <a:latin typeface="Arial"/>
                          <a:ea typeface="Arial"/>
                          <a:cs typeface="Arial"/>
                          <a:sym typeface="Arial"/>
                        </a:rPr>
                        <a:t>, φαντ</a:t>
                      </a:r>
                      <a:r>
                        <a:rPr lang="en-US" sz="1200" u="none" cap="none" strike="noStrike"/>
                        <a:t>άζονται</a:t>
                      </a:r>
                      <a:r>
                        <a:rPr lang="en-US" sz="1200" u="none" cap="none" strike="noStrike">
                          <a:latin typeface="Arial"/>
                          <a:ea typeface="Arial"/>
                          <a:cs typeface="Arial"/>
                          <a:sym typeface="Arial"/>
                        </a:rPr>
                        <a:t> και δημιουργ</a:t>
                      </a:r>
                      <a:r>
                        <a:rPr lang="en-US" sz="1200" u="none" cap="none" strike="noStrike"/>
                        <a:t>ούν</a:t>
                      </a:r>
                      <a:r>
                        <a:rPr lang="en-US" sz="1200" u="none" cap="none" strike="noStrike">
                          <a:latin typeface="Arial"/>
                          <a:ea typeface="Arial"/>
                          <a:cs typeface="Arial"/>
                          <a:sym typeface="Arial"/>
                        </a:rPr>
                        <a:t> νέες ιδέες</a:t>
                      </a:r>
                      <a:endParaRPr sz="12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611" name="Google Shape;611;p73"/>
          <p:cNvSpPr/>
          <p:nvPr/>
        </p:nvSpPr>
        <p:spPr>
          <a:xfrm>
            <a:off x="765847" y="5828296"/>
            <a:ext cx="10660306" cy="719645"/>
          </a:xfrm>
          <a:prstGeom prst="rect">
            <a:avLst/>
          </a:prstGeom>
          <a:solidFill>
            <a:srgbClr val="678877"/>
          </a:solidFill>
          <a:ln>
            <a:noFill/>
          </a:ln>
        </p:spPr>
        <p:txBody>
          <a:bodyPr anchorCtr="0" anchor="ctr" bIns="45700" lIns="91425" spcFirstLastPara="1" rIns="756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Τώρα που διερευνήσαμε πώς σκέφτονται διαφορετικά οι υπολογιστές και οι άνθρωποι, ήρθε η ώρα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να διευκρινίσουμε μια σημαντική διάκριση που θα μας καθοδηγήσει σε όλη τη δομή της ενότητας: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τη διαφορά μεταξύ Υπολογιστικής Σκέψης και προγραμματισμού.</a:t>
            </a:r>
            <a:endParaRPr b="0" i="1" sz="1100" u="none" cap="none" strike="noStrike">
              <a:solidFill>
                <a:schemeClr val="lt1"/>
              </a:solidFill>
              <a:latin typeface="Arial"/>
              <a:ea typeface="Arial"/>
              <a:cs typeface="Arial"/>
              <a:sym typeface="Arial"/>
            </a:endParaRPr>
          </a:p>
        </p:txBody>
      </p:sp>
      <p:pic>
        <p:nvPicPr>
          <p:cNvPr descr="Dibujo de mujer con la boca abierta&#10;&#10;El contenido generado por IA puede ser incorrecto." id="612" name="Google Shape;612;p73"/>
          <p:cNvPicPr preferRelativeResize="0"/>
          <p:nvPr/>
        </p:nvPicPr>
        <p:blipFill rotWithShape="1">
          <a:blip r:embed="rId3">
            <a:alphaModFix/>
          </a:blip>
          <a:srcRect b="0" l="0" r="0" t="0"/>
          <a:stretch/>
        </p:blipFill>
        <p:spPr>
          <a:xfrm>
            <a:off x="10333024" y="5359060"/>
            <a:ext cx="1498940" cy="14989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7" name="Shape 617"/>
        <p:cNvGrpSpPr/>
        <p:nvPr/>
      </p:nvGrpSpPr>
      <p:grpSpPr>
        <a:xfrm>
          <a:off x="0" y="0"/>
          <a:ext cx="0" cy="0"/>
          <a:chOff x="0" y="0"/>
          <a:chExt cx="0" cy="0"/>
        </a:xfrm>
      </p:grpSpPr>
      <p:sp>
        <p:nvSpPr>
          <p:cNvPr id="618" name="Google Shape;618;p74"/>
          <p:cNvSpPr/>
          <p:nvPr/>
        </p:nvSpPr>
        <p:spPr>
          <a:xfrm>
            <a:off x="1159099" y="5658028"/>
            <a:ext cx="6572504" cy="899806"/>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Η Υπολογιστική Σκέψη μας βοηθά να σκεφτόμαστε καθαρά.</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Ο προγραμματισμός μας βοηθά να εκτελέσουμε αυτές τις σκέψεις.</a:t>
            </a:r>
            <a:endParaRPr b="0" i="0" sz="1400" u="none" cap="none" strike="noStrike">
              <a:solidFill>
                <a:srgbClr val="000000"/>
              </a:solidFill>
              <a:latin typeface="Arial"/>
              <a:ea typeface="Arial"/>
              <a:cs typeface="Arial"/>
              <a:sym typeface="Arial"/>
            </a:endParaRPr>
          </a:p>
        </p:txBody>
      </p:sp>
      <p:sp>
        <p:nvSpPr>
          <p:cNvPr id="619" name="Google Shape;619;p74"/>
          <p:cNvSpPr txBox="1"/>
          <p:nvPr/>
        </p:nvSpPr>
        <p:spPr>
          <a:xfrm>
            <a:off x="406399" y="561362"/>
            <a:ext cx="7325204" cy="808864"/>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Προγραμματισμός εναντίον Υπολογιστικής Σκέψης: βασικές διαφορές</a:t>
            </a:r>
            <a:endParaRPr b="1" i="0" sz="2800" u="none" cap="none" strike="noStrike">
              <a:solidFill>
                <a:schemeClr val="dk1"/>
              </a:solidFill>
              <a:latin typeface="Arial"/>
              <a:ea typeface="Arial"/>
              <a:cs typeface="Arial"/>
              <a:sym typeface="Arial"/>
            </a:endParaRPr>
          </a:p>
        </p:txBody>
      </p:sp>
      <p:sp>
        <p:nvSpPr>
          <p:cNvPr id="620" name="Google Shape;620;p74"/>
          <p:cNvSpPr txBox="1"/>
          <p:nvPr/>
        </p:nvSpPr>
        <p:spPr>
          <a:xfrm>
            <a:off x="240975" y="1591538"/>
            <a:ext cx="7656052" cy="37856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Υπάρχει συχνά σύγχυση μεταξύ CT και προγραμματισμού, αλλά είναι σημαντικό να κατανοήσουμε ότι δεν είναι το ίδιο. Σύμφωνα με τη Διεθνή Εταιρεία Τεχνολογίας στην Εκπαίδευση (ISTE), </a:t>
            </a:r>
            <a:r>
              <a:rPr b="1" i="0" lang="en-US" sz="1400" u="none" cap="none" strike="noStrike">
                <a:solidFill>
                  <a:srgbClr val="000000"/>
                </a:solidFill>
                <a:latin typeface="Arial"/>
                <a:ea typeface="Arial"/>
                <a:cs typeface="Arial"/>
                <a:sym typeface="Arial"/>
              </a:rPr>
              <a:t>τόσο η ΥΣ όσο και ο προγραμματισμός χρησιμοποιούν παρόμοιες γνωστικές διαδικασίες και στοχεύουν στην ανάλυση και επίλυση προβλημάτων χρησιμοποιώντας αλγοριθμική σκέψη</a:t>
            </a:r>
            <a:r>
              <a:rPr b="0" i="0" lang="en-US" sz="1400" u="none" cap="none" strike="noStrike">
                <a:solidFill>
                  <a:srgbClr val="000000"/>
                </a:solidFill>
                <a:latin typeface="Arial"/>
                <a:ea typeface="Arial"/>
                <a:cs typeface="Arial"/>
                <a:sym typeface="Arial"/>
              </a:rPr>
              <a:t>. Ωστόσο, η βασική διαφορά έγκειται στην εστίασή τους.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Η Υπολογιστική Σκέψη είναι η γνωστική ικανότητα επίλυσης προβλημάτων λογικά και συστηματικά</a:t>
            </a:r>
            <a:r>
              <a:rPr b="0" i="0" lang="en-US" sz="1400" u="none" cap="none" strike="noStrike">
                <a:solidFill>
                  <a:srgbClr val="000000"/>
                </a:solidFill>
                <a:latin typeface="Arial"/>
                <a:ea typeface="Arial"/>
                <a:cs typeface="Arial"/>
                <a:sym typeface="Arial"/>
              </a:rPr>
              <a:t>. Περιλαμβάνει την ανάλυση ενός προβλήματος, τον εντοπισμό προτύπων, την αφαίρεση σχετικών πληροφοριών και το σχεδιασμό μιας λύσης βήμα προς βήμα, ανεξάρτητα από το αν εμπλέκεται υπολογιστής.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Ο προγραμματισμός, από την άλλη πλευρά, είναι η τεχνική ικανότητα υλοποίησης αυτών των λύσεων μέσω κώδικα. Απαιτείται επίσημη εκμάθηση και εξοικείωση με γλώσσες προγραμματισμού για να μετατραπούν οι ιδέες σε εκτελέσιμες οδηγίες για μια μηχανή.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Για να διευκρινιστεί αυτή η διάκριση, ο οργανισμός Programamos προσφέρει έναν χρήσιμο ορισμό: μπορούμε να κατανοήσουμε την ΥΣ ως νοητική δεξιότητα, ενώ ο προγραμματισμός είναι ένα πρακτικό εργαλείο που κάνει αυτή τη σκέψη σε πράξη.</a:t>
            </a:r>
            <a:endParaRPr b="0" i="0" sz="1400" u="none" cap="none" strike="noStrike">
              <a:solidFill>
                <a:srgbClr val="000000"/>
              </a:solidFill>
              <a:latin typeface="Arial"/>
              <a:ea typeface="Arial"/>
              <a:cs typeface="Arial"/>
              <a:sym typeface="Arial"/>
            </a:endParaRPr>
          </a:p>
        </p:txBody>
      </p:sp>
      <p:pic>
        <p:nvPicPr>
          <p:cNvPr id="621" name="Google Shape;621;p74"/>
          <p:cNvPicPr preferRelativeResize="0"/>
          <p:nvPr/>
        </p:nvPicPr>
        <p:blipFill rotWithShape="1">
          <a:blip r:embed="rId3">
            <a:alphaModFix/>
          </a:blip>
          <a:srcRect b="0" l="30340" r="30342" t="0"/>
          <a:stretch/>
        </p:blipFill>
        <p:spPr>
          <a:xfrm>
            <a:off x="8140700" y="-1"/>
            <a:ext cx="4051300" cy="6858001"/>
          </a:xfrm>
          <a:prstGeom prst="rect">
            <a:avLst/>
          </a:prstGeom>
          <a:noFill/>
          <a:ln>
            <a:noFill/>
          </a:ln>
        </p:spPr>
      </p:pic>
      <p:sp>
        <p:nvSpPr>
          <p:cNvPr id="622" name="Google Shape;622;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pic>
        <p:nvPicPr>
          <p:cNvPr descr="Un dibujo animado&#10;&#10;El contenido generado por IA puede ser incorrecto." id="623" name="Google Shape;623;p74"/>
          <p:cNvPicPr preferRelativeResize="0"/>
          <p:nvPr/>
        </p:nvPicPr>
        <p:blipFill rotWithShape="1">
          <a:blip r:embed="rId4">
            <a:alphaModFix/>
          </a:blip>
          <a:srcRect b="0" l="0" r="0" t="0"/>
          <a:stretch/>
        </p:blipFill>
        <p:spPr>
          <a:xfrm>
            <a:off x="291416" y="5523730"/>
            <a:ext cx="1168401" cy="11684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pic>
        <p:nvPicPr>
          <p:cNvPr id="630" name="Google Shape;630;p7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31" name="Google Shape;631;p75"/>
          <p:cNvSpPr txBox="1"/>
          <p:nvPr/>
        </p:nvSpPr>
        <p:spPr>
          <a:xfrm>
            <a:off x="11097640" y="6417719"/>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1400" u="none" cap="none" strike="noStrike">
              <a:solidFill>
                <a:srgbClr val="000000"/>
              </a:solidFill>
              <a:latin typeface="Gill Sans"/>
              <a:ea typeface="Gill Sans"/>
              <a:cs typeface="Gill Sans"/>
              <a:sym typeface="Gill Sans"/>
            </a:endParaRPr>
          </a:p>
        </p:txBody>
      </p:sp>
      <p:sp>
        <p:nvSpPr>
          <p:cNvPr id="632" name="Google Shape;632;p75"/>
          <p:cNvSpPr txBox="1"/>
          <p:nvPr/>
        </p:nvSpPr>
        <p:spPr>
          <a:xfrm>
            <a:off x="7280212" y="219557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n-US" sz="2800" u="none" cap="none" strike="noStrike">
                <a:solidFill>
                  <a:schemeClr val="lt1"/>
                </a:solidFill>
                <a:latin typeface="Arial"/>
                <a:ea typeface="Arial"/>
                <a:cs typeface="Arial"/>
                <a:sym typeface="Arial"/>
              </a:rPr>
              <a:t>ΕΝΟΤΗΤΑ 4</a:t>
            </a:r>
            <a:endParaRPr b="0" i="0" sz="2800" u="none" cap="none" strike="noStrike">
              <a:solidFill>
                <a:schemeClr val="lt1"/>
              </a:solidFill>
              <a:latin typeface="Arial"/>
              <a:ea typeface="Arial"/>
              <a:cs typeface="Arial"/>
              <a:sym typeface="Arial"/>
            </a:endParaRPr>
          </a:p>
        </p:txBody>
      </p:sp>
      <p:sp>
        <p:nvSpPr>
          <p:cNvPr id="633" name="Google Shape;633;p75"/>
          <p:cNvSpPr txBox="1"/>
          <p:nvPr/>
        </p:nvSpPr>
        <p:spPr>
          <a:xfrm>
            <a:off x="7465926" y="356385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n-US" sz="2200" u="none" cap="none" strike="noStrike">
                <a:solidFill>
                  <a:schemeClr val="lt1"/>
                </a:solidFill>
                <a:latin typeface="Arial"/>
                <a:ea typeface="Arial"/>
                <a:cs typeface="Arial"/>
                <a:sym typeface="Arial"/>
              </a:rPr>
              <a:t>Βασικές αρχές Υπολογιστικής Σκέψης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7" name="Shape 637"/>
        <p:cNvGrpSpPr/>
        <p:nvPr/>
      </p:nvGrpSpPr>
      <p:grpSpPr>
        <a:xfrm>
          <a:off x="0" y="0"/>
          <a:ext cx="0" cy="0"/>
          <a:chOff x="0" y="0"/>
          <a:chExt cx="0" cy="0"/>
        </a:xfrm>
      </p:grpSpPr>
      <p:sp>
        <p:nvSpPr>
          <p:cNvPr id="638" name="Google Shape;638;p76"/>
          <p:cNvSpPr txBox="1"/>
          <p:nvPr/>
        </p:nvSpPr>
        <p:spPr>
          <a:xfrm>
            <a:off x="3773510" y="526533"/>
            <a:ext cx="8010659" cy="4339622"/>
          </a:xfrm>
          <a:prstGeom prst="rect">
            <a:avLst/>
          </a:prstGeom>
          <a:noFill/>
          <a:ln>
            <a:noFill/>
          </a:ln>
        </p:spPr>
        <p:txBody>
          <a:bodyPr anchorCtr="0" anchor="t" bIns="45700" lIns="91425" spcFirstLastPara="1" rIns="91425" wrap="square" tIns="45700">
            <a:noAutofit/>
          </a:bodyPr>
          <a:lstStyle/>
          <a:p>
            <a:pPr indent="0" lvl="0" marL="0" marR="0" rtl="0" algn="just">
              <a:lnSpc>
                <a:spcPct val="107000"/>
              </a:lnSpc>
              <a:spcBef>
                <a:spcPts val="1000"/>
              </a:spcBef>
              <a:spcAft>
                <a:spcPts val="0"/>
              </a:spcAft>
              <a:buClr>
                <a:srgbClr val="293737"/>
              </a:buClr>
              <a:buSzPts val="1614"/>
              <a:buFont typeface="Arial"/>
              <a:buNone/>
            </a:pPr>
            <a:r>
              <a:rPr b="0" i="0" lang="en-US" sz="1600" u="none" cap="none" strike="noStrike">
                <a:solidFill>
                  <a:schemeClr val="dk1"/>
                </a:solidFill>
                <a:latin typeface="Arial"/>
                <a:ea typeface="Arial"/>
                <a:cs typeface="Arial"/>
                <a:sym typeface="Arial"/>
              </a:rPr>
              <a:t>Όταν αντιμετωπίζουμε μια πρόκληση ή μια δυσκολία, δύο πράγματα μπορεί να συμβούν: Είτε η ανασφάλεια κυριαρχεί και γίνεται δύσκολο να αντιμετωπίσουμε το πρόβλημα, είτε η κατανόηση της Υπολογιστικής Σκέψης μας βοηθά να παραμένουμε ήρεμοι και να σκεφτόμαστε στρατηγικά για να βρούμε έναν τρόπο να το ξεπεράσουμε.</a:t>
            </a:r>
            <a:endParaRPr b="0" i="0" sz="16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ts val="1614"/>
              <a:buFont typeface="Arial"/>
              <a:buNone/>
            </a:pPr>
            <a:r>
              <a:rPr b="0" i="0" lang="en-US" sz="1600" u="none" cap="none" strike="noStrike">
                <a:solidFill>
                  <a:schemeClr val="dk1"/>
                </a:solidFill>
                <a:latin typeface="Arial"/>
                <a:ea typeface="Arial"/>
                <a:cs typeface="Arial"/>
                <a:sym typeface="Arial"/>
              </a:rPr>
              <a:t>Έχοντας αυτή τη νοοτροπία μας επιτρέπει να οικοδομήσουμε εμπιστοσύνη και να προσδιορίσουμε τα βήματα που χρειαζόμαστε για να αντιμετωπίσουμε τις προκλήσεις πιο αποτελεσματικά.</a:t>
            </a:r>
            <a:endParaRPr b="0" i="0" sz="16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ts val="1614"/>
              <a:buFont typeface="Arial"/>
              <a:buNone/>
            </a:pPr>
            <a:r>
              <a:rPr b="0" i="0" lang="en-US" sz="1600" u="none" cap="none" strike="noStrike">
                <a:solidFill>
                  <a:schemeClr val="dk1"/>
                </a:solidFill>
                <a:latin typeface="Arial"/>
                <a:ea typeface="Arial"/>
                <a:cs typeface="Arial"/>
                <a:sym typeface="Arial"/>
              </a:rPr>
              <a:t>Η Υπολογιστική Σκέψη μας διδάσκει έναν τρόπο σκέψης, μια δομημένη προσέγγιση για την αντιμετώπιση διαφορετικών προβλημάτων. Αλλά…</a:t>
            </a:r>
            <a:endParaRPr b="0" i="0" sz="1600" u="none" cap="none" strike="noStrike">
              <a:solidFill>
                <a:srgbClr val="000000"/>
              </a:solidFill>
              <a:latin typeface="Arial"/>
              <a:ea typeface="Arial"/>
              <a:cs typeface="Arial"/>
              <a:sym typeface="Arial"/>
            </a:endParaRPr>
          </a:p>
          <a:p>
            <a:pPr indent="0" lvl="0" marL="0" marR="0" rtl="0" algn="ctr">
              <a:lnSpc>
                <a:spcPct val="107000"/>
              </a:lnSpc>
              <a:spcBef>
                <a:spcPts val="1800"/>
              </a:spcBef>
              <a:spcAft>
                <a:spcPts val="0"/>
              </a:spcAft>
              <a:buClr>
                <a:srgbClr val="293737"/>
              </a:buClr>
              <a:buSzPts val="1614"/>
              <a:buFont typeface="Arial"/>
              <a:buNone/>
            </a:pPr>
            <a:r>
              <a:rPr b="1" i="0" lang="en-US" sz="1600" u="none" cap="none" strike="noStrike">
                <a:solidFill>
                  <a:schemeClr val="dk1"/>
                </a:solidFill>
                <a:latin typeface="Arial"/>
                <a:ea typeface="Arial"/>
                <a:cs typeface="Arial"/>
                <a:sym typeface="Arial"/>
              </a:rPr>
              <a:t>Τι σημαίνει η εφαρμογή της Υπολογιστικής Σκέψης στην πράξη;</a:t>
            </a:r>
            <a:endParaRPr b="0" i="0" sz="16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ts val="1614"/>
              <a:buFont typeface="Arial"/>
              <a:buNone/>
            </a:pPr>
            <a:r>
              <a:rPr b="0" i="0" lang="en-US" sz="1600" u="none" cap="none" strike="noStrike">
                <a:solidFill>
                  <a:schemeClr val="dk1"/>
                </a:solidFill>
                <a:latin typeface="Arial"/>
                <a:ea typeface="Arial"/>
                <a:cs typeface="Arial"/>
                <a:sym typeface="Arial"/>
              </a:rPr>
              <a:t>Έχουμε ήδη ορίσει την έννοια, τώρα ήρθε η ώρα να εξερευνήσουμε πώς λειτουργεί.</a:t>
            </a:r>
            <a:endParaRPr b="0" i="0" sz="16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ts val="1614"/>
              <a:buFont typeface="Arial"/>
              <a:buNone/>
            </a:pPr>
            <a:r>
              <a:rPr b="0" i="0" lang="en-US" sz="1600" u="none" cap="none" strike="noStrike">
                <a:solidFill>
                  <a:schemeClr val="dk1"/>
                </a:solidFill>
                <a:latin typeface="Arial"/>
                <a:ea typeface="Arial"/>
                <a:cs typeface="Arial"/>
                <a:sym typeface="Arial"/>
              </a:rPr>
              <a:t>Η Υπολογιστική Σκέψη μπορεί να αναλυθεί σε τέσσερα βασικά στοιχεία: Αποσύνθεση, Αναγνώριση Προτύπων, Αφαίρεση και Αλγόριθμοι.</a:t>
            </a:r>
            <a:endParaRPr b="0" i="0" sz="16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639" name="Google Shape;639;p76"/>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640" name="Google Shape;640;p76"/>
          <p:cNvSpPr/>
          <p:nvPr/>
        </p:nvSpPr>
        <p:spPr>
          <a:xfrm>
            <a:off x="3773510" y="5360391"/>
            <a:ext cx="7572777" cy="1178521"/>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Σε αυτήν την ενότητα, θα διερευνήσουμε καθεμία από τις αρχές </a:t>
            </a:r>
            <a:endParaRPr b="0" i="1"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για να κατανοήσουμε πώς μας βοηθούν να κατανοήσουμε </a:t>
            </a:r>
            <a:endParaRPr b="0" i="1"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σύνθετα προβλήματα και να δημιουργήσουμε λογικές και </a:t>
            </a:r>
            <a:endParaRPr b="0" i="1"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αποτελεσματικές λύσεις.</a:t>
            </a:r>
            <a:endParaRPr b="0" i="0" sz="16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641" name="Google Shape;641;p76"/>
          <p:cNvPicPr preferRelativeResize="0"/>
          <p:nvPr/>
        </p:nvPicPr>
        <p:blipFill rotWithShape="1">
          <a:blip r:embed="rId4">
            <a:alphaModFix/>
          </a:blip>
          <a:srcRect b="0" l="0" r="0" t="0"/>
          <a:stretch/>
        </p:blipFill>
        <p:spPr>
          <a:xfrm>
            <a:off x="10733730" y="5419919"/>
            <a:ext cx="1059463" cy="1059463"/>
          </a:xfrm>
          <a:prstGeom prst="rect">
            <a:avLst/>
          </a:prstGeom>
          <a:noFill/>
          <a:ln>
            <a:noFill/>
          </a:ln>
        </p:spPr>
      </p:pic>
      <p:sp>
        <p:nvSpPr>
          <p:cNvPr id="642" name="Google Shape;642;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17"/>
          <p:cNvSpPr txBox="1"/>
          <p:nvPr>
            <p:ph type="title"/>
          </p:nvPr>
        </p:nvSpPr>
        <p:spPr>
          <a:xfrm>
            <a:off x="7752425" y="2423325"/>
            <a:ext cx="3643500" cy="2011500"/>
          </a:xfrm>
          <a:prstGeom prst="rect">
            <a:avLst/>
          </a:prstGeom>
          <a:noFill/>
          <a:ln>
            <a:noFill/>
          </a:ln>
        </p:spPr>
        <p:txBody>
          <a:bodyPr anchorCtr="0" anchor="ctr" bIns="45700" lIns="91425" spcFirstLastPara="1" rIns="91425" wrap="square" tIns="45700">
            <a:normAutofit/>
          </a:bodyPr>
          <a:lstStyle/>
          <a:p>
            <a:pPr indent="0" lvl="0" marL="0" rtl="0" algn="ctr">
              <a:lnSpc>
                <a:spcPct val="125000"/>
              </a:lnSpc>
              <a:spcBef>
                <a:spcPts val="0"/>
              </a:spcBef>
              <a:spcAft>
                <a:spcPts val="0"/>
              </a:spcAft>
              <a:buClr>
                <a:srgbClr val="243131"/>
              </a:buClr>
              <a:buSzPts val="1400"/>
              <a:buNone/>
            </a:pPr>
            <a:r>
              <a:rPr b="1" lang="en-US" sz="2800">
                <a:latin typeface="Arial"/>
                <a:ea typeface="Arial"/>
                <a:cs typeface="Arial"/>
                <a:sym typeface="Arial"/>
              </a:rPr>
              <a:t>Βασικά στοιχεία:</a:t>
            </a:r>
            <a:br>
              <a:rPr b="1" lang="en-US" sz="2800">
                <a:latin typeface="Arial"/>
                <a:ea typeface="Arial"/>
                <a:cs typeface="Arial"/>
                <a:sym typeface="Arial"/>
              </a:rPr>
            </a:br>
            <a:br>
              <a:rPr b="1" lang="en-US" sz="2800">
                <a:latin typeface="Arial"/>
                <a:ea typeface="Arial"/>
                <a:cs typeface="Arial"/>
                <a:sym typeface="Arial"/>
              </a:rPr>
            </a:br>
            <a:r>
              <a:rPr b="1" lang="en-US" sz="4000">
                <a:latin typeface="Arial"/>
                <a:ea typeface="Arial"/>
                <a:cs typeface="Arial"/>
                <a:sym typeface="Arial"/>
              </a:rPr>
              <a:t>Αποσύνθεση</a:t>
            </a:r>
            <a:endParaRPr>
              <a:latin typeface="Arial"/>
              <a:ea typeface="Arial"/>
              <a:cs typeface="Arial"/>
              <a:sym typeface="Arial"/>
            </a:endParaRPr>
          </a:p>
        </p:txBody>
      </p:sp>
      <p:pic>
        <p:nvPicPr>
          <p:cNvPr id="650" name="Google Shape;650;p17"/>
          <p:cNvPicPr preferRelativeResize="0"/>
          <p:nvPr/>
        </p:nvPicPr>
        <p:blipFill rotWithShape="1">
          <a:blip r:embed="rId3">
            <a:alphaModFix/>
          </a:blip>
          <a:srcRect b="0" l="0" r="0" t="0"/>
          <a:stretch/>
        </p:blipFill>
        <p:spPr>
          <a:xfrm>
            <a:off x="203792" y="471744"/>
            <a:ext cx="7464790" cy="5884606"/>
          </a:xfrm>
          <a:prstGeom prst="rect">
            <a:avLst/>
          </a:prstGeom>
          <a:noFill/>
          <a:ln>
            <a:noFill/>
          </a:ln>
        </p:spPr>
      </p:pic>
      <p:sp>
        <p:nvSpPr>
          <p:cNvPr id="651" name="Google Shape;651;p17"/>
          <p:cNvSpPr txBox="1"/>
          <p:nvPr/>
        </p:nvSpPr>
        <p:spPr>
          <a:xfrm>
            <a:off x="3331694" y="1824406"/>
            <a:ext cx="1208985"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Πώς να φτιάξετε πρωινό</a:t>
            </a:r>
            <a:endParaRPr b="0" i="0" sz="1200" u="none" cap="none" strike="noStrike">
              <a:solidFill>
                <a:srgbClr val="000000"/>
              </a:solidFill>
              <a:latin typeface="Arial"/>
              <a:ea typeface="Arial"/>
              <a:cs typeface="Arial"/>
              <a:sym typeface="Arial"/>
            </a:endParaRPr>
          </a:p>
        </p:txBody>
      </p:sp>
      <p:sp>
        <p:nvSpPr>
          <p:cNvPr id="652" name="Google Shape;652;p17"/>
          <p:cNvSpPr txBox="1"/>
          <p:nvPr/>
        </p:nvSpPr>
        <p:spPr>
          <a:xfrm>
            <a:off x="2099516" y="3626770"/>
            <a:ext cx="1039067" cy="27695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Κάντε τοστ</a:t>
            </a:r>
            <a:endParaRPr b="0" i="0" sz="1200" u="none" cap="none" strike="noStrike">
              <a:solidFill>
                <a:srgbClr val="000000"/>
              </a:solidFill>
              <a:latin typeface="Arial"/>
              <a:ea typeface="Arial"/>
              <a:cs typeface="Arial"/>
              <a:sym typeface="Arial"/>
            </a:endParaRPr>
          </a:p>
        </p:txBody>
      </p:sp>
      <p:sp>
        <p:nvSpPr>
          <p:cNvPr id="653" name="Google Shape;653;p17"/>
          <p:cNvSpPr txBox="1"/>
          <p:nvPr/>
        </p:nvSpPr>
        <p:spPr>
          <a:xfrm>
            <a:off x="4628170" y="3660054"/>
            <a:ext cx="1124027" cy="27695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Κάντε καφέ</a:t>
            </a:r>
            <a:endParaRPr b="0" i="0" sz="1200" u="none" cap="none" strike="noStrike">
              <a:solidFill>
                <a:srgbClr val="000000"/>
              </a:solidFill>
              <a:latin typeface="Arial"/>
              <a:ea typeface="Arial"/>
              <a:cs typeface="Arial"/>
              <a:sym typeface="Arial"/>
            </a:endParaRPr>
          </a:p>
        </p:txBody>
      </p:sp>
      <p:sp>
        <p:nvSpPr>
          <p:cNvPr id="654" name="Google Shape;654;p17"/>
          <p:cNvSpPr txBox="1"/>
          <p:nvPr/>
        </p:nvSpPr>
        <p:spPr>
          <a:xfrm>
            <a:off x="4937886" y="5392936"/>
            <a:ext cx="703145"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Βράστε νερό</a:t>
            </a:r>
            <a:endParaRPr b="0" i="0" sz="1200" u="none" cap="none" strike="noStrike">
              <a:solidFill>
                <a:srgbClr val="000000"/>
              </a:solidFill>
              <a:latin typeface="Arial"/>
              <a:ea typeface="Arial"/>
              <a:cs typeface="Arial"/>
              <a:sym typeface="Arial"/>
            </a:endParaRPr>
          </a:p>
        </p:txBody>
      </p:sp>
      <p:sp>
        <p:nvSpPr>
          <p:cNvPr id="655" name="Google Shape;655;p17"/>
          <p:cNvSpPr txBox="1"/>
          <p:nvPr/>
        </p:nvSpPr>
        <p:spPr>
          <a:xfrm>
            <a:off x="5847370"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Brew tea</a:t>
            </a:r>
            <a:endParaRPr b="0" i="0" sz="1400" u="none" cap="none" strike="noStrike">
              <a:solidFill>
                <a:srgbClr val="000000"/>
              </a:solidFill>
              <a:latin typeface="Arial"/>
              <a:ea typeface="Arial"/>
              <a:cs typeface="Arial"/>
              <a:sym typeface="Arial"/>
            </a:endParaRPr>
          </a:p>
        </p:txBody>
      </p:sp>
      <p:sp>
        <p:nvSpPr>
          <p:cNvPr id="656" name="Google Shape;656;p17"/>
          <p:cNvSpPr txBox="1"/>
          <p:nvPr/>
        </p:nvSpPr>
        <p:spPr>
          <a:xfrm>
            <a:off x="6756854" y="5392936"/>
            <a:ext cx="703145"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Βάλτε γάλα</a:t>
            </a:r>
            <a:endParaRPr b="0" i="0" sz="1200" u="none" cap="none" strike="noStrike">
              <a:solidFill>
                <a:srgbClr val="000000"/>
              </a:solidFill>
              <a:latin typeface="Arial"/>
              <a:ea typeface="Arial"/>
              <a:cs typeface="Arial"/>
              <a:sym typeface="Arial"/>
            </a:endParaRPr>
          </a:p>
        </p:txBody>
      </p:sp>
      <p:sp>
        <p:nvSpPr>
          <p:cNvPr id="657" name="Google Shape;657;p17"/>
          <p:cNvSpPr txBox="1"/>
          <p:nvPr/>
        </p:nvSpPr>
        <p:spPr>
          <a:xfrm>
            <a:off x="321641" y="5392936"/>
            <a:ext cx="703145"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Κόψτε ψωμί</a:t>
            </a:r>
            <a:endParaRPr b="0" i="0" sz="1200" u="none" cap="none" strike="noStrike">
              <a:solidFill>
                <a:srgbClr val="000000"/>
              </a:solidFill>
              <a:latin typeface="Arial"/>
              <a:ea typeface="Arial"/>
              <a:cs typeface="Arial"/>
              <a:sym typeface="Arial"/>
            </a:endParaRPr>
          </a:p>
        </p:txBody>
      </p:sp>
      <p:sp>
        <p:nvSpPr>
          <p:cNvPr id="658" name="Google Shape;658;p17"/>
          <p:cNvSpPr txBox="1"/>
          <p:nvPr/>
        </p:nvSpPr>
        <p:spPr>
          <a:xfrm>
            <a:off x="1231125" y="5392936"/>
            <a:ext cx="703145"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Ψήστε το</a:t>
            </a:r>
            <a:endParaRPr b="0" i="0" sz="1200" u="none" cap="none" strike="noStrike">
              <a:solidFill>
                <a:srgbClr val="000000"/>
              </a:solidFill>
              <a:latin typeface="Arial"/>
              <a:ea typeface="Arial"/>
              <a:cs typeface="Arial"/>
              <a:sym typeface="Arial"/>
            </a:endParaRPr>
          </a:p>
        </p:txBody>
      </p:sp>
      <p:sp>
        <p:nvSpPr>
          <p:cNvPr id="659" name="Google Shape;659;p17"/>
          <p:cNvSpPr txBox="1"/>
          <p:nvPr/>
        </p:nvSpPr>
        <p:spPr>
          <a:xfrm>
            <a:off x="2099516" y="5392936"/>
            <a:ext cx="765339"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Βάλτε βούτυρο</a:t>
            </a:r>
            <a:endParaRPr b="0" i="0" sz="1200" u="none" cap="none" strike="noStrike">
              <a:solidFill>
                <a:srgbClr val="000000"/>
              </a:solidFill>
              <a:latin typeface="Arial"/>
              <a:ea typeface="Arial"/>
              <a:cs typeface="Arial"/>
              <a:sym typeface="Arial"/>
            </a:endParaRPr>
          </a:p>
        </p:txBody>
      </p:sp>
      <p:sp>
        <p:nvSpPr>
          <p:cNvPr id="660" name="Google Shape;660;p17"/>
          <p:cNvSpPr txBox="1"/>
          <p:nvPr/>
        </p:nvSpPr>
        <p:spPr>
          <a:xfrm>
            <a:off x="2953540" y="5392936"/>
            <a:ext cx="954637"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Βάλτε μαρμελάδα</a:t>
            </a:r>
            <a:endParaRPr b="0" i="0" sz="1200" u="none" cap="none" strike="noStrike">
              <a:solidFill>
                <a:srgbClr val="000000"/>
              </a:solidFill>
              <a:latin typeface="Arial"/>
              <a:ea typeface="Arial"/>
              <a:cs typeface="Arial"/>
              <a:sym typeface="Arial"/>
            </a:endParaRPr>
          </a:p>
        </p:txBody>
      </p:sp>
      <p:sp>
        <p:nvSpPr>
          <p:cNvPr id="661" name="Google Shape;661;p17"/>
          <p:cNvSpPr txBox="1"/>
          <p:nvPr/>
        </p:nvSpPr>
        <p:spPr>
          <a:xfrm>
            <a:off x="903585" y="6202482"/>
            <a:ext cx="5853269"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Αποσύνθεση της διαδικασίας παρασκευής ενός αγγλικού πρωινού</a:t>
            </a:r>
            <a:endParaRPr b="1" i="1" sz="1400" u="none" cap="none" strike="noStrike">
              <a:solidFill>
                <a:srgbClr val="000000"/>
              </a:solidFill>
              <a:latin typeface="Arial"/>
              <a:ea typeface="Arial"/>
              <a:cs typeface="Arial"/>
              <a:sym typeface="Arial"/>
            </a:endParaRPr>
          </a:p>
        </p:txBody>
      </p:sp>
      <p:sp>
        <p:nvSpPr>
          <p:cNvPr id="662" name="Google Shape;662;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8" name="Shape 668"/>
        <p:cNvGrpSpPr/>
        <p:nvPr/>
      </p:nvGrpSpPr>
      <p:grpSpPr>
        <a:xfrm>
          <a:off x="0" y="0"/>
          <a:ext cx="0" cy="0"/>
          <a:chOff x="0" y="0"/>
          <a:chExt cx="0" cy="0"/>
        </a:xfrm>
      </p:grpSpPr>
      <p:pic>
        <p:nvPicPr>
          <p:cNvPr id="669" name="Google Shape;669;p18"/>
          <p:cNvPicPr preferRelativeResize="0"/>
          <p:nvPr/>
        </p:nvPicPr>
        <p:blipFill rotWithShape="1">
          <a:blip r:embed="rId3">
            <a:alphaModFix/>
          </a:blip>
          <a:srcRect b="0" l="0" r="0" t="0"/>
          <a:stretch/>
        </p:blipFill>
        <p:spPr>
          <a:xfrm>
            <a:off x="8064177" y="1412300"/>
            <a:ext cx="4042956" cy="3188159"/>
          </a:xfrm>
          <a:prstGeom prst="rect">
            <a:avLst/>
          </a:prstGeom>
          <a:noFill/>
          <a:ln>
            <a:noFill/>
          </a:ln>
        </p:spPr>
      </p:pic>
      <p:sp>
        <p:nvSpPr>
          <p:cNvPr id="670" name="Google Shape;670;p18"/>
          <p:cNvSpPr txBox="1"/>
          <p:nvPr/>
        </p:nvSpPr>
        <p:spPr>
          <a:xfrm>
            <a:off x="487203" y="782677"/>
            <a:ext cx="7576974" cy="35393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βρισκόμαστε αντιμέτωποι με μια πρόκληση, μπορεί συχνά να αισθανόμαστε πολύ περίπλοκο για να το λύσουμε ταυτόχρονα. Η αποσύνθεση στοχεύει να αναλύσει αυτό το μεγάλο πρόβλημα σε πολλαπλά μικρότερα προβλήματα.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Η αποσύνθεση είναι η διαδικασία διάσπασης ενός πολύπλοκου προβλήματος ή συστήματος σε μικρότερα μέρη. Αυτό επιτρέπει την ευκολότερη ανάλυση, την ανάπτυξη λύσεων και τη συνολική κατανόηση κάθε στοιχείου πριν από την αντιμετώπιση του προβλήματος συνολικά. Είναι ένα ουσιαστικό πρώτο βήμα στην υπολογιστική σκέψη.</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Σε αυτό το παράδειγμα, το «φτιάχνοντας πρωινό» χωρίζεται σε απλούστερες δευτερεύουσες εργασίες, όπως η παρασκευή τοστ και η παρασκευή τσαγιού. Κάθε ένα από αυτά αναλύεται περαιτέρω. Για παράδειγμα: κόψιμο ψωμιού σε φέτες, φρυγανιά, βραστό νερό κ.λπ.</a:t>
            </a:r>
            <a:endParaRPr b="0" i="0" sz="1400" u="none" cap="none" strike="noStrike">
              <a:solidFill>
                <a:srgbClr val="000000"/>
              </a:solidFill>
              <a:latin typeface="Arial"/>
              <a:ea typeface="Arial"/>
              <a:cs typeface="Arial"/>
              <a:sym typeface="Arial"/>
            </a:endParaRPr>
          </a:p>
        </p:txBody>
      </p:sp>
      <p:sp>
        <p:nvSpPr>
          <p:cNvPr id="671" name="Google Shape;671;p18"/>
          <p:cNvSpPr txBox="1"/>
          <p:nvPr/>
        </p:nvSpPr>
        <p:spPr>
          <a:xfrm>
            <a:off x="360608" y="4270376"/>
            <a:ext cx="11048695" cy="15696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Αυτή η προσέγγιση εξυπηρετεί δύο βασικούς σκοπούς: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3"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Μειώνει την αίσθηση ότι κατακλύζεσαι από την πολυπλοκότητα.</a:t>
            </a:r>
            <a:endParaRPr b="0" i="0" sz="1400" u="none" cap="none" strike="noStrike">
              <a:solidFill>
                <a:srgbClr val="000000"/>
              </a:solidFill>
              <a:latin typeface="Arial"/>
              <a:ea typeface="Arial"/>
              <a:cs typeface="Arial"/>
              <a:sym typeface="Arial"/>
            </a:endParaRPr>
          </a:p>
          <a:p>
            <a:pPr indent="0" lvl="3"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3"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Επιτρέπει την κατανομή των ευθυνών. Για παράδειγμα, ένα άτομο κάνει το τοστ ενώ ένα άλλο ετοιμάζει το τσάι.</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672" name="Google Shape;672;p18"/>
          <p:cNvPicPr preferRelativeResize="0"/>
          <p:nvPr/>
        </p:nvPicPr>
        <p:blipFill rotWithShape="1">
          <a:blip r:embed="rId4">
            <a:alphaModFix/>
          </a:blip>
          <a:srcRect b="0" l="0" r="0" t="0"/>
          <a:stretch/>
        </p:blipFill>
        <p:spPr>
          <a:xfrm>
            <a:off x="857092" y="4757113"/>
            <a:ext cx="331200" cy="331200"/>
          </a:xfrm>
          <a:prstGeom prst="rect">
            <a:avLst/>
          </a:prstGeom>
          <a:noFill/>
          <a:ln>
            <a:noFill/>
          </a:ln>
        </p:spPr>
      </p:pic>
      <p:sp>
        <p:nvSpPr>
          <p:cNvPr id="673" name="Google Shape;673;p18"/>
          <p:cNvSpPr/>
          <p:nvPr/>
        </p:nvSpPr>
        <p:spPr>
          <a:xfrm>
            <a:off x="516652" y="5839996"/>
            <a:ext cx="11158696" cy="791307"/>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Το «Διαίρει και βασίλευε» είναι ένας θεμελιώδης πυλώνας της Υπολογιστικής Σκέψης. Επιλύοντας τα μικρότερα προβλήματα, αυξάνουμε τις πιθανότητες να φτάσουμε στη συνολική λύση πιο γρήγορα και αποτελεσματικά.</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74" name="Google Shape;674;p18"/>
          <p:cNvPicPr preferRelativeResize="0"/>
          <p:nvPr/>
        </p:nvPicPr>
        <p:blipFill rotWithShape="1">
          <a:blip r:embed="rId5">
            <a:alphaModFix/>
          </a:blip>
          <a:srcRect b="0" l="0" r="0" t="0"/>
          <a:stretch/>
        </p:blipFill>
        <p:spPr>
          <a:xfrm>
            <a:off x="11116340" y="5445700"/>
            <a:ext cx="1024379" cy="1024379"/>
          </a:xfrm>
          <a:prstGeom prst="rect">
            <a:avLst/>
          </a:prstGeom>
          <a:noFill/>
          <a:ln>
            <a:noFill/>
          </a:ln>
        </p:spPr>
      </p:pic>
      <p:sp>
        <p:nvSpPr>
          <p:cNvPr id="675" name="Google Shape;675;p18"/>
          <p:cNvSpPr txBox="1"/>
          <p:nvPr>
            <p:ph type="title"/>
          </p:nvPr>
        </p:nvSpPr>
        <p:spPr>
          <a:xfrm>
            <a:off x="2872232" y="351365"/>
            <a:ext cx="6447536" cy="497838"/>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Αποσύνθεση</a:t>
            </a:r>
            <a:endParaRPr/>
          </a:p>
        </p:txBody>
      </p:sp>
      <p:sp>
        <p:nvSpPr>
          <p:cNvPr id="676" name="Google Shape;676;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cono&#10;&#10;Descripción generada automáticamente" id="677" name="Google Shape;677;p18"/>
          <p:cNvPicPr preferRelativeResize="0"/>
          <p:nvPr/>
        </p:nvPicPr>
        <p:blipFill rotWithShape="1">
          <a:blip r:embed="rId4">
            <a:alphaModFix/>
          </a:blip>
          <a:srcRect b="0" l="0" r="0" t="0"/>
          <a:stretch/>
        </p:blipFill>
        <p:spPr>
          <a:xfrm>
            <a:off x="857092" y="5238038"/>
            <a:ext cx="331200" cy="331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3" name="Shape 683"/>
        <p:cNvGrpSpPr/>
        <p:nvPr/>
      </p:nvGrpSpPr>
      <p:grpSpPr>
        <a:xfrm>
          <a:off x="0" y="0"/>
          <a:ext cx="0" cy="0"/>
          <a:chOff x="0" y="0"/>
          <a:chExt cx="0" cy="0"/>
        </a:xfrm>
      </p:grpSpPr>
      <p:sp>
        <p:nvSpPr>
          <p:cNvPr id="684" name="Google Shape;684;p77"/>
          <p:cNvSpPr/>
          <p:nvPr/>
        </p:nvSpPr>
        <p:spPr>
          <a:xfrm>
            <a:off x="4648200" y="4255981"/>
            <a:ext cx="6904074" cy="2393808"/>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5" name="Google Shape;685;p77"/>
          <p:cNvSpPr txBox="1"/>
          <p:nvPr/>
        </p:nvSpPr>
        <p:spPr>
          <a:xfrm>
            <a:off x="586501" y="819656"/>
            <a:ext cx="11018997" cy="320083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αποσυνθέτουμε ένα πρόβλημα, το απλοποιούμε για να διευκολύνουμε την επίλυσή του, αλλά και ευκολότερη τη διδασκαλία, την ανάθεση και την προσαρμογή. Ειδικά για τους ενήλικες εκπαιδευόμενους, αυτή η τεχνική βοηθά στη μετατόπιση της εστίασης από την υπερένταση στον εντοπισμό ενός ξεκάθαρου σημείου εκκίνησης.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πρέπει να γνωρίζουν οι εκπαιδευτές: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Η αποσύνθεση χτίζει την εμπιστοσύνη των μαθητών. Οι μικρές νίκες έχουν σημασία, η επίτευξη μικρότερων δευτερευουσών εργασιών ενθαρρύνει την πρόοδο και το κίνητρο.</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Είναι ένας ισχυρός τρόπος για να μοντελοποιήσετε την κριτική σκέψη δυνατά. Μιλήστε για το πώς θα αναλύσετε ένα πρόβλημα.</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Σε ομαδικές ρυθμίσεις, η αποσύνθεση είναι ιδανική για συνεργασία, καθώς κάθε μαθητής ή ομάδα μπορεί να αντιμετωπίσει ένα μέρος και αργότερα να συγκεντρώσει την πλήρη λύση.</a:t>
            </a:r>
            <a:endParaRPr b="0" i="1" sz="1600" u="none" cap="none" strike="noStrike">
              <a:solidFill>
                <a:srgbClr val="000000"/>
              </a:solidFill>
              <a:latin typeface="Arial"/>
              <a:ea typeface="Arial"/>
              <a:cs typeface="Arial"/>
              <a:sym typeface="Arial"/>
            </a:endParaRPr>
          </a:p>
        </p:txBody>
      </p:sp>
      <p:sp>
        <p:nvSpPr>
          <p:cNvPr id="686" name="Google Shape;686;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faz de usuario gráfica, Aplicación, Calendario&#10;&#10;El contenido generado por IA puede ser incorrecto." id="687" name="Google Shape;687;p77"/>
          <p:cNvPicPr preferRelativeResize="0"/>
          <p:nvPr/>
        </p:nvPicPr>
        <p:blipFill rotWithShape="1">
          <a:blip r:embed="rId3">
            <a:alphaModFix/>
          </a:blip>
          <a:srcRect b="0" l="0" r="0" t="0"/>
          <a:stretch/>
        </p:blipFill>
        <p:spPr>
          <a:xfrm>
            <a:off x="1189089" y="4020492"/>
            <a:ext cx="2684411" cy="2684411"/>
          </a:xfrm>
          <a:prstGeom prst="rect">
            <a:avLst/>
          </a:prstGeom>
          <a:noFill/>
          <a:ln>
            <a:noFill/>
          </a:ln>
        </p:spPr>
      </p:pic>
      <p:sp>
        <p:nvSpPr>
          <p:cNvPr id="688" name="Google Shape;688;p77"/>
          <p:cNvSpPr txBox="1"/>
          <p:nvPr/>
        </p:nvSpPr>
        <p:spPr>
          <a:xfrm>
            <a:off x="4805769" y="4680059"/>
            <a:ext cx="6588937" cy="172350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Επιλέξτε μια καθημερινή εργασία (Για παράδειγμα, προγραμματίστε ένα πάρτι γενεθλίων). Ζητήστε από τους μαθητές να εργαστούν σε ζευγάρια ή μικρές ομάδες και χωρίστε το σε υποεργασίες. Τότε ρωτήστε:</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Ποιες δευτερεύουσες εργασίες εξαρτώνται από άλλες;</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Μπορούν να γίνουν παράλληλα;</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Σε ποιον θα αναθέτετε τον καθένα;</a:t>
            </a:r>
            <a:endParaRPr b="0" i="0" sz="1400" u="none" cap="none" strike="noStrike">
              <a:solidFill>
                <a:srgbClr val="000000"/>
              </a:solidFill>
              <a:latin typeface="Arial"/>
              <a:ea typeface="Arial"/>
              <a:cs typeface="Arial"/>
              <a:sym typeface="Arial"/>
            </a:endParaRPr>
          </a:p>
        </p:txBody>
      </p:sp>
      <p:sp>
        <p:nvSpPr>
          <p:cNvPr id="689" name="Google Shape;689;p77"/>
          <p:cNvSpPr txBox="1"/>
          <p:nvPr/>
        </p:nvSpPr>
        <p:spPr>
          <a:xfrm>
            <a:off x="4805769" y="4311443"/>
            <a:ext cx="6588937"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Ιδέα δραστηριότητας εκπαιδευτή</a:t>
            </a:r>
            <a:endParaRPr b="1" i="0" sz="1600" u="none" cap="none" strike="noStrike">
              <a:solidFill>
                <a:srgbClr val="000000"/>
              </a:solidFill>
              <a:latin typeface="Arial"/>
              <a:ea typeface="Arial"/>
              <a:cs typeface="Arial"/>
              <a:sym typeface="Arial"/>
            </a:endParaRPr>
          </a:p>
        </p:txBody>
      </p:sp>
      <p:sp>
        <p:nvSpPr>
          <p:cNvPr id="690" name="Google Shape;690;p77"/>
          <p:cNvSpPr txBox="1"/>
          <p:nvPr>
            <p:ph type="title"/>
          </p:nvPr>
        </p:nvSpPr>
        <p:spPr>
          <a:xfrm>
            <a:off x="2872232" y="351365"/>
            <a:ext cx="6447536" cy="497838"/>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Αποσύνθεση</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6" name="Shape 696"/>
        <p:cNvGrpSpPr/>
        <p:nvPr/>
      </p:nvGrpSpPr>
      <p:grpSpPr>
        <a:xfrm>
          <a:off x="0" y="0"/>
          <a:ext cx="0" cy="0"/>
          <a:chOff x="0" y="0"/>
          <a:chExt cx="0" cy="0"/>
        </a:xfrm>
      </p:grpSpPr>
      <p:sp>
        <p:nvSpPr>
          <p:cNvPr id="697" name="Google Shape;697;p78"/>
          <p:cNvSpPr/>
          <p:nvPr/>
        </p:nvSpPr>
        <p:spPr>
          <a:xfrm>
            <a:off x="613114" y="5829300"/>
            <a:ext cx="10965772" cy="685800"/>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Χρησιμοποιήστε την αποσύνθεση για να σχεδιάσετε τις δικές σας συνεδρίες. Χωρίστε το μάθημά σας σε εισαγωγή, πρακτική, ομαδική εργασία και προβληματισμό. Μοντελοποιήστε την τεχνική κατά τη διδασκαλία της.</a:t>
            </a:r>
            <a:endParaRPr b="0" i="0" sz="1600" u="none" cap="none" strike="noStrike">
              <a:solidFill>
                <a:schemeClr val="lt1"/>
              </a:solidFill>
              <a:latin typeface="Arial"/>
              <a:ea typeface="Arial"/>
              <a:cs typeface="Arial"/>
              <a:sym typeface="Arial"/>
            </a:endParaRPr>
          </a:p>
        </p:txBody>
      </p:sp>
      <p:sp>
        <p:nvSpPr>
          <p:cNvPr id="698" name="Google Shape;698;p78"/>
          <p:cNvSpPr txBox="1"/>
          <p:nvPr/>
        </p:nvSpPr>
        <p:spPr>
          <a:xfrm>
            <a:off x="617808" y="802788"/>
            <a:ext cx="11018997" cy="4970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πραγματική ζωή: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Ο προγραμματισμός ενός ταξιδιού για διακοπές γίνεται λιγότερο αγχωτικός όταν χωρίζεται σε μέρη: επιλογή προορισμού, καθορισμός προϋπολογισμού, κράτηση μεταφοράς, εύρεση διαμονής, δημιουργία δρομολογίου.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επιχείρηση:</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Φανταστείτε να οργανώνετε μια εκδήλωση εκπαίδευσης εταιρείας. Αποσυντίθεται σε:</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Αυτές οι εργασίες μπορούν να διεκπεραιωθούν από διαφορετικά μέλη της ομάδας και να προγραμματιστούν σε ένα χρονοδιάγραμμα.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μπορούν να κάνουν οι εκπαιδευτές: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Επισημάνετε την πραγματική αξία: Οι μαθητές συχνά εμπλέκονται καλύτερα όταν μπορούν να δουν πώς μια δεξιότητα μεταφέρεται στην προσωπική ή επαγγελματική τους ζωή.</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Ενθαρρύνετε τους μαθητές να αναλογιστούν: </a:t>
            </a:r>
            <a:r>
              <a:rPr b="0" i="1" lang="en-US" sz="1600" u="none" cap="none" strike="noStrike">
                <a:solidFill>
                  <a:srgbClr val="000000"/>
                </a:solidFill>
                <a:latin typeface="Arial"/>
                <a:ea typeface="Arial"/>
                <a:cs typeface="Arial"/>
                <a:sym typeface="Arial"/>
              </a:rPr>
              <a:t>«Ποιο πολύπλοκο έργο αντιμετωπίσατε πρόσφατα; Πώς θα μπορούσατε να το αναλύσετε;».</a:t>
            </a:r>
            <a:endParaRPr b="0" i="1"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Οραματιστείτε την αποσύνθεση χρησιμοποιώντας χάρτες μυαλού, post-it ή ψηφιακούς πίνακες.</a:t>
            </a:r>
            <a:endParaRPr b="0" i="0" sz="1600" u="none" cap="none" strike="noStrike">
              <a:solidFill>
                <a:srgbClr val="000000"/>
              </a:solidFill>
              <a:latin typeface="Arial"/>
              <a:ea typeface="Arial"/>
              <a:cs typeface="Arial"/>
              <a:sym typeface="Arial"/>
            </a:endParaRPr>
          </a:p>
        </p:txBody>
      </p:sp>
      <p:sp>
        <p:nvSpPr>
          <p:cNvPr id="699" name="Google Shape;699;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sp>
        <p:nvSpPr>
          <p:cNvPr id="700" name="Google Shape;700;p78"/>
          <p:cNvSpPr txBox="1"/>
          <p:nvPr/>
        </p:nvSpPr>
        <p:spPr>
          <a:xfrm>
            <a:off x="867114" y="2499432"/>
            <a:ext cx="3763880" cy="58473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Κράτηση του χώρου</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Προετοιμασία εκπαιδευτικού υλικού</a:t>
            </a:r>
            <a:endParaRPr b="0" i="0" sz="1600" u="none" cap="none" strike="noStrike">
              <a:solidFill>
                <a:schemeClr val="dk1"/>
              </a:solidFill>
              <a:latin typeface="Arial"/>
              <a:ea typeface="Arial"/>
              <a:cs typeface="Arial"/>
              <a:sym typeface="Arial"/>
            </a:endParaRPr>
          </a:p>
        </p:txBody>
      </p:sp>
      <p:sp>
        <p:nvSpPr>
          <p:cNvPr id="701" name="Google Shape;701;p78"/>
          <p:cNvSpPr txBox="1"/>
          <p:nvPr/>
        </p:nvSpPr>
        <p:spPr>
          <a:xfrm>
            <a:off x="5027733" y="2492225"/>
            <a:ext cx="3001926" cy="58473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Αποστολή προσκλήσεων</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Τακτοποίηση τροφοδοσίας</a:t>
            </a:r>
            <a:endParaRPr b="0" i="0" sz="1400" u="none" cap="none" strike="noStrike">
              <a:solidFill>
                <a:srgbClr val="000000"/>
              </a:solidFill>
              <a:latin typeface="Arial"/>
              <a:ea typeface="Arial"/>
              <a:cs typeface="Arial"/>
              <a:sym typeface="Arial"/>
            </a:endParaRPr>
          </a:p>
        </p:txBody>
      </p:sp>
      <p:sp>
        <p:nvSpPr>
          <p:cNvPr id="702" name="Google Shape;702;p78"/>
          <p:cNvSpPr txBox="1"/>
          <p:nvPr/>
        </p:nvSpPr>
        <p:spPr>
          <a:xfrm>
            <a:off x="8426398" y="2504096"/>
            <a:ext cx="3001926" cy="33855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Συλλογή σχολίων</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03" name="Google Shape;703;p78"/>
          <p:cNvPicPr preferRelativeResize="0"/>
          <p:nvPr/>
        </p:nvPicPr>
        <p:blipFill rotWithShape="1">
          <a:blip r:embed="rId3">
            <a:alphaModFix/>
          </a:blip>
          <a:srcRect b="0" l="0" r="0" t="0"/>
          <a:stretch/>
        </p:blipFill>
        <p:spPr>
          <a:xfrm>
            <a:off x="11116340" y="5445700"/>
            <a:ext cx="1024379" cy="1024379"/>
          </a:xfrm>
          <a:prstGeom prst="rect">
            <a:avLst/>
          </a:prstGeom>
          <a:noFill/>
          <a:ln>
            <a:noFill/>
          </a:ln>
        </p:spPr>
      </p:pic>
      <p:sp>
        <p:nvSpPr>
          <p:cNvPr id="704" name="Google Shape;704;p78"/>
          <p:cNvSpPr txBox="1"/>
          <p:nvPr>
            <p:ph type="title"/>
          </p:nvPr>
        </p:nvSpPr>
        <p:spPr>
          <a:xfrm>
            <a:off x="2872232" y="351365"/>
            <a:ext cx="6447536" cy="497838"/>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Αποσύνθεση</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active IQ Test May Better Predict Real-World Achievement | Scientific  American" id="712" name="Google Shape;712;p21"/>
          <p:cNvPicPr preferRelativeResize="0"/>
          <p:nvPr/>
        </p:nvPicPr>
        <p:blipFill rotWithShape="1">
          <a:blip r:embed="rId3">
            <a:alphaModFix/>
          </a:blip>
          <a:srcRect b="0" l="0" r="0" t="0"/>
          <a:stretch/>
        </p:blipFill>
        <p:spPr>
          <a:xfrm>
            <a:off x="1427342" y="1305555"/>
            <a:ext cx="4246890" cy="4246890"/>
          </a:xfrm>
          <a:prstGeom prst="rect">
            <a:avLst/>
          </a:prstGeom>
          <a:noFill/>
          <a:ln>
            <a:noFill/>
          </a:ln>
        </p:spPr>
      </p:pic>
      <p:sp>
        <p:nvSpPr>
          <p:cNvPr id="713" name="Google Shape;713;p21"/>
          <p:cNvSpPr txBox="1"/>
          <p:nvPr/>
        </p:nvSpPr>
        <p:spPr>
          <a:xfrm>
            <a:off x="2619281" y="5743773"/>
            <a:ext cx="1942887"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Μοτίβα και σχήματα</a:t>
            </a:r>
            <a:endParaRPr b="1" i="1" sz="1400" u="none" cap="none" strike="noStrike">
              <a:solidFill>
                <a:srgbClr val="000000"/>
              </a:solidFill>
              <a:latin typeface="Arial"/>
              <a:ea typeface="Arial"/>
              <a:cs typeface="Arial"/>
              <a:sym typeface="Arial"/>
            </a:endParaRPr>
          </a:p>
        </p:txBody>
      </p:sp>
      <p:sp>
        <p:nvSpPr>
          <p:cNvPr id="714" name="Google Shape;714;p21"/>
          <p:cNvSpPr txBox="1"/>
          <p:nvPr>
            <p:ph type="title"/>
          </p:nvPr>
        </p:nvSpPr>
        <p:spPr>
          <a:xfrm>
            <a:off x="7752428" y="2423319"/>
            <a:ext cx="3477547" cy="201136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3100">
                <a:latin typeface="Arial"/>
                <a:ea typeface="Arial"/>
                <a:cs typeface="Arial"/>
                <a:sym typeface="Arial"/>
              </a:rPr>
              <a:t>Βασικά στοιχεία:</a:t>
            </a:r>
            <a:br>
              <a:rPr b="1" lang="en-US" sz="3100">
                <a:latin typeface="Arial"/>
                <a:ea typeface="Arial"/>
                <a:cs typeface="Arial"/>
                <a:sym typeface="Arial"/>
              </a:rPr>
            </a:br>
            <a:br>
              <a:rPr b="1" lang="en-US" sz="2800">
                <a:latin typeface="Arial"/>
                <a:ea typeface="Arial"/>
                <a:cs typeface="Arial"/>
                <a:sym typeface="Arial"/>
              </a:rPr>
            </a:br>
            <a:r>
              <a:rPr b="1" lang="en-US" sz="4400">
                <a:latin typeface="Arial"/>
                <a:ea typeface="Arial"/>
                <a:cs typeface="Arial"/>
                <a:sym typeface="Arial"/>
              </a:rPr>
              <a:t>Αναγνώριση προτύπων</a:t>
            </a:r>
            <a:endParaRPr sz="44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0" name="Shape 720"/>
        <p:cNvGrpSpPr/>
        <p:nvPr/>
      </p:nvGrpSpPr>
      <p:grpSpPr>
        <a:xfrm>
          <a:off x="0" y="0"/>
          <a:ext cx="0" cy="0"/>
          <a:chOff x="0" y="0"/>
          <a:chExt cx="0" cy="0"/>
        </a:xfrm>
      </p:grpSpPr>
      <p:sp>
        <p:nvSpPr>
          <p:cNvPr id="721" name="Google Shape;721;p79"/>
          <p:cNvSpPr txBox="1"/>
          <p:nvPr>
            <p:ph type="title"/>
          </p:nvPr>
        </p:nvSpPr>
        <p:spPr>
          <a:xfrm>
            <a:off x="3293364" y="213207"/>
            <a:ext cx="5605272" cy="55362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Αναγνώριση προτύπων</a:t>
            </a:r>
            <a:endParaRPr b="1" sz="2800">
              <a:latin typeface="Arial"/>
              <a:ea typeface="Arial"/>
              <a:cs typeface="Arial"/>
              <a:sym typeface="Arial"/>
            </a:endParaRPr>
          </a:p>
        </p:txBody>
      </p:sp>
      <p:sp>
        <p:nvSpPr>
          <p:cNvPr id="722" name="Google Shape;722;p79"/>
          <p:cNvSpPr txBox="1"/>
          <p:nvPr/>
        </p:nvSpPr>
        <p:spPr>
          <a:xfrm>
            <a:off x="487203" y="787396"/>
            <a:ext cx="7576974" cy="45858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400" u="none" cap="none" strike="noStrike">
                <a:solidFill>
                  <a:srgbClr val="000000"/>
                </a:solidFill>
                <a:latin typeface="Arial"/>
                <a:ea typeface="Arial"/>
                <a:cs typeface="Arial"/>
                <a:sym typeface="Arial"/>
              </a:rPr>
              <a:t>Όταν προσπαθούμε να λύσουμε ένα πρόβλημα, στοχεύουμε να βρούμε την πιο αποτελεσματική και παραγωγική προσέγγιση. Εδώ είναι που η αναγνώριση προτύπων γίνεται πολύτιμη. Μόλις αναλύσουμε το αρχικό πρόβλημα, μπορεί να παρατηρήσουμε ότι ορισμένα μέρη επαναλαμβάνονται ή μοιάζουν μεταξύ τους, αυτά είναι που ονομάζουμε μοτίβα. Μερικές φορές, η κατάσταση μπορεί ακόμη και να μας θυμίζει ένα προηγούμενο πρόβλημα που έχουμε ήδη λύσει. Εάν μπορούμε να εντοπίσουμε αυτές τις ομοιότητες, θα είναι πολύ πιο εύκολο να αντιμετωπίσουμε τα μικρότερα μέρη του προβλήματος.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400" u="none" cap="none" strike="noStrike">
                <a:solidFill>
                  <a:srgbClr val="000000"/>
                </a:solidFill>
                <a:latin typeface="Arial"/>
                <a:ea typeface="Arial"/>
                <a:cs typeface="Arial"/>
                <a:sym typeface="Arial"/>
              </a:rPr>
              <a:t>Όταν προσπαθούμε να λύσουμε ένα πρόβλημα, στοχεύουμε να βρούμε την πιο αποτελεσματική και παραγωγική προσέγγιση. Εδώ είναι που η αναγνώριση προτύπων γίνεται πολύτιμη. Μόλις αναλύσουμε το αρχικό πρόβλημα, μπορεί να παρατηρήσουμε ότι ορισμένα μέρη επαναλαμβάνονται ή μοιάζουν μεταξύ τους, αυτά είναι που ονομάζουμε μοτίβα. Μερικές φορές, η κατάσταση μπορεί ακόμη και να μας θυμίζει ένα προηγούμενο πρόβλημα που έχουμε ήδη λύσει. Εάν μπορούμε να εντοπίσουμε αυτές τις ομοιότητες, θα είναι πολύ πιο εύκολο να αντιμετωπίσουμε τα μικρότερα μέρη του προβλήματος.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400" u="none" cap="none" strike="noStrike">
                <a:solidFill>
                  <a:srgbClr val="000000"/>
                </a:solidFill>
                <a:latin typeface="Arial"/>
                <a:ea typeface="Arial"/>
                <a:cs typeface="Arial"/>
                <a:sym typeface="Arial"/>
              </a:rPr>
              <a:t>Σε αυτή την εικόνα, μπορούμε να παρατηρήσουμε διαφορετικά σχήματα που επαναλαμβάνουν μια οπτική ακολουθία. Αναλύοντας πώς κάθε σχήμα αλλάζει ελαφρώς από το ένα στο άλλο, αρχίζουμε να παρατηρούμε μοτίβα. Για παράδειγμα, η περιστροφή ή η τοποθέτηση των μαύρων τμημάτων.</a:t>
            </a:r>
            <a:endParaRPr b="0" i="0" sz="1400" u="none" cap="none" strike="noStrike">
              <a:solidFill>
                <a:srgbClr val="000000"/>
              </a:solidFill>
              <a:latin typeface="Arial"/>
              <a:ea typeface="Arial"/>
              <a:cs typeface="Arial"/>
              <a:sym typeface="Arial"/>
            </a:endParaRPr>
          </a:p>
        </p:txBody>
      </p:sp>
      <p:sp>
        <p:nvSpPr>
          <p:cNvPr id="723" name="Google Shape;723;p79"/>
          <p:cNvSpPr/>
          <p:nvPr/>
        </p:nvSpPr>
        <p:spPr>
          <a:xfrm>
            <a:off x="487203" y="5387402"/>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Η αναγνώριση αυτών των οπτικών μοτίβων βοηθά να καταδείξουμε πώς ο εγκέφαλός μας ανιχνεύει ομοιότητες,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κάτι που είναι μια βασική δεξιότητα κατά την επίλυση προβλημάτων χρησιμοποιώντας την Υπολογιστική Σκέψη.</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24" name="Google Shape;724;p79"/>
          <p:cNvPicPr preferRelativeResize="0"/>
          <p:nvPr/>
        </p:nvPicPr>
        <p:blipFill rotWithShape="1">
          <a:blip r:embed="rId3">
            <a:alphaModFix/>
          </a:blip>
          <a:srcRect b="0" l="0" r="0" t="0"/>
          <a:stretch/>
        </p:blipFill>
        <p:spPr>
          <a:xfrm>
            <a:off x="11086891" y="5173508"/>
            <a:ext cx="1024379" cy="1024379"/>
          </a:xfrm>
          <a:prstGeom prst="rect">
            <a:avLst/>
          </a:prstGeom>
          <a:noFill/>
          <a:ln>
            <a:noFill/>
          </a:ln>
        </p:spPr>
      </p:pic>
      <p:sp>
        <p:nvSpPr>
          <p:cNvPr id="725" name="Google Shape;725;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nteractive IQ Test May Better Predict Real-World Achievement | Scientific  American" id="726" name="Google Shape;726;p79"/>
          <p:cNvPicPr preferRelativeResize="0"/>
          <p:nvPr/>
        </p:nvPicPr>
        <p:blipFill rotWithShape="1">
          <a:blip r:embed="rId4">
            <a:alphaModFix/>
          </a:blip>
          <a:srcRect b="0" l="0" r="0" t="0"/>
          <a:stretch/>
        </p:blipFill>
        <p:spPr>
          <a:xfrm>
            <a:off x="8362745" y="1369862"/>
            <a:ext cx="3495880" cy="34208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32" name="Shape 732"/>
        <p:cNvGrpSpPr/>
        <p:nvPr/>
      </p:nvGrpSpPr>
      <p:grpSpPr>
        <a:xfrm>
          <a:off x="0" y="0"/>
          <a:ext cx="0" cy="0"/>
          <a:chOff x="0" y="0"/>
          <a:chExt cx="0" cy="0"/>
        </a:xfrm>
      </p:grpSpPr>
      <p:sp>
        <p:nvSpPr>
          <p:cNvPr id="733" name="Google Shape;733;p80"/>
          <p:cNvSpPr/>
          <p:nvPr/>
        </p:nvSpPr>
        <p:spPr>
          <a:xfrm>
            <a:off x="4829175" y="3846869"/>
            <a:ext cx="6600826" cy="2679901"/>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34" name="Google Shape;734;p80"/>
          <p:cNvSpPr txBox="1"/>
          <p:nvPr/>
        </p:nvSpPr>
        <p:spPr>
          <a:xfrm>
            <a:off x="586501" y="876993"/>
            <a:ext cx="11018997" cy="320083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αναγνωρίζουμε ένα μοτίβο, μειώνουμε την πολυπλοκότητα επαναχρησιμοποιώντας αυτά που ήδη γνωρίζουμε. Για τους ενήλικες μαθητές, αυτό είναι ιδιαίτερα ισχυρό καθώς βασίζεται στην εμπειρία τους. Αντί να ξεκινούν από το μηδέν, οι μαθητές αρχίζουν να λένε ότι το έχουν ξαναδεί αυτό. Αυτή η ικανότητα είναι απαραίτητη στις καθημερινές αποφάσεις και στην επίλυση προβλημάτων.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πρέπει να γνωρίζουν οι εκπαιδευτές: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Η αναγνώριση προτύπων ενισχύει τις ικανότητες επίλυσης προβλημάτων. Οι μαθητές δεν χρειάζεται να εφεύρουν εκ νέου τον τροχό, καθώς μπορούν να εντοπίσουν τι έχει λειτουργήσει πριν.</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Είναι μια εξαιρετική ευκαιρία να συνδέσετε τη νέα γνώση με την προηγούμενη εμπειρία. Μπορείτε να ζητήσετε από τους μαθητές να μοιραστούν καταστάσεις όπου αναγνώρισαν μοτίβα πριν.</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600"/>
              </a:spcBef>
              <a:spcAft>
                <a:spcPts val="0"/>
              </a:spcAft>
              <a:buClr>
                <a:srgbClr val="000000"/>
              </a:buClr>
              <a:buSzPts val="1600"/>
              <a:buFont typeface="Noto Sans Symbols"/>
              <a:buNone/>
            </a:pPr>
            <a:r>
              <a:t/>
            </a:r>
            <a:endParaRPr b="0" i="1" sz="1600" u="none" cap="none" strike="noStrike">
              <a:solidFill>
                <a:srgbClr val="000000"/>
              </a:solidFill>
              <a:latin typeface="Arial"/>
              <a:ea typeface="Arial"/>
              <a:cs typeface="Arial"/>
              <a:sym typeface="Arial"/>
            </a:endParaRPr>
          </a:p>
        </p:txBody>
      </p:sp>
      <p:sp>
        <p:nvSpPr>
          <p:cNvPr id="735" name="Google Shape;735;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36" name="Google Shape;736;p80"/>
          <p:cNvSpPr txBox="1"/>
          <p:nvPr/>
        </p:nvSpPr>
        <p:spPr>
          <a:xfrm>
            <a:off x="5064587" y="4259303"/>
            <a:ext cx="6130002" cy="22159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Επιλέξτε μια πραγματική εργασία, όπως να πάτε για ψώνια. Ζητήστε από τους μαθητές να σκεφτούν πώς το κάνουν συνήθως και να εντοπίσουν τυχόν επαναλαμβανόμενα βήματα ή συνήθειες. Τότε ρωτήστε:</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Ελέγχετε πάντα πρώτα την κουζίνα σας;</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Αγοράζετε παρόμοια πράγματα κάθε εβδομάδα;</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Μπορείτε να σκεφτείτε μια στιγμή που η παρατήρηση ενός μοτίβου σας βοήθησε να αποφύγετε ένα πρόβλημα;</a:t>
            </a:r>
            <a:endParaRPr b="0" i="0" sz="1400" u="none" cap="none" strike="noStrike">
              <a:solidFill>
                <a:srgbClr val="000000"/>
              </a:solidFill>
              <a:latin typeface="Arial"/>
              <a:ea typeface="Arial"/>
              <a:cs typeface="Arial"/>
              <a:sym typeface="Arial"/>
            </a:endParaRPr>
          </a:p>
        </p:txBody>
      </p:sp>
      <p:sp>
        <p:nvSpPr>
          <p:cNvPr id="737" name="Google Shape;737;p80"/>
          <p:cNvSpPr txBox="1"/>
          <p:nvPr/>
        </p:nvSpPr>
        <p:spPr>
          <a:xfrm>
            <a:off x="5064587" y="3906423"/>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Ιδέα δραστηριότητας εκπαιδευτή</a:t>
            </a:r>
            <a:endParaRPr b="0" i="0" sz="1400" u="none" cap="none" strike="noStrike">
              <a:solidFill>
                <a:srgbClr val="000000"/>
              </a:solidFill>
              <a:latin typeface="Arial"/>
              <a:ea typeface="Arial"/>
              <a:cs typeface="Arial"/>
              <a:sym typeface="Arial"/>
            </a:endParaRPr>
          </a:p>
        </p:txBody>
      </p:sp>
      <p:pic>
        <p:nvPicPr>
          <p:cNvPr descr="Dibujo de mujer con la boca abierta&#10;&#10;El contenido generado por IA puede ser incorrecto." id="738" name="Google Shape;738;p80"/>
          <p:cNvPicPr preferRelativeResize="0"/>
          <p:nvPr/>
        </p:nvPicPr>
        <p:blipFill rotWithShape="1">
          <a:blip r:embed="rId3">
            <a:alphaModFix/>
          </a:blip>
          <a:srcRect b="0" l="0" r="0" t="0"/>
          <a:stretch/>
        </p:blipFill>
        <p:spPr>
          <a:xfrm>
            <a:off x="1333288" y="4054034"/>
            <a:ext cx="2595795" cy="2595795"/>
          </a:xfrm>
          <a:prstGeom prst="rect">
            <a:avLst/>
          </a:prstGeom>
          <a:noFill/>
          <a:ln>
            <a:noFill/>
          </a:ln>
        </p:spPr>
      </p:pic>
      <p:sp>
        <p:nvSpPr>
          <p:cNvPr id="739" name="Google Shape;739;p80"/>
          <p:cNvSpPr txBox="1"/>
          <p:nvPr>
            <p:ph type="title"/>
          </p:nvPr>
        </p:nvSpPr>
        <p:spPr>
          <a:xfrm>
            <a:off x="3293364" y="213207"/>
            <a:ext cx="5605272" cy="55362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Αναγνώριση προτύπων</a:t>
            </a:r>
            <a:endParaRPr b="1" sz="2800">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5" name="Shape 745"/>
        <p:cNvGrpSpPr/>
        <p:nvPr/>
      </p:nvGrpSpPr>
      <p:grpSpPr>
        <a:xfrm>
          <a:off x="0" y="0"/>
          <a:ext cx="0" cy="0"/>
          <a:chOff x="0" y="0"/>
          <a:chExt cx="0" cy="0"/>
        </a:xfrm>
      </p:grpSpPr>
      <p:sp>
        <p:nvSpPr>
          <p:cNvPr id="746" name="Google Shape;746;p81"/>
          <p:cNvSpPr/>
          <p:nvPr/>
        </p:nvSpPr>
        <p:spPr>
          <a:xfrm>
            <a:off x="613114" y="5046175"/>
            <a:ext cx="10965772" cy="1187200"/>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Ο εντοπισμός μοτίβων βοηθά τους μαθητές να επιλύουν προβλήματα πιο γρήγορα. Ενθαρρύνετέ τους να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παρατηρήσουν επαναλαμβανόμενες ρουτίνες και δείξτε τους πώς η χρήση αυτών των μοτίβων κάνει την εργασία ευκολότερη και πιο αποτελεσματική.</a:t>
            </a:r>
            <a:endParaRPr b="0" i="0" sz="1600" u="none" cap="none" strike="noStrike">
              <a:solidFill>
                <a:srgbClr val="FFFFFF"/>
              </a:solidFill>
              <a:latin typeface="Arial"/>
              <a:ea typeface="Arial"/>
              <a:cs typeface="Arial"/>
              <a:sym typeface="Arial"/>
            </a:endParaRPr>
          </a:p>
        </p:txBody>
      </p:sp>
      <p:sp>
        <p:nvSpPr>
          <p:cNvPr id="747" name="Google Shape;747;p81"/>
          <p:cNvSpPr txBox="1"/>
          <p:nvPr/>
        </p:nvSpPr>
        <p:spPr>
          <a:xfrm>
            <a:off x="613114" y="891097"/>
            <a:ext cx="11018997" cy="37702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πραγματική ζωή: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Ο εντοπισμός μοτίβων στις καθημερινές σας μετακινήσεις, όπως όταν η κίνηση τείνει να είναι πιο έντονη, σας βοηθά να προσαρμόσετε τις ώρες αναχώρησης.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επιστήμη δεδομένων: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Ανάλυση της αγοραστικής συμπεριφοράς των πελατών για τον εντοπισμό κοινών προτύπων αγορών, τα οποία μπορούν να ενημερώσουν για μελλοντικές καμπάνιες μάρκετινγκ.</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μπορούν να κάνουν οι εκπαιδευτές: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Χρησιμοποιήστε γνωστά παραδείγματα από τη ζωή των μαθητών, όπως ρουτίνες καθαρισμού, συνήθειες αγορών ή βήματα μαγειρέματος, για να πυροδοτήσετε την αναγνώριση.</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Ζητήστε από τους μαθητές να εντοπίσουν επαναλαμβανόμενα βήματα και να τα συγκρίνουν: </a:t>
            </a:r>
            <a:r>
              <a:rPr b="0" i="1" lang="en-US" sz="1600" u="none" cap="none" strike="noStrike">
                <a:solidFill>
                  <a:srgbClr val="000000"/>
                </a:solidFill>
                <a:latin typeface="Arial"/>
                <a:ea typeface="Arial"/>
                <a:cs typeface="Arial"/>
                <a:sym typeface="Arial"/>
              </a:rPr>
              <a:t>«Τι κάνετε πάντα πρώτα;»</a:t>
            </a:r>
            <a:r>
              <a:rPr b="0" i="0" lang="en-US" sz="1600" u="none" cap="none" strike="noStrike">
                <a:solidFill>
                  <a:srgbClr val="000000"/>
                </a:solidFill>
                <a:latin typeface="Arial"/>
                <a:ea typeface="Arial"/>
                <a:cs typeface="Arial"/>
                <a:sym typeface="Arial"/>
              </a:rPr>
              <a:t> </a:t>
            </a:r>
            <a:r>
              <a:rPr b="0" i="1" lang="en-US" sz="1600" u="none" cap="none" strike="noStrike">
                <a:solidFill>
                  <a:srgbClr val="000000"/>
                </a:solidFill>
                <a:latin typeface="Arial"/>
                <a:ea typeface="Arial"/>
                <a:cs typeface="Arial"/>
                <a:sym typeface="Arial"/>
              </a:rPr>
              <a:t>«Τι επαναλαμβάνεται κάθε φορά;». </a:t>
            </a:r>
            <a:endParaRPr b="0" i="1"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Τονίστε ότι η εύρεση και η επαναχρησιμοποίηση μοτίβων εξοικονομεί χρόνο και ενέργεια.</a:t>
            </a:r>
            <a:endParaRPr b="0" i="0" sz="1400" u="none" cap="none" strike="noStrike">
              <a:solidFill>
                <a:srgbClr val="000000"/>
              </a:solidFill>
              <a:latin typeface="Arial"/>
              <a:ea typeface="Arial"/>
              <a:cs typeface="Arial"/>
              <a:sym typeface="Arial"/>
            </a:endParaRPr>
          </a:p>
        </p:txBody>
      </p:sp>
      <p:sp>
        <p:nvSpPr>
          <p:cNvPr id="748" name="Google Shape;748;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49" name="Google Shape;749;p81"/>
          <p:cNvPicPr preferRelativeResize="0"/>
          <p:nvPr/>
        </p:nvPicPr>
        <p:blipFill rotWithShape="1">
          <a:blip r:embed="rId3">
            <a:alphaModFix/>
          </a:blip>
          <a:srcRect b="0" l="0" r="0" t="0"/>
          <a:stretch/>
        </p:blipFill>
        <p:spPr>
          <a:xfrm>
            <a:off x="11040084" y="4744487"/>
            <a:ext cx="1024379" cy="1024379"/>
          </a:xfrm>
          <a:prstGeom prst="rect">
            <a:avLst/>
          </a:prstGeom>
          <a:noFill/>
          <a:ln>
            <a:noFill/>
          </a:ln>
        </p:spPr>
      </p:pic>
      <p:sp>
        <p:nvSpPr>
          <p:cNvPr id="750" name="Google Shape;750;p81"/>
          <p:cNvSpPr txBox="1"/>
          <p:nvPr>
            <p:ph type="title"/>
          </p:nvPr>
        </p:nvSpPr>
        <p:spPr>
          <a:xfrm>
            <a:off x="3293364" y="213207"/>
            <a:ext cx="5605272" cy="55362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Αναγνώριση προτύπων</a:t>
            </a:r>
            <a:endParaRPr b="1" sz="2800">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25"/>
          <p:cNvSpPr txBox="1"/>
          <p:nvPr>
            <p:ph type="title"/>
          </p:nvPr>
        </p:nvSpPr>
        <p:spPr>
          <a:xfrm>
            <a:off x="1301828" y="901841"/>
            <a:ext cx="9588343" cy="84382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en-US" sz="2800">
                <a:latin typeface="Arial"/>
                <a:ea typeface="Arial"/>
                <a:cs typeface="Arial"/>
                <a:sym typeface="Arial"/>
              </a:rPr>
              <a:t>Βασικά στοιχεία: </a:t>
            </a:r>
            <a:r>
              <a:rPr b="1" lang="en-US" sz="4000">
                <a:latin typeface="Arial"/>
                <a:ea typeface="Arial"/>
                <a:cs typeface="Arial"/>
                <a:sym typeface="Arial"/>
              </a:rPr>
              <a:t>Αφαίρεση</a:t>
            </a:r>
            <a:endParaRPr sz="4000">
              <a:latin typeface="Arial"/>
              <a:ea typeface="Arial"/>
              <a:cs typeface="Arial"/>
              <a:sym typeface="Arial"/>
            </a:endParaRPr>
          </a:p>
        </p:txBody>
      </p:sp>
      <p:sp>
        <p:nvSpPr>
          <p:cNvPr id="758" name="Google Shape;758;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Warsaw metro map" id="759" name="Google Shape;759;p25"/>
          <p:cNvPicPr preferRelativeResize="0"/>
          <p:nvPr/>
        </p:nvPicPr>
        <p:blipFill rotWithShape="1">
          <a:blip r:embed="rId3">
            <a:alphaModFix/>
          </a:blip>
          <a:srcRect b="0" l="0" r="0" t="0"/>
          <a:stretch/>
        </p:blipFill>
        <p:spPr>
          <a:xfrm>
            <a:off x="1525463" y="2289287"/>
            <a:ext cx="3262012" cy="3762855"/>
          </a:xfrm>
          <a:prstGeom prst="rect">
            <a:avLst/>
          </a:prstGeom>
          <a:noFill/>
          <a:ln>
            <a:noFill/>
          </a:ln>
        </p:spPr>
      </p:pic>
      <p:pic>
        <p:nvPicPr>
          <p:cNvPr descr="WARSAW Metro Map | Art Print" id="760" name="Google Shape;760;p25"/>
          <p:cNvPicPr preferRelativeResize="0"/>
          <p:nvPr/>
        </p:nvPicPr>
        <p:blipFill rotWithShape="1">
          <a:blip r:embed="rId4">
            <a:alphaModFix/>
          </a:blip>
          <a:srcRect b="19711" l="16020" r="16620" t="20816"/>
          <a:stretch/>
        </p:blipFill>
        <p:spPr>
          <a:xfrm>
            <a:off x="7202991" y="2289287"/>
            <a:ext cx="3196218" cy="3762854"/>
          </a:xfrm>
          <a:prstGeom prst="rect">
            <a:avLst/>
          </a:prstGeom>
          <a:noFill/>
          <a:ln>
            <a:noFill/>
          </a:ln>
        </p:spPr>
      </p:pic>
      <p:pic>
        <p:nvPicPr>
          <p:cNvPr id="761" name="Google Shape;761;p25"/>
          <p:cNvPicPr preferRelativeResize="0"/>
          <p:nvPr/>
        </p:nvPicPr>
        <p:blipFill rotWithShape="1">
          <a:blip r:embed="rId5">
            <a:alphaModFix/>
          </a:blip>
          <a:srcRect b="0" l="0" r="0" t="0"/>
          <a:stretch/>
        </p:blipFill>
        <p:spPr>
          <a:xfrm>
            <a:off x="5098202" y="3429000"/>
            <a:ext cx="1794062" cy="1405353"/>
          </a:xfrm>
          <a:prstGeom prst="rect">
            <a:avLst/>
          </a:prstGeom>
          <a:noFill/>
          <a:ln>
            <a:noFill/>
          </a:ln>
        </p:spPr>
      </p:pic>
      <p:sp>
        <p:nvSpPr>
          <p:cNvPr id="762" name="Google Shape;762;p25"/>
          <p:cNvSpPr txBox="1"/>
          <p:nvPr/>
        </p:nvSpPr>
        <p:spPr>
          <a:xfrm>
            <a:off x="688258" y="6230598"/>
            <a:ext cx="10798463"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Αφαίρεση της λεπτομερούς άποψης του μετρό της Βαρσοβίας για τη δημιουργία ενός πολύ απλούστερου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και πιο ευανάγνωστου σχήματος</a:t>
            </a:r>
            <a:endParaRPr b="1" i="1"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8" name="Shape 768"/>
        <p:cNvGrpSpPr/>
        <p:nvPr/>
      </p:nvGrpSpPr>
      <p:grpSpPr>
        <a:xfrm>
          <a:off x="0" y="0"/>
          <a:ext cx="0" cy="0"/>
          <a:chOff x="0" y="0"/>
          <a:chExt cx="0" cy="0"/>
        </a:xfrm>
      </p:grpSpPr>
      <p:sp>
        <p:nvSpPr>
          <p:cNvPr id="769" name="Google Shape;769;p82"/>
          <p:cNvSpPr txBox="1"/>
          <p:nvPr>
            <p:ph type="title"/>
          </p:nvPr>
        </p:nvSpPr>
        <p:spPr>
          <a:xfrm>
            <a:off x="3293364" y="226697"/>
            <a:ext cx="5605272" cy="55362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Αφαίρεση</a:t>
            </a:r>
            <a:endParaRPr b="1" sz="2800">
              <a:latin typeface="Arial"/>
              <a:ea typeface="Arial"/>
              <a:cs typeface="Arial"/>
              <a:sym typeface="Arial"/>
            </a:endParaRPr>
          </a:p>
        </p:txBody>
      </p:sp>
      <p:sp>
        <p:nvSpPr>
          <p:cNvPr id="770" name="Google Shape;770;p82"/>
          <p:cNvSpPr txBox="1"/>
          <p:nvPr/>
        </p:nvSpPr>
        <p:spPr>
          <a:xfrm>
            <a:off x="487202" y="934691"/>
            <a:ext cx="8721192" cy="480127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λύνουμε προβλήματα, συχνά χρειάζεται να αγνοούμε άσχετες λεπτομέρειες και να επικεντρωνόμαστε μόνο σε αυτό που πραγματικά έχει σημασία. Εδώ μπαίνει στο παιχνίδι η αφαίρεση.</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αφαίρεση είναι η διαδικασία απλοποίησης ενός σύνθετου προβλήματος εστιάζοντας στα βασικά του χαρακτηριστικά και αγνοώντας περιττές λεπτομέρειες. Βοηθά στην ευκολότερη κατανόηση και διαχείριση των εργασιών. Σημαίνει τον εντοπισμό των κοινών στοιχείων των διαφορετικών στοιχείων και την παραμερισμό των ιδιαιτεροτήτων που ποικίλλουν. Αυτό μας επιτρέπει να δημιουργήσουμε γενικές λύσεις που μπορούν να επαναχρησιμοποιηθούν σε πολλά παρόμοια προβλήματα.</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Για παράδειγμα, όταν λύνουμε ένα παζλ, μπορεί να ξεκινήσουμε ομαδοποιώντας τα κομμάτια ανά χρώμα ή σχήμα άκρων, αγνοώντας άλλα χαρακτηριστικά. Αυτή η αφαίρεση διευκολύνει την έναρξη της επίλυσης του προβλήματος. Αργότερα, μπορούμε να δούμε πιο συγκεκριμένες λεπτομέρειες για να ολοκληρώσουμε την εικόνα.</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Αυτή η απλοποιημένη εικόνα χάρτη του μετρό στα δεξιά είναι μια αφηρημένη έκδοση του αρχικού. Αφαιρεί περιττές λεπτομέρειες όπως ονόματα οδών ή γεωγραφική ακρίβεια και διατηρεί μόνο τα βασικά στοιχεία, που είναι οι σταθμοί και οι συνδέσεις, διευκολύνοντας την κατανόηση του τρόπου μετάβασης από το ένα μέρος στο άλλο.</a:t>
            </a:r>
            <a:endParaRPr b="0" i="0" sz="1600" u="none" cap="none" strike="noStrike">
              <a:solidFill>
                <a:srgbClr val="000000"/>
              </a:solidFill>
              <a:latin typeface="Arial"/>
              <a:ea typeface="Arial"/>
              <a:cs typeface="Arial"/>
              <a:sym typeface="Arial"/>
            </a:endParaRPr>
          </a:p>
        </p:txBody>
      </p:sp>
      <p:sp>
        <p:nvSpPr>
          <p:cNvPr id="771" name="Google Shape;771;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WARSAW Metro Map | Art Print" id="772" name="Google Shape;772;p82"/>
          <p:cNvPicPr preferRelativeResize="0"/>
          <p:nvPr/>
        </p:nvPicPr>
        <p:blipFill rotWithShape="1">
          <a:blip r:embed="rId3">
            <a:alphaModFix/>
          </a:blip>
          <a:srcRect b="19711" l="16020" r="16620" t="20816"/>
          <a:stretch/>
        </p:blipFill>
        <p:spPr>
          <a:xfrm>
            <a:off x="9208394" y="1231468"/>
            <a:ext cx="2689586" cy="3392047"/>
          </a:xfrm>
          <a:prstGeom prst="rect">
            <a:avLst/>
          </a:prstGeom>
          <a:noFill/>
          <a:ln>
            <a:noFill/>
          </a:ln>
        </p:spPr>
      </p:pic>
      <p:sp>
        <p:nvSpPr>
          <p:cNvPr id="773" name="Google Shape;773;p82"/>
          <p:cNvSpPr/>
          <p:nvPr/>
        </p:nvSpPr>
        <p:spPr>
          <a:xfrm>
            <a:off x="426436" y="5663327"/>
            <a:ext cx="11158696" cy="1024378"/>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Αφαίρεση σημαίνει εστίαση σε αυτό που έχει μεγαλύτερη σημασία. Όπως ένας απλοποιημένος χάρτης του μετρό,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βοηθά τους μαθητές να πλοηγηθούν στα προβλήματα επισημαίνοντας τα βασικά και αγνοώντας τους περισπασμούς.</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74" name="Google Shape;774;p82"/>
          <p:cNvPicPr preferRelativeResize="0"/>
          <p:nvPr/>
        </p:nvPicPr>
        <p:blipFill rotWithShape="1">
          <a:blip r:embed="rId4">
            <a:alphaModFix/>
          </a:blip>
          <a:srcRect b="0" l="0" r="0" t="0"/>
          <a:stretch/>
        </p:blipFill>
        <p:spPr>
          <a:xfrm>
            <a:off x="11026124" y="5298200"/>
            <a:ext cx="1024379" cy="102437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0" name="Shape 780"/>
        <p:cNvGrpSpPr/>
        <p:nvPr/>
      </p:nvGrpSpPr>
      <p:grpSpPr>
        <a:xfrm>
          <a:off x="0" y="0"/>
          <a:ext cx="0" cy="0"/>
          <a:chOff x="0" y="0"/>
          <a:chExt cx="0" cy="0"/>
        </a:xfrm>
      </p:grpSpPr>
      <p:sp>
        <p:nvSpPr>
          <p:cNvPr id="781" name="Google Shape;781;p83"/>
          <p:cNvSpPr/>
          <p:nvPr/>
        </p:nvSpPr>
        <p:spPr>
          <a:xfrm>
            <a:off x="3799268" y="4126000"/>
            <a:ext cx="7317071" cy="2505303"/>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82" name="Google Shape;782;p83"/>
          <p:cNvSpPr txBox="1"/>
          <p:nvPr/>
        </p:nvSpPr>
        <p:spPr>
          <a:xfrm>
            <a:off x="455054" y="844922"/>
            <a:ext cx="11281893" cy="329316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διδάσκουμε αφαίρεση, βοηθάμε τους μαθητές να επικεντρωθούν σε αυτό που πραγματικά έχει σημασία. Αυτή η ικανότητα είναι πολύτιμη για τους ενήλικες, καθώς βοηθά στη μείωση της υπερφόρτωσης και βελτιώνει τη λήψη αποφάσεων. Η εξάλειψη των περισπασμών και ο εντοπισμός βασικών στοιχείων διευκολύνει την κατανόηση των προβλημάτων και την εύρεση πρακτικών λύσεων.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πρέπει να γνωρίζουν οι εκπαιδευτές: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0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Η αφαίρεση βοηθά τους μαθητές να επικεντρωθούν σε ό,τι είναι ουσιαστικό και να αγνοούν τους περισπασμούς. Αυτό είναι ιδιαίτερα χρήσιμο για ενήλικες που μπορεί να κατακλύζονται από πάρα πολλές πληροφορίες.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Η διδασκαλία της αφαίρεσης ενθαρρύνει τους μαθητές να απλοποιήσουν προβλήματα και να δημιουργήσουν λύσεις βήμα προς βήμα, χωρίς να χρειάζεται να γνωρίζουν κάθε λεπτομέρεια από την αρχή.</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Είναι χρήσιμο για την ανάπτυξη στρατηγικών επίλυσης προβλημάτων που εφαρμόζονται σε πολλαπλές καταστάσεις, εξοικονομώντας χρόνο και προσπάθεια.</a:t>
            </a:r>
            <a:endParaRPr b="0" i="1" sz="1600" u="none" cap="none" strike="noStrike">
              <a:solidFill>
                <a:srgbClr val="000000"/>
              </a:solidFill>
              <a:latin typeface="Arial"/>
              <a:ea typeface="Arial"/>
              <a:cs typeface="Arial"/>
              <a:sym typeface="Arial"/>
            </a:endParaRPr>
          </a:p>
        </p:txBody>
      </p:sp>
      <p:sp>
        <p:nvSpPr>
          <p:cNvPr id="783" name="Google Shape;783;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84" name="Google Shape;784;p83"/>
          <p:cNvSpPr txBox="1"/>
          <p:nvPr/>
        </p:nvSpPr>
        <p:spPr>
          <a:xfrm>
            <a:off x="4042580" y="4497059"/>
            <a:ext cx="6830446" cy="19697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400" u="none" cap="none" strike="noStrike">
                <a:solidFill>
                  <a:srgbClr val="000000"/>
                </a:solidFill>
                <a:latin typeface="Arial"/>
                <a:ea typeface="Arial"/>
                <a:cs typeface="Arial"/>
                <a:sym typeface="Arial"/>
              </a:rPr>
              <a:t>Χρησιμοποιήστε την καθημερινή ρουτίνα της προετοιμασίας να φύγετε από το σπίτι για τη δουλειά ή το σχολείο. Περπατήστε τους μαθητές σε κάθε βήμα και, στη συνέχεια, καθοδηγήστε τους να προσδιορίσουν τι είναι πραγματικά σημαντικό. Ρωτήστε:</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400" u="none" cap="none" strike="noStrike">
                <a:solidFill>
                  <a:srgbClr val="000000"/>
                </a:solidFill>
                <a:latin typeface="Arial"/>
                <a:ea typeface="Arial"/>
                <a:cs typeface="Arial"/>
                <a:sym typeface="Arial"/>
              </a:rPr>
              <a:t>Ποια είναι τα βασικά βήματα που κάνετε πάντα πριν φύγετε;</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400" u="none" cap="none" strike="noStrike">
                <a:solidFill>
                  <a:srgbClr val="000000"/>
                </a:solidFill>
                <a:latin typeface="Arial"/>
                <a:ea typeface="Arial"/>
                <a:cs typeface="Arial"/>
                <a:sym typeface="Arial"/>
              </a:rPr>
              <a:t>Ποια πράγματα θα μπορούσατε να παραλείψετε και να είστε ακόμα έτοιμοι; </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400" u="none" cap="none" strike="noStrike">
                <a:solidFill>
                  <a:srgbClr val="000000"/>
                </a:solidFill>
                <a:latin typeface="Arial"/>
                <a:ea typeface="Arial"/>
                <a:cs typeface="Arial"/>
                <a:sym typeface="Arial"/>
              </a:rPr>
              <a:t>Πώς η εστίαση μόνο στα βασικά βήματα συμβάλλει στην εξοικονόμηση χρόνου ή στη μείωση του άγχους;</a:t>
            </a:r>
            <a:endParaRPr b="0" i="0" sz="1400" u="none" cap="none" strike="noStrike">
              <a:solidFill>
                <a:srgbClr val="000000"/>
              </a:solidFill>
              <a:latin typeface="Arial"/>
              <a:ea typeface="Arial"/>
              <a:cs typeface="Arial"/>
              <a:sym typeface="Arial"/>
            </a:endParaRPr>
          </a:p>
        </p:txBody>
      </p:sp>
      <p:sp>
        <p:nvSpPr>
          <p:cNvPr id="785" name="Google Shape;785;p83"/>
          <p:cNvSpPr txBox="1"/>
          <p:nvPr/>
        </p:nvSpPr>
        <p:spPr>
          <a:xfrm>
            <a:off x="4042580" y="4190396"/>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Ιδέα δραστηριότητας εκπαιδευτή</a:t>
            </a:r>
            <a:endParaRPr b="1" i="0" sz="1600" u="none" cap="none" strike="noStrike">
              <a:solidFill>
                <a:srgbClr val="000000"/>
              </a:solidFill>
              <a:latin typeface="Arial"/>
              <a:ea typeface="Arial"/>
              <a:cs typeface="Arial"/>
              <a:sym typeface="Arial"/>
            </a:endParaRPr>
          </a:p>
        </p:txBody>
      </p:sp>
      <p:pic>
        <p:nvPicPr>
          <p:cNvPr descr="Dibujo animado de un animal con la boca abierta&#10;&#10;El contenido generado por IA puede ser incorrecto." id="786" name="Google Shape;786;p83"/>
          <p:cNvPicPr preferRelativeResize="0"/>
          <p:nvPr/>
        </p:nvPicPr>
        <p:blipFill rotWithShape="1">
          <a:blip r:embed="rId3">
            <a:alphaModFix/>
          </a:blip>
          <a:srcRect b="0" l="0" r="0" t="0"/>
          <a:stretch/>
        </p:blipFill>
        <p:spPr>
          <a:xfrm>
            <a:off x="1257696" y="4278631"/>
            <a:ext cx="2093529" cy="2093529"/>
          </a:xfrm>
          <a:prstGeom prst="rect">
            <a:avLst/>
          </a:prstGeom>
          <a:noFill/>
          <a:ln>
            <a:noFill/>
          </a:ln>
        </p:spPr>
      </p:pic>
      <p:sp>
        <p:nvSpPr>
          <p:cNvPr id="787" name="Google Shape;787;p83"/>
          <p:cNvSpPr txBox="1"/>
          <p:nvPr>
            <p:ph type="title"/>
          </p:nvPr>
        </p:nvSpPr>
        <p:spPr>
          <a:xfrm>
            <a:off x="3293364" y="226697"/>
            <a:ext cx="5605272" cy="55362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Αφαίρεση</a:t>
            </a:r>
            <a:endParaRPr b="1" sz="2800">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3" name="Shape 793"/>
        <p:cNvGrpSpPr/>
        <p:nvPr/>
      </p:nvGrpSpPr>
      <p:grpSpPr>
        <a:xfrm>
          <a:off x="0" y="0"/>
          <a:ext cx="0" cy="0"/>
          <a:chOff x="0" y="0"/>
          <a:chExt cx="0" cy="0"/>
        </a:xfrm>
      </p:grpSpPr>
      <p:sp>
        <p:nvSpPr>
          <p:cNvPr id="794" name="Google Shape;794;p84"/>
          <p:cNvSpPr/>
          <p:nvPr/>
        </p:nvSpPr>
        <p:spPr>
          <a:xfrm>
            <a:off x="559889" y="5293656"/>
            <a:ext cx="10965772" cy="102437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Χρησιμοποιήστε την αφαίρεση για να εστιάσετε την προσοχή των μαθητών σας σε αυτό που πραγματικά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έχει σημασία. Η μείωση των περιττών λεπτομερειών βελτιώνει τη σαφήνεια και την επικοινωνία.</a:t>
            </a:r>
            <a:endParaRPr b="0" i="0" sz="1600" u="none" cap="none" strike="noStrike">
              <a:solidFill>
                <a:srgbClr val="FFFFFF"/>
              </a:solidFill>
              <a:latin typeface="Arial"/>
              <a:ea typeface="Arial"/>
              <a:cs typeface="Arial"/>
              <a:sym typeface="Arial"/>
            </a:endParaRPr>
          </a:p>
        </p:txBody>
      </p:sp>
      <p:sp>
        <p:nvSpPr>
          <p:cNvPr id="795" name="Google Shape;795;p84"/>
          <p:cNvSpPr txBox="1"/>
          <p:nvPr/>
        </p:nvSpPr>
        <p:spPr>
          <a:xfrm>
            <a:off x="586502" y="976588"/>
            <a:ext cx="11018997" cy="40164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πραγματική ζωή: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σχεδιάζετε ένα σπίτι, εστιάζετε στον αριθμό των δωματίων και τη διαρρύθμιση αντί να κολλάτε σε μικρές λεπτομέρειες όπως χρώματα βαφής ή έπιπλα.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ανάπτυξη λογισμικού:</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σχεδιάζετε έναν ιστότοπο, η αφαίρεση περιλαμβάνει την εστίαση σε βασικές λειτουργίες (π.χ. πλοήγηση, σύνδεση χρήστη) πριν σκεφτείτε την οπτική αισθητική.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μπορούν να κάνουν οι εκπαιδευτές: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Ενθαρρύνετε τις απλοποιητικές οδηγίες: </a:t>
            </a:r>
            <a:r>
              <a:rPr b="0" i="1" lang="en-US" sz="1600" u="none" cap="none" strike="noStrike">
                <a:solidFill>
                  <a:srgbClr val="000000"/>
                </a:solidFill>
                <a:latin typeface="Arial"/>
                <a:ea typeface="Arial"/>
                <a:cs typeface="Arial"/>
                <a:sym typeface="Arial"/>
              </a:rPr>
              <a:t>Τι πρέπει να γνωρίζουν πρώτα οι άλλοι; Τι μπορεί να μείνει έξω χωρίς να αλλάξει ο στόχος;</a:t>
            </a:r>
            <a:endParaRPr b="0" i="1"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Χρησιμοποιήστε το παιχνίδι ρόλων για να συγκρίνετε την υπερβολικά λεπτομερή με τη σαφή επικοινωνία και σκεφτείτε ποια είναι πιο εύκολη να ακολουθήσετε.</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Βοηθήστε τους μαθητές να φιλτράρουν τις πληροφορίες ρωτώντας: </a:t>
            </a:r>
            <a:r>
              <a:rPr b="0" i="1" lang="en-US" sz="1600" u="none" cap="none" strike="noStrike">
                <a:solidFill>
                  <a:srgbClr val="000000"/>
                </a:solidFill>
                <a:latin typeface="Arial"/>
                <a:ea typeface="Arial"/>
                <a:cs typeface="Arial"/>
                <a:sym typeface="Arial"/>
              </a:rPr>
              <a:t>Ποιο είναι το πιο σημαντικό πράγμα στο οποίο πρέπει να επικεντρωθείτε εδώ; </a:t>
            </a:r>
            <a:r>
              <a:rPr b="0" i="0" lang="en-US" sz="1600" u="none" cap="none" strike="noStrike">
                <a:solidFill>
                  <a:srgbClr val="000000"/>
                </a:solidFill>
                <a:latin typeface="Arial"/>
                <a:ea typeface="Arial"/>
                <a:cs typeface="Arial"/>
                <a:sym typeface="Arial"/>
              </a:rPr>
              <a:t>Αυτό ενθαρρύνει την ιεράρχηση βασικών ιδεών.</a:t>
            </a:r>
            <a:endParaRPr b="0" i="0" sz="1400" u="none" cap="none" strike="noStrike">
              <a:solidFill>
                <a:srgbClr val="000000"/>
              </a:solidFill>
              <a:latin typeface="Arial"/>
              <a:ea typeface="Arial"/>
              <a:cs typeface="Arial"/>
              <a:sym typeface="Arial"/>
            </a:endParaRPr>
          </a:p>
        </p:txBody>
      </p:sp>
      <p:sp>
        <p:nvSpPr>
          <p:cNvPr id="796" name="Google Shape;796;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97" name="Google Shape;797;p84"/>
          <p:cNvPicPr preferRelativeResize="0"/>
          <p:nvPr/>
        </p:nvPicPr>
        <p:blipFill rotWithShape="1">
          <a:blip r:embed="rId3">
            <a:alphaModFix/>
          </a:blip>
          <a:srcRect b="0" l="0" r="0" t="0"/>
          <a:stretch/>
        </p:blipFill>
        <p:spPr>
          <a:xfrm>
            <a:off x="10963829" y="5031347"/>
            <a:ext cx="1024379" cy="1024379"/>
          </a:xfrm>
          <a:prstGeom prst="rect">
            <a:avLst/>
          </a:prstGeom>
          <a:noFill/>
          <a:ln>
            <a:noFill/>
          </a:ln>
        </p:spPr>
      </p:pic>
      <p:sp>
        <p:nvSpPr>
          <p:cNvPr id="798" name="Google Shape;798;p84"/>
          <p:cNvSpPr txBox="1"/>
          <p:nvPr>
            <p:ph type="title"/>
          </p:nvPr>
        </p:nvSpPr>
        <p:spPr>
          <a:xfrm>
            <a:off x="3293364" y="226697"/>
            <a:ext cx="5605272" cy="55362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Αφαίρεση</a:t>
            </a:r>
            <a:endParaRPr b="1" sz="2800">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29"/>
          <p:cNvSpPr txBox="1"/>
          <p:nvPr>
            <p:ph type="title"/>
          </p:nvPr>
        </p:nvSpPr>
        <p:spPr>
          <a:xfrm>
            <a:off x="780829" y="963982"/>
            <a:ext cx="6585097"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None/>
            </a:pPr>
            <a:r>
              <a:rPr b="1" lang="en-US" sz="2800">
                <a:solidFill>
                  <a:schemeClr val="dk1"/>
                </a:solidFill>
                <a:latin typeface="Arial"/>
                <a:ea typeface="Arial"/>
                <a:cs typeface="Arial"/>
                <a:sym typeface="Arial"/>
              </a:rPr>
              <a:t>Βασικά στοιχεία:</a:t>
            </a:r>
            <a:r>
              <a:rPr b="1" lang="en-US" sz="2800">
                <a:latin typeface="Arial"/>
                <a:ea typeface="Arial"/>
                <a:cs typeface="Arial"/>
                <a:sym typeface="Arial"/>
              </a:rPr>
              <a:t> </a:t>
            </a:r>
            <a:r>
              <a:rPr b="1" lang="en-US" sz="4000">
                <a:latin typeface="Arial"/>
                <a:ea typeface="Arial"/>
                <a:cs typeface="Arial"/>
                <a:sym typeface="Arial"/>
              </a:rPr>
              <a:t>Αλγόριθμοι</a:t>
            </a:r>
            <a:endParaRPr b="1" sz="2800">
              <a:latin typeface="Arial"/>
              <a:ea typeface="Arial"/>
              <a:cs typeface="Arial"/>
              <a:sym typeface="Arial"/>
            </a:endParaRPr>
          </a:p>
        </p:txBody>
      </p:sp>
      <p:pic>
        <p:nvPicPr>
          <p:cNvPr descr="10,600+ Pedestrian Street Stock Illustrations, Royalty-Free Vector Graphics  &amp; Clip Art - iStock | Rue montorgueil pedestrian street, Busy pedestrian  street, Shangxiajiu pedestrian street" id="806" name="Google Shape;806;p29"/>
          <p:cNvPicPr preferRelativeResize="0"/>
          <p:nvPr/>
        </p:nvPicPr>
        <p:blipFill rotWithShape="1">
          <a:blip r:embed="rId3">
            <a:alphaModFix/>
          </a:blip>
          <a:srcRect b="0" l="0" r="0" t="0"/>
          <a:stretch/>
        </p:blipFill>
        <p:spPr>
          <a:xfrm>
            <a:off x="1189712" y="2160218"/>
            <a:ext cx="5829300" cy="3276600"/>
          </a:xfrm>
          <a:prstGeom prst="rect">
            <a:avLst/>
          </a:prstGeom>
          <a:noFill/>
          <a:ln>
            <a:noFill/>
          </a:ln>
        </p:spPr>
      </p:pic>
      <p:sp>
        <p:nvSpPr>
          <p:cNvPr id="807" name="Google Shape;807;p29"/>
          <p:cNvSpPr/>
          <p:nvPr/>
        </p:nvSpPr>
        <p:spPr>
          <a:xfrm>
            <a:off x="8258173"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Περπατήστε!</a:t>
            </a:r>
            <a:endParaRPr b="0" i="0" sz="1400" u="none" cap="none" strike="noStrike">
              <a:solidFill>
                <a:schemeClr val="dk1"/>
              </a:solidFill>
              <a:latin typeface="Arial"/>
              <a:ea typeface="Arial"/>
              <a:cs typeface="Arial"/>
              <a:sym typeface="Arial"/>
            </a:endParaRPr>
          </a:p>
        </p:txBody>
      </p:sp>
      <p:sp>
        <p:nvSpPr>
          <p:cNvPr id="808" name="Google Shape;808;p29"/>
          <p:cNvSpPr/>
          <p:nvPr/>
        </p:nvSpPr>
        <p:spPr>
          <a:xfrm>
            <a:off x="9953625"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Περιμένετε!</a:t>
            </a:r>
            <a:endParaRPr b="0" i="0" sz="1400" u="none" cap="none" strike="noStrike">
              <a:solidFill>
                <a:schemeClr val="dk1"/>
              </a:solidFill>
              <a:latin typeface="Arial"/>
              <a:ea typeface="Arial"/>
              <a:cs typeface="Arial"/>
              <a:sym typeface="Arial"/>
            </a:endParaRPr>
          </a:p>
        </p:txBody>
      </p:sp>
      <p:sp>
        <p:nvSpPr>
          <p:cNvPr id="809" name="Google Shape;809;p29"/>
          <p:cNvSpPr/>
          <p:nvPr/>
        </p:nvSpPr>
        <p:spPr>
          <a:xfrm>
            <a:off x="8258175" y="3032712"/>
            <a:ext cx="1552575" cy="1040225"/>
          </a:xfrm>
          <a:prstGeom prst="flowChartDecision">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Είναι πράσινο;</a:t>
            </a:r>
            <a:endParaRPr b="0" i="0" sz="1200" u="none" cap="none" strike="noStrike">
              <a:solidFill>
                <a:schemeClr val="dk1"/>
              </a:solidFill>
              <a:latin typeface="Arial"/>
              <a:ea typeface="Arial"/>
              <a:cs typeface="Arial"/>
              <a:sym typeface="Arial"/>
            </a:endParaRPr>
          </a:p>
        </p:txBody>
      </p:sp>
      <p:sp>
        <p:nvSpPr>
          <p:cNvPr id="810" name="Google Shape;810;p29"/>
          <p:cNvSpPr/>
          <p:nvPr/>
        </p:nvSpPr>
        <p:spPr>
          <a:xfrm>
            <a:off x="8258174" y="1422089"/>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Κοιτάξτε το χρώμα του φαναριού</a:t>
            </a:r>
            <a:endParaRPr b="0" i="0" sz="1400" u="none" cap="none" strike="noStrike">
              <a:solidFill>
                <a:schemeClr val="dk1"/>
              </a:solidFill>
              <a:latin typeface="Arial"/>
              <a:ea typeface="Arial"/>
              <a:cs typeface="Arial"/>
              <a:sym typeface="Arial"/>
            </a:endParaRPr>
          </a:p>
        </p:txBody>
      </p:sp>
      <p:cxnSp>
        <p:nvCxnSpPr>
          <p:cNvPr id="811" name="Google Shape;811;p29"/>
          <p:cNvCxnSpPr>
            <a:stCxn id="808" idx="3"/>
          </p:cNvCxnSpPr>
          <p:nvPr/>
        </p:nvCxnSpPr>
        <p:spPr>
          <a:xfrm flipH="1" rot="10800000">
            <a:off x="11506200" y="1755600"/>
            <a:ext cx="257100" cy="3768900"/>
          </a:xfrm>
          <a:prstGeom prst="bentConnector2">
            <a:avLst/>
          </a:prstGeom>
          <a:noFill/>
          <a:ln cap="flat" cmpd="sng" w="9525">
            <a:solidFill>
              <a:schemeClr val="dk1"/>
            </a:solidFill>
            <a:prstDash val="solid"/>
            <a:round/>
            <a:headEnd len="sm" w="sm" type="none"/>
            <a:tailEnd len="med" w="med" type="triangle"/>
          </a:ln>
        </p:spPr>
      </p:cxnSp>
      <p:cxnSp>
        <p:nvCxnSpPr>
          <p:cNvPr id="812" name="Google Shape;812;p29"/>
          <p:cNvCxnSpPr>
            <a:endCxn id="810" idx="3"/>
          </p:cNvCxnSpPr>
          <p:nvPr/>
        </p:nvCxnSpPr>
        <p:spPr>
          <a:xfrm rot="10800000">
            <a:off x="9810749" y="1755464"/>
            <a:ext cx="1952700" cy="0"/>
          </a:xfrm>
          <a:prstGeom prst="straightConnector1">
            <a:avLst/>
          </a:prstGeom>
          <a:noFill/>
          <a:ln cap="flat" cmpd="sng" w="9525">
            <a:solidFill>
              <a:schemeClr val="dk1"/>
            </a:solidFill>
            <a:prstDash val="solid"/>
            <a:round/>
            <a:headEnd len="sm" w="sm" type="none"/>
            <a:tailEnd len="med" w="med" type="triangle"/>
          </a:ln>
        </p:spPr>
      </p:cxnSp>
      <p:cxnSp>
        <p:nvCxnSpPr>
          <p:cNvPr id="813" name="Google Shape;813;p29"/>
          <p:cNvCxnSpPr>
            <a:stCxn id="809" idx="2"/>
            <a:endCxn id="807" idx="0"/>
          </p:cNvCxnSpPr>
          <p:nvPr/>
        </p:nvCxnSpPr>
        <p:spPr>
          <a:xfrm>
            <a:off x="9034463" y="4072937"/>
            <a:ext cx="0" cy="1118100"/>
          </a:xfrm>
          <a:prstGeom prst="straightConnector1">
            <a:avLst/>
          </a:prstGeom>
          <a:noFill/>
          <a:ln cap="flat" cmpd="sng" w="9525">
            <a:solidFill>
              <a:schemeClr val="dk1"/>
            </a:solidFill>
            <a:prstDash val="solid"/>
            <a:round/>
            <a:headEnd len="sm" w="sm" type="none"/>
            <a:tailEnd len="med" w="med" type="triangle"/>
          </a:ln>
        </p:spPr>
      </p:cxnSp>
      <p:cxnSp>
        <p:nvCxnSpPr>
          <p:cNvPr id="814" name="Google Shape;814;p29"/>
          <p:cNvCxnSpPr>
            <a:stCxn id="809" idx="3"/>
            <a:endCxn id="808" idx="0"/>
          </p:cNvCxnSpPr>
          <p:nvPr/>
        </p:nvCxnSpPr>
        <p:spPr>
          <a:xfrm>
            <a:off x="9810750" y="3552825"/>
            <a:ext cx="919200" cy="1638300"/>
          </a:xfrm>
          <a:prstGeom prst="bentConnector2">
            <a:avLst/>
          </a:prstGeom>
          <a:noFill/>
          <a:ln cap="flat" cmpd="sng" w="9525">
            <a:solidFill>
              <a:schemeClr val="dk1"/>
            </a:solidFill>
            <a:prstDash val="solid"/>
            <a:round/>
            <a:headEnd len="sm" w="sm" type="none"/>
            <a:tailEnd len="med" w="med" type="triangle"/>
          </a:ln>
        </p:spPr>
      </p:cxnSp>
      <p:cxnSp>
        <p:nvCxnSpPr>
          <p:cNvPr id="815" name="Google Shape;815;p29"/>
          <p:cNvCxnSpPr>
            <a:stCxn id="810" idx="2"/>
            <a:endCxn id="809" idx="0"/>
          </p:cNvCxnSpPr>
          <p:nvPr/>
        </p:nvCxnSpPr>
        <p:spPr>
          <a:xfrm>
            <a:off x="9034462" y="2088839"/>
            <a:ext cx="0" cy="943800"/>
          </a:xfrm>
          <a:prstGeom prst="straightConnector1">
            <a:avLst/>
          </a:prstGeom>
          <a:noFill/>
          <a:ln cap="flat" cmpd="sng" w="9525">
            <a:solidFill>
              <a:schemeClr val="dk1"/>
            </a:solidFill>
            <a:prstDash val="solid"/>
            <a:round/>
            <a:headEnd len="sm" w="sm" type="none"/>
            <a:tailEnd len="med" w="med" type="triangle"/>
          </a:ln>
        </p:spPr>
      </p:cxnSp>
      <p:sp>
        <p:nvSpPr>
          <p:cNvPr id="816" name="Google Shape;816;p29"/>
          <p:cNvSpPr txBox="1"/>
          <p:nvPr/>
        </p:nvSpPr>
        <p:spPr>
          <a:xfrm>
            <a:off x="8315732" y="6047703"/>
            <a:ext cx="333520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Ένας απλός αλγόριθμος για τους πεζούς να διασχίζουν το δρόμο</a:t>
            </a:r>
            <a:endParaRPr b="1" i="1" sz="1400" u="none" cap="none" strike="noStrike">
              <a:solidFill>
                <a:srgbClr val="000000"/>
              </a:solidFill>
              <a:latin typeface="Arial"/>
              <a:ea typeface="Arial"/>
              <a:cs typeface="Arial"/>
              <a:sym typeface="Arial"/>
            </a:endParaRPr>
          </a:p>
        </p:txBody>
      </p:sp>
      <p:sp>
        <p:nvSpPr>
          <p:cNvPr id="817" name="Google Shape;817;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3" name="Shape 823"/>
        <p:cNvGrpSpPr/>
        <p:nvPr/>
      </p:nvGrpSpPr>
      <p:grpSpPr>
        <a:xfrm>
          <a:off x="0" y="0"/>
          <a:ext cx="0" cy="0"/>
          <a:chOff x="0" y="0"/>
          <a:chExt cx="0" cy="0"/>
        </a:xfrm>
      </p:grpSpPr>
      <p:sp>
        <p:nvSpPr>
          <p:cNvPr id="824" name="Google Shape;824;p85"/>
          <p:cNvSpPr txBox="1"/>
          <p:nvPr>
            <p:ph type="title"/>
          </p:nvPr>
        </p:nvSpPr>
        <p:spPr>
          <a:xfrm>
            <a:off x="3293364" y="197223"/>
            <a:ext cx="5605272" cy="443469"/>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Αλγόριθμοι</a:t>
            </a:r>
            <a:endParaRPr b="1" sz="2800">
              <a:latin typeface="Arial"/>
              <a:ea typeface="Arial"/>
              <a:cs typeface="Arial"/>
              <a:sym typeface="Arial"/>
            </a:endParaRPr>
          </a:p>
        </p:txBody>
      </p:sp>
      <p:sp>
        <p:nvSpPr>
          <p:cNvPr id="825" name="Google Shape;825;p85"/>
          <p:cNvSpPr txBox="1"/>
          <p:nvPr/>
        </p:nvSpPr>
        <p:spPr>
          <a:xfrm>
            <a:off x="487204" y="735945"/>
            <a:ext cx="7201484" cy="42780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Όταν αντιμετωπίζουμε ένα περίπλοκο έργο, δεν είναι μόνο να κάνουμε πράγματα, αλλά να τα κάνουμε με τη σωστή σειρά. Εκεί μπαίνει ο σχεδιασμός αλγορίθμων. Οι αλγόριθμοι μάς δίνουν έναν σαφή, βήμα προς βήμα οδικό χάρτη που πρέπει να ακολουθήσουμε, ο οποίος μας βοηθά να προγραμματίσουμε εκ των προτέρων και να αποφύγουμε να χαθούμε στη διαδικασία.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Ο σχεδιασμός αλγορίθμων είναι η δημιουργία μιας διαδικασίας βήμα προς βήμα ή ενός συνόλου κανόνων για την επίλυση ενός προβλήματος ή την ολοκλήρωση μιας εργασίας αποτελεσματικά και με ακρίβεια. Περιλαμβάνει τον διαχωρισμό ενός προβλήματος σε μικρότερα, διαχειρίσιμα βήματα για να εξασφαλιστούν βέλτιστες λύσεις και σαφής εκτέλεση.</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Αυτό το διάγραμμα ροής είναι ένας απλός αλγόριθμος για τη διέλευση του δρόμου. Ελέγχει το χρώμα του φαναριού και δίνει μια σαφή οδηγία: «Περπατήστε» αν είναι πράσινο, «Περιμένετε» αν όχι. Τα βήματα επαναλαμβάνονται μέχρι να είναι ασφαλές. Δείχνει πώς οι αλγόριθμοι χρησιμοποιούν λογικά βήματα για να καθοδηγήσουν ενέργειες.</a:t>
            </a:r>
            <a:endParaRPr b="0" i="0" sz="1400" u="none" cap="none" strike="noStrike">
              <a:solidFill>
                <a:srgbClr val="000000"/>
              </a:solidFill>
              <a:latin typeface="Arial"/>
              <a:ea typeface="Arial"/>
              <a:cs typeface="Arial"/>
              <a:sym typeface="Arial"/>
            </a:endParaRPr>
          </a:p>
        </p:txBody>
      </p:sp>
      <p:sp>
        <p:nvSpPr>
          <p:cNvPr id="826" name="Google Shape;826;p85"/>
          <p:cNvSpPr/>
          <p:nvPr/>
        </p:nvSpPr>
        <p:spPr>
          <a:xfrm>
            <a:off x="368286" y="5433521"/>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Ο σχεδιασμός αλγορίθμων είναι σαν να γράφεις μια συνταγή για την επίλυση ενός προβλήματος: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εύκολο να ακολουθηθεί, βήμα προς βήμα, ώστε ο καθένας να μπορεί να επαναλάβει τη διαδικασία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και να έχει το ίδιο αποτέλεσμα.</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27" name="Google Shape;827;p85"/>
          <p:cNvPicPr preferRelativeResize="0"/>
          <p:nvPr/>
        </p:nvPicPr>
        <p:blipFill rotWithShape="1">
          <a:blip r:embed="rId3">
            <a:alphaModFix/>
          </a:blip>
          <a:srcRect b="0" l="0" r="0" t="0"/>
          <a:stretch/>
        </p:blipFill>
        <p:spPr>
          <a:xfrm>
            <a:off x="10967974" y="5219627"/>
            <a:ext cx="1024379" cy="1024379"/>
          </a:xfrm>
          <a:prstGeom prst="rect">
            <a:avLst/>
          </a:prstGeom>
          <a:noFill/>
          <a:ln>
            <a:noFill/>
          </a:ln>
        </p:spPr>
      </p:pic>
      <p:sp>
        <p:nvSpPr>
          <p:cNvPr id="828" name="Google Shape;828;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829" name="Google Shape;829;p85"/>
          <p:cNvSpPr/>
          <p:nvPr/>
        </p:nvSpPr>
        <p:spPr>
          <a:xfrm>
            <a:off x="8021855" y="4450526"/>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Περπατήστε!</a:t>
            </a:r>
            <a:endParaRPr b="0" i="0" sz="1400" u="none" cap="none" strike="noStrike">
              <a:solidFill>
                <a:schemeClr val="dk1"/>
              </a:solidFill>
              <a:latin typeface="Arial"/>
              <a:ea typeface="Arial"/>
              <a:cs typeface="Arial"/>
              <a:sym typeface="Arial"/>
            </a:endParaRPr>
          </a:p>
        </p:txBody>
      </p:sp>
      <p:sp>
        <p:nvSpPr>
          <p:cNvPr id="830" name="Google Shape;830;p85"/>
          <p:cNvSpPr/>
          <p:nvPr/>
        </p:nvSpPr>
        <p:spPr>
          <a:xfrm>
            <a:off x="9717307" y="4450526"/>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Περιμένετε!</a:t>
            </a:r>
            <a:endParaRPr b="0" i="0" sz="1400" u="none" cap="none" strike="noStrike">
              <a:solidFill>
                <a:schemeClr val="dk1"/>
              </a:solidFill>
              <a:latin typeface="Arial"/>
              <a:ea typeface="Arial"/>
              <a:cs typeface="Arial"/>
              <a:sym typeface="Arial"/>
            </a:endParaRPr>
          </a:p>
        </p:txBody>
      </p:sp>
      <p:sp>
        <p:nvSpPr>
          <p:cNvPr id="831" name="Google Shape;831;p85"/>
          <p:cNvSpPr/>
          <p:nvPr/>
        </p:nvSpPr>
        <p:spPr>
          <a:xfrm>
            <a:off x="8021857" y="2292113"/>
            <a:ext cx="1552575" cy="1040225"/>
          </a:xfrm>
          <a:prstGeom prst="flowChartDecision">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Είναι πράσινο;</a:t>
            </a:r>
            <a:endParaRPr b="0" i="0" sz="1200" u="none" cap="none" strike="noStrike">
              <a:solidFill>
                <a:schemeClr val="dk1"/>
              </a:solidFill>
              <a:latin typeface="Arial"/>
              <a:ea typeface="Arial"/>
              <a:cs typeface="Arial"/>
              <a:sym typeface="Arial"/>
            </a:endParaRPr>
          </a:p>
        </p:txBody>
      </p:sp>
      <p:sp>
        <p:nvSpPr>
          <p:cNvPr id="832" name="Google Shape;832;p85"/>
          <p:cNvSpPr/>
          <p:nvPr/>
        </p:nvSpPr>
        <p:spPr>
          <a:xfrm>
            <a:off x="8021856" y="681490"/>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Κοιτάξτε το χρώμα του φαναριού</a:t>
            </a:r>
            <a:endParaRPr b="0" i="0" sz="1400" u="none" cap="none" strike="noStrike">
              <a:solidFill>
                <a:schemeClr val="dk1"/>
              </a:solidFill>
              <a:latin typeface="Arial"/>
              <a:ea typeface="Arial"/>
              <a:cs typeface="Arial"/>
              <a:sym typeface="Arial"/>
            </a:endParaRPr>
          </a:p>
        </p:txBody>
      </p:sp>
      <p:cxnSp>
        <p:nvCxnSpPr>
          <p:cNvPr id="833" name="Google Shape;833;p85"/>
          <p:cNvCxnSpPr>
            <a:stCxn id="830" idx="3"/>
          </p:cNvCxnSpPr>
          <p:nvPr/>
        </p:nvCxnSpPr>
        <p:spPr>
          <a:xfrm flipH="1" rot="10800000">
            <a:off x="11269882" y="1015001"/>
            <a:ext cx="257100" cy="3768900"/>
          </a:xfrm>
          <a:prstGeom prst="bentConnector2">
            <a:avLst/>
          </a:prstGeom>
          <a:noFill/>
          <a:ln cap="flat" cmpd="sng" w="9525">
            <a:solidFill>
              <a:schemeClr val="dk1"/>
            </a:solidFill>
            <a:prstDash val="solid"/>
            <a:round/>
            <a:headEnd len="sm" w="sm" type="none"/>
            <a:tailEnd len="med" w="med" type="triangle"/>
          </a:ln>
        </p:spPr>
      </p:cxnSp>
      <p:cxnSp>
        <p:nvCxnSpPr>
          <p:cNvPr id="834" name="Google Shape;834;p85"/>
          <p:cNvCxnSpPr>
            <a:endCxn id="832" idx="3"/>
          </p:cNvCxnSpPr>
          <p:nvPr/>
        </p:nvCxnSpPr>
        <p:spPr>
          <a:xfrm rot="10800000">
            <a:off x="9574431" y="1014865"/>
            <a:ext cx="1952700" cy="0"/>
          </a:xfrm>
          <a:prstGeom prst="straightConnector1">
            <a:avLst/>
          </a:prstGeom>
          <a:noFill/>
          <a:ln cap="flat" cmpd="sng" w="9525">
            <a:solidFill>
              <a:schemeClr val="dk1"/>
            </a:solidFill>
            <a:prstDash val="solid"/>
            <a:round/>
            <a:headEnd len="sm" w="sm" type="none"/>
            <a:tailEnd len="med" w="med" type="triangle"/>
          </a:ln>
        </p:spPr>
      </p:cxnSp>
      <p:cxnSp>
        <p:nvCxnSpPr>
          <p:cNvPr id="835" name="Google Shape;835;p85"/>
          <p:cNvCxnSpPr>
            <a:stCxn id="831" idx="2"/>
            <a:endCxn id="829" idx="0"/>
          </p:cNvCxnSpPr>
          <p:nvPr/>
        </p:nvCxnSpPr>
        <p:spPr>
          <a:xfrm>
            <a:off x="8798145" y="3332338"/>
            <a:ext cx="0" cy="1118100"/>
          </a:xfrm>
          <a:prstGeom prst="straightConnector1">
            <a:avLst/>
          </a:prstGeom>
          <a:noFill/>
          <a:ln cap="flat" cmpd="sng" w="9525">
            <a:solidFill>
              <a:schemeClr val="dk1"/>
            </a:solidFill>
            <a:prstDash val="solid"/>
            <a:round/>
            <a:headEnd len="sm" w="sm" type="none"/>
            <a:tailEnd len="med" w="med" type="triangle"/>
          </a:ln>
        </p:spPr>
      </p:cxnSp>
      <p:cxnSp>
        <p:nvCxnSpPr>
          <p:cNvPr id="836" name="Google Shape;836;p85"/>
          <p:cNvCxnSpPr>
            <a:stCxn id="831" idx="3"/>
            <a:endCxn id="830" idx="0"/>
          </p:cNvCxnSpPr>
          <p:nvPr/>
        </p:nvCxnSpPr>
        <p:spPr>
          <a:xfrm>
            <a:off x="9574432" y="2812226"/>
            <a:ext cx="919200" cy="1638300"/>
          </a:xfrm>
          <a:prstGeom prst="bentConnector2">
            <a:avLst/>
          </a:prstGeom>
          <a:noFill/>
          <a:ln cap="flat" cmpd="sng" w="9525">
            <a:solidFill>
              <a:schemeClr val="dk1"/>
            </a:solidFill>
            <a:prstDash val="solid"/>
            <a:round/>
            <a:headEnd len="sm" w="sm" type="none"/>
            <a:tailEnd len="med" w="med" type="triangle"/>
          </a:ln>
        </p:spPr>
      </p:cxnSp>
      <p:cxnSp>
        <p:nvCxnSpPr>
          <p:cNvPr id="837" name="Google Shape;837;p85"/>
          <p:cNvCxnSpPr>
            <a:stCxn id="832" idx="2"/>
            <a:endCxn id="831" idx="0"/>
          </p:cNvCxnSpPr>
          <p:nvPr/>
        </p:nvCxnSpPr>
        <p:spPr>
          <a:xfrm>
            <a:off x="8798144" y="1348240"/>
            <a:ext cx="0" cy="943800"/>
          </a:xfrm>
          <a:prstGeom prst="straightConnector1">
            <a:avLst/>
          </a:prstGeom>
          <a:noFill/>
          <a:ln cap="flat" cmpd="sng" w="9525">
            <a:solidFill>
              <a:schemeClr val="dk1"/>
            </a:solidFill>
            <a:prstDash val="solid"/>
            <a:round/>
            <a:headEnd len="sm" w="sm" type="none"/>
            <a:tailEnd len="med" w="med" type="triangl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43" name="Shape 843"/>
        <p:cNvGrpSpPr/>
        <p:nvPr/>
      </p:nvGrpSpPr>
      <p:grpSpPr>
        <a:xfrm>
          <a:off x="0" y="0"/>
          <a:ext cx="0" cy="0"/>
          <a:chOff x="0" y="0"/>
          <a:chExt cx="0" cy="0"/>
        </a:xfrm>
      </p:grpSpPr>
      <p:sp>
        <p:nvSpPr>
          <p:cNvPr id="844" name="Google Shape;844;p86"/>
          <p:cNvSpPr/>
          <p:nvPr/>
        </p:nvSpPr>
        <p:spPr>
          <a:xfrm>
            <a:off x="4877682" y="3700145"/>
            <a:ext cx="6600826" cy="254610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45" name="Google Shape;845;p86"/>
          <p:cNvSpPr txBox="1"/>
          <p:nvPr/>
        </p:nvSpPr>
        <p:spPr>
          <a:xfrm>
            <a:off x="586501" y="764006"/>
            <a:ext cx="11018997" cy="270839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Ο σχεδιασμός αλγορίθμων βοηθά τους μαθητές να προσεγγίσουν λογικά τις εργασίες, γνωρίζοντας τι ακολουθεί και πώς να καταλήξουν σε μια λύση. Όταν γνωρίζουν τα βήματα, νιώθουν μεγαλύτερη αυτοπεποίθηση ενώ φτάνουν στα αποτελέσματα.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πρέπει να γνωρίζουν οι εκπαιδευτές: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Ο σχεδιασμός αλγορίθμων προωθεί τη δομημένη σκέψη. Οι μαθητές γίνονται πιο ακριβείς και οργανωμένοι στις ενέργειές τους.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Βοηθά στην ανάπτυξη δεξιοτήτων σχεδιασμού, ειδικά για εργασίες που απαιτούν σειρά και ακρίβεια.</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Οι αλγόριθμοι διευκολύνουν τους μαθητές να εξηγήσουν τη διαδικασία τους και να προβληματιστούν σχετικά με το τι λειτούργησε (ή όχι).</a:t>
            </a:r>
            <a:endParaRPr b="0" i="1" sz="1600" u="none" cap="none" strike="noStrike">
              <a:solidFill>
                <a:srgbClr val="000000"/>
              </a:solidFill>
              <a:latin typeface="Arial"/>
              <a:ea typeface="Arial"/>
              <a:cs typeface="Arial"/>
              <a:sym typeface="Arial"/>
            </a:endParaRPr>
          </a:p>
        </p:txBody>
      </p:sp>
      <p:sp>
        <p:nvSpPr>
          <p:cNvPr id="846" name="Google Shape;846;p86"/>
          <p:cNvSpPr txBox="1"/>
          <p:nvPr/>
        </p:nvSpPr>
        <p:spPr>
          <a:xfrm>
            <a:off x="5113094" y="4124224"/>
            <a:ext cx="6130002" cy="190817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Ζητήστε από τους μαθητές να περιγράψουν πώς φτιάχνουν ένα φλιτζάνι καφέ ή τσάι. Ζητήστε τους να γράψουν ή να πουν κάθε βήμα με τη σειρά, σαν να το εξηγούν σε κάποιον που δεν το έχει ξανακάνει. Τότε ρωτήστε:</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400" u="none" cap="none" strike="noStrike">
                <a:solidFill>
                  <a:srgbClr val="000000"/>
                </a:solidFill>
                <a:latin typeface="Arial"/>
                <a:ea typeface="Arial"/>
                <a:cs typeface="Arial"/>
                <a:sym typeface="Arial"/>
              </a:rPr>
              <a:t>Είναι τα βήματα σαφή και με τη σωστή σειρά;</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400" u="none" cap="none" strike="noStrike">
                <a:solidFill>
                  <a:srgbClr val="000000"/>
                </a:solidFill>
                <a:latin typeface="Arial"/>
                <a:ea typeface="Arial"/>
                <a:cs typeface="Arial"/>
                <a:sym typeface="Arial"/>
              </a:rPr>
              <a:t>Θα μπορούσε κάποιος να ακολουθήσει ακριβώς τις οδηγίες σας;</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400" u="none" cap="none" strike="noStrike">
                <a:solidFill>
                  <a:srgbClr val="000000"/>
                </a:solidFill>
                <a:latin typeface="Arial"/>
                <a:ea typeface="Arial"/>
                <a:cs typeface="Arial"/>
                <a:sym typeface="Arial"/>
              </a:rPr>
              <a:t>Λείπει κάτι που θα προκαλούσε σύγχυση;</a:t>
            </a:r>
            <a:endParaRPr b="0" i="0" sz="1400" u="none" cap="none" strike="noStrike">
              <a:solidFill>
                <a:srgbClr val="000000"/>
              </a:solidFill>
              <a:latin typeface="Arial"/>
              <a:ea typeface="Arial"/>
              <a:cs typeface="Arial"/>
              <a:sym typeface="Arial"/>
            </a:endParaRPr>
          </a:p>
        </p:txBody>
      </p:sp>
      <p:sp>
        <p:nvSpPr>
          <p:cNvPr id="847" name="Google Shape;847;p86"/>
          <p:cNvSpPr txBox="1"/>
          <p:nvPr/>
        </p:nvSpPr>
        <p:spPr>
          <a:xfrm>
            <a:off x="5113094" y="3755608"/>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Ιδέα δραστηριότητας εκπαιδευτή</a:t>
            </a:r>
            <a:endParaRPr b="1" i="0" sz="1600" u="none" cap="none" strike="noStrike">
              <a:solidFill>
                <a:srgbClr val="000000"/>
              </a:solidFill>
              <a:latin typeface="Arial"/>
              <a:ea typeface="Arial"/>
              <a:cs typeface="Arial"/>
              <a:sym typeface="Arial"/>
            </a:endParaRPr>
          </a:p>
        </p:txBody>
      </p:sp>
      <p:pic>
        <p:nvPicPr>
          <p:cNvPr descr="Calendario&#10;&#10;El contenido generado por IA puede ser incorrecto." id="848" name="Google Shape;848;p86"/>
          <p:cNvPicPr preferRelativeResize="0"/>
          <p:nvPr/>
        </p:nvPicPr>
        <p:blipFill rotWithShape="1">
          <a:blip r:embed="rId3">
            <a:alphaModFix/>
          </a:blip>
          <a:srcRect b="0" l="0" r="0" t="0"/>
          <a:stretch/>
        </p:blipFill>
        <p:spPr>
          <a:xfrm>
            <a:off x="1249250" y="3700145"/>
            <a:ext cx="2751777" cy="2546109"/>
          </a:xfrm>
          <a:prstGeom prst="rect">
            <a:avLst/>
          </a:prstGeom>
          <a:noFill/>
          <a:ln>
            <a:noFill/>
          </a:ln>
        </p:spPr>
      </p:pic>
      <p:sp>
        <p:nvSpPr>
          <p:cNvPr id="849" name="Google Shape;849;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850" name="Google Shape;850;p86"/>
          <p:cNvSpPr txBox="1"/>
          <p:nvPr>
            <p:ph type="title"/>
          </p:nvPr>
        </p:nvSpPr>
        <p:spPr>
          <a:xfrm>
            <a:off x="3293364" y="197223"/>
            <a:ext cx="5605272" cy="443469"/>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Αλγόριθμοι</a:t>
            </a:r>
            <a:endParaRPr b="1" sz="2800">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6" name="Shape 856"/>
        <p:cNvGrpSpPr/>
        <p:nvPr/>
      </p:nvGrpSpPr>
      <p:grpSpPr>
        <a:xfrm>
          <a:off x="0" y="0"/>
          <a:ext cx="0" cy="0"/>
          <a:chOff x="0" y="0"/>
          <a:chExt cx="0" cy="0"/>
        </a:xfrm>
      </p:grpSpPr>
      <p:sp>
        <p:nvSpPr>
          <p:cNvPr id="857" name="Google Shape;857;p87"/>
          <p:cNvSpPr/>
          <p:nvPr/>
        </p:nvSpPr>
        <p:spPr>
          <a:xfrm>
            <a:off x="563471" y="5179843"/>
            <a:ext cx="10965772" cy="102437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Διδάξτε τους μαθητές σας να σκέφτονται με βήματα. Οι σαφείς οδηγίες τους βοηθούν να λειτουργούν πιο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αποτελεσματικά και να λύνουν προβλήματα χωρίς να κολλάνε.</a:t>
            </a:r>
            <a:endParaRPr b="0" i="0" sz="1600" u="none" cap="none" strike="noStrike">
              <a:solidFill>
                <a:srgbClr val="FFFFFF"/>
              </a:solidFill>
              <a:latin typeface="Arial"/>
              <a:ea typeface="Arial"/>
              <a:cs typeface="Arial"/>
              <a:sym typeface="Arial"/>
            </a:endParaRPr>
          </a:p>
        </p:txBody>
      </p:sp>
      <p:sp>
        <p:nvSpPr>
          <p:cNvPr id="858" name="Google Shape;858;p87"/>
          <p:cNvSpPr txBox="1"/>
          <p:nvPr/>
        </p:nvSpPr>
        <p:spPr>
          <a:xfrm>
            <a:off x="586502" y="902045"/>
            <a:ext cx="11018997" cy="401644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πραγματική ζωή: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Μια συνταγή μαγειρικής είναι ένας αλγόριθμος: παρέχει οδηγίες βήμα προς βήμα για την επίτευξη ενός συγκεκριμένου αποτελέσματος (το γεύμα).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Παράδειγμα στην τεχνολογία: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Οι μηχανές αναζήτησης χρησιμοποιούν αλγόριθμους για να ανακτήσουν σχετικά αποτελέσματα με βάση τις λέξεις-κλειδιά που εισάγετε.</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Τι μπορούν να κάνουν οι εκπαιδευτές: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Αναλύστε τις καθημερινές ρουτίνες σε διατεταγμένα βήματα και ρωτήστε: </a:t>
            </a:r>
            <a:r>
              <a:rPr b="0" i="1" lang="en-US" sz="1600" u="none" cap="none" strike="noStrike">
                <a:solidFill>
                  <a:srgbClr val="000000"/>
                </a:solidFill>
                <a:latin typeface="Arial"/>
                <a:ea typeface="Arial"/>
                <a:cs typeface="Arial"/>
                <a:sym typeface="Arial"/>
              </a:rPr>
              <a:t>Τι συμβαίνει εάν ένα βήμα παραλειφθεί ή γίνει εκτός λειτουργίας;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Ζητήστε από τους μαθητές να γράψουν οδηγίες για μια απλή εργασία και δοκιμάστε εάν μπορούν να τις ακολουθήσουν και άλλοι. Στη συνέχεια ρωτήστε: </a:t>
            </a:r>
            <a:r>
              <a:rPr b="0" i="1" lang="en-US" sz="1600" u="none" cap="none" strike="noStrike">
                <a:solidFill>
                  <a:srgbClr val="000000"/>
                </a:solidFill>
                <a:latin typeface="Arial"/>
                <a:ea typeface="Arial"/>
                <a:cs typeface="Arial"/>
                <a:sym typeface="Arial"/>
              </a:rPr>
              <a:t>Τι έλειπε ή τι ήταν ασαφές; </a:t>
            </a:r>
            <a:endParaRPr b="0" i="1"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Χρησιμοποιήστε διαγράμματα ροής για να απεικονίσετε τις διαδικασίες λήψης αποφάσεων και, στη συνέχεια, ρωτήστε: </a:t>
            </a:r>
            <a:r>
              <a:rPr b="0" i="1" lang="en-US" sz="1600" u="none" cap="none" strike="noStrike">
                <a:solidFill>
                  <a:srgbClr val="000000"/>
                </a:solidFill>
                <a:latin typeface="Arial"/>
                <a:ea typeface="Arial"/>
                <a:cs typeface="Arial"/>
                <a:sym typeface="Arial"/>
              </a:rPr>
              <a:t>Πού επηρεάζουν οι επιλογές το αποτέλεσμα;</a:t>
            </a:r>
            <a:endParaRPr b="0" i="1" sz="1400" u="none" cap="none" strike="noStrike">
              <a:solidFill>
                <a:srgbClr val="000000"/>
              </a:solidFill>
              <a:latin typeface="Arial"/>
              <a:ea typeface="Arial"/>
              <a:cs typeface="Arial"/>
              <a:sym typeface="Arial"/>
            </a:endParaRPr>
          </a:p>
        </p:txBody>
      </p:sp>
      <p:pic>
        <p:nvPicPr>
          <p:cNvPr descr="Icono&#10;&#10;Descripción generada automáticamente" id="859" name="Google Shape;859;p87"/>
          <p:cNvPicPr preferRelativeResize="0"/>
          <p:nvPr/>
        </p:nvPicPr>
        <p:blipFill rotWithShape="1">
          <a:blip r:embed="rId3">
            <a:alphaModFix/>
          </a:blip>
          <a:srcRect b="0" l="0" r="0" t="0"/>
          <a:stretch/>
        </p:blipFill>
        <p:spPr>
          <a:xfrm>
            <a:off x="10963829" y="4887901"/>
            <a:ext cx="1024379" cy="1024379"/>
          </a:xfrm>
          <a:prstGeom prst="rect">
            <a:avLst/>
          </a:prstGeom>
          <a:noFill/>
          <a:ln>
            <a:noFill/>
          </a:ln>
        </p:spPr>
      </p:pic>
      <p:sp>
        <p:nvSpPr>
          <p:cNvPr id="860" name="Google Shape;860;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861" name="Google Shape;861;p87"/>
          <p:cNvSpPr txBox="1"/>
          <p:nvPr>
            <p:ph type="title"/>
          </p:nvPr>
        </p:nvSpPr>
        <p:spPr>
          <a:xfrm>
            <a:off x="3293364" y="197223"/>
            <a:ext cx="5605272" cy="443469"/>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Αλγόριθμοι</a:t>
            </a:r>
            <a:endParaRPr b="1" sz="2800">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pic>
        <p:nvPicPr>
          <p:cNvPr id="868" name="Google Shape;868;p8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69" name="Google Shape;869;p88"/>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
        <p:nvSpPr>
          <p:cNvPr id="870" name="Google Shape;870;p88"/>
          <p:cNvSpPr txBox="1"/>
          <p:nvPr/>
        </p:nvSpPr>
        <p:spPr>
          <a:xfrm>
            <a:off x="7280212" y="2156941"/>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n-US" sz="2800" u="none" cap="none" strike="noStrike">
                <a:solidFill>
                  <a:schemeClr val="lt1"/>
                </a:solidFill>
                <a:latin typeface="Arial"/>
                <a:ea typeface="Arial"/>
                <a:cs typeface="Arial"/>
                <a:sym typeface="Arial"/>
              </a:rPr>
              <a:t>ΕΝΟΤΗΤΑ 5</a:t>
            </a:r>
            <a:endParaRPr b="0" i="0" sz="2800" u="none" cap="none" strike="noStrike">
              <a:solidFill>
                <a:schemeClr val="lt1"/>
              </a:solidFill>
              <a:latin typeface="Arial"/>
              <a:ea typeface="Arial"/>
              <a:cs typeface="Arial"/>
              <a:sym typeface="Arial"/>
            </a:endParaRPr>
          </a:p>
        </p:txBody>
      </p:sp>
      <p:sp>
        <p:nvSpPr>
          <p:cNvPr id="871" name="Google Shape;871;p88"/>
          <p:cNvSpPr txBox="1"/>
          <p:nvPr/>
        </p:nvSpPr>
        <p:spPr>
          <a:xfrm>
            <a:off x="7465926" y="3525223"/>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n-US" sz="2200" u="none" cap="none" strike="noStrike">
                <a:solidFill>
                  <a:schemeClr val="lt1"/>
                </a:solidFill>
                <a:latin typeface="Arial"/>
                <a:ea typeface="Arial"/>
                <a:cs typeface="Arial"/>
                <a:sym typeface="Arial"/>
              </a:rPr>
              <a:t>Η Υπολογιστική Σκέψη στην ευρωπαϊκή εκπαιδευτική δομή</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89"/>
          <p:cNvSpPr txBox="1"/>
          <p:nvPr>
            <p:ph type="title"/>
          </p:nvPr>
        </p:nvSpPr>
        <p:spPr>
          <a:xfrm>
            <a:off x="1352550" y="822339"/>
            <a:ext cx="9486900" cy="60228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Τρέχον τοπίο της CT στην Ευρώπη</a:t>
            </a:r>
            <a:endParaRPr b="1" sz="2800">
              <a:latin typeface="Arial"/>
              <a:ea typeface="Arial"/>
              <a:cs typeface="Arial"/>
              <a:sym typeface="Arial"/>
            </a:endParaRPr>
          </a:p>
        </p:txBody>
      </p:sp>
      <p:sp>
        <p:nvSpPr>
          <p:cNvPr id="878" name="Google Shape;878;p89"/>
          <p:cNvSpPr txBox="1"/>
          <p:nvPr>
            <p:ph idx="1" type="body"/>
          </p:nvPr>
        </p:nvSpPr>
        <p:spPr>
          <a:xfrm>
            <a:off x="1070322" y="1573199"/>
            <a:ext cx="7289908" cy="4322759"/>
          </a:xfrm>
          <a:prstGeom prst="rect">
            <a:avLst/>
          </a:prstGeom>
          <a:noFill/>
          <a:ln>
            <a:noFill/>
          </a:ln>
        </p:spPr>
        <p:txBody>
          <a:bodyPr anchorCtr="0" anchor="t" bIns="45700" lIns="91425" spcFirstLastPara="1" rIns="91425" wrap="square" tIns="45700">
            <a:noAutofit/>
          </a:bodyPr>
          <a:lstStyle/>
          <a:p>
            <a:pPr indent="0" lvl="0" marL="0" rtl="0" algn="just">
              <a:lnSpc>
                <a:spcPct val="110000"/>
              </a:lnSpc>
              <a:spcBef>
                <a:spcPts val="0"/>
              </a:spcBef>
              <a:spcAft>
                <a:spcPts val="0"/>
              </a:spcAft>
              <a:buClr>
                <a:srgbClr val="000000"/>
              </a:buClr>
              <a:buSzPts val="1600"/>
              <a:buNone/>
            </a:pPr>
            <a:r>
              <a:t/>
            </a:r>
            <a:endParaRPr sz="1500">
              <a:solidFill>
                <a:srgbClr val="000000"/>
              </a:solidFill>
              <a:latin typeface="Arial"/>
              <a:ea typeface="Arial"/>
              <a:cs typeface="Arial"/>
              <a:sym typeface="Arial"/>
            </a:endParaRPr>
          </a:p>
          <a:p>
            <a:pPr indent="0" lvl="0" marL="0" rtl="0" algn="just">
              <a:lnSpc>
                <a:spcPct val="120000"/>
              </a:lnSpc>
              <a:spcBef>
                <a:spcPts val="0"/>
              </a:spcBef>
              <a:spcAft>
                <a:spcPts val="0"/>
              </a:spcAft>
              <a:buClr>
                <a:srgbClr val="000000"/>
              </a:buClr>
              <a:buSzPts val="1600"/>
              <a:buNone/>
            </a:pPr>
            <a:r>
              <a:t/>
            </a:r>
            <a:endParaRPr sz="1500">
              <a:solidFill>
                <a:srgbClr val="000000"/>
              </a:solidFill>
              <a:latin typeface="Arial"/>
              <a:ea typeface="Arial"/>
              <a:cs typeface="Arial"/>
              <a:sym typeface="Arial"/>
            </a:endParaRPr>
          </a:p>
        </p:txBody>
      </p:sp>
      <p:sp>
        <p:nvSpPr>
          <p:cNvPr id="879" name="Google Shape;879;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magen que contiene firmar, dibujo, calle, palo&#10;&#10;El contenido generado por IA puede ser incorrecto." id="880" name="Google Shape;880;p89"/>
          <p:cNvPicPr preferRelativeResize="0"/>
          <p:nvPr/>
        </p:nvPicPr>
        <p:blipFill rotWithShape="1">
          <a:blip r:embed="rId3">
            <a:alphaModFix/>
          </a:blip>
          <a:srcRect b="0" l="0" r="0" t="0"/>
          <a:stretch/>
        </p:blipFill>
        <p:spPr>
          <a:xfrm>
            <a:off x="8179358" y="1967281"/>
            <a:ext cx="3151678" cy="2923438"/>
          </a:xfrm>
          <a:prstGeom prst="rect">
            <a:avLst/>
          </a:prstGeom>
          <a:noFill/>
          <a:ln>
            <a:noFill/>
          </a:ln>
        </p:spPr>
      </p:pic>
      <p:sp>
        <p:nvSpPr>
          <p:cNvPr id="881" name="Google Shape;881;p89"/>
          <p:cNvSpPr txBox="1"/>
          <p:nvPr/>
        </p:nvSpPr>
        <p:spPr>
          <a:xfrm>
            <a:off x="1070322" y="1534330"/>
            <a:ext cx="7109036" cy="45242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Υπολογιστική Σκέψη έχει κερδίσει εξέχουσα θέση τα τελευταία χρόνια στις ευρωπαϊκές εκπαιδευτικές συζητήσεις για τις δυνατότητές της να αναπτύξει σημαντικές δεξιότητες όπως η κριτική σκέψη και η επίλυση προβλημάτων. Ωστόσο, η εφαρμογή του έχει επικεντρωθεί στην υποχρεωτική εκπαίδευση στην πρωτοβάθμια και δευτεροβάθμια εκπαίδευση, αφήνοντας εκτός συζήτησης την εκπαίδευση ενηλίκων.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Από το 2018, η Ευρωπαϊκή Επιτροπή έχει αναγνωρίσει τη σημασία της Υπολογιστικής Σκέψης ως βασικού στοιχείου της ψηφιακής ικανότητας του 21ου αιώνα. Μέσω του Σχεδίου Δράσης για την Ψηφιακή Εκπαίδευση (2021–2027), η Ευρωπαϊκή Επιτροπή έχει προωθήσει ενεργά την ενσωμάτωση της ΥΣ στα εκπαιδευτικά συστήματα για την καλύτερη προετοιμασία των πολιτών για τον ψηφιακό μετασχηματισμό.</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Στις περισσότερες ευρωπαϊκές χώρες, δεν υπάρχει ακόμη σαφής στρατηγική για την ενσωμάτωση της ΥΣ στα προγράμματα κατάρτισης ενηλίκων, παρόλο που αποτελεί βασική αρμοδιότητα για την απασχολησιμότητα και την ψηφιακή ιθαγένεια.</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85" name="Shape 885"/>
        <p:cNvGrpSpPr/>
        <p:nvPr/>
      </p:nvGrpSpPr>
      <p:grpSpPr>
        <a:xfrm>
          <a:off x="0" y="0"/>
          <a:ext cx="0" cy="0"/>
          <a:chOff x="0" y="0"/>
          <a:chExt cx="0" cy="0"/>
        </a:xfrm>
      </p:grpSpPr>
      <p:sp>
        <p:nvSpPr>
          <p:cNvPr id="886" name="Google Shape;886;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87" name="Google Shape;887;p90"/>
          <p:cNvSpPr txBox="1"/>
          <p:nvPr/>
        </p:nvSpPr>
        <p:spPr>
          <a:xfrm>
            <a:off x="541167" y="627302"/>
            <a:ext cx="11109666"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2"/>
                </a:solidFill>
                <a:latin typeface="Arial"/>
                <a:ea typeface="Arial"/>
                <a:cs typeface="Arial"/>
                <a:sym typeface="Arial"/>
              </a:rPr>
              <a:t>Ποιες ευρωπαϊκές χώρες πρωτοστατούν στην Υπολογιστική Σκέψη;</a:t>
            </a:r>
            <a:endParaRPr b="1" i="0" sz="2800" u="none" cap="none" strike="noStrike">
              <a:solidFill>
                <a:schemeClr val="dk2"/>
              </a:solidFill>
              <a:latin typeface="Arial"/>
              <a:ea typeface="Arial"/>
              <a:cs typeface="Arial"/>
              <a:sym typeface="Arial"/>
            </a:endParaRPr>
          </a:p>
        </p:txBody>
      </p:sp>
      <p:sp>
        <p:nvSpPr>
          <p:cNvPr id="888" name="Google Shape;888;p90"/>
          <p:cNvSpPr/>
          <p:nvPr/>
        </p:nvSpPr>
        <p:spPr>
          <a:xfrm>
            <a:off x="625465" y="1784369"/>
            <a:ext cx="1810184" cy="1810664"/>
          </a:xfrm>
          <a:prstGeom prst="flowChartProcess">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9" name="Google Shape;889;p90"/>
          <p:cNvSpPr/>
          <p:nvPr/>
        </p:nvSpPr>
        <p:spPr>
          <a:xfrm>
            <a:off x="417463" y="1581404"/>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0" name="Google Shape;890;p90"/>
          <p:cNvSpPr/>
          <p:nvPr/>
        </p:nvSpPr>
        <p:spPr>
          <a:xfrm rot="5400000">
            <a:off x="2358970" y="2573580"/>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1" name="Google Shape;891;p90"/>
          <p:cNvSpPr txBox="1"/>
          <p:nvPr/>
        </p:nvSpPr>
        <p:spPr>
          <a:xfrm>
            <a:off x="761999" y="1784381"/>
            <a:ext cx="1355100"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Εσθονία</a:t>
            </a:r>
            <a:endParaRPr b="0" i="0" sz="1200" u="none" cap="none" strike="noStrike">
              <a:solidFill>
                <a:srgbClr val="000000"/>
              </a:solidFill>
              <a:latin typeface="Arial"/>
              <a:ea typeface="Arial"/>
              <a:cs typeface="Arial"/>
              <a:sym typeface="Arial"/>
            </a:endParaRPr>
          </a:p>
        </p:txBody>
      </p:sp>
      <p:sp>
        <p:nvSpPr>
          <p:cNvPr id="892" name="Google Shape;892;p90"/>
          <p:cNvSpPr/>
          <p:nvPr/>
        </p:nvSpPr>
        <p:spPr>
          <a:xfrm>
            <a:off x="2929261" y="1784369"/>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3" name="Google Shape;893;p90"/>
          <p:cNvSpPr/>
          <p:nvPr/>
        </p:nvSpPr>
        <p:spPr>
          <a:xfrm>
            <a:off x="2721259" y="1581404"/>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4" name="Google Shape;894;p90"/>
          <p:cNvSpPr/>
          <p:nvPr/>
        </p:nvSpPr>
        <p:spPr>
          <a:xfrm rot="5400000">
            <a:off x="4662954" y="2573580"/>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5" name="Google Shape;895;p90"/>
          <p:cNvSpPr txBox="1"/>
          <p:nvPr/>
        </p:nvSpPr>
        <p:spPr>
          <a:xfrm>
            <a:off x="2891250" y="1784369"/>
            <a:ext cx="1473071"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Φινλανδία</a:t>
            </a:r>
            <a:endParaRPr b="1" i="0" sz="2000" u="none" cap="none" strike="noStrike">
              <a:solidFill>
                <a:schemeClr val="dk1"/>
              </a:solidFill>
              <a:latin typeface="Arial"/>
              <a:ea typeface="Arial"/>
              <a:cs typeface="Arial"/>
              <a:sym typeface="Arial"/>
            </a:endParaRPr>
          </a:p>
        </p:txBody>
      </p:sp>
      <p:sp>
        <p:nvSpPr>
          <p:cNvPr id="896" name="Google Shape;896;p90"/>
          <p:cNvSpPr/>
          <p:nvPr/>
        </p:nvSpPr>
        <p:spPr>
          <a:xfrm>
            <a:off x="5233056" y="1784369"/>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7" name="Google Shape;897;p90"/>
          <p:cNvSpPr/>
          <p:nvPr/>
        </p:nvSpPr>
        <p:spPr>
          <a:xfrm>
            <a:off x="5025055" y="1581404"/>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8" name="Google Shape;898;p90"/>
          <p:cNvSpPr/>
          <p:nvPr/>
        </p:nvSpPr>
        <p:spPr>
          <a:xfrm rot="5400000">
            <a:off x="6966938" y="2573580"/>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9" name="Google Shape;899;p90"/>
          <p:cNvSpPr txBox="1"/>
          <p:nvPr/>
        </p:nvSpPr>
        <p:spPr>
          <a:xfrm>
            <a:off x="5239749" y="1784381"/>
            <a:ext cx="1633500"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Ηνωμένο Βασίλειο</a:t>
            </a:r>
            <a:endParaRPr b="0" i="0" sz="2000" u="none" cap="none" strike="noStrike">
              <a:solidFill>
                <a:srgbClr val="000000"/>
              </a:solidFill>
              <a:latin typeface="Arial"/>
              <a:ea typeface="Arial"/>
              <a:cs typeface="Arial"/>
              <a:sym typeface="Arial"/>
            </a:endParaRPr>
          </a:p>
        </p:txBody>
      </p:sp>
      <p:sp>
        <p:nvSpPr>
          <p:cNvPr id="900" name="Google Shape;900;p90"/>
          <p:cNvSpPr/>
          <p:nvPr/>
        </p:nvSpPr>
        <p:spPr>
          <a:xfrm>
            <a:off x="7536852" y="1784369"/>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1" name="Google Shape;901;p90"/>
          <p:cNvSpPr/>
          <p:nvPr/>
        </p:nvSpPr>
        <p:spPr>
          <a:xfrm>
            <a:off x="7328850" y="1581404"/>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2" name="Google Shape;902;p90"/>
          <p:cNvSpPr/>
          <p:nvPr/>
        </p:nvSpPr>
        <p:spPr>
          <a:xfrm rot="5400000">
            <a:off x="9270923" y="2573581"/>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3" name="Google Shape;903;p90"/>
          <p:cNvSpPr txBox="1"/>
          <p:nvPr/>
        </p:nvSpPr>
        <p:spPr>
          <a:xfrm>
            <a:off x="7733863" y="1784369"/>
            <a:ext cx="1194558"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Γαλλία</a:t>
            </a:r>
            <a:endParaRPr b="1" i="0" sz="2000" u="none" cap="none" strike="noStrike">
              <a:solidFill>
                <a:schemeClr val="dk1"/>
              </a:solidFill>
              <a:latin typeface="Arial"/>
              <a:ea typeface="Arial"/>
              <a:cs typeface="Arial"/>
              <a:sym typeface="Arial"/>
            </a:endParaRPr>
          </a:p>
        </p:txBody>
      </p:sp>
      <p:sp>
        <p:nvSpPr>
          <p:cNvPr id="904" name="Google Shape;904;p90"/>
          <p:cNvSpPr/>
          <p:nvPr/>
        </p:nvSpPr>
        <p:spPr>
          <a:xfrm>
            <a:off x="9840649" y="1784369"/>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5" name="Google Shape;905;p90"/>
          <p:cNvSpPr/>
          <p:nvPr/>
        </p:nvSpPr>
        <p:spPr>
          <a:xfrm>
            <a:off x="9632647" y="1571331"/>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6" name="Google Shape;906;p90"/>
          <p:cNvSpPr txBox="1"/>
          <p:nvPr/>
        </p:nvSpPr>
        <p:spPr>
          <a:xfrm>
            <a:off x="9873645" y="1784369"/>
            <a:ext cx="1519968"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Γερμανία</a:t>
            </a:r>
            <a:endParaRPr b="0" i="0" sz="2000" u="none" cap="none" strike="noStrike">
              <a:solidFill>
                <a:srgbClr val="000000"/>
              </a:solidFill>
              <a:latin typeface="Arial"/>
              <a:ea typeface="Arial"/>
              <a:cs typeface="Arial"/>
              <a:sym typeface="Arial"/>
            </a:endParaRPr>
          </a:p>
        </p:txBody>
      </p:sp>
      <p:pic>
        <p:nvPicPr>
          <p:cNvPr descr="Icono&#10;&#10;El contenido generado por IA puede ser incorrecto." id="907" name="Google Shape;907;p90"/>
          <p:cNvPicPr preferRelativeResize="0"/>
          <p:nvPr/>
        </p:nvPicPr>
        <p:blipFill rotWithShape="1">
          <a:blip r:embed="rId3">
            <a:alphaModFix/>
          </a:blip>
          <a:srcRect b="0" l="0" r="0" t="0"/>
          <a:stretch/>
        </p:blipFill>
        <p:spPr>
          <a:xfrm>
            <a:off x="877581" y="2109852"/>
            <a:ext cx="1090778" cy="1090778"/>
          </a:xfrm>
          <a:prstGeom prst="rect">
            <a:avLst/>
          </a:prstGeom>
          <a:noFill/>
          <a:ln>
            <a:noFill/>
          </a:ln>
        </p:spPr>
      </p:pic>
      <p:pic>
        <p:nvPicPr>
          <p:cNvPr descr="Icono&#10;&#10;El contenido generado por IA puede ser incorrecto." id="908" name="Google Shape;908;p90"/>
          <p:cNvPicPr preferRelativeResize="0"/>
          <p:nvPr/>
        </p:nvPicPr>
        <p:blipFill rotWithShape="1">
          <a:blip r:embed="rId4">
            <a:alphaModFix/>
          </a:blip>
          <a:srcRect b="0" l="0" r="0" t="0"/>
          <a:stretch/>
        </p:blipFill>
        <p:spPr>
          <a:xfrm>
            <a:off x="3219512" y="2109841"/>
            <a:ext cx="1090800" cy="1090800"/>
          </a:xfrm>
          <a:prstGeom prst="rect">
            <a:avLst/>
          </a:prstGeom>
          <a:noFill/>
          <a:ln>
            <a:noFill/>
          </a:ln>
        </p:spPr>
      </p:pic>
      <p:pic>
        <p:nvPicPr>
          <p:cNvPr descr="Logotipo&#10;&#10;El contenido generado por IA puede ser incorrecto." id="909" name="Google Shape;909;p90"/>
          <p:cNvPicPr preferRelativeResize="0"/>
          <p:nvPr/>
        </p:nvPicPr>
        <p:blipFill rotWithShape="1">
          <a:blip r:embed="rId5">
            <a:alphaModFix/>
          </a:blip>
          <a:srcRect b="0" l="0" r="0" t="0"/>
          <a:stretch/>
        </p:blipFill>
        <p:spPr>
          <a:xfrm>
            <a:off x="5483253" y="2384031"/>
            <a:ext cx="1090800" cy="1090800"/>
          </a:xfrm>
          <a:prstGeom prst="rect">
            <a:avLst/>
          </a:prstGeom>
          <a:noFill/>
          <a:ln>
            <a:noFill/>
          </a:ln>
        </p:spPr>
      </p:pic>
      <p:pic>
        <p:nvPicPr>
          <p:cNvPr descr="Forma, Rectángulo&#10;&#10;El contenido generado por IA puede ser incorrecto." id="910" name="Google Shape;910;p90"/>
          <p:cNvPicPr preferRelativeResize="0"/>
          <p:nvPr/>
        </p:nvPicPr>
        <p:blipFill rotWithShape="1">
          <a:blip r:embed="rId6">
            <a:alphaModFix/>
          </a:blip>
          <a:srcRect b="0" l="0" r="0" t="0"/>
          <a:stretch/>
        </p:blipFill>
        <p:spPr>
          <a:xfrm>
            <a:off x="10088229" y="2109841"/>
            <a:ext cx="1090800" cy="1090800"/>
          </a:xfrm>
          <a:prstGeom prst="rect">
            <a:avLst/>
          </a:prstGeom>
          <a:noFill/>
          <a:ln>
            <a:noFill/>
          </a:ln>
        </p:spPr>
      </p:pic>
      <p:pic>
        <p:nvPicPr>
          <p:cNvPr descr="Icono&#10;&#10;El contenido generado por IA puede ser incorrecto." id="911" name="Google Shape;911;p90"/>
          <p:cNvPicPr preferRelativeResize="0"/>
          <p:nvPr/>
        </p:nvPicPr>
        <p:blipFill rotWithShape="1">
          <a:blip r:embed="rId7">
            <a:alphaModFix/>
          </a:blip>
          <a:srcRect b="0" l="0" r="0" t="0"/>
          <a:stretch/>
        </p:blipFill>
        <p:spPr>
          <a:xfrm>
            <a:off x="7785742" y="2109841"/>
            <a:ext cx="1090800" cy="1090800"/>
          </a:xfrm>
          <a:prstGeom prst="rect">
            <a:avLst/>
          </a:prstGeom>
          <a:noFill/>
          <a:ln>
            <a:noFill/>
          </a:ln>
        </p:spPr>
      </p:pic>
      <p:sp>
        <p:nvSpPr>
          <p:cNvPr id="912" name="Google Shape;912;p90"/>
          <p:cNvSpPr txBox="1"/>
          <p:nvPr/>
        </p:nvSpPr>
        <p:spPr>
          <a:xfrm>
            <a:off x="360536" y="3743858"/>
            <a:ext cx="2023158" cy="22467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Εσθονία</a:t>
            </a:r>
            <a:r>
              <a:rPr b="0" i="0" lang="en-US" sz="1400" u="none" cap="none" strike="noStrike">
                <a:solidFill>
                  <a:srgbClr val="000000"/>
                </a:solidFill>
                <a:latin typeface="Arial"/>
                <a:ea typeface="Arial"/>
                <a:cs typeface="Arial"/>
                <a:sym typeface="Arial"/>
              </a:rPr>
              <a:t> υπήρξε πρωτοπόρος στην περιοχή, ενσωματώνοντας την ΥΣ στο σχολικό σύστημα από το 2012 και επεκτείνοντας πρωτοβουλίες στην επαγγελματική κατάρτιση.</a:t>
            </a:r>
            <a:endParaRPr b="0" i="0" sz="1400" u="none" cap="none" strike="noStrike">
              <a:solidFill>
                <a:srgbClr val="000000"/>
              </a:solidFill>
              <a:latin typeface="Arial"/>
              <a:ea typeface="Arial"/>
              <a:cs typeface="Arial"/>
              <a:sym typeface="Arial"/>
            </a:endParaRPr>
          </a:p>
        </p:txBody>
      </p:sp>
      <p:sp>
        <p:nvSpPr>
          <p:cNvPr id="913" name="Google Shape;913;p90"/>
          <p:cNvSpPr txBox="1"/>
          <p:nvPr/>
        </p:nvSpPr>
        <p:spPr>
          <a:xfrm>
            <a:off x="2669304" y="3743858"/>
            <a:ext cx="2002876" cy="20312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Φινλανδία</a:t>
            </a:r>
            <a:r>
              <a:rPr b="0" i="0" lang="en-US" sz="1400" u="none" cap="none" strike="noStrike">
                <a:solidFill>
                  <a:srgbClr val="000000"/>
                </a:solidFill>
                <a:latin typeface="Arial"/>
                <a:ea typeface="Arial"/>
                <a:cs typeface="Arial"/>
                <a:sym typeface="Arial"/>
              </a:rPr>
              <a:t>, ενσωμάτωσε την ΥΣ στο εθνικό πρόγραμμα σπουδών το 2016 και έχει επίσης ξεκινήσει πιλοτικά έργα στην εκπαίδευση ενηλίκων και στη συνεχή εκπαίδευση.</a:t>
            </a:r>
            <a:endParaRPr b="0" i="0" sz="1400" u="none" cap="none" strike="noStrike">
              <a:solidFill>
                <a:srgbClr val="000000"/>
              </a:solidFill>
              <a:latin typeface="Arial"/>
              <a:ea typeface="Arial"/>
              <a:cs typeface="Arial"/>
              <a:sym typeface="Arial"/>
            </a:endParaRPr>
          </a:p>
        </p:txBody>
      </p:sp>
      <p:sp>
        <p:nvSpPr>
          <p:cNvPr id="914" name="Google Shape;914;p90"/>
          <p:cNvSpPr txBox="1"/>
          <p:nvPr/>
        </p:nvSpPr>
        <p:spPr>
          <a:xfrm>
            <a:off x="4978518" y="3743858"/>
            <a:ext cx="2210756" cy="246217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Το </a:t>
            </a:r>
            <a:r>
              <a:rPr b="1" i="0" lang="en-US" sz="1400" u="none" cap="none" strike="noStrike">
                <a:solidFill>
                  <a:srgbClr val="000000"/>
                </a:solidFill>
                <a:latin typeface="Arial"/>
                <a:ea typeface="Arial"/>
                <a:cs typeface="Arial"/>
                <a:sym typeface="Arial"/>
              </a:rPr>
              <a:t>Ηνωμένο Βασίλειο </a:t>
            </a:r>
            <a:r>
              <a:rPr b="0" i="0" lang="en-US" sz="1400" u="none" cap="none" strike="noStrike">
                <a:solidFill>
                  <a:srgbClr val="000000"/>
                </a:solidFill>
                <a:latin typeface="Arial"/>
                <a:ea typeface="Arial"/>
                <a:cs typeface="Arial"/>
                <a:sym typeface="Arial"/>
              </a:rPr>
              <a:t>το 2014, το κατέστησε  υποχρεωτικό στη βασική εκπαίδευση και έχει προωθήσει προγράμματα που στοχεύουν στη βελτίωση των ψηφιακών και υπολογιστικών δεξιοτήτων μεταξύ ενηλίκων που αναζητούν ενεργά εργασία.</a:t>
            </a:r>
            <a:endParaRPr b="0" i="0" sz="1400" u="none" cap="none" strike="noStrike">
              <a:solidFill>
                <a:srgbClr val="000000"/>
              </a:solidFill>
              <a:latin typeface="Arial"/>
              <a:ea typeface="Arial"/>
              <a:cs typeface="Arial"/>
              <a:sym typeface="Arial"/>
            </a:endParaRPr>
          </a:p>
        </p:txBody>
      </p:sp>
      <p:sp>
        <p:nvSpPr>
          <p:cNvPr id="915" name="Google Shape;915;p90"/>
          <p:cNvSpPr txBox="1"/>
          <p:nvPr/>
        </p:nvSpPr>
        <p:spPr>
          <a:xfrm>
            <a:off x="7318459" y="3743858"/>
            <a:ext cx="2210756" cy="22467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Γαλλία</a:t>
            </a:r>
            <a:r>
              <a:rPr b="0" i="0" lang="en-US" sz="1400" u="none" cap="none" strike="noStrike">
                <a:solidFill>
                  <a:srgbClr val="000000"/>
                </a:solidFill>
                <a:latin typeface="Arial"/>
                <a:ea typeface="Arial"/>
                <a:cs typeface="Arial"/>
                <a:sym typeface="Arial"/>
              </a:rPr>
              <a:t> έχει εφαρμόσει την ΥΣ σε επίπεδο δευτεροβάθμιας εκπαίδευσης από το 2016 και έχει ξεκινήσει δημόσιες πρωτοβουλίες ψηφιακής κατάρτισης που στοχεύουν τους εργαζόμενους και τους ανέργους.</a:t>
            </a:r>
            <a:endParaRPr b="0" i="0" sz="1400" u="none" cap="none" strike="noStrike">
              <a:solidFill>
                <a:srgbClr val="000000"/>
              </a:solidFill>
              <a:latin typeface="Arial"/>
              <a:ea typeface="Arial"/>
              <a:cs typeface="Arial"/>
              <a:sym typeface="Arial"/>
            </a:endParaRPr>
          </a:p>
        </p:txBody>
      </p:sp>
      <p:sp>
        <p:nvSpPr>
          <p:cNvPr id="916" name="Google Shape;916;p90"/>
          <p:cNvSpPr txBox="1"/>
          <p:nvPr/>
        </p:nvSpPr>
        <p:spPr>
          <a:xfrm>
            <a:off x="9606582" y="3743858"/>
            <a:ext cx="2210756" cy="20312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Γερμανία</a:t>
            </a:r>
            <a:r>
              <a:rPr b="0" i="0" lang="en-US" sz="1400" u="none" cap="none" strike="noStrike">
                <a:solidFill>
                  <a:srgbClr val="000000"/>
                </a:solidFill>
                <a:latin typeface="Arial"/>
                <a:ea typeface="Arial"/>
                <a:cs typeface="Arial"/>
                <a:sym typeface="Arial"/>
              </a:rPr>
              <a:t> ενσωματώνει την ΥΣ στην τεχνική και επαγγελματική εκπαίδευση, με ιδιαίτερη έμφαση στον ψηφιακό μετασχηματισμό στο πλαίσιο προγραμμάτων επαγγελματικής κατάρτισης.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0" name="Shape 920"/>
        <p:cNvGrpSpPr/>
        <p:nvPr/>
      </p:nvGrpSpPr>
      <p:grpSpPr>
        <a:xfrm>
          <a:off x="0" y="0"/>
          <a:ext cx="0" cy="0"/>
          <a:chOff x="0" y="0"/>
          <a:chExt cx="0" cy="0"/>
        </a:xfrm>
      </p:grpSpPr>
      <p:sp>
        <p:nvSpPr>
          <p:cNvPr id="921" name="Google Shape;921;p91"/>
          <p:cNvSpPr txBox="1"/>
          <p:nvPr/>
        </p:nvSpPr>
        <p:spPr>
          <a:xfrm>
            <a:off x="541167" y="614424"/>
            <a:ext cx="11109666"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2"/>
                </a:solidFill>
                <a:latin typeface="Arial"/>
                <a:ea typeface="Arial"/>
                <a:cs typeface="Arial"/>
                <a:sym typeface="Arial"/>
              </a:rPr>
              <a:t>Χώρες που αναπτύσσουν ΥΣ: Πού γίνονται τα πρώτα βήματα;</a:t>
            </a:r>
            <a:endParaRPr b="0" i="0" sz="1600" u="none" cap="none" strike="noStrike">
              <a:solidFill>
                <a:srgbClr val="000000"/>
              </a:solidFill>
              <a:latin typeface="Arial"/>
              <a:ea typeface="Arial"/>
              <a:cs typeface="Arial"/>
              <a:sym typeface="Arial"/>
            </a:endParaRPr>
          </a:p>
        </p:txBody>
      </p:sp>
      <p:sp>
        <p:nvSpPr>
          <p:cNvPr id="922" name="Google Shape;922;p91"/>
          <p:cNvSpPr/>
          <p:nvPr/>
        </p:nvSpPr>
        <p:spPr>
          <a:xfrm>
            <a:off x="1555135" y="1639929"/>
            <a:ext cx="1810184" cy="1810664"/>
          </a:xfrm>
          <a:prstGeom prst="flowChartProcess">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3" name="Google Shape;923;p91"/>
          <p:cNvSpPr/>
          <p:nvPr/>
        </p:nvSpPr>
        <p:spPr>
          <a:xfrm>
            <a:off x="1347133" y="1436964"/>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4" name="Google Shape;924;p91"/>
          <p:cNvSpPr/>
          <p:nvPr/>
        </p:nvSpPr>
        <p:spPr>
          <a:xfrm rot="5400000">
            <a:off x="3288640" y="2429140"/>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5" name="Google Shape;925;p91"/>
          <p:cNvSpPr txBox="1"/>
          <p:nvPr/>
        </p:nvSpPr>
        <p:spPr>
          <a:xfrm>
            <a:off x="1698229" y="1639919"/>
            <a:ext cx="1179849"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Ισπανία</a:t>
            </a:r>
            <a:endParaRPr b="0" i="0" sz="1200" u="none" cap="none" strike="noStrike">
              <a:solidFill>
                <a:srgbClr val="000000"/>
              </a:solidFill>
              <a:latin typeface="Arial"/>
              <a:ea typeface="Arial"/>
              <a:cs typeface="Arial"/>
              <a:sym typeface="Arial"/>
            </a:endParaRPr>
          </a:p>
        </p:txBody>
      </p:sp>
      <p:sp>
        <p:nvSpPr>
          <p:cNvPr id="926" name="Google Shape;926;p91"/>
          <p:cNvSpPr/>
          <p:nvPr/>
        </p:nvSpPr>
        <p:spPr>
          <a:xfrm>
            <a:off x="4013479" y="1639929"/>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7" name="Google Shape;927;p91"/>
          <p:cNvSpPr/>
          <p:nvPr/>
        </p:nvSpPr>
        <p:spPr>
          <a:xfrm>
            <a:off x="3805477" y="1436964"/>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8" name="Google Shape;928;p91"/>
          <p:cNvSpPr/>
          <p:nvPr/>
        </p:nvSpPr>
        <p:spPr>
          <a:xfrm rot="5400000">
            <a:off x="5747172" y="2429140"/>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9" name="Google Shape;929;p91"/>
          <p:cNvSpPr txBox="1"/>
          <p:nvPr/>
        </p:nvSpPr>
        <p:spPr>
          <a:xfrm>
            <a:off x="4195473" y="1639929"/>
            <a:ext cx="1229824"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Ελλάδα</a:t>
            </a:r>
            <a:endParaRPr b="1" i="0" sz="2000" u="none" cap="none" strike="noStrike">
              <a:solidFill>
                <a:schemeClr val="dk1"/>
              </a:solidFill>
              <a:latin typeface="Arial"/>
              <a:ea typeface="Arial"/>
              <a:cs typeface="Arial"/>
              <a:sym typeface="Arial"/>
            </a:endParaRPr>
          </a:p>
        </p:txBody>
      </p:sp>
      <p:sp>
        <p:nvSpPr>
          <p:cNvPr id="930" name="Google Shape;930;p91"/>
          <p:cNvSpPr/>
          <p:nvPr/>
        </p:nvSpPr>
        <p:spPr>
          <a:xfrm>
            <a:off x="6471822" y="1639929"/>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1" name="Google Shape;931;p91"/>
          <p:cNvSpPr/>
          <p:nvPr/>
        </p:nvSpPr>
        <p:spPr>
          <a:xfrm>
            <a:off x="6263821" y="1436964"/>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2" name="Google Shape;932;p91"/>
          <p:cNvSpPr/>
          <p:nvPr/>
        </p:nvSpPr>
        <p:spPr>
          <a:xfrm rot="5400000">
            <a:off x="8205704" y="2429140"/>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3" name="Google Shape;933;p91"/>
          <p:cNvSpPr txBox="1"/>
          <p:nvPr/>
        </p:nvSpPr>
        <p:spPr>
          <a:xfrm>
            <a:off x="6662925" y="1639929"/>
            <a:ext cx="1274183"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Πολωνία</a:t>
            </a:r>
            <a:endParaRPr b="0" i="0" sz="2000" u="none" cap="none" strike="noStrike">
              <a:solidFill>
                <a:srgbClr val="000000"/>
              </a:solidFill>
              <a:latin typeface="Arial"/>
              <a:ea typeface="Arial"/>
              <a:cs typeface="Arial"/>
              <a:sym typeface="Arial"/>
            </a:endParaRPr>
          </a:p>
        </p:txBody>
      </p:sp>
      <p:sp>
        <p:nvSpPr>
          <p:cNvPr id="934" name="Google Shape;934;p91"/>
          <p:cNvSpPr/>
          <p:nvPr/>
        </p:nvSpPr>
        <p:spPr>
          <a:xfrm>
            <a:off x="8917287" y="1639929"/>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5" name="Google Shape;935;p91"/>
          <p:cNvSpPr/>
          <p:nvPr/>
        </p:nvSpPr>
        <p:spPr>
          <a:xfrm>
            <a:off x="8709285" y="1436964"/>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6" name="Google Shape;936;p91"/>
          <p:cNvSpPr/>
          <p:nvPr/>
        </p:nvSpPr>
        <p:spPr>
          <a:xfrm rot="5400000">
            <a:off x="10651358" y="2429141"/>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7" name="Google Shape;937;p91"/>
          <p:cNvSpPr txBox="1"/>
          <p:nvPr/>
        </p:nvSpPr>
        <p:spPr>
          <a:xfrm>
            <a:off x="8966816" y="1639919"/>
            <a:ext cx="1657500"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Λιθουανία</a:t>
            </a:r>
            <a:endParaRPr b="1" i="0" sz="2000" u="none" cap="none" strike="noStrike">
              <a:solidFill>
                <a:schemeClr val="dk1"/>
              </a:solidFill>
              <a:latin typeface="Arial"/>
              <a:ea typeface="Arial"/>
              <a:cs typeface="Arial"/>
              <a:sym typeface="Arial"/>
            </a:endParaRPr>
          </a:p>
        </p:txBody>
      </p:sp>
      <p:sp>
        <p:nvSpPr>
          <p:cNvPr id="938" name="Google Shape;938;p91"/>
          <p:cNvSpPr txBox="1"/>
          <p:nvPr/>
        </p:nvSpPr>
        <p:spPr>
          <a:xfrm>
            <a:off x="1216072" y="3533403"/>
            <a:ext cx="2538532" cy="31085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Ισπανία</a:t>
            </a:r>
            <a:r>
              <a:rPr b="0" i="0" lang="en-US" sz="1400" u="none" cap="none" strike="noStrike">
                <a:solidFill>
                  <a:srgbClr val="000000"/>
                </a:solidFill>
                <a:latin typeface="Arial"/>
                <a:ea typeface="Arial"/>
                <a:cs typeface="Arial"/>
                <a:sym typeface="Arial"/>
              </a:rPr>
              <a:t> έχει αρχίσει να ενσωματώνει την ΥΣ στα εκπαιδευτικά σχέδια ορισμένων αυτόνομων κοινοτήτων, ειδικά στο επίπεδο της υποχρεωτικής εκπαίδευσης. Όσον αφορά την εκπαίδευση ενηλίκων, υπάρχουν μεμονωμένες πρωτοβουλίες που προωθούνται από παν/μια και κοινοτικά κέντρα, αλλά δεν υπάρχει ακόμη ενοποιημένη εθνική πολιτική.</a:t>
            </a:r>
            <a:endParaRPr b="0" i="0" sz="1400" u="none" cap="none" strike="noStrike">
              <a:solidFill>
                <a:srgbClr val="000000"/>
              </a:solidFill>
              <a:latin typeface="Arial"/>
              <a:ea typeface="Arial"/>
              <a:cs typeface="Arial"/>
              <a:sym typeface="Arial"/>
            </a:endParaRPr>
          </a:p>
        </p:txBody>
      </p:sp>
      <p:pic>
        <p:nvPicPr>
          <p:cNvPr descr="Forma, Rectángulo&#10;&#10;El contenido generado por IA puede ser incorrecto." id="939" name="Google Shape;939;p91"/>
          <p:cNvPicPr preferRelativeResize="0"/>
          <p:nvPr/>
        </p:nvPicPr>
        <p:blipFill rotWithShape="1">
          <a:blip r:embed="rId3">
            <a:alphaModFix/>
          </a:blip>
          <a:srcRect b="0" l="0" r="0" t="0"/>
          <a:stretch/>
        </p:blipFill>
        <p:spPr>
          <a:xfrm>
            <a:off x="1803076" y="2017810"/>
            <a:ext cx="1090800" cy="1090800"/>
          </a:xfrm>
          <a:prstGeom prst="rect">
            <a:avLst/>
          </a:prstGeom>
          <a:noFill/>
          <a:ln>
            <a:noFill/>
          </a:ln>
        </p:spPr>
      </p:pic>
      <p:pic>
        <p:nvPicPr>
          <p:cNvPr descr="Icono&#10;&#10;El contenido generado por IA puede ser incorrecto." id="940" name="Google Shape;940;p91"/>
          <p:cNvPicPr preferRelativeResize="0"/>
          <p:nvPr/>
        </p:nvPicPr>
        <p:blipFill rotWithShape="1">
          <a:blip r:embed="rId4">
            <a:alphaModFix/>
          </a:blip>
          <a:srcRect b="0" l="0" r="0" t="0"/>
          <a:stretch/>
        </p:blipFill>
        <p:spPr>
          <a:xfrm>
            <a:off x="4264985" y="2017810"/>
            <a:ext cx="1090800" cy="1090800"/>
          </a:xfrm>
          <a:prstGeom prst="rect">
            <a:avLst/>
          </a:prstGeom>
          <a:noFill/>
          <a:ln>
            <a:noFill/>
          </a:ln>
        </p:spPr>
      </p:pic>
      <p:pic>
        <p:nvPicPr>
          <p:cNvPr descr="Icono&#10;&#10;El contenido generado por IA puede ser incorrecto." id="941" name="Google Shape;941;p91"/>
          <p:cNvPicPr preferRelativeResize="0"/>
          <p:nvPr/>
        </p:nvPicPr>
        <p:blipFill rotWithShape="1">
          <a:blip r:embed="rId5">
            <a:alphaModFix/>
          </a:blip>
          <a:srcRect b="0" l="0" r="0" t="0"/>
          <a:stretch/>
        </p:blipFill>
        <p:spPr>
          <a:xfrm>
            <a:off x="6722017" y="2017810"/>
            <a:ext cx="1090800" cy="1090800"/>
          </a:xfrm>
          <a:prstGeom prst="rect">
            <a:avLst/>
          </a:prstGeom>
          <a:noFill/>
          <a:ln>
            <a:noFill/>
          </a:ln>
        </p:spPr>
      </p:pic>
      <p:pic>
        <p:nvPicPr>
          <p:cNvPr descr="Icono, Rectángulo&#10;&#10;El contenido generado por IA puede ser incorrecto." id="942" name="Google Shape;942;p91"/>
          <p:cNvPicPr preferRelativeResize="0"/>
          <p:nvPr/>
        </p:nvPicPr>
        <p:blipFill rotWithShape="1">
          <a:blip r:embed="rId6">
            <a:alphaModFix/>
          </a:blip>
          <a:srcRect b="0" l="0" r="0" t="0"/>
          <a:stretch/>
        </p:blipFill>
        <p:spPr>
          <a:xfrm>
            <a:off x="9166179" y="2017810"/>
            <a:ext cx="1090800" cy="1090800"/>
          </a:xfrm>
          <a:prstGeom prst="rect">
            <a:avLst/>
          </a:prstGeom>
          <a:noFill/>
          <a:ln>
            <a:noFill/>
          </a:ln>
        </p:spPr>
      </p:pic>
      <p:sp>
        <p:nvSpPr>
          <p:cNvPr id="943" name="Google Shape;943;p91"/>
          <p:cNvSpPr txBox="1"/>
          <p:nvPr/>
        </p:nvSpPr>
        <p:spPr>
          <a:xfrm>
            <a:off x="3805478" y="3533403"/>
            <a:ext cx="2044919" cy="28930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Ελλάδα</a:t>
            </a:r>
            <a:r>
              <a:rPr b="0" i="0" lang="en-US" sz="1400" u="none" cap="none" strike="noStrike">
                <a:solidFill>
                  <a:srgbClr val="000000"/>
                </a:solidFill>
                <a:latin typeface="Arial"/>
                <a:ea typeface="Arial"/>
                <a:cs typeface="Arial"/>
                <a:sym typeface="Arial"/>
              </a:rPr>
              <a:t> δεν διαθέτει ακόμη ένα δομημένο εθνικό πρόγραμμα για ΥΣ, αν και ακαδημαϊκά ιδρύματα και ΜΚΟ έχουν αρχίσει να αναπτύσσουν εμπειρίες κατάρτισης για ενήλικες, εστιάζοντας στον προγραμματισμό, την εκπαιδευτική ρομποτική και τη λογική σκέψη.</a:t>
            </a:r>
            <a:endParaRPr b="0" i="0" sz="1400" u="none" cap="none" strike="noStrike">
              <a:solidFill>
                <a:srgbClr val="000000"/>
              </a:solidFill>
              <a:latin typeface="Arial"/>
              <a:ea typeface="Arial"/>
              <a:cs typeface="Arial"/>
              <a:sym typeface="Arial"/>
            </a:endParaRPr>
          </a:p>
        </p:txBody>
      </p:sp>
      <p:sp>
        <p:nvSpPr>
          <p:cNvPr id="944" name="Google Shape;944;p91"/>
          <p:cNvSpPr txBox="1"/>
          <p:nvPr/>
        </p:nvSpPr>
        <p:spPr>
          <a:xfrm>
            <a:off x="6248888" y="3533403"/>
            <a:ext cx="2003063" cy="28930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Πολωνία</a:t>
            </a:r>
            <a:r>
              <a:rPr b="0" i="0" lang="en-US" sz="1400" u="none" cap="none" strike="noStrike">
                <a:solidFill>
                  <a:srgbClr val="000000"/>
                </a:solidFill>
                <a:latin typeface="Arial"/>
                <a:ea typeface="Arial"/>
                <a:cs typeface="Arial"/>
                <a:sym typeface="Arial"/>
              </a:rPr>
              <a:t> έχει συμπεριλάβει την Υπολογιστική Σκέψη στο σχολικό πρόγραμμα σπουδών, αλλά η εφαρμογή της για ενήλικες περιορίζεται κυρίως σε έργα επαγγελματικής κατάρτισης ή τοπικές πρωτοβουλίες σε κέντρα ψηφιακής ένταξης.</a:t>
            </a:r>
            <a:endParaRPr b="0" i="0" sz="1400" u="none" cap="none" strike="noStrike">
              <a:solidFill>
                <a:srgbClr val="000000"/>
              </a:solidFill>
              <a:latin typeface="Arial"/>
              <a:ea typeface="Arial"/>
              <a:cs typeface="Arial"/>
              <a:sym typeface="Arial"/>
            </a:endParaRPr>
          </a:p>
        </p:txBody>
      </p:sp>
      <p:sp>
        <p:nvSpPr>
          <p:cNvPr id="945" name="Google Shape;945;p91"/>
          <p:cNvSpPr txBox="1"/>
          <p:nvPr/>
        </p:nvSpPr>
        <p:spPr>
          <a:xfrm>
            <a:off x="8694352" y="3533403"/>
            <a:ext cx="2018186" cy="26776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Η </a:t>
            </a:r>
            <a:r>
              <a:rPr b="1" i="0" lang="en-US" sz="1400" u="none" cap="none" strike="noStrike">
                <a:solidFill>
                  <a:srgbClr val="000000"/>
                </a:solidFill>
                <a:latin typeface="Arial"/>
                <a:ea typeface="Arial"/>
                <a:cs typeface="Arial"/>
                <a:sym typeface="Arial"/>
              </a:rPr>
              <a:t>Λιθουανία</a:t>
            </a:r>
            <a:r>
              <a:rPr b="0" i="0" lang="en-US" sz="1400" u="none" cap="none" strike="noStrike">
                <a:solidFill>
                  <a:srgbClr val="000000"/>
                </a:solidFill>
                <a:latin typeface="Arial"/>
                <a:ea typeface="Arial"/>
                <a:cs typeface="Arial"/>
                <a:sym typeface="Arial"/>
              </a:rPr>
              <a:t>, αν και επικεντρώνεται όλο και περισσότερο στην τεχνολογία στο εκπαιδευτικό της σύστημα, εξακολουθεί να κάνει τα πρώτα της βήματα για να ενσωματώσει την ΥΣ στη μη τυπική ή τη συνεχή εκπαίδευση για ενήλικες.</a:t>
            </a:r>
            <a:endParaRPr b="0" i="0" sz="1400" u="none" cap="none" strike="noStrike">
              <a:solidFill>
                <a:srgbClr val="000000"/>
              </a:solidFill>
              <a:latin typeface="Arial"/>
              <a:ea typeface="Arial"/>
              <a:cs typeface="Arial"/>
              <a:sym typeface="Arial"/>
            </a:endParaRPr>
          </a:p>
        </p:txBody>
      </p:sp>
      <p:sp>
        <p:nvSpPr>
          <p:cNvPr id="946" name="Google Shape;946;p9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pic>
        <p:nvPicPr>
          <p:cNvPr id="953" name="Google Shape;953;p92"/>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54" name="Google Shape;954;p92"/>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
        <p:nvSpPr>
          <p:cNvPr id="955" name="Google Shape;955;p92"/>
          <p:cNvSpPr txBox="1"/>
          <p:nvPr/>
        </p:nvSpPr>
        <p:spPr>
          <a:xfrm>
            <a:off x="7280212" y="2259973"/>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n-US" sz="2800" u="none" cap="none" strike="noStrike">
                <a:solidFill>
                  <a:schemeClr val="lt1"/>
                </a:solidFill>
                <a:latin typeface="Arial"/>
                <a:ea typeface="Arial"/>
                <a:cs typeface="Arial"/>
                <a:sym typeface="Arial"/>
              </a:rPr>
              <a:t>ΕΝΟΤΗΤΑ 6</a:t>
            </a:r>
            <a:endParaRPr b="0" i="0" sz="2800" u="none" cap="none" strike="noStrike">
              <a:solidFill>
                <a:schemeClr val="lt1"/>
              </a:solidFill>
              <a:latin typeface="Arial"/>
              <a:ea typeface="Arial"/>
              <a:cs typeface="Arial"/>
              <a:sym typeface="Arial"/>
            </a:endParaRPr>
          </a:p>
        </p:txBody>
      </p:sp>
      <p:sp>
        <p:nvSpPr>
          <p:cNvPr id="956" name="Google Shape;956;p92"/>
          <p:cNvSpPr txBox="1"/>
          <p:nvPr/>
        </p:nvSpPr>
        <p:spPr>
          <a:xfrm>
            <a:off x="7465926" y="3628255"/>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n-US" sz="2200" u="none" cap="none" strike="noStrike">
                <a:solidFill>
                  <a:schemeClr val="lt1"/>
                </a:solidFill>
                <a:latin typeface="Arial"/>
                <a:ea typeface="Arial"/>
                <a:cs typeface="Arial"/>
                <a:sym typeface="Arial"/>
              </a:rPr>
              <a:t>Μελέτες περίπτωσης και δραστηριότητες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60" name="Shape 960"/>
        <p:cNvGrpSpPr/>
        <p:nvPr/>
      </p:nvGrpSpPr>
      <p:grpSpPr>
        <a:xfrm>
          <a:off x="0" y="0"/>
          <a:ext cx="0" cy="0"/>
          <a:chOff x="0" y="0"/>
          <a:chExt cx="0" cy="0"/>
        </a:xfrm>
      </p:grpSpPr>
      <p:sp>
        <p:nvSpPr>
          <p:cNvPr id="961" name="Google Shape;961;p34"/>
          <p:cNvSpPr txBox="1"/>
          <p:nvPr>
            <p:ph idx="1" type="body"/>
          </p:nvPr>
        </p:nvSpPr>
        <p:spPr>
          <a:xfrm>
            <a:off x="696347" y="586474"/>
            <a:ext cx="6344533" cy="683565"/>
          </a:xfrm>
          <a:prstGeom prst="rect">
            <a:avLst/>
          </a:prstGeom>
          <a:noFill/>
          <a:ln>
            <a:noFill/>
          </a:ln>
        </p:spPr>
        <p:txBody>
          <a:bodyPr anchorCtr="0" anchor="b" bIns="45700" lIns="91425" spcFirstLastPara="1" rIns="91425" wrap="square" tIns="45700">
            <a:normAutofit fontScale="85000" lnSpcReduction="10000"/>
          </a:bodyPr>
          <a:lstStyle/>
          <a:p>
            <a:pPr indent="-228600" lvl="0" marL="228600" rtl="0" algn="ctr">
              <a:lnSpc>
                <a:spcPct val="100000"/>
              </a:lnSpc>
              <a:spcBef>
                <a:spcPts val="0"/>
              </a:spcBef>
              <a:spcAft>
                <a:spcPts val="0"/>
              </a:spcAft>
              <a:buSzPct val="92664"/>
              <a:buNone/>
            </a:pPr>
            <a:r>
              <a:rPr lang="en-US" sz="2800">
                <a:latin typeface="Arial"/>
                <a:ea typeface="Arial"/>
                <a:cs typeface="Arial"/>
                <a:sym typeface="Arial"/>
              </a:rPr>
              <a:t>Μελέτες περίπτωσης &amp; καλές πρακτικές</a:t>
            </a:r>
            <a:endParaRPr sz="2800">
              <a:latin typeface="Arial"/>
              <a:ea typeface="Arial"/>
              <a:cs typeface="Arial"/>
              <a:sym typeface="Arial"/>
            </a:endParaRPr>
          </a:p>
        </p:txBody>
      </p:sp>
      <p:sp>
        <p:nvSpPr>
          <p:cNvPr id="962" name="Google Shape;962;p34"/>
          <p:cNvSpPr txBox="1"/>
          <p:nvPr>
            <p:ph idx="2" type="body"/>
          </p:nvPr>
        </p:nvSpPr>
        <p:spPr>
          <a:xfrm>
            <a:off x="696347" y="1555970"/>
            <a:ext cx="6605203" cy="4148871"/>
          </a:xfrm>
          <a:prstGeom prst="rect">
            <a:avLst/>
          </a:prstGeom>
          <a:noFill/>
          <a:ln>
            <a:noFill/>
          </a:ln>
        </p:spPr>
        <p:txBody>
          <a:bodyPr anchorCtr="0" anchor="t" bIns="45700" lIns="91425" spcFirstLastPara="1" rIns="91425" wrap="square" tIns="45700">
            <a:noAutofit/>
          </a:bodyPr>
          <a:lstStyle/>
          <a:p>
            <a:pPr indent="0" lvl="0" marL="157480" rtl="0" algn="l">
              <a:lnSpc>
                <a:spcPct val="100000"/>
              </a:lnSpc>
              <a:spcBef>
                <a:spcPts val="1000"/>
              </a:spcBef>
              <a:spcAft>
                <a:spcPts val="0"/>
              </a:spcAft>
              <a:buSzPts val="1120"/>
              <a:buNone/>
            </a:pPr>
            <a:r>
              <a:rPr b="1" lang="en-US">
                <a:latin typeface="Arial"/>
                <a:ea typeface="Arial"/>
                <a:cs typeface="Arial"/>
                <a:sym typeface="Arial"/>
              </a:rPr>
              <a:t>Μελέτη περίπτωσης: έξυπνο σύστημα ελέγχου κυκλοφορίας με Υπολογιστική Σκέψη</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Παράδειγμα:</a:t>
            </a:r>
            <a:br>
              <a:rPr lang="en-US">
                <a:latin typeface="Arial"/>
                <a:ea typeface="Arial"/>
                <a:cs typeface="Arial"/>
                <a:sym typeface="Arial"/>
              </a:rPr>
            </a:br>
            <a:r>
              <a:rPr lang="en-US">
                <a:latin typeface="Arial"/>
                <a:ea typeface="Arial"/>
                <a:cs typeface="Arial"/>
                <a:sym typeface="Arial"/>
              </a:rPr>
              <a:t>Ένα έξυπνο σύστημα αναπτύχθηκε για τη μείωση της κυκλοφοριακής συμφόρησης στην οδό Tai Tam, στο Χονγκ Κονγκ.</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Πρακτική:</a:t>
            </a:r>
            <a:br>
              <a:rPr lang="en-US">
                <a:latin typeface="Arial"/>
                <a:ea typeface="Arial"/>
                <a:cs typeface="Arial"/>
                <a:sym typeface="Arial"/>
              </a:rPr>
            </a:br>
            <a:r>
              <a:rPr lang="en-US">
                <a:latin typeface="Arial"/>
                <a:ea typeface="Arial"/>
                <a:cs typeface="Arial"/>
                <a:sym typeface="Arial"/>
              </a:rPr>
              <a:t>Χρησιμοποιώντας υπολογιστική σκέψη, το σύστημα ανέλυσε μοτίβα κυκλοφορίας σε πραγματικό χρόνο μέσω ανάλυσης βίντεο, προσαρμόζοντας τους χρονισμούς των φωτεινών σηματοδοτών με βάση τα μήκη της ουράς οχημάτων, με αποτέλεσμα διπλή εξοικονόμηση χρόνου.</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Καλή πρακτική:</a:t>
            </a:r>
            <a:br>
              <a:rPr lang="en-US">
                <a:latin typeface="Arial"/>
                <a:ea typeface="Arial"/>
                <a:cs typeface="Arial"/>
                <a:sym typeface="Arial"/>
              </a:rPr>
            </a:br>
            <a:r>
              <a:rPr lang="en-US">
                <a:latin typeface="Arial"/>
                <a:ea typeface="Arial"/>
                <a:cs typeface="Arial"/>
                <a:sym typeface="Arial"/>
              </a:rPr>
              <a:t>Το σύστημα εφάρμοσε </a:t>
            </a:r>
            <a:r>
              <a:rPr b="1" lang="en-US">
                <a:latin typeface="Arial"/>
                <a:ea typeface="Arial"/>
                <a:cs typeface="Arial"/>
                <a:sym typeface="Arial"/>
              </a:rPr>
              <a:t>αναγνώριση προτύπων </a:t>
            </a:r>
            <a:r>
              <a:rPr lang="en-US">
                <a:latin typeface="Arial"/>
                <a:ea typeface="Arial"/>
                <a:cs typeface="Arial"/>
                <a:sym typeface="Arial"/>
              </a:rPr>
              <a:t>και </a:t>
            </a:r>
            <a:r>
              <a:rPr b="1" lang="en-US">
                <a:latin typeface="Arial"/>
                <a:ea typeface="Arial"/>
                <a:cs typeface="Arial"/>
                <a:sym typeface="Arial"/>
              </a:rPr>
              <a:t>αφαίρεση</a:t>
            </a:r>
            <a:r>
              <a:rPr lang="en-US">
                <a:latin typeface="Arial"/>
                <a:ea typeface="Arial"/>
                <a:cs typeface="Arial"/>
                <a:sym typeface="Arial"/>
              </a:rPr>
              <a:t> για να εντοπίσει τις τάσεις συμφόρησης και να προσαρμόσει τη διάρκεια του πράσινου φωτός, μειώνοντας τις καθυστερήσεις και βελτιώνοντας τη ροή της κυκλοφορίας αυτοματοποιώντας βασικές αποφάσεις.</a:t>
            </a:r>
            <a:endParaRPr>
              <a:latin typeface="Arial"/>
              <a:ea typeface="Arial"/>
              <a:cs typeface="Arial"/>
              <a:sym typeface="Arial"/>
            </a:endParaRPr>
          </a:p>
        </p:txBody>
      </p:sp>
      <p:pic>
        <p:nvPicPr>
          <p:cNvPr descr="A street light next to a road&#10;&#10;AI-generated content may be incorrect." id="963" name="Google Shape;963;p34"/>
          <p:cNvPicPr preferRelativeResize="0"/>
          <p:nvPr/>
        </p:nvPicPr>
        <p:blipFill rotWithShape="1">
          <a:blip r:embed="rId3">
            <a:alphaModFix/>
          </a:blip>
          <a:srcRect b="0" l="0" r="0" t="0"/>
          <a:stretch/>
        </p:blipFill>
        <p:spPr>
          <a:xfrm>
            <a:off x="7601803" y="1255428"/>
            <a:ext cx="4193064" cy="4749956"/>
          </a:xfrm>
          <a:prstGeom prst="rect">
            <a:avLst/>
          </a:prstGeom>
          <a:noFill/>
          <a:ln>
            <a:noFill/>
          </a:ln>
        </p:spPr>
      </p:pic>
      <p:sp>
        <p:nvSpPr>
          <p:cNvPr id="964" name="Google Shape;964;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68" name="Shape 968"/>
        <p:cNvGrpSpPr/>
        <p:nvPr/>
      </p:nvGrpSpPr>
      <p:grpSpPr>
        <a:xfrm>
          <a:off x="0" y="0"/>
          <a:ext cx="0" cy="0"/>
          <a:chOff x="0" y="0"/>
          <a:chExt cx="0" cy="0"/>
        </a:xfrm>
      </p:grpSpPr>
      <p:sp>
        <p:nvSpPr>
          <p:cNvPr id="969" name="Google Shape;969;p36"/>
          <p:cNvSpPr txBox="1"/>
          <p:nvPr>
            <p:ph idx="2" type="body"/>
          </p:nvPr>
        </p:nvSpPr>
        <p:spPr>
          <a:xfrm>
            <a:off x="696347" y="1551492"/>
            <a:ext cx="6700738" cy="4148871"/>
          </a:xfrm>
          <a:prstGeom prst="rect">
            <a:avLst/>
          </a:prstGeom>
          <a:noFill/>
          <a:ln>
            <a:noFill/>
          </a:ln>
        </p:spPr>
        <p:txBody>
          <a:bodyPr anchorCtr="0" anchor="t" bIns="45700" lIns="91425" spcFirstLastPara="1" rIns="91425" wrap="square" tIns="45700">
            <a:noAutofit/>
          </a:bodyPr>
          <a:lstStyle/>
          <a:p>
            <a:pPr indent="0" lvl="0" marL="157480" rtl="0" algn="l">
              <a:lnSpc>
                <a:spcPct val="100000"/>
              </a:lnSpc>
              <a:spcBef>
                <a:spcPts val="1000"/>
              </a:spcBef>
              <a:spcAft>
                <a:spcPts val="0"/>
              </a:spcAft>
              <a:buSzPts val="1120"/>
              <a:buNone/>
            </a:pPr>
            <a:r>
              <a:rPr b="1" lang="en-US">
                <a:latin typeface="Arial"/>
                <a:ea typeface="Arial"/>
                <a:cs typeface="Arial"/>
                <a:sym typeface="Arial"/>
              </a:rPr>
              <a:t>Μελέτη περίπτωσης: ανίχνευση φυτικών ασθενειών με υπολογιστική σκέψη</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Παράδειγμα:</a:t>
            </a:r>
            <a:br>
              <a:rPr lang="en-US">
                <a:latin typeface="Arial"/>
                <a:ea typeface="Arial"/>
                <a:cs typeface="Arial"/>
                <a:sym typeface="Arial"/>
              </a:rPr>
            </a:br>
            <a:r>
              <a:rPr lang="en-US">
                <a:latin typeface="Arial"/>
                <a:ea typeface="Arial"/>
                <a:cs typeface="Arial"/>
                <a:sym typeface="Arial"/>
              </a:rPr>
              <a:t>Αναπτύχθηκε ένα σύστημα για την ανίχνευση ασθενειών των φυτών χρησιμοποιώντας τεχνικές επεξεργασίας εικόνας και μηχανικής μάθησης.</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Πρακτική:</a:t>
            </a:r>
            <a:br>
              <a:rPr lang="en-US">
                <a:latin typeface="Arial"/>
                <a:ea typeface="Arial"/>
                <a:cs typeface="Arial"/>
                <a:sym typeface="Arial"/>
              </a:rPr>
            </a:br>
            <a:r>
              <a:rPr lang="en-US">
                <a:latin typeface="Arial"/>
                <a:ea typeface="Arial"/>
                <a:cs typeface="Arial"/>
                <a:sym typeface="Arial"/>
              </a:rPr>
              <a:t>Το σύστημα χρησιμοποίησε την </a:t>
            </a:r>
            <a:r>
              <a:rPr b="1" lang="en-US">
                <a:latin typeface="Arial"/>
                <a:ea typeface="Arial"/>
                <a:cs typeface="Arial"/>
                <a:sym typeface="Arial"/>
              </a:rPr>
              <a:t>αφαίρεση</a:t>
            </a:r>
            <a:r>
              <a:rPr lang="en-US">
                <a:latin typeface="Arial"/>
                <a:ea typeface="Arial"/>
                <a:cs typeface="Arial"/>
                <a:sym typeface="Arial"/>
              </a:rPr>
              <a:t> για να επικεντρωθεί σε βασικά μοτίβα ασθενειών και η </a:t>
            </a:r>
            <a:r>
              <a:rPr b="1" lang="en-US">
                <a:latin typeface="Arial"/>
                <a:ea typeface="Arial"/>
                <a:cs typeface="Arial"/>
                <a:sym typeface="Arial"/>
              </a:rPr>
              <a:t>αυτοματοποίηση</a:t>
            </a:r>
            <a:r>
              <a:rPr lang="en-US">
                <a:latin typeface="Arial"/>
                <a:ea typeface="Arial"/>
                <a:cs typeface="Arial"/>
                <a:sym typeface="Arial"/>
              </a:rPr>
              <a:t> επέτρεψε ταχύτερη και ακριβέστερη ανίχνευση ασθενειών χρησιμοποιώντας μηχανές υποστήριξης φορέα σε συνδυασμό με ανίχνευση άκρων ενεργού περιγράμματος.</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Καλή πρακτική:</a:t>
            </a:r>
            <a:br>
              <a:rPr lang="en-US">
                <a:latin typeface="Arial"/>
                <a:ea typeface="Arial"/>
                <a:cs typeface="Arial"/>
                <a:sym typeface="Arial"/>
              </a:rPr>
            </a:br>
            <a:r>
              <a:rPr lang="en-US">
                <a:latin typeface="Arial"/>
                <a:ea typeface="Arial"/>
                <a:cs typeface="Arial"/>
                <a:sym typeface="Arial"/>
              </a:rPr>
              <a:t>Χρησιμοποιώντας υπολογιστική σκέψη, η διαδικασία αναλύθηκε σε ανίχνευση ακμών και ταξινόμηση, εφαρμόζοντας </a:t>
            </a:r>
            <a:r>
              <a:rPr b="1" lang="en-US">
                <a:latin typeface="Arial"/>
                <a:ea typeface="Arial"/>
                <a:cs typeface="Arial"/>
                <a:sym typeface="Arial"/>
              </a:rPr>
              <a:t>αναγνώριση προτύπων </a:t>
            </a:r>
            <a:r>
              <a:rPr lang="en-US">
                <a:latin typeface="Arial"/>
                <a:ea typeface="Arial"/>
                <a:cs typeface="Arial"/>
                <a:sym typeface="Arial"/>
              </a:rPr>
              <a:t>για ανάλυση εικόνας και </a:t>
            </a:r>
            <a:r>
              <a:rPr b="1" lang="en-US">
                <a:latin typeface="Arial"/>
                <a:ea typeface="Arial"/>
                <a:cs typeface="Arial"/>
                <a:sym typeface="Arial"/>
              </a:rPr>
              <a:t>αποσύνθεση</a:t>
            </a:r>
            <a:r>
              <a:rPr lang="en-US">
                <a:latin typeface="Arial"/>
                <a:ea typeface="Arial"/>
                <a:cs typeface="Arial"/>
                <a:sym typeface="Arial"/>
              </a:rPr>
              <a:t> για αναγνώριση ασθενειών.</a:t>
            </a:r>
            <a:endParaRPr>
              <a:latin typeface="Arial"/>
              <a:ea typeface="Arial"/>
              <a:cs typeface="Arial"/>
              <a:sym typeface="Arial"/>
            </a:endParaRPr>
          </a:p>
        </p:txBody>
      </p:sp>
      <p:pic>
        <p:nvPicPr>
          <p:cNvPr descr="A close-up of a leaf&#10;&#10;AI-generated content may be incorrect." id="970" name="Google Shape;970;p36"/>
          <p:cNvPicPr preferRelativeResize="0"/>
          <p:nvPr/>
        </p:nvPicPr>
        <p:blipFill rotWithShape="1">
          <a:blip r:embed="rId3">
            <a:alphaModFix/>
          </a:blip>
          <a:srcRect b="0" l="0" r="0" t="0"/>
          <a:stretch/>
        </p:blipFill>
        <p:spPr>
          <a:xfrm>
            <a:off x="7521380" y="2238516"/>
            <a:ext cx="4370056" cy="2852099"/>
          </a:xfrm>
          <a:prstGeom prst="rect">
            <a:avLst/>
          </a:prstGeom>
          <a:noFill/>
          <a:ln>
            <a:noFill/>
          </a:ln>
        </p:spPr>
      </p:pic>
      <p:sp>
        <p:nvSpPr>
          <p:cNvPr id="971" name="Google Shape;971;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972" name="Google Shape;972;p36"/>
          <p:cNvSpPr txBox="1"/>
          <p:nvPr>
            <p:ph idx="1" type="body"/>
          </p:nvPr>
        </p:nvSpPr>
        <p:spPr>
          <a:xfrm>
            <a:off x="696347" y="586474"/>
            <a:ext cx="6344533" cy="683565"/>
          </a:xfrm>
          <a:prstGeom prst="rect">
            <a:avLst/>
          </a:prstGeom>
          <a:noFill/>
          <a:ln>
            <a:noFill/>
          </a:ln>
        </p:spPr>
        <p:txBody>
          <a:bodyPr anchorCtr="0" anchor="b" bIns="45700" lIns="91425" spcFirstLastPara="1" rIns="91425" wrap="square" tIns="45700">
            <a:normAutofit fontScale="85000" lnSpcReduction="10000"/>
          </a:bodyPr>
          <a:lstStyle/>
          <a:p>
            <a:pPr indent="-228600" lvl="0" marL="228600" rtl="0" algn="ctr">
              <a:lnSpc>
                <a:spcPct val="100000"/>
              </a:lnSpc>
              <a:spcBef>
                <a:spcPts val="0"/>
              </a:spcBef>
              <a:spcAft>
                <a:spcPts val="0"/>
              </a:spcAft>
              <a:buSzPct val="92664"/>
              <a:buNone/>
            </a:pPr>
            <a:r>
              <a:rPr lang="en-US" sz="2800">
                <a:latin typeface="Arial"/>
                <a:ea typeface="Arial"/>
                <a:cs typeface="Arial"/>
                <a:sym typeface="Arial"/>
              </a:rPr>
              <a:t>Μελέτες περίπτωσης &amp; καλές πρακτικές</a:t>
            </a:r>
            <a:endParaRPr sz="2800">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pic>
        <p:nvPicPr>
          <p:cNvPr descr="Three neatly stacked books" id="977" name="Google Shape;977;p39"/>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78" name="Google Shape;978;p39"/>
          <p:cNvSpPr txBox="1"/>
          <p:nvPr>
            <p:ph type="title"/>
          </p:nvPr>
        </p:nvSpPr>
        <p:spPr>
          <a:xfrm>
            <a:off x="718234" y="792196"/>
            <a:ext cx="6441222" cy="541707"/>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sz="2600">
                <a:latin typeface="Arial"/>
                <a:ea typeface="Arial"/>
                <a:cs typeface="Arial"/>
                <a:sym typeface="Arial"/>
              </a:rPr>
              <a:t>Δραστηριότητα 1 – Αποσύνθεση</a:t>
            </a:r>
            <a:endParaRPr b="1" sz="2600">
              <a:latin typeface="Arial"/>
              <a:ea typeface="Arial"/>
              <a:cs typeface="Arial"/>
              <a:sym typeface="Arial"/>
            </a:endParaRPr>
          </a:p>
        </p:txBody>
      </p:sp>
      <p:sp>
        <p:nvSpPr>
          <p:cNvPr id="979" name="Google Shape;979;p39"/>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rmAutofit/>
          </a:bodyPr>
          <a:lstStyle/>
          <a:p>
            <a:pPr indent="0" lvl="0" marL="228600" rtl="0" algn="l">
              <a:lnSpc>
                <a:spcPct val="100000"/>
              </a:lnSpc>
              <a:spcBef>
                <a:spcPts val="1000"/>
              </a:spcBef>
              <a:spcAft>
                <a:spcPts val="0"/>
              </a:spcAft>
              <a:buSzPts val="1120"/>
              <a:buNone/>
            </a:pPr>
            <a:r>
              <a:rPr lang="en-US" sz="2000">
                <a:latin typeface="Arial"/>
                <a:ea typeface="Arial"/>
                <a:cs typeface="Arial"/>
                <a:sym typeface="Arial"/>
              </a:rPr>
              <a:t>Χωρίστε μια σύνθετη εργασία σε μικρότερα, διαχειρίσιμα μέρη.</a:t>
            </a:r>
            <a:endParaRPr sz="2000">
              <a:latin typeface="Arial"/>
              <a:ea typeface="Arial"/>
              <a:cs typeface="Arial"/>
              <a:sym typeface="Arial"/>
            </a:endParaRPr>
          </a:p>
          <a:p>
            <a:pPr indent="-342900" lvl="0" marL="571500" rtl="0" algn="l">
              <a:lnSpc>
                <a:spcPct val="100000"/>
              </a:lnSpc>
              <a:spcBef>
                <a:spcPts val="1000"/>
              </a:spcBef>
              <a:spcAft>
                <a:spcPts val="0"/>
              </a:spcAft>
              <a:buSzPts val="1120"/>
              <a:buFont typeface="Arial"/>
              <a:buChar char="•"/>
            </a:pPr>
            <a:r>
              <a:rPr b="1" lang="en-US" sz="2000">
                <a:latin typeface="Arial"/>
                <a:ea typeface="Arial"/>
                <a:cs typeface="Arial"/>
                <a:sym typeface="Arial"/>
              </a:rPr>
              <a:t>Παράδειγμα</a:t>
            </a:r>
            <a:r>
              <a:rPr lang="en-US" sz="2000">
                <a:latin typeface="Arial"/>
                <a:ea typeface="Arial"/>
                <a:cs typeface="Arial"/>
                <a:sym typeface="Arial"/>
              </a:rPr>
              <a:t>: Σχεδιασμός ταξιδιού στη Βαρκελώνη (επιλογή προορισμού, κράτηση πτήσεων, εκτέλεση δρομολογίου).</a:t>
            </a:r>
            <a:endParaRPr sz="2000">
              <a:latin typeface="Arial"/>
              <a:ea typeface="Arial"/>
              <a:cs typeface="Arial"/>
              <a:sym typeface="Arial"/>
            </a:endParaRPr>
          </a:p>
          <a:p>
            <a:pPr indent="-342900" lvl="0" marL="571500" rtl="0" algn="l">
              <a:lnSpc>
                <a:spcPct val="100000"/>
              </a:lnSpc>
              <a:spcBef>
                <a:spcPts val="1000"/>
              </a:spcBef>
              <a:spcAft>
                <a:spcPts val="0"/>
              </a:spcAft>
              <a:buSzPts val="1120"/>
              <a:buFont typeface="Arial"/>
              <a:buChar char="•"/>
            </a:pPr>
            <a:r>
              <a:rPr b="1" lang="en-US" sz="2000">
                <a:latin typeface="Arial"/>
                <a:ea typeface="Arial"/>
                <a:cs typeface="Arial"/>
                <a:sym typeface="Arial"/>
              </a:rPr>
              <a:t>Στόχος</a:t>
            </a:r>
            <a:r>
              <a:rPr lang="en-US" sz="2000">
                <a:latin typeface="Arial"/>
                <a:ea typeface="Arial"/>
                <a:cs typeface="Arial"/>
                <a:sym typeface="Arial"/>
              </a:rPr>
              <a:t>: Κατανοήστε πώς η ανάλυση ενός προβλήματος απλοποιεί τη λύση του</a:t>
            </a:r>
            <a:endParaRPr sz="2000">
              <a:latin typeface="Arial"/>
              <a:ea typeface="Arial"/>
              <a:cs typeface="Arial"/>
              <a:sym typeface="Arial"/>
            </a:endParaRPr>
          </a:p>
        </p:txBody>
      </p:sp>
      <p:sp>
        <p:nvSpPr>
          <p:cNvPr id="980" name="Google Shape;980;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pic>
        <p:nvPicPr>
          <p:cNvPr descr="Three neatly stacked books" id="985" name="Google Shape;985;p41"/>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86" name="Google Shape;986;p41"/>
          <p:cNvSpPr txBox="1"/>
          <p:nvPr>
            <p:ph type="title"/>
          </p:nvPr>
        </p:nvSpPr>
        <p:spPr>
          <a:xfrm>
            <a:off x="718234" y="748277"/>
            <a:ext cx="7438032" cy="586095"/>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sz="2600">
                <a:latin typeface="Arial"/>
                <a:ea typeface="Arial"/>
                <a:cs typeface="Arial"/>
                <a:sym typeface="Arial"/>
              </a:rPr>
              <a:t>Δραστηριότητα 2 – Αναγνώριση προτύπων</a:t>
            </a:r>
            <a:endParaRPr b="1" sz="2600">
              <a:latin typeface="Arial"/>
              <a:ea typeface="Arial"/>
              <a:cs typeface="Arial"/>
              <a:sym typeface="Arial"/>
            </a:endParaRPr>
          </a:p>
        </p:txBody>
      </p:sp>
      <p:sp>
        <p:nvSpPr>
          <p:cNvPr id="987" name="Google Shape;987;p41"/>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120"/>
              <a:buNone/>
            </a:pPr>
            <a:r>
              <a:rPr b="1" lang="en-US" sz="2000">
                <a:latin typeface="Arial"/>
                <a:ea typeface="Arial"/>
                <a:cs typeface="Arial"/>
                <a:sym typeface="Arial"/>
              </a:rPr>
              <a:t>Αναλύστε την ακόλουθη σειρά αριθμών:</a:t>
            </a:r>
            <a:endParaRPr sz="2000">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000">
                <a:latin typeface="Arial"/>
                <a:ea typeface="Arial"/>
                <a:cs typeface="Arial"/>
                <a:sym typeface="Arial"/>
              </a:rPr>
              <a:t>Ακολουθία Α: 2, 4, 7, 11, 16, ...</a:t>
            </a:r>
            <a:endParaRPr/>
          </a:p>
          <a:p>
            <a:pPr indent="-228600" lvl="0" marL="457200" rtl="0" algn="l">
              <a:lnSpc>
                <a:spcPct val="100000"/>
              </a:lnSpc>
              <a:spcBef>
                <a:spcPts val="1000"/>
              </a:spcBef>
              <a:spcAft>
                <a:spcPts val="0"/>
              </a:spcAft>
              <a:buSzPts val="1120"/>
              <a:buFont typeface="Arial"/>
              <a:buChar char="•"/>
            </a:pPr>
            <a:r>
              <a:rPr lang="en-US" sz="2000">
                <a:latin typeface="Arial"/>
                <a:ea typeface="Arial"/>
                <a:cs typeface="Arial"/>
                <a:sym typeface="Arial"/>
              </a:rPr>
              <a:t>Ακολουθία Β: 2, 4, 8, 16, 32, ...</a:t>
            </a:r>
            <a:endParaRPr/>
          </a:p>
          <a:p>
            <a:pPr indent="-228600" lvl="0" marL="457200" rtl="0" algn="l">
              <a:lnSpc>
                <a:spcPct val="100000"/>
              </a:lnSpc>
              <a:spcBef>
                <a:spcPts val="1000"/>
              </a:spcBef>
              <a:spcAft>
                <a:spcPts val="0"/>
              </a:spcAft>
              <a:buSzPts val="1120"/>
              <a:buFont typeface="Arial"/>
              <a:buChar char="•"/>
            </a:pPr>
            <a:r>
              <a:rPr lang="en-US" sz="2000">
                <a:latin typeface="Arial"/>
                <a:ea typeface="Arial"/>
                <a:cs typeface="Arial"/>
                <a:sym typeface="Arial"/>
              </a:rPr>
              <a:t>Ακολουθία Γ: 1, 1, 2, 3, 5, 8, 13...</a:t>
            </a:r>
            <a:endParaRPr/>
          </a:p>
          <a:p>
            <a:pPr indent="-157480" lvl="0" marL="457200" rtl="0" algn="l">
              <a:lnSpc>
                <a:spcPct val="100000"/>
              </a:lnSpc>
              <a:spcBef>
                <a:spcPts val="1000"/>
              </a:spcBef>
              <a:spcAft>
                <a:spcPts val="0"/>
              </a:spcAft>
              <a:buSzPts val="1120"/>
              <a:buFont typeface="Arial"/>
              <a:buNone/>
            </a:pPr>
            <a:r>
              <a:t/>
            </a:r>
            <a:endParaRPr sz="2000">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b="1" lang="en-US" sz="2000">
                <a:latin typeface="Arial"/>
                <a:ea typeface="Arial"/>
                <a:cs typeface="Arial"/>
                <a:sym typeface="Arial"/>
              </a:rPr>
              <a:t>Προσδιορίστε</a:t>
            </a:r>
            <a:r>
              <a:rPr lang="en-US" sz="2000">
                <a:latin typeface="Arial"/>
                <a:ea typeface="Arial"/>
                <a:cs typeface="Arial"/>
                <a:sym typeface="Arial"/>
              </a:rPr>
              <a:t> το μοτίβο στο πώς αλλάζουν οι αριθμοί.       </a:t>
            </a:r>
            <a:endParaRPr/>
          </a:p>
        </p:txBody>
      </p:sp>
      <p:sp>
        <p:nvSpPr>
          <p:cNvPr id="988" name="Google Shape;988;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pic>
        <p:nvPicPr>
          <p:cNvPr descr="Three neatly stacked books" id="993" name="Google Shape;993;p43"/>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94" name="Google Shape;994;p43"/>
          <p:cNvSpPr txBox="1"/>
          <p:nvPr>
            <p:ph type="title"/>
          </p:nvPr>
        </p:nvSpPr>
        <p:spPr>
          <a:xfrm>
            <a:off x="718233" y="748278"/>
            <a:ext cx="5879904" cy="586095"/>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sz="2600">
                <a:latin typeface="Arial"/>
                <a:ea typeface="Arial"/>
                <a:cs typeface="Arial"/>
                <a:sym typeface="Arial"/>
              </a:rPr>
              <a:t>Δραστηριότητα 3 – Αφαίρεση</a:t>
            </a:r>
            <a:endParaRPr b="1" sz="2600">
              <a:latin typeface="Arial"/>
              <a:ea typeface="Arial"/>
              <a:cs typeface="Arial"/>
              <a:sym typeface="Arial"/>
            </a:endParaRPr>
          </a:p>
        </p:txBody>
      </p:sp>
      <p:sp>
        <p:nvSpPr>
          <p:cNvPr id="995" name="Google Shape;995;p43"/>
          <p:cNvSpPr txBox="1"/>
          <p:nvPr>
            <p:ph idx="1" type="body"/>
          </p:nvPr>
        </p:nvSpPr>
        <p:spPr>
          <a:xfrm>
            <a:off x="718233" y="1659667"/>
            <a:ext cx="6453748" cy="3627035"/>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120"/>
              <a:buNone/>
            </a:pPr>
            <a:r>
              <a:rPr b="1" lang="en-US" sz="2000">
                <a:latin typeface="Arial"/>
                <a:ea typeface="Arial"/>
                <a:cs typeface="Arial"/>
                <a:sym typeface="Arial"/>
              </a:rPr>
              <a:t>Συνοψίστε μια πλοκή ταινίας</a:t>
            </a:r>
            <a:endParaRPr sz="2000">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000">
                <a:latin typeface="Arial"/>
                <a:ea typeface="Arial"/>
                <a:cs typeface="Arial"/>
                <a:sym typeface="Arial"/>
              </a:rPr>
              <a:t>Επιλέξτε οποιαδήποτε ταινία γνωρίζετε καλά (π.χ. μια ταινία με υπερήρωες).</a:t>
            </a:r>
            <a:endParaRPr sz="2000">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b="1" lang="en-US" sz="2000">
                <a:latin typeface="Arial"/>
                <a:ea typeface="Arial"/>
                <a:cs typeface="Arial"/>
                <a:sym typeface="Arial"/>
              </a:rPr>
              <a:t>Αφαιρέστε</a:t>
            </a:r>
            <a:r>
              <a:rPr lang="en-US" sz="2000">
                <a:latin typeface="Arial"/>
                <a:ea typeface="Arial"/>
                <a:cs typeface="Arial"/>
                <a:sym typeface="Arial"/>
              </a:rPr>
              <a:t> την πλοκή εστιάζοντας στα βασικά στοιχεία:</a:t>
            </a:r>
            <a:endParaRPr sz="2000">
              <a:latin typeface="Arial"/>
              <a:ea typeface="Arial"/>
              <a:cs typeface="Arial"/>
              <a:sym typeface="Arial"/>
            </a:endParaRPr>
          </a:p>
          <a:p>
            <a:pPr indent="-285750" lvl="1" marL="742950" rtl="0" algn="l">
              <a:lnSpc>
                <a:spcPct val="100000"/>
              </a:lnSpc>
              <a:spcBef>
                <a:spcPts val="500"/>
              </a:spcBef>
              <a:spcAft>
                <a:spcPts val="0"/>
              </a:spcAft>
              <a:buSzPts val="1260"/>
              <a:buFont typeface="Arial"/>
              <a:buChar char="•"/>
            </a:pPr>
            <a:r>
              <a:rPr lang="en-US">
                <a:latin typeface="Arial"/>
                <a:ea typeface="Arial"/>
                <a:cs typeface="Arial"/>
                <a:sym typeface="Arial"/>
              </a:rPr>
              <a:t>Στόχος του κύριου χαρακτήρα</a:t>
            </a:r>
            <a:endParaRPr>
              <a:latin typeface="Arial"/>
              <a:ea typeface="Arial"/>
              <a:cs typeface="Arial"/>
              <a:sym typeface="Arial"/>
            </a:endParaRPr>
          </a:p>
          <a:p>
            <a:pPr indent="-285750" lvl="1" marL="742950" rtl="0" algn="l">
              <a:lnSpc>
                <a:spcPct val="100000"/>
              </a:lnSpc>
              <a:spcBef>
                <a:spcPts val="500"/>
              </a:spcBef>
              <a:spcAft>
                <a:spcPts val="0"/>
              </a:spcAft>
              <a:buSzPts val="1260"/>
              <a:buFont typeface="Arial"/>
              <a:buChar char="•"/>
            </a:pPr>
            <a:r>
              <a:rPr lang="en-US">
                <a:latin typeface="Arial"/>
                <a:ea typeface="Arial"/>
                <a:cs typeface="Arial"/>
                <a:sym typeface="Arial"/>
              </a:rPr>
              <a:t>Βασικές συγκρούσεις</a:t>
            </a:r>
            <a:endParaRPr>
              <a:latin typeface="Arial"/>
              <a:ea typeface="Arial"/>
              <a:cs typeface="Arial"/>
              <a:sym typeface="Arial"/>
            </a:endParaRPr>
          </a:p>
          <a:p>
            <a:pPr indent="-285750" lvl="1" marL="742950" rtl="0" algn="l">
              <a:lnSpc>
                <a:spcPct val="100000"/>
              </a:lnSpc>
              <a:spcBef>
                <a:spcPts val="500"/>
              </a:spcBef>
              <a:spcAft>
                <a:spcPts val="0"/>
              </a:spcAft>
              <a:buSzPts val="1260"/>
              <a:buFont typeface="Arial"/>
              <a:buChar char="•"/>
            </a:pPr>
            <a:r>
              <a:rPr lang="en-US">
                <a:latin typeface="Arial"/>
                <a:ea typeface="Arial"/>
                <a:cs typeface="Arial"/>
                <a:sym typeface="Arial"/>
              </a:rPr>
              <a:t>Απόφαση</a:t>
            </a:r>
            <a:endParaRPr>
              <a:latin typeface="Arial"/>
              <a:ea typeface="Arial"/>
              <a:cs typeface="Arial"/>
              <a:sym typeface="Arial"/>
            </a:endParaRPr>
          </a:p>
        </p:txBody>
      </p:sp>
      <p:sp>
        <p:nvSpPr>
          <p:cNvPr id="996" name="Google Shape;996;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pic>
        <p:nvPicPr>
          <p:cNvPr descr="Three neatly stacked books" id="1001" name="Google Shape;1001;p45"/>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1002" name="Google Shape;1002;p45"/>
          <p:cNvSpPr txBox="1"/>
          <p:nvPr>
            <p:ph type="title"/>
          </p:nvPr>
        </p:nvSpPr>
        <p:spPr>
          <a:xfrm>
            <a:off x="918649" y="748278"/>
            <a:ext cx="7121764" cy="586095"/>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sz="2600">
                <a:latin typeface="Arial"/>
                <a:ea typeface="Arial"/>
                <a:cs typeface="Arial"/>
                <a:sym typeface="Arial"/>
              </a:rPr>
              <a:t>Δραστηριότητα 4 – Σχεδιασμός Αλγορίθμων</a:t>
            </a:r>
            <a:endParaRPr b="1" sz="2600">
              <a:latin typeface="Arial"/>
              <a:ea typeface="Arial"/>
              <a:cs typeface="Arial"/>
              <a:sym typeface="Arial"/>
            </a:endParaRPr>
          </a:p>
        </p:txBody>
      </p:sp>
      <p:sp>
        <p:nvSpPr>
          <p:cNvPr id="1003" name="Google Shape;1003;p45"/>
          <p:cNvSpPr txBox="1"/>
          <p:nvPr>
            <p:ph idx="1" type="body"/>
          </p:nvPr>
        </p:nvSpPr>
        <p:spPr>
          <a:xfrm>
            <a:off x="918649" y="1797454"/>
            <a:ext cx="6453748" cy="3442290"/>
          </a:xfrm>
          <a:prstGeom prst="rect">
            <a:avLst/>
          </a:prstGeom>
          <a:noFill/>
          <a:ln>
            <a:noFill/>
          </a:ln>
        </p:spPr>
        <p:txBody>
          <a:bodyPr anchorCtr="0" anchor="t" bIns="45700" lIns="91425" spcFirstLastPara="1" rIns="91425" wrap="square" tIns="45700">
            <a:normAutofit/>
          </a:bodyPr>
          <a:lstStyle/>
          <a:p>
            <a:pPr indent="0" lvl="0" marL="228600" rtl="0" algn="l">
              <a:lnSpc>
                <a:spcPct val="100000"/>
              </a:lnSpc>
              <a:spcBef>
                <a:spcPts val="1000"/>
              </a:spcBef>
              <a:spcAft>
                <a:spcPts val="0"/>
              </a:spcAft>
              <a:buSzPts val="1120"/>
              <a:buNone/>
            </a:pPr>
            <a:r>
              <a:rPr lang="en-US" sz="2000">
                <a:latin typeface="Arial"/>
                <a:ea typeface="Arial"/>
                <a:cs typeface="Arial"/>
                <a:sym typeface="Arial"/>
              </a:rPr>
              <a:t>Αναπτύξτε οδηγίες βήμα προς βήμα για την επίλυση μιας εργασίας.</a:t>
            </a:r>
            <a:endParaRPr sz="2000">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t/>
            </a:r>
            <a:endParaRPr sz="2000">
              <a:latin typeface="Arial"/>
              <a:ea typeface="Arial"/>
              <a:cs typeface="Arial"/>
              <a:sym typeface="Arial"/>
            </a:endParaRPr>
          </a:p>
          <a:p>
            <a:pPr indent="-342900" lvl="0" marL="342900" rtl="0" algn="l">
              <a:lnSpc>
                <a:spcPct val="100000"/>
              </a:lnSpc>
              <a:spcBef>
                <a:spcPts val="0"/>
              </a:spcBef>
              <a:spcAft>
                <a:spcPts val="0"/>
              </a:spcAft>
              <a:buClr>
                <a:schemeClr val="dk2"/>
              </a:buClr>
              <a:buSzPts val="1680"/>
              <a:buFont typeface="Arial"/>
              <a:buChar char="•"/>
            </a:pPr>
            <a:r>
              <a:rPr b="1" lang="en-US" sz="2000">
                <a:latin typeface="Arial"/>
                <a:ea typeface="Arial"/>
                <a:cs typeface="Arial"/>
                <a:sym typeface="Arial"/>
              </a:rPr>
              <a:t>Παράδειγμα</a:t>
            </a:r>
            <a:r>
              <a:rPr lang="en-US" sz="2000">
                <a:latin typeface="Arial"/>
                <a:ea typeface="Arial"/>
                <a:cs typeface="Arial"/>
                <a:sym typeface="Arial"/>
              </a:rPr>
              <a:t>: Δημιουργήστε έναν αλγόριθμο για να φτιάξετε ένα σάντουιτς (διαλέξτε υλικά, κόψτε το ψωμί σε φέτες κ.λπ.)</a:t>
            </a:r>
            <a:endParaRPr sz="2000">
              <a:latin typeface="Arial"/>
              <a:ea typeface="Arial"/>
              <a:cs typeface="Arial"/>
              <a:sym typeface="Arial"/>
            </a:endParaRPr>
          </a:p>
          <a:p>
            <a:pPr indent="-342900" lvl="0" marL="342900" rtl="0" algn="l">
              <a:lnSpc>
                <a:spcPct val="100000"/>
              </a:lnSpc>
              <a:spcBef>
                <a:spcPts val="0"/>
              </a:spcBef>
              <a:spcAft>
                <a:spcPts val="0"/>
              </a:spcAft>
              <a:buClr>
                <a:schemeClr val="dk2"/>
              </a:buClr>
              <a:buSzPts val="1680"/>
              <a:buFont typeface="Arial"/>
              <a:buChar char="•"/>
            </a:pPr>
            <a:r>
              <a:rPr b="1" lang="en-US" sz="2000">
                <a:latin typeface="Arial"/>
                <a:ea typeface="Arial"/>
                <a:cs typeface="Arial"/>
                <a:sym typeface="Arial"/>
              </a:rPr>
              <a:t>Στόχος</a:t>
            </a:r>
            <a:r>
              <a:rPr lang="en-US" sz="2000">
                <a:latin typeface="Arial"/>
                <a:ea typeface="Arial"/>
                <a:cs typeface="Arial"/>
                <a:sym typeface="Arial"/>
              </a:rPr>
              <a:t>: Επεξηγήστε πώς τα ακριβή βήματα μπορούν να λύσουν προβλήματα συστηματικά</a:t>
            </a:r>
            <a:endParaRPr sz="2000">
              <a:latin typeface="Arial"/>
              <a:ea typeface="Arial"/>
              <a:cs typeface="Arial"/>
              <a:sym typeface="Arial"/>
            </a:endParaRPr>
          </a:p>
        </p:txBody>
      </p:sp>
      <p:sp>
        <p:nvSpPr>
          <p:cNvPr id="1004" name="Google Shape;1004;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9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2" name="Google Shape;1012;p9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3" name="Google Shape;1013;p93"/>
          <p:cNvSpPr txBox="1"/>
          <p:nvPr>
            <p:ph type="title"/>
          </p:nvPr>
        </p:nvSpPr>
        <p:spPr>
          <a:xfrm>
            <a:off x="695400" y="524397"/>
            <a:ext cx="10801200" cy="576805"/>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ΠΕΡΙΛΗΨΗ</a:t>
            </a:r>
            <a:endParaRPr b="1">
              <a:latin typeface="Arial"/>
              <a:ea typeface="Arial"/>
              <a:cs typeface="Arial"/>
              <a:sym typeface="Arial"/>
            </a:endParaRPr>
          </a:p>
        </p:txBody>
      </p:sp>
      <p:sp>
        <p:nvSpPr>
          <p:cNvPr id="1014" name="Google Shape;1014;p93"/>
          <p:cNvSpPr txBox="1"/>
          <p:nvPr/>
        </p:nvSpPr>
        <p:spPr>
          <a:xfrm>
            <a:off x="1060450" y="1196704"/>
            <a:ext cx="10071100" cy="329316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Υπολογιστική Σκέψη είναι ένας δομημένος τρόπος επίλυσης προβλημάτων που αντλείται από βασικές έννοιες της επιστήμης των υπολογιστών, αλλά εφαρμόζεται πολύ πέρα ​​από αυτήν. Σε αυτή την ενότητα, διερευνήσαμε τι σημαίνει ΥΣ, την προέλευσή της και γιατί έχει σημασία, ειδικά για τους ενήλικες μαθητές.</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Εξετάσαμε πώς η ΥΣ μάς βοηθά να αναλύσουμε σύνθετες προκλήσεις, να αναγνωρίσουμε μοτίβα, να επικεντρωθούμε σε βασικές πληροφορίες και να σχεδιάσουμε λογικές, βήμα προς βήμα λύσεις. Συγκρίνοντας πώς σκέφτονται οι υπολογιστές και οι άνθρωποι, αποκτήσαμε μια εικόνα για την ΥΣ ως γέφυρα μεταξύ λογικής και δημιουργικότητας.</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Η ΥΣ δεν αφορά μόνο τον προγραμματισμό, είναι μια νοοτροπία. Για την εκπαίδευση ενηλίκων, προσφέρει πρακτική αξία: υποστήριξη της αυτονομίας, της κριτικής σκέψης και της λήψης αποφάσεων σε όλη την καθημερινή ζωή, την εργασία και τη μάθηση. Ως εκπαιδευτές, η κατανόηση της ΥΣ μας δίνει τη δυνατότητα να βοηθήσουμε τους μαθητές να αποκτήσουν αυτοπεποίθηση και να προσαρμοστούν σε έναν κόσμο που αλλάζει γρήγορα.</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pic>
        <p:nvPicPr>
          <p:cNvPr descr="Teacher assisting student" id="1021" name="Google Shape;1021;p42"/>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22" name="Google Shape;1022;p42"/>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23" name="Google Shape;1023;p42"/>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latin typeface="Arial"/>
                <a:ea typeface="Arial"/>
                <a:cs typeface="Arial"/>
                <a:sym typeface="Arial"/>
              </a:rPr>
            </a:br>
            <a:endParaRPr>
              <a:latin typeface="Arial"/>
              <a:ea typeface="Arial"/>
              <a:cs typeface="Arial"/>
              <a:sym typeface="Arial"/>
            </a:endParaRPr>
          </a:p>
        </p:txBody>
      </p:sp>
      <p:sp>
        <p:nvSpPr>
          <p:cNvPr id="1024" name="Google Shape;1024;p42"/>
          <p:cNvSpPr txBox="1"/>
          <p:nvPr/>
        </p:nvSpPr>
        <p:spPr>
          <a:xfrm>
            <a:off x="7706091" y="981452"/>
            <a:ext cx="3599459" cy="492438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ΠΡΟΣΚΛΗΣΗ ΣΕ ΔΡΑΣΗ:</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Αναλογιστείτε τι έχετε μάθει:</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Πώς μπορείτε να βοηθήσετε τους μαθητές να χρησιμοποιήσουν την αποσύνθεση, τα μοτίβα, την αφαίρεση και τους αλγόριθμους στην καθημερινή τους ζωή;</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Ποιες πραγματικές δραστηριότητες θα μπορούσατε να προσαρμόσετε για να εισαγάγετε αυτές τις έννοιες ΥΣ με ενήλικες μαθητές χαμηλών προσόντων;</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Πώς θα μοντελοποιήσετε την υπολογιστική σκέψη στη διδασκαλία σας για να βοηθήσετε τους μαθητές να δουν την αξία της;</a:t>
            </a:r>
            <a:endParaRPr b="0" i="0" sz="1400" u="none" cap="none" strike="noStrike">
              <a:solidFill>
                <a:srgbClr val="000000"/>
              </a:solidFill>
              <a:latin typeface="Arial"/>
              <a:ea typeface="Arial"/>
              <a:cs typeface="Arial"/>
              <a:sym typeface="Arial"/>
            </a:endParaRPr>
          </a:p>
        </p:txBody>
      </p:sp>
      <p:sp>
        <p:nvSpPr>
          <p:cNvPr id="1025" name="Google Shape;1025;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94"/>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3" name="Google Shape;1033;p94"/>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4" name="Google Shape;1034;p94"/>
          <p:cNvSpPr txBox="1"/>
          <p:nvPr>
            <p:ph type="title"/>
          </p:nvPr>
        </p:nvSpPr>
        <p:spPr>
          <a:xfrm>
            <a:off x="695400" y="537594"/>
            <a:ext cx="10801200" cy="618846"/>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ΓΛΩΣΣΑΡΙ</a:t>
            </a:r>
            <a:endParaRPr b="1">
              <a:latin typeface="Arial"/>
              <a:ea typeface="Arial"/>
              <a:cs typeface="Arial"/>
              <a:sym typeface="Arial"/>
            </a:endParaRPr>
          </a:p>
        </p:txBody>
      </p:sp>
      <p:sp>
        <p:nvSpPr>
          <p:cNvPr id="1035" name="Google Shape;1035;p94"/>
          <p:cNvSpPr txBox="1"/>
          <p:nvPr/>
        </p:nvSpPr>
        <p:spPr>
          <a:xfrm>
            <a:off x="688800" y="1304189"/>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Υπολογιστική σκέψη ή ΥΣ: </a:t>
            </a:r>
            <a:r>
              <a:rPr b="0" i="0" lang="en-US" sz="1400" u="none" cap="none" strike="noStrike">
                <a:solidFill>
                  <a:schemeClr val="dk1"/>
                </a:solidFill>
                <a:latin typeface="Arial"/>
                <a:ea typeface="Arial"/>
                <a:cs typeface="Arial"/>
                <a:sym typeface="Arial"/>
              </a:rPr>
              <a:t>Επίλυση προβλημάτων όπως ένας υπολογιστής, βήμα προς βήμα. </a:t>
            </a:r>
            <a:endParaRPr b="0" i="0" sz="1000" u="none" cap="none" strike="noStrike">
              <a:solidFill>
                <a:schemeClr val="dk1"/>
              </a:solidFill>
              <a:latin typeface="Arial"/>
              <a:ea typeface="Arial"/>
              <a:cs typeface="Arial"/>
              <a:sym typeface="Arial"/>
            </a:endParaRPr>
          </a:p>
        </p:txBody>
      </p:sp>
      <p:sp>
        <p:nvSpPr>
          <p:cNvPr id="1036" name="Google Shape;1036;p94"/>
          <p:cNvSpPr txBox="1"/>
          <p:nvPr/>
        </p:nvSpPr>
        <p:spPr>
          <a:xfrm>
            <a:off x="688800" y="1681017"/>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Αποσύνθεση: </a:t>
            </a:r>
            <a:r>
              <a:rPr b="0" i="0" lang="en-US" sz="1400" u="none" cap="none" strike="noStrike">
                <a:solidFill>
                  <a:schemeClr val="dk1"/>
                </a:solidFill>
                <a:latin typeface="Arial"/>
                <a:ea typeface="Arial"/>
                <a:cs typeface="Arial"/>
                <a:sym typeface="Arial"/>
              </a:rPr>
              <a:t>Σπάζοντας ένα μεγάλο πρόβλημα σε μικρότερα μέρη.</a:t>
            </a:r>
            <a:endParaRPr b="0" i="0" sz="1000" u="none" cap="none" strike="noStrike">
              <a:solidFill>
                <a:schemeClr val="dk1"/>
              </a:solidFill>
              <a:latin typeface="Arial"/>
              <a:ea typeface="Arial"/>
              <a:cs typeface="Arial"/>
              <a:sym typeface="Arial"/>
            </a:endParaRPr>
          </a:p>
        </p:txBody>
      </p:sp>
      <p:sp>
        <p:nvSpPr>
          <p:cNvPr id="1037" name="Google Shape;1037;p94"/>
          <p:cNvSpPr txBox="1"/>
          <p:nvPr/>
        </p:nvSpPr>
        <p:spPr>
          <a:xfrm>
            <a:off x="688800" y="2064352"/>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Αφαίρεση: </a:t>
            </a:r>
            <a:r>
              <a:rPr b="0" i="0" lang="en-US" sz="1400" u="none" cap="none" strike="noStrike">
                <a:solidFill>
                  <a:schemeClr val="dk1"/>
                </a:solidFill>
                <a:latin typeface="Arial"/>
                <a:ea typeface="Arial"/>
                <a:cs typeface="Arial"/>
                <a:sym typeface="Arial"/>
              </a:rPr>
              <a:t>Εστιάζοντας μόνο στις σημαντικές λεπτομέρειες.</a:t>
            </a:r>
            <a:endParaRPr b="0" i="0" sz="1000" u="none" cap="none" strike="noStrike">
              <a:solidFill>
                <a:schemeClr val="dk1"/>
              </a:solidFill>
              <a:latin typeface="Arial"/>
              <a:ea typeface="Arial"/>
              <a:cs typeface="Arial"/>
              <a:sym typeface="Arial"/>
            </a:endParaRPr>
          </a:p>
        </p:txBody>
      </p:sp>
      <p:sp>
        <p:nvSpPr>
          <p:cNvPr id="1038" name="Google Shape;1038;p94"/>
          <p:cNvSpPr txBox="1"/>
          <p:nvPr/>
        </p:nvSpPr>
        <p:spPr>
          <a:xfrm>
            <a:off x="695400" y="2442739"/>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Αναγνώριση προτύπων: </a:t>
            </a:r>
            <a:r>
              <a:rPr b="0" i="0" lang="en-US" sz="1400" u="none" cap="none" strike="noStrike">
                <a:solidFill>
                  <a:schemeClr val="dk1"/>
                </a:solidFill>
                <a:latin typeface="Arial"/>
                <a:ea typeface="Arial"/>
                <a:cs typeface="Arial"/>
                <a:sym typeface="Arial"/>
              </a:rPr>
              <a:t>Εντοπισμός τάσεων ή πραγμάτων που επαναλαμβάνονται.</a:t>
            </a:r>
            <a:endParaRPr b="0" i="0" sz="1000" u="none" cap="none" strike="noStrike">
              <a:solidFill>
                <a:schemeClr val="dk1"/>
              </a:solidFill>
              <a:latin typeface="Arial"/>
              <a:ea typeface="Arial"/>
              <a:cs typeface="Arial"/>
              <a:sym typeface="Arial"/>
            </a:endParaRPr>
          </a:p>
        </p:txBody>
      </p:sp>
      <p:sp>
        <p:nvSpPr>
          <p:cNvPr id="1039" name="Google Shape;1039;p94"/>
          <p:cNvSpPr txBox="1"/>
          <p:nvPr/>
        </p:nvSpPr>
        <p:spPr>
          <a:xfrm>
            <a:off x="688800" y="2829578"/>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Αλγόριθμος: </a:t>
            </a:r>
            <a:r>
              <a:rPr b="0" i="0" lang="en-US" sz="1400" u="none" cap="none" strike="noStrike">
                <a:solidFill>
                  <a:schemeClr val="dk1"/>
                </a:solidFill>
                <a:latin typeface="Arial"/>
                <a:ea typeface="Arial"/>
                <a:cs typeface="Arial"/>
                <a:sym typeface="Arial"/>
              </a:rPr>
              <a:t>Ένα σύνολο οδηγιών για την ολοκλήρωση μιας εργασίας.</a:t>
            </a:r>
            <a:endParaRPr b="0" i="0" sz="1000" u="none" cap="none" strike="noStrike">
              <a:solidFill>
                <a:schemeClr val="dk1"/>
              </a:solidFill>
              <a:latin typeface="Arial"/>
              <a:ea typeface="Arial"/>
              <a:cs typeface="Arial"/>
              <a:sym typeface="Arial"/>
            </a:endParaRPr>
          </a:p>
        </p:txBody>
      </p:sp>
      <p:sp>
        <p:nvSpPr>
          <p:cNvPr id="1040" name="Google Shape;1040;p94"/>
          <p:cNvSpPr txBox="1"/>
          <p:nvPr/>
        </p:nvSpPr>
        <p:spPr>
          <a:xfrm>
            <a:off x="688800" y="3555741"/>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Μη συνδεδεμένες Δραστηριότητες: </a:t>
            </a:r>
            <a:r>
              <a:rPr b="0" i="0" lang="en-US" sz="1400" u="none" cap="none" strike="noStrike">
                <a:solidFill>
                  <a:schemeClr val="dk1"/>
                </a:solidFill>
                <a:latin typeface="Arial"/>
                <a:ea typeface="Arial"/>
                <a:cs typeface="Arial"/>
                <a:sym typeface="Arial"/>
              </a:rPr>
              <a:t>Εκμάθηση ΥΣ χωρίς οθόνες χρησιμοποιώντας παιχνίδια, παζλ κ.λπ.</a:t>
            </a:r>
            <a:endParaRPr b="0" i="0" sz="1000" u="none" cap="none" strike="noStrike">
              <a:solidFill>
                <a:schemeClr val="dk1"/>
              </a:solidFill>
              <a:latin typeface="Arial"/>
              <a:ea typeface="Arial"/>
              <a:cs typeface="Arial"/>
              <a:sym typeface="Arial"/>
            </a:endParaRPr>
          </a:p>
        </p:txBody>
      </p:sp>
      <p:sp>
        <p:nvSpPr>
          <p:cNvPr id="1041" name="Google Shape;1041;p94"/>
          <p:cNvSpPr txBox="1"/>
          <p:nvPr/>
        </p:nvSpPr>
        <p:spPr>
          <a:xfrm>
            <a:off x="688800" y="3934774"/>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Εντοπισμός σφαλμάτων: </a:t>
            </a:r>
            <a:r>
              <a:rPr b="0" i="0" lang="en-US" sz="1400" u="none" cap="none" strike="noStrike">
                <a:solidFill>
                  <a:schemeClr val="dk1"/>
                </a:solidFill>
                <a:latin typeface="Arial"/>
                <a:ea typeface="Arial"/>
                <a:cs typeface="Arial"/>
                <a:sym typeface="Arial"/>
              </a:rPr>
              <a:t>Εύρεση και διόρθωση σφαλμάτων σε μια διαδικασία.</a:t>
            </a:r>
            <a:endParaRPr b="0" i="0" sz="1000" u="none" cap="none" strike="noStrike">
              <a:solidFill>
                <a:schemeClr val="dk1"/>
              </a:solidFill>
              <a:latin typeface="Arial"/>
              <a:ea typeface="Arial"/>
              <a:cs typeface="Arial"/>
              <a:sym typeface="Arial"/>
            </a:endParaRPr>
          </a:p>
        </p:txBody>
      </p:sp>
      <p:sp>
        <p:nvSpPr>
          <p:cNvPr id="1042" name="Google Shape;1042;p94"/>
          <p:cNvSpPr txBox="1"/>
          <p:nvPr/>
        </p:nvSpPr>
        <p:spPr>
          <a:xfrm>
            <a:off x="695400" y="4266619"/>
            <a:ext cx="9896900" cy="276532"/>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Οριζόντιες δεξιότητες: </a:t>
            </a:r>
            <a:r>
              <a:rPr b="0" i="0" lang="en-US" sz="1400" u="none" cap="none" strike="noStrike">
                <a:solidFill>
                  <a:schemeClr val="dk1"/>
                </a:solidFill>
                <a:latin typeface="Arial"/>
                <a:ea typeface="Arial"/>
                <a:cs typeface="Arial"/>
                <a:sym typeface="Arial"/>
              </a:rPr>
              <a:t>Μη τεχνικές ικανότητες που βοηθούν τους ανθρώπους να συνεργάζονται καλά με τους άλλους και να προσαρμόζονται στις προκλήσεις.</a:t>
            </a:r>
            <a:endParaRPr b="0" i="0" sz="1000" u="none" cap="none" strike="noStrike">
              <a:solidFill>
                <a:schemeClr val="dk1"/>
              </a:solidFill>
              <a:latin typeface="Arial"/>
              <a:ea typeface="Arial"/>
              <a:cs typeface="Arial"/>
              <a:sym typeface="Arial"/>
            </a:endParaRPr>
          </a:p>
        </p:txBody>
      </p:sp>
      <p:sp>
        <p:nvSpPr>
          <p:cNvPr id="1043" name="Google Shape;1043;p94"/>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Παιχνιδοποίηση: </a:t>
            </a:r>
            <a:r>
              <a:rPr b="0" i="0" lang="en-US" sz="1400" u="none" cap="none" strike="noStrike">
                <a:solidFill>
                  <a:schemeClr val="dk1"/>
                </a:solidFill>
                <a:latin typeface="Arial"/>
                <a:ea typeface="Arial"/>
                <a:cs typeface="Arial"/>
                <a:sym typeface="Arial"/>
              </a:rPr>
              <a:t>Χρήση στοιχείων παιχνιδιού (όπως πόντοι ή προκλήσεις) στη μάθηση.</a:t>
            </a:r>
            <a:endParaRPr b="0" i="0" sz="1000" u="none" cap="none" strike="noStrike">
              <a:solidFill>
                <a:schemeClr val="dk1"/>
              </a:solidFill>
              <a:latin typeface="Arial"/>
              <a:ea typeface="Arial"/>
              <a:cs typeface="Arial"/>
              <a:sym typeface="Arial"/>
            </a:endParaRPr>
          </a:p>
        </p:txBody>
      </p:sp>
      <p:sp>
        <p:nvSpPr>
          <p:cNvPr id="1044" name="Google Shape;1044;p94"/>
          <p:cNvSpPr txBox="1"/>
          <p:nvPr/>
        </p:nvSpPr>
        <p:spPr>
          <a:xfrm>
            <a:off x="688800" y="5225100"/>
            <a:ext cx="11198400" cy="26435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Ψηφιακός γραμματισμός: </a:t>
            </a:r>
            <a:r>
              <a:rPr b="0" i="0" lang="en-US" sz="1400" u="none" cap="none" strike="noStrike">
                <a:solidFill>
                  <a:schemeClr val="dk1"/>
                </a:solidFill>
                <a:latin typeface="Arial"/>
                <a:ea typeface="Arial"/>
                <a:cs typeface="Arial"/>
                <a:sym typeface="Arial"/>
              </a:rPr>
              <a:t>Γνωρίζοντας πώς να χρησιμοποιείτε τα ψηφιακά εργαλεία με ασφάλεια και αποτελεσματικότητα.</a:t>
            </a:r>
            <a:endParaRPr b="0" i="0" sz="1000" u="none" cap="none" strike="noStrike">
              <a:solidFill>
                <a:schemeClr val="dk1"/>
              </a:solidFill>
              <a:latin typeface="Arial"/>
              <a:ea typeface="Arial"/>
              <a:cs typeface="Arial"/>
              <a:sym typeface="Arial"/>
            </a:endParaRPr>
          </a:p>
        </p:txBody>
      </p:sp>
      <p:sp>
        <p:nvSpPr>
          <p:cNvPr id="1045" name="Google Shape;1045;p94"/>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Συμπερίληψη: </a:t>
            </a:r>
            <a:r>
              <a:rPr b="0" i="0" lang="en-US" sz="1400" u="none" cap="none" strike="noStrike">
                <a:solidFill>
                  <a:schemeClr val="dk1"/>
                </a:solidFill>
                <a:latin typeface="Arial"/>
                <a:ea typeface="Arial"/>
                <a:cs typeface="Arial"/>
                <a:sym typeface="Arial"/>
              </a:rPr>
              <a:t>Κάνοντας τη μάθηση προσβάσιμη σε όλους, ανεξάρτητα από το υπόβαθρό τους.</a:t>
            </a:r>
            <a:endParaRPr b="0" i="0" sz="1000" u="none" cap="none" strike="noStrike">
              <a:solidFill>
                <a:schemeClr val="dk1"/>
              </a:solidFill>
              <a:latin typeface="Arial"/>
              <a:ea typeface="Arial"/>
              <a:cs typeface="Arial"/>
              <a:sym typeface="Arial"/>
            </a:endParaRPr>
          </a:p>
        </p:txBody>
      </p:sp>
      <p:sp>
        <p:nvSpPr>
          <p:cNvPr id="1046" name="Google Shape;1046;p94"/>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Πρόσθετη διδακτική στήριξη: </a:t>
            </a:r>
            <a:r>
              <a:rPr b="0" i="0" lang="en-US" sz="1400" u="none" cap="none" strike="noStrike">
                <a:solidFill>
                  <a:schemeClr val="dk1"/>
                </a:solidFill>
                <a:latin typeface="Arial"/>
                <a:ea typeface="Arial"/>
                <a:cs typeface="Arial"/>
                <a:sym typeface="Arial"/>
              </a:rPr>
              <a:t>Υποστηρίξτε τους μαθητές βήμα-βήμα, ώστε να μπορούν σταδιακά να κάνουν περισσότερα μόνοι τους.</a:t>
            </a:r>
            <a:endParaRPr b="0" i="0" sz="1000" u="none" cap="none" strike="noStrike">
              <a:solidFill>
                <a:schemeClr val="dk1"/>
              </a:solidFill>
              <a:latin typeface="Arial"/>
              <a:ea typeface="Arial"/>
              <a:cs typeface="Arial"/>
              <a:sym typeface="Arial"/>
            </a:endParaRPr>
          </a:p>
        </p:txBody>
      </p:sp>
      <p:sp>
        <p:nvSpPr>
          <p:cNvPr id="1047" name="Google Shape;1047;p94"/>
          <p:cNvSpPr txBox="1"/>
          <p:nvPr/>
        </p:nvSpPr>
        <p:spPr>
          <a:xfrm>
            <a:off x="688800" y="3193287"/>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Επανάληψη: </a:t>
            </a:r>
            <a:r>
              <a:rPr b="0" i="0" lang="en-US" sz="1400" u="none" cap="none" strike="noStrike">
                <a:solidFill>
                  <a:schemeClr val="dk1"/>
                </a:solidFill>
                <a:latin typeface="Arial"/>
                <a:ea typeface="Arial"/>
                <a:cs typeface="Arial"/>
                <a:sym typeface="Arial"/>
              </a:rPr>
              <a:t>Επανάληψη μιας διαδικασίας για τη βελτίωσή της.</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51" name="Shape 1051"/>
        <p:cNvGrpSpPr/>
        <p:nvPr/>
      </p:nvGrpSpPr>
      <p:grpSpPr>
        <a:xfrm>
          <a:off x="0" y="0"/>
          <a:ext cx="0" cy="0"/>
          <a:chOff x="0" y="0"/>
          <a:chExt cx="0" cy="0"/>
        </a:xfrm>
      </p:grpSpPr>
      <p:sp>
        <p:nvSpPr>
          <p:cNvPr id="1052" name="Google Shape;1052;p95"/>
          <p:cNvSpPr txBox="1"/>
          <p:nvPr>
            <p:ph idx="1" type="body"/>
          </p:nvPr>
        </p:nvSpPr>
        <p:spPr>
          <a:xfrm>
            <a:off x="826154" y="1290039"/>
            <a:ext cx="10539692" cy="4879618"/>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2"/>
              </a:buClr>
              <a:buSzPts val="1680"/>
              <a:buNone/>
            </a:pPr>
            <a:r>
              <a:rPr b="0" lang="en-US" sz="1400">
                <a:latin typeface="Arial"/>
                <a:ea typeface="Arial"/>
                <a:cs typeface="Arial"/>
                <a:sym typeface="Arial"/>
              </a:rPr>
              <a:t>Aho, A. V. (2011). Computation and computational thinking. Ubiquity, 2011(January), 1–1. </a:t>
            </a:r>
            <a:r>
              <a:rPr b="0" lang="en-US" sz="1400" u="sng">
                <a:solidFill>
                  <a:schemeClr val="hlink"/>
                </a:solidFill>
                <a:latin typeface="Arial"/>
                <a:ea typeface="Arial"/>
                <a:cs typeface="Arial"/>
                <a:sym typeface="Arial"/>
                <a:hlinkClick r:id="rId3"/>
              </a:rPr>
              <a:t>https://dl.acm.org/doi/10.1145/1922681.1922682</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Tedre, M., &amp; Denning, P. J. (2016). The long quest for computational thinking. In Proceedings of the 16th Koli Calling Conference on Computing Education Research (pp. 120–129). ACM. </a:t>
            </a:r>
            <a:r>
              <a:rPr b="0" lang="en-US" sz="1400" u="sng">
                <a:solidFill>
                  <a:schemeClr val="hlink"/>
                </a:solidFill>
                <a:latin typeface="Arial"/>
                <a:ea typeface="Arial"/>
                <a:cs typeface="Arial"/>
                <a:sym typeface="Arial"/>
                <a:hlinkClick r:id="rId4"/>
              </a:rPr>
              <a:t>https://dl.acm.org/doi/10.1145/2999541.2999542</a:t>
            </a:r>
            <a:r>
              <a:rPr b="0" lang="en-US" sz="1400">
                <a:latin typeface="Arial"/>
                <a:ea typeface="Arial"/>
                <a:cs typeface="Arial"/>
                <a:sym typeface="Arial"/>
              </a:rPr>
              <a:t>   </a:t>
            </a:r>
            <a:endParaRPr>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Wing, J. M. (2008). Computational thinking and thinking about computing. Philosophical Transactions of the Royal Society A: Mathematical, Physical and Engineering Sciences, 366(1881), 3717–3725. </a:t>
            </a:r>
            <a:r>
              <a:rPr b="0" lang="en-US" sz="1400" u="sng">
                <a:solidFill>
                  <a:schemeClr val="hlink"/>
                </a:solidFill>
                <a:latin typeface="Arial"/>
                <a:ea typeface="Arial"/>
                <a:cs typeface="Arial"/>
                <a:sym typeface="Arial"/>
                <a:hlinkClick r:id="rId5"/>
              </a:rPr>
              <a:t>http://denninginstitute.com/pjd/PUBS/long-quest-ct.pdf</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Consortium. (n.d.). Case studies. Logistics and Supply Chain MultiTech R&amp;D Centre. </a:t>
            </a:r>
            <a:r>
              <a:rPr b="0" lang="en-US" sz="1400" u="sng">
                <a:solidFill>
                  <a:schemeClr val="hlink"/>
                </a:solidFill>
                <a:latin typeface="Arial"/>
                <a:ea typeface="Arial"/>
                <a:cs typeface="Arial"/>
                <a:sym typeface="Arial"/>
                <a:hlinkClick r:id="rId6"/>
              </a:rPr>
              <a:t>https://www.lscm.hk/eng/channel.php?channel=case-stcs</a:t>
            </a:r>
            <a:r>
              <a:rPr b="0" lang="en-US" sz="1400">
                <a:latin typeface="Arial"/>
                <a:ea typeface="Arial"/>
                <a:cs typeface="Arial"/>
                <a:sym typeface="Arial"/>
              </a:rPr>
              <a:t> </a:t>
            </a:r>
            <a:endParaRPr>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Blueprint for Hong Kong. (n.d.). Smart City initiatives. </a:t>
            </a:r>
            <a:r>
              <a:rPr b="0" lang="en-US" sz="1400" u="sng">
                <a:solidFill>
                  <a:schemeClr val="hlink"/>
                </a:solidFill>
                <a:latin typeface="Arial"/>
                <a:ea typeface="Arial"/>
                <a:cs typeface="Arial"/>
                <a:sym typeface="Arial"/>
                <a:hlinkClick r:id="rId7"/>
              </a:rPr>
              <a:t>https://www.smartcity.gov.hk/</a:t>
            </a:r>
            <a:r>
              <a:rPr b="0" lang="en-US" sz="1400">
                <a:latin typeface="Arial"/>
                <a:ea typeface="Arial"/>
                <a:cs typeface="Arial"/>
                <a:sym typeface="Arial"/>
              </a:rPr>
              <a:t> </a:t>
            </a:r>
            <a:endParaRPr>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Grover, S., &amp; Pea, R. (2013). Computational thinking in K–12: A review of the state of the field. Educational Researcher, 42(1), 38–43. </a:t>
            </a:r>
            <a:r>
              <a:rPr b="0" lang="en-US" sz="1400" u="sng">
                <a:solidFill>
                  <a:schemeClr val="hlink"/>
                </a:solidFill>
                <a:latin typeface="Arial"/>
                <a:ea typeface="Arial"/>
                <a:cs typeface="Arial"/>
                <a:sym typeface="Arial"/>
                <a:hlinkClick r:id="rId8"/>
              </a:rPr>
              <a:t>https://journals.sagepub.com/doi/10.3102/0013189X12463051</a:t>
            </a:r>
            <a:r>
              <a:rPr b="0" lang="en-US" sz="1400">
                <a:latin typeface="Arial"/>
                <a:ea typeface="Arial"/>
                <a:cs typeface="Arial"/>
                <a:sym typeface="Arial"/>
              </a:rPr>
              <a:t> </a:t>
            </a:r>
            <a:endParaRPr>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Bocconi, S., Chioccariello, A., Dettori, G., &amp; Kampylis, P. (2016). Developing computational thinking in compulsory education: Implications for policy and practice. Joint Research Centre – European Commission. </a:t>
            </a:r>
            <a:r>
              <a:rPr b="0" lang="en-US" sz="1400" u="sng">
                <a:solidFill>
                  <a:schemeClr val="hlink"/>
                </a:solidFill>
                <a:latin typeface="Arial"/>
                <a:ea typeface="Arial"/>
                <a:cs typeface="Arial"/>
                <a:sym typeface="Arial"/>
                <a:hlinkClick r:id="rId9"/>
              </a:rPr>
              <a:t>https://op.europa.eu/en/publication-detail/-/publication/093eadcc-c820-11e6-a6db-01aa75ed71a1/language-en</a:t>
            </a:r>
            <a:r>
              <a:rPr b="0" lang="en-US" sz="1400">
                <a:latin typeface="Arial"/>
                <a:ea typeface="Arial"/>
                <a:cs typeface="Arial"/>
                <a:sym typeface="Arial"/>
              </a:rPr>
              <a:t> </a:t>
            </a:r>
            <a:endParaRPr>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European Commission. (2021). Digital Education Action Plan 2021–2027: Resetting education and training for the digital age. </a:t>
            </a:r>
            <a:r>
              <a:rPr b="0" lang="en-US" sz="1400" u="sng">
                <a:solidFill>
                  <a:schemeClr val="hlink"/>
                </a:solidFill>
                <a:latin typeface="Arial"/>
                <a:ea typeface="Arial"/>
                <a:cs typeface="Arial"/>
                <a:sym typeface="Arial"/>
                <a:hlinkClick r:id="rId10"/>
              </a:rPr>
              <a:t>https://education.ec.europa.eu/focus-topics/digital/digital-education-action-plan</a:t>
            </a:r>
            <a:r>
              <a:rPr b="0" lang="en-US" sz="1400">
                <a:latin typeface="Arial"/>
                <a:ea typeface="Arial"/>
                <a:cs typeface="Arial"/>
                <a:sym typeface="Arial"/>
              </a:rPr>
              <a:t> </a:t>
            </a:r>
            <a:endParaRPr>
              <a:latin typeface="Arial"/>
              <a:ea typeface="Arial"/>
              <a:cs typeface="Arial"/>
              <a:sym typeface="Arial"/>
            </a:endParaRPr>
          </a:p>
          <a:p>
            <a:pPr indent="0" lvl="0" marL="0" rtl="0" algn="just">
              <a:lnSpc>
                <a:spcPct val="100000"/>
              </a:lnSpc>
              <a:spcBef>
                <a:spcPts val="1200"/>
              </a:spcBef>
              <a:spcAft>
                <a:spcPts val="1200"/>
              </a:spcAft>
              <a:buClr>
                <a:schemeClr val="dk2"/>
              </a:buClr>
              <a:buSzPts val="1680"/>
              <a:buNone/>
            </a:pPr>
            <a:r>
              <a:rPr b="0" lang="en-US" sz="1400">
                <a:latin typeface="Arial"/>
                <a:ea typeface="Arial"/>
                <a:cs typeface="Arial"/>
                <a:sym typeface="Arial"/>
              </a:rPr>
              <a:t>Computational Thinking. Resources and strategies for teaching computational thinking. </a:t>
            </a:r>
            <a:r>
              <a:rPr b="0" lang="en-US" sz="1400" u="sng">
                <a:solidFill>
                  <a:schemeClr val="hlink"/>
                </a:solidFill>
                <a:latin typeface="Arial"/>
                <a:ea typeface="Arial"/>
                <a:cs typeface="Arial"/>
                <a:sym typeface="Arial"/>
                <a:hlinkClick r:id="rId11"/>
              </a:rPr>
              <a:t>https://computationalthinking.org/</a:t>
            </a:r>
            <a:r>
              <a:rPr b="0" lang="en-US" sz="1400">
                <a:latin typeface="Arial"/>
                <a:ea typeface="Arial"/>
                <a:cs typeface="Arial"/>
                <a:sym typeface="Arial"/>
              </a:rPr>
              <a:t> </a:t>
            </a:r>
            <a:endParaRPr b="0" sz="1400">
              <a:latin typeface="Arial"/>
              <a:ea typeface="Arial"/>
              <a:cs typeface="Arial"/>
              <a:sym typeface="Arial"/>
            </a:endParaRPr>
          </a:p>
        </p:txBody>
      </p:sp>
      <p:sp>
        <p:nvSpPr>
          <p:cNvPr id="1053" name="Google Shape;1053;p95"/>
          <p:cNvSpPr txBox="1"/>
          <p:nvPr>
            <p:ph type="title"/>
          </p:nvPr>
        </p:nvSpPr>
        <p:spPr>
          <a:xfrm>
            <a:off x="826154" y="453111"/>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ΒΙΒΛΙΟΓΡΑΦΙΑ</a:t>
            </a:r>
            <a:endParaRPr b="1">
              <a:solidFill>
                <a:schemeClr val="dk2"/>
              </a:solidFill>
              <a:latin typeface="Arial"/>
              <a:ea typeface="Arial"/>
              <a:cs typeface="Arial"/>
              <a:sym typeface="Arial"/>
            </a:endParaRPr>
          </a:p>
        </p:txBody>
      </p:sp>
      <p:sp>
        <p:nvSpPr>
          <p:cNvPr id="1054" name="Google Shape;1054;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showMasterSp="0">
  <p:cSld>
    <p:spTree>
      <p:nvGrpSpPr>
        <p:cNvPr id="1058" name="Shape 1058"/>
        <p:cNvGrpSpPr/>
        <p:nvPr/>
      </p:nvGrpSpPr>
      <p:grpSpPr>
        <a:xfrm>
          <a:off x="0" y="0"/>
          <a:ext cx="0" cy="0"/>
          <a:chOff x="0" y="0"/>
          <a:chExt cx="0" cy="0"/>
        </a:xfrm>
      </p:grpSpPr>
      <p:sp>
        <p:nvSpPr>
          <p:cNvPr id="1059" name="Google Shape;1059;p96"/>
          <p:cNvSpPr txBox="1"/>
          <p:nvPr>
            <p:ph type="title"/>
          </p:nvPr>
        </p:nvSpPr>
        <p:spPr>
          <a:xfrm>
            <a:off x="8885428" y="1360176"/>
            <a:ext cx="2756115"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b="1" lang="en-US">
                <a:latin typeface="Arial"/>
                <a:ea typeface="Arial"/>
                <a:cs typeface="Arial"/>
                <a:sym typeface="Arial"/>
              </a:rPr>
              <a:t>Δραστηριότητα 4 – Σχεδιασμός Αλγορίθμων</a:t>
            </a:r>
            <a:endParaRPr b="1" sz="1200">
              <a:latin typeface="Arial"/>
              <a:ea typeface="Arial"/>
              <a:cs typeface="Arial"/>
              <a:sym typeface="Arial"/>
            </a:endParaRPr>
          </a:p>
        </p:txBody>
      </p:sp>
      <p:sp>
        <p:nvSpPr>
          <p:cNvPr id="1060" name="Google Shape;1060;p96"/>
          <p:cNvSpPr txBox="1"/>
          <p:nvPr>
            <p:ph idx="1" type="body"/>
          </p:nvPr>
        </p:nvSpPr>
        <p:spPr>
          <a:xfrm>
            <a:off x="8598823" y="1946271"/>
            <a:ext cx="3315675" cy="4645598"/>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Αρχή</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Διαλέξτε υλικά</a:t>
            </a:r>
            <a:r>
              <a:rPr lang="en-US" sz="1200">
                <a:latin typeface="Arial"/>
                <a:ea typeface="Arial"/>
                <a:cs typeface="Arial"/>
                <a:sym typeface="Arial"/>
              </a:rPr>
              <a:t>: Ψωμί, βούτυρο, ζαμπόν, τυρί, μαρούλι.</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Κόψτε το ψωμί</a:t>
            </a:r>
            <a:r>
              <a:rPr lang="en-US" sz="1200">
                <a:latin typeface="Arial"/>
                <a:ea typeface="Arial"/>
                <a:cs typeface="Arial"/>
                <a:sym typeface="Arial"/>
              </a:rPr>
              <a:t>: Πάρτε δύο φέτες ψωμί.</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Αλείψτε</a:t>
            </a:r>
            <a:r>
              <a:rPr lang="en-US" sz="1200">
                <a:latin typeface="Arial"/>
                <a:ea typeface="Arial"/>
                <a:cs typeface="Arial"/>
                <a:sym typeface="Arial"/>
              </a:rPr>
              <a:t>: Απλώστε βούτυρο στη μία πλευρά κάθε φέτας.</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Προσθέστε γέμιση</a:t>
            </a:r>
            <a:r>
              <a:rPr lang="en-US" sz="1200">
                <a:latin typeface="Arial"/>
                <a:ea typeface="Arial"/>
                <a:cs typeface="Arial"/>
                <a:sym typeface="Arial"/>
              </a:rPr>
              <a:t>: Τοποθετήστε το ζαμπόν, το τυρί και το μαρούλι σε μια φέτα ψωμί.</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Συναρμολογήστε το σάντουιτς</a:t>
            </a:r>
            <a:r>
              <a:rPr lang="en-US" sz="1200">
                <a:latin typeface="Arial"/>
                <a:ea typeface="Arial"/>
                <a:cs typeface="Arial"/>
                <a:sym typeface="Arial"/>
              </a:rPr>
              <a:t>: Τοποθετήστε τη δεύτερη φέτα ψωμί από πάνω.</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Κόψτε το σάντουιτς</a:t>
            </a:r>
            <a:r>
              <a:rPr lang="en-US" sz="1200">
                <a:latin typeface="Arial"/>
                <a:ea typeface="Arial"/>
                <a:cs typeface="Arial"/>
                <a:sym typeface="Arial"/>
              </a:rPr>
              <a:t>: Κόψτε το σάντουιτς στη μέση, αν θέλετε.</a:t>
            </a:r>
            <a:endParaRPr/>
          </a:p>
          <a:p>
            <a:pPr indent="-228600" lvl="0" marL="457200" rtl="0" algn="l">
              <a:lnSpc>
                <a:spcPct val="100000"/>
              </a:lnSpc>
              <a:spcBef>
                <a:spcPts val="1000"/>
              </a:spcBef>
              <a:spcAft>
                <a:spcPts val="0"/>
              </a:spcAft>
              <a:buSzPts val="1018"/>
              <a:buFont typeface="Arial"/>
              <a:buAutoNum type="arabicPeriod"/>
            </a:pPr>
            <a:r>
              <a:rPr b="1" lang="en-US" sz="1200">
                <a:latin typeface="Arial"/>
                <a:ea typeface="Arial"/>
                <a:cs typeface="Arial"/>
                <a:sym typeface="Arial"/>
              </a:rPr>
              <a:t>Τέλος</a:t>
            </a:r>
            <a:endParaRPr b="1" sz="1200">
              <a:latin typeface="Arial"/>
              <a:ea typeface="Arial"/>
              <a:cs typeface="Arial"/>
              <a:sym typeface="Arial"/>
            </a:endParaRPr>
          </a:p>
        </p:txBody>
      </p:sp>
      <p:sp>
        <p:nvSpPr>
          <p:cNvPr id="1061" name="Google Shape;1061;p96"/>
          <p:cNvSpPr txBox="1"/>
          <p:nvPr/>
        </p:nvSpPr>
        <p:spPr>
          <a:xfrm>
            <a:off x="5767282" y="1360176"/>
            <a:ext cx="2920619"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Δραστηριότητα 3 – Αφαίρεση</a:t>
            </a:r>
            <a:endParaRPr b="1" i="0" sz="1200" u="none" cap="none" strike="noStrike">
              <a:solidFill>
                <a:schemeClr val="dk2"/>
              </a:solidFill>
              <a:latin typeface="Arial"/>
              <a:ea typeface="Arial"/>
              <a:cs typeface="Arial"/>
              <a:sym typeface="Arial"/>
            </a:endParaRPr>
          </a:p>
        </p:txBody>
      </p:sp>
      <p:sp>
        <p:nvSpPr>
          <p:cNvPr id="1062" name="Google Shape;1062;p96"/>
          <p:cNvSpPr txBox="1"/>
          <p:nvPr/>
        </p:nvSpPr>
        <p:spPr>
          <a:xfrm>
            <a:off x="5760457" y="1946270"/>
            <a:ext cx="2934268"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Ταινία</a:t>
            </a:r>
            <a:r>
              <a:rPr b="0" i="0" lang="en-US" sz="1200" u="none" cap="none" strike="noStrike">
                <a:solidFill>
                  <a:schemeClr val="dk2"/>
                </a:solidFill>
                <a:latin typeface="Arial"/>
                <a:ea typeface="Arial"/>
                <a:cs typeface="Arial"/>
                <a:sym typeface="Arial"/>
              </a:rPr>
              <a:t>: The Lion King</a:t>
            </a:r>
            <a:endParaRPr b="0" i="0" sz="1200" u="none" cap="none" strike="noStrike">
              <a:solidFill>
                <a:schemeClr val="dk2"/>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Στόχος του κύριου χαρακτήρα</a:t>
            </a:r>
            <a:r>
              <a:rPr b="0" i="0" lang="en-US" sz="1200" u="none" cap="none" strike="noStrike">
                <a:solidFill>
                  <a:schemeClr val="dk2"/>
                </a:solidFill>
                <a:latin typeface="Arial"/>
                <a:ea typeface="Arial"/>
                <a:cs typeface="Arial"/>
                <a:sym typeface="Arial"/>
              </a:rPr>
              <a:t>: Ο Σίμπα, το λιοντάρι, πρέπει να διεκδικήσει ξανά τη θέση που του αξίζει ως βασιλιάς των Pride Lands μετά το θάνατο του πατέρα του.</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Βασικές συγκρούσεις: Ο Σκαρ, ο θείος του Σίμπα, προδίδει και σκοτώνει τον Μουφάσα, αναλαμβάνοντας τα Pride Lands.</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Ο Σίμπα τρέχει μακριά, μεγαλώνοντας στην εξορία, ενώ ο Σκαρ κυβερνά άδικα.</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Λύση: Ο Σίμπα επιστρέφει στα Pride Lands, αντιμετωπίζει τον Σκαρ και τον νικά, αποκαθιστώντας την ειρήνη και την ισορροπία στο βασίλειο.</a:t>
            </a:r>
            <a:endParaRPr b="0" i="0" sz="1200" u="none" cap="none" strike="noStrike">
              <a:solidFill>
                <a:srgbClr val="000000"/>
              </a:solidFill>
              <a:latin typeface="Arial"/>
              <a:ea typeface="Arial"/>
              <a:cs typeface="Arial"/>
              <a:sym typeface="Arial"/>
            </a:endParaRPr>
          </a:p>
        </p:txBody>
      </p:sp>
      <p:sp>
        <p:nvSpPr>
          <p:cNvPr id="1063" name="Google Shape;1063;p96"/>
          <p:cNvSpPr txBox="1"/>
          <p:nvPr/>
        </p:nvSpPr>
        <p:spPr>
          <a:xfrm>
            <a:off x="3465803" y="1360176"/>
            <a:ext cx="2376904"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Δραστηριότητα 2 – Αναγνώριση προτύπων</a:t>
            </a:r>
            <a:endParaRPr b="1" i="0" sz="1200" u="none" cap="none" strike="noStrike">
              <a:solidFill>
                <a:schemeClr val="dk2"/>
              </a:solidFill>
              <a:latin typeface="Arial"/>
              <a:ea typeface="Arial"/>
              <a:cs typeface="Arial"/>
              <a:sym typeface="Arial"/>
            </a:endParaRPr>
          </a:p>
        </p:txBody>
      </p:sp>
      <p:sp>
        <p:nvSpPr>
          <p:cNvPr id="1064" name="Google Shape;1064;p96"/>
          <p:cNvSpPr txBox="1"/>
          <p:nvPr/>
        </p:nvSpPr>
        <p:spPr>
          <a:xfrm>
            <a:off x="3411942" y="1946270"/>
            <a:ext cx="2430765"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Ακολουθία</a:t>
            </a:r>
            <a:r>
              <a:rPr b="0" i="0" lang="en-US" sz="1200" u="none" cap="none" strike="noStrike">
                <a:solidFill>
                  <a:schemeClr val="dk2"/>
                </a:solidFill>
                <a:latin typeface="Arial"/>
                <a:ea typeface="Arial"/>
                <a:cs typeface="Arial"/>
                <a:sym typeface="Arial"/>
              </a:rPr>
              <a:t> Α: 2, 4, 7, 11, 16, ...</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Λύση</a:t>
            </a:r>
            <a:r>
              <a:rPr b="0" i="0" lang="en-US" sz="1200" u="none" cap="none" strike="noStrike">
                <a:solidFill>
                  <a:schemeClr val="dk2"/>
                </a:solidFill>
                <a:latin typeface="Arial"/>
                <a:ea typeface="Arial"/>
                <a:cs typeface="Arial"/>
                <a:sym typeface="Arial"/>
              </a:rPr>
              <a:t>: Η διαφορά μεταξύ των αριθμών αυξάνεται κατά 1 κάθε φορά (4 - 2 = 2, 7 - 4 = 3, 11 - 7 = 4 κ.λπ.).</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Μοτίβο</a:t>
            </a:r>
            <a:r>
              <a:rPr b="0" i="0" lang="en-US" sz="1200" u="none" cap="none" strike="noStrike">
                <a:solidFill>
                  <a:schemeClr val="dk2"/>
                </a:solidFill>
                <a:latin typeface="Arial"/>
                <a:ea typeface="Arial"/>
                <a:cs typeface="Arial"/>
                <a:sym typeface="Arial"/>
              </a:rPr>
              <a:t>: Προσθέστε αυξανόμενες αυξήσεις (2, 3, 4, 5, ...).</a:t>
            </a:r>
            <a:endParaRPr b="0" i="0" sz="1200" u="none" cap="none" strike="noStrike">
              <a:solidFill>
                <a:srgbClr val="000000"/>
              </a:solidFill>
              <a:latin typeface="Arial"/>
              <a:ea typeface="Arial"/>
              <a:cs typeface="Arial"/>
              <a:sym typeface="Arial"/>
            </a:endParaRPr>
          </a:p>
        </p:txBody>
      </p:sp>
      <p:sp>
        <p:nvSpPr>
          <p:cNvPr id="1065" name="Google Shape;1065;p96"/>
          <p:cNvSpPr txBox="1"/>
          <p:nvPr/>
        </p:nvSpPr>
        <p:spPr>
          <a:xfrm>
            <a:off x="577758" y="1360176"/>
            <a:ext cx="2725733"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Δραστηριότητα 1 – Αποσύνθεση</a:t>
            </a:r>
            <a:endParaRPr b="1" i="0" sz="1200" u="none" cap="none" strike="noStrike">
              <a:solidFill>
                <a:schemeClr val="dk2"/>
              </a:solidFill>
              <a:latin typeface="Arial"/>
              <a:ea typeface="Arial"/>
              <a:cs typeface="Arial"/>
              <a:sym typeface="Arial"/>
            </a:endParaRPr>
          </a:p>
        </p:txBody>
      </p:sp>
      <p:sp>
        <p:nvSpPr>
          <p:cNvPr id="1066" name="Google Shape;1066;p96"/>
          <p:cNvSpPr txBox="1"/>
          <p:nvPr/>
        </p:nvSpPr>
        <p:spPr>
          <a:xfrm>
            <a:off x="244928" y="1946270"/>
            <a:ext cx="3329326"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Επιλέξτε ημερομηνίες ταξιδιού</a:t>
            </a:r>
            <a:r>
              <a:rPr b="0" i="0" lang="en-US" sz="1200" u="none" cap="none" strike="noStrike">
                <a:solidFill>
                  <a:schemeClr val="dk2"/>
                </a:solidFill>
                <a:latin typeface="Arial"/>
                <a:ea typeface="Arial"/>
                <a:cs typeface="Arial"/>
                <a:sym typeface="Arial"/>
              </a:rPr>
              <a:t>: 7 ημέρες τον Μάιο.</a:t>
            </a:r>
            <a:endParaRPr b="0" i="0" sz="12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Κάντε κράτηση πτήσεων</a:t>
            </a:r>
            <a:r>
              <a:rPr b="0" i="0" lang="en-US" sz="1200" u="none" cap="none" strike="noStrike">
                <a:solidFill>
                  <a:schemeClr val="dk2"/>
                </a:solidFill>
                <a:latin typeface="Arial"/>
                <a:ea typeface="Arial"/>
                <a:cs typeface="Arial"/>
                <a:sym typeface="Arial"/>
              </a:rPr>
              <a:t>: Βρείτε πτήσεις μετ' επιστροφής προς τη Βαρκελώνη (αεροδρόμιο Ελ Πρατ).</a:t>
            </a:r>
            <a:endParaRPr b="0" i="0" sz="12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Κανονίστε τη μεταφορά</a:t>
            </a:r>
            <a:r>
              <a:rPr b="0" i="0" lang="en-US" sz="1200" u="none" cap="none" strike="noStrike">
                <a:solidFill>
                  <a:schemeClr val="dk2"/>
                </a:solidFill>
                <a:latin typeface="Arial"/>
                <a:ea typeface="Arial"/>
                <a:cs typeface="Arial"/>
                <a:sym typeface="Arial"/>
              </a:rPr>
              <a:t>: Χρησιμοποιήστε το λεωφορείο από το αεροδρόμιο. Αγοράστε μια κάρτα μετρό για την πόλη.</a:t>
            </a:r>
            <a:endParaRPr b="0" i="0" sz="12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Βρείτε καταλύματα</a:t>
            </a:r>
            <a:r>
              <a:rPr b="0" i="0" lang="en-US" sz="1200" u="none" cap="none" strike="noStrike">
                <a:solidFill>
                  <a:schemeClr val="dk2"/>
                </a:solidFill>
                <a:latin typeface="Arial"/>
                <a:ea typeface="Arial"/>
                <a:cs typeface="Arial"/>
                <a:sym typeface="Arial"/>
              </a:rPr>
              <a:t>: Κάντε κράτηση σε ξενοδοχείο κοντά στη La Rambla.</a:t>
            </a:r>
            <a:endParaRPr b="0" i="0" sz="12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Δημιουργία δρομολογίου:</a:t>
            </a:r>
            <a:endParaRPr b="0" i="0" sz="12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Ημέρα 1: Εξερευνήστε τη Γοτθική Συνοικία.</a:t>
            </a:r>
            <a:endParaRPr b="0" i="0" sz="1200" u="none" cap="none" strike="noStrike">
              <a:solidFill>
                <a:schemeClr val="dk2"/>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Ημέρα 2: Επίσκεψη της Σαγράδα Φαμίλια</a:t>
            </a:r>
            <a:endParaRPr b="0" i="0" sz="1200" u="none" cap="none" strike="noStrike">
              <a:solidFill>
                <a:schemeClr val="dk2"/>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Hμέρα 3: Χαλαρώστε στην παραλία Barceloneta.</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Ημέρα 4: Montjuïc και Magic Fountain.</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Hμέρα 5: Las Ramblas, Casa Batlló.</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Hμέρα 6: Καμπ Νου, Πόμπλε Εσπανιόλ.</a:t>
            </a:r>
            <a:endParaRPr b="0" i="0" sz="1200" u="none" cap="none" strike="noStrike">
              <a:solidFill>
                <a:schemeClr val="dk2"/>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200" u="none" cap="none" strike="noStrike">
                <a:solidFill>
                  <a:schemeClr val="dk2"/>
                </a:solidFill>
                <a:latin typeface="Arial"/>
                <a:ea typeface="Arial"/>
                <a:cs typeface="Arial"/>
                <a:sym typeface="Arial"/>
              </a:rPr>
              <a:t>Hμέρα 7: Ψώνια στο Passeig de Gràcia.</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t/>
            </a:r>
            <a:endParaRPr b="0" i="0" sz="1200" u="none" cap="none" strike="noStrike">
              <a:solidFill>
                <a:schemeClr val="dk2"/>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1" i="0" lang="en-US" sz="1200" u="none" cap="none" strike="noStrike">
                <a:solidFill>
                  <a:schemeClr val="dk2"/>
                </a:solidFill>
                <a:latin typeface="Arial"/>
                <a:ea typeface="Arial"/>
                <a:cs typeface="Arial"/>
                <a:sym typeface="Arial"/>
              </a:rPr>
              <a:t>Κλείστε εισιτήρια</a:t>
            </a:r>
            <a:r>
              <a:rPr b="0" i="0" lang="en-US" sz="1200" u="none" cap="none" strike="noStrike">
                <a:solidFill>
                  <a:schemeClr val="dk2"/>
                </a:solidFill>
                <a:latin typeface="Arial"/>
                <a:ea typeface="Arial"/>
                <a:cs typeface="Arial"/>
                <a:sym typeface="Arial"/>
              </a:rPr>
              <a:t>: Sagrada Familia, ξεναγήσεις</a:t>
            </a:r>
            <a:endParaRPr b="0" i="0" sz="1200" u="none" cap="none" strike="noStrike">
              <a:solidFill>
                <a:srgbClr val="000000"/>
              </a:solidFill>
              <a:latin typeface="Arial"/>
              <a:ea typeface="Arial"/>
              <a:cs typeface="Arial"/>
              <a:sym typeface="Arial"/>
            </a:endParaRPr>
          </a:p>
        </p:txBody>
      </p:sp>
      <p:sp>
        <p:nvSpPr>
          <p:cNvPr id="1067" name="Google Shape;1067;p96"/>
          <p:cNvSpPr txBox="1"/>
          <p:nvPr/>
        </p:nvSpPr>
        <p:spPr>
          <a:xfrm>
            <a:off x="709994" y="409053"/>
            <a:ext cx="700099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accent3"/>
              </a:buClr>
              <a:buSzPts val="1680"/>
              <a:buFont typeface="Arial"/>
              <a:buNone/>
            </a:pPr>
            <a:r>
              <a:rPr b="1" i="0" lang="en-US" sz="2800" u="none" cap="none" strike="noStrike">
                <a:solidFill>
                  <a:schemeClr val="accent3"/>
                </a:solidFill>
                <a:latin typeface="Arial"/>
                <a:ea typeface="Arial"/>
                <a:cs typeface="Arial"/>
                <a:sym typeface="Arial"/>
              </a:rPr>
              <a:t>Δραστηριότητες – Λύσεις</a:t>
            </a:r>
            <a:endParaRPr b="0" i="0" sz="1400" u="none" cap="none" strike="noStrike">
              <a:solidFill>
                <a:srgbClr val="000000"/>
              </a:solidFill>
              <a:latin typeface="Arial"/>
              <a:ea typeface="Arial"/>
              <a:cs typeface="Arial"/>
              <a:sym typeface="Arial"/>
            </a:endParaRPr>
          </a:p>
        </p:txBody>
      </p:sp>
      <p:sp>
        <p:nvSpPr>
          <p:cNvPr id="1068" name="Google Shape;1068;p9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dk1"/>
                </a:solidFill>
                <a:latin typeface="Gill Sans"/>
                <a:ea typeface="Gill Sans"/>
                <a:cs typeface="Gill Sans"/>
                <a:sym typeface="Gill Sans"/>
              </a:rPr>
              <a:t>‹#›</a:t>
            </a:fld>
            <a:endParaRPr>
              <a:solidFill>
                <a:schemeClr val="dk1"/>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Χριστίνα</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664F5B8E-E08E-44CB-8021-18FABF67FBCC</vt:lpwstr>
  </property>
  <property fmtid="{D5CDD505-2E9C-101B-9397-08002B2CF9AE}" pid="3" name="ArticulatePath">
    <vt:lpwstr>Computational Serniors-WP2-R2_OER-M1-v6</vt:lpwstr>
  </property>
</Properties>
</file>