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8" r:id="rId5"/>
    <p:sldMasterId id="2147483669"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Lst>
  <p:sldSz cy="6858000" cx="12192000"/>
  <p:notesSz cx="6800850" cy="9932975"/>
  <p:embeddedFontLst>
    <p:embeddedFont>
      <p:font typeface="Sorts Mill Goudy"/>
      <p:regular r:id="rId63"/>
      <p:italic r:id="rId64"/>
    </p:embeddedFont>
    <p:embeddedFont>
      <p:font typeface="Gill Sans"/>
      <p:regular r:id="rId65"/>
      <p:bold r:id="rId6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7" roundtripDataSignature="AMtx7mgkDDsp7m2WKxZe1ErYimiNHInos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311371D-4B41-419F-9173-D322B69D0DB6}">
  <a:tblStyle styleId="{3311371D-4B41-419F-9173-D322B69D0DB6}"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EDF5"/>
          </a:solidFill>
        </a:fill>
      </a:tcStyle>
    </a:wholeTbl>
    <a:band1H>
      <a:tcTxStyle b="off" i="off"/>
      <a:tcStyle>
        <a:fill>
          <a:solidFill>
            <a:srgbClr val="CCD9EB"/>
          </a:solidFill>
        </a:fill>
      </a:tcStyle>
    </a:band1H>
    <a:band2H>
      <a:tcTxStyle b="off" i="off"/>
    </a:band2H>
    <a:band1V>
      <a:tcTxStyle b="off" i="off"/>
      <a:tcStyle>
        <a:fill>
          <a:solidFill>
            <a:srgbClr val="CCD9EB"/>
          </a:solidFill>
        </a:fill>
      </a:tcStyle>
    </a:band1V>
    <a:band2V>
      <a:tcTxStyle b="off" i="off"/>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slide" Target="slides/slide55.xml"/><Relationship Id="rId61" Type="http://schemas.openxmlformats.org/officeDocument/2006/relationships/slide" Target="slides/slide54.xml"/><Relationship Id="rId20" Type="http://schemas.openxmlformats.org/officeDocument/2006/relationships/slide" Target="slides/slide13.xml"/><Relationship Id="rId64" Type="http://schemas.openxmlformats.org/officeDocument/2006/relationships/font" Target="fonts/SortsMillGoudy-italic.fntdata"/><Relationship Id="rId63" Type="http://schemas.openxmlformats.org/officeDocument/2006/relationships/font" Target="fonts/SortsMillGoudy-regular.fntdata"/><Relationship Id="rId22" Type="http://schemas.openxmlformats.org/officeDocument/2006/relationships/slide" Target="slides/slide15.xml"/><Relationship Id="rId66" Type="http://schemas.openxmlformats.org/officeDocument/2006/relationships/font" Target="fonts/GillSans-bold.fntdata"/><Relationship Id="rId21" Type="http://schemas.openxmlformats.org/officeDocument/2006/relationships/slide" Target="slides/slide14.xml"/><Relationship Id="rId65" Type="http://schemas.openxmlformats.org/officeDocument/2006/relationships/font" Target="fonts/GillSans-regular.fntdata"/><Relationship Id="rId24" Type="http://schemas.openxmlformats.org/officeDocument/2006/relationships/slide" Target="slides/slide17.xml"/><Relationship Id="rId23" Type="http://schemas.openxmlformats.org/officeDocument/2006/relationships/slide" Target="slides/slide16.xml"/><Relationship Id="rId67" Type="http://customschemas.google.com/relationships/presentationmetadata" Target="metadata"/><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7035" cy="498374"/>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34615"/>
            <a:ext cx="2947035" cy="498373"/>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1: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9" name="Google Shape;309;p1: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5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0" name="Google Shape;320;p59: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1" name="Google Shape;321;p59: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322" name="Google Shape;322;p59: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60: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1" name="Google Shape;361;p60: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61: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1" name="Google Shape;371;p61: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2" name="Google Shape;372;p61: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373" name="Google Shape;373;p61: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2: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2" name="Google Shape;392;p2: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3" name="Google Shape;393;p2: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394" name="Google Shape;394;p2: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4" name="Google Shape;414;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c</a:t>
            </a:r>
            <a:endParaRPr/>
          </a:p>
        </p:txBody>
      </p:sp>
      <p:sp>
        <p:nvSpPr>
          <p:cNvPr id="415" name="Google Shape;415;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16" name="Google Shape;416;p9: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4" name="Google Shape;42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5" name="Google Shape;425;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26" name="Google Shape;426;p4: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4" name="Google Shape;434;p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5" name="Google Shape;435;p6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36" name="Google Shape;436;p62: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5" name="Google Shape;445;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6" name="Google Shape;446;p6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47" name="Google Shape;447;p63: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0" name="Google Shape;460;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1" name="Google Shape;461;p6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62" name="Google Shape;462;p64: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4" name="Google Shape;474;p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5" name="Google Shape;475;p6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76" name="Google Shape;476;p65: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6" name="Google Shape;486;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7" name="Google Shape;487;p6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88" name="Google Shape;488;p66: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Answers are: </a:t>
            </a:r>
            <a:endParaRPr/>
          </a:p>
          <a:p>
            <a:pPr indent="0" lvl="0" marL="0" rtl="0" algn="l">
              <a:lnSpc>
                <a:spcPct val="100000"/>
              </a:lnSpc>
              <a:spcBef>
                <a:spcPts val="0"/>
              </a:spcBef>
              <a:spcAft>
                <a:spcPts val="0"/>
              </a:spcAft>
              <a:buSzPts val="1400"/>
              <a:buNone/>
            </a:pPr>
            <a:r>
              <a:rPr lang="en-US"/>
              <a:t>1-a</a:t>
            </a:r>
            <a:endParaRPr/>
          </a:p>
          <a:p>
            <a:pPr indent="0" lvl="0" marL="0" rtl="0" algn="l">
              <a:lnSpc>
                <a:spcPct val="100000"/>
              </a:lnSpc>
              <a:spcBef>
                <a:spcPts val="0"/>
              </a:spcBef>
              <a:spcAft>
                <a:spcPts val="0"/>
              </a:spcAft>
              <a:buSzPts val="1400"/>
              <a:buNone/>
            </a:pPr>
            <a:r>
              <a:rPr lang="en-US"/>
              <a:t>2-b</a:t>
            </a:r>
            <a:endParaRPr/>
          </a:p>
          <a:p>
            <a:pPr indent="0" lvl="0" marL="0" rtl="0" algn="l">
              <a:lnSpc>
                <a:spcPct val="100000"/>
              </a:lnSpc>
              <a:spcBef>
                <a:spcPts val="0"/>
              </a:spcBef>
              <a:spcAft>
                <a:spcPts val="0"/>
              </a:spcAft>
              <a:buSzPts val="1400"/>
              <a:buNone/>
            </a:pPr>
            <a:r>
              <a:rPr lang="en-US"/>
              <a:t>3-c</a:t>
            </a:r>
            <a:endParaRPr/>
          </a:p>
          <a:p>
            <a:pPr indent="0" lvl="0" marL="0" rtl="0" algn="l">
              <a:lnSpc>
                <a:spcPct val="100000"/>
              </a:lnSpc>
              <a:spcBef>
                <a:spcPts val="0"/>
              </a:spcBef>
              <a:spcAft>
                <a:spcPts val="0"/>
              </a:spcAft>
              <a:buSzPts val="1400"/>
              <a:buNone/>
            </a:pPr>
            <a:r>
              <a:rPr lang="en-US"/>
              <a:t>4-a</a:t>
            </a:r>
            <a:endParaRPr/>
          </a:p>
          <a:p>
            <a:pPr indent="0" lvl="0" marL="0" rtl="0" algn="l">
              <a:lnSpc>
                <a:spcPct val="100000"/>
              </a:lnSpc>
              <a:spcBef>
                <a:spcPts val="0"/>
              </a:spcBef>
              <a:spcAft>
                <a:spcPts val="0"/>
              </a:spcAft>
              <a:buSzPts val="1400"/>
              <a:buNone/>
            </a:pPr>
            <a:r>
              <a:rPr lang="en-US"/>
              <a:t>5-b</a:t>
            </a:r>
            <a:endParaRPr/>
          </a:p>
          <a:p>
            <a:pPr indent="0" lvl="0" marL="0" rtl="0" algn="l">
              <a:lnSpc>
                <a:spcPct val="100000"/>
              </a:lnSpc>
              <a:spcBef>
                <a:spcPts val="0"/>
              </a:spcBef>
              <a:spcAft>
                <a:spcPts val="0"/>
              </a:spcAft>
              <a:buSzPts val="1400"/>
              <a:buNone/>
            </a:pPr>
            <a:r>
              <a:t/>
            </a:r>
            <a:endParaRPr/>
          </a:p>
        </p:txBody>
      </p:sp>
      <p:sp>
        <p:nvSpPr>
          <p:cNvPr id="497" name="Google Shape;49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7" name="Google Shape;507;p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8" name="Google Shape;508;p6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509" name="Google Shape;509;p67: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68: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7" name="Google Shape;517;p68: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69: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6" name="Google Shape;526;p6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p70: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7" name="Google Shape;547;p70: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548" name="Google Shape;548;p70: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8" name="Google Shape;558;p7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9" name="Google Shape;559;p7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560" name="Google Shape;560;p71: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7: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8" name="Google Shape;568;p7: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9" name="Google Shape;569;p7: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570" name="Google Shape;570;p7: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72: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6" name="Google Shape;586;p72: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7" name="Google Shape;587;p72: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588" name="Google Shape;588;p72: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p73: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3" name="Google Shape;603;p73: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604" name="Google Shape;604;p73: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74: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5" name="Google Shape;615;p74: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616" name="Google Shape;616;p74: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6" name="Google Shape;626;p7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7" name="Google Shape;627;p7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28" name="Google Shape;628;p75: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p76: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6" name="Google Shape;636;p76: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17: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5" name="Google Shape;645;p17: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6" name="Google Shape;646;p17: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47" name="Google Shape;647;p17: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p18: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5" name="Google Shape;665;p18: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6" name="Google Shape;666;p18: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67" name="Google Shape;667;p18: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p77: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0" name="Google Shape;680;p77: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1" name="Google Shape;681;p77: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82" name="Google Shape;682;p77: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1" name="Shape 691"/>
        <p:cNvGrpSpPr/>
        <p:nvPr/>
      </p:nvGrpSpPr>
      <p:grpSpPr>
        <a:xfrm>
          <a:off x="0" y="0"/>
          <a:ext cx="0" cy="0"/>
          <a:chOff x="0" y="0"/>
          <a:chExt cx="0" cy="0"/>
        </a:xfrm>
      </p:grpSpPr>
      <p:sp>
        <p:nvSpPr>
          <p:cNvPr id="692" name="Google Shape;692;p78: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3" name="Google Shape;693;p78: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4" name="Google Shape;694;p78: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95" name="Google Shape;695;p78: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p21: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7" name="Google Shape;707;p21: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8" name="Google Shape;708;p21: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709" name="Google Shape;709;p21: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5" name="Shape 715"/>
        <p:cNvGrpSpPr/>
        <p:nvPr/>
      </p:nvGrpSpPr>
      <p:grpSpPr>
        <a:xfrm>
          <a:off x="0" y="0"/>
          <a:ext cx="0" cy="0"/>
          <a:chOff x="0" y="0"/>
          <a:chExt cx="0" cy="0"/>
        </a:xfrm>
      </p:grpSpPr>
      <p:sp>
        <p:nvSpPr>
          <p:cNvPr id="716" name="Google Shape;716;p7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7" name="Google Shape;717;p79: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8" name="Google Shape;718;p79: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719" name="Google Shape;719;p79: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p80: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9" name="Google Shape;729;p80: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30" name="Google Shape;730;p80: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731" name="Google Shape;731;p80: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p81: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2" name="Google Shape;742;p81: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3" name="Google Shape;743;p81: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744" name="Google Shape;744;p81: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p25: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3" name="Google Shape;753;p25: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4" name="Google Shape;754;p25: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755" name="Google Shape;755;p25: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p82: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5" name="Google Shape;765;p82: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6" name="Google Shape;766;p82: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767" name="Google Shape;767;p82: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p83: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7" name="Google Shape;777;p83: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228600" lvl="0" marL="457200" rtl="0" algn="ctr">
              <a:lnSpc>
                <a:spcPct val="100000"/>
              </a:lnSpc>
              <a:spcBef>
                <a:spcPts val="0"/>
              </a:spcBef>
              <a:spcAft>
                <a:spcPts val="0"/>
              </a:spcAft>
              <a:buSzPts val="1400"/>
              <a:buNone/>
            </a:pPr>
            <a:r>
              <a:t/>
            </a:r>
            <a:endParaRPr/>
          </a:p>
        </p:txBody>
      </p:sp>
      <p:sp>
        <p:nvSpPr>
          <p:cNvPr id="778" name="Google Shape;778;p83: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779" name="Google Shape;779;p83: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p84: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0" name="Google Shape;790;p84: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t>Example in business:</a:t>
            </a:r>
            <a:br>
              <a:rPr lang="en-US"/>
            </a:br>
            <a:r>
              <a:rPr lang="en-US"/>
              <a:t>When writing a job description, abstraction helps by focusing on the key responsibilities and skills needed, instead of listing every possible detail of the role.</a:t>
            </a:r>
            <a:endParaRPr/>
          </a:p>
        </p:txBody>
      </p:sp>
      <p:sp>
        <p:nvSpPr>
          <p:cNvPr id="791" name="Google Shape;791;p84: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792" name="Google Shape;792;p84: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p2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1" name="Google Shape;801;p29: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2" name="Google Shape;802;p29: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803" name="Google Shape;803;p29: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p85: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1" name="Google Shape;821;p85: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2" name="Google Shape;822;p85: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823" name="Google Shape;823;p85: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p86: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2" name="Google Shape;842;p86: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3" name="Google Shape;843;p86: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844" name="Google Shape;844;p86: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p87: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5" name="Google Shape;855;p87: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6" name="Google Shape;856;p87: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857" name="Google Shape;857;p87: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p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6" name="Google Shape;866;p8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7" name="Google Shape;867;p8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868" name="Google Shape;868;p88: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p8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6" name="Google Shape;876;p89: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877" name="Google Shape;877;p89: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p90: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t/>
            </a:r>
            <a:endParaRPr/>
          </a:p>
        </p:txBody>
      </p:sp>
      <p:sp>
        <p:nvSpPr>
          <p:cNvPr id="885" name="Google Shape;885;p90: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g358f825758c_2_131:notes"/>
          <p:cNvSpPr txBox="1"/>
          <p:nvPr>
            <p:ph idx="1" type="body"/>
          </p:nvPr>
        </p:nvSpPr>
        <p:spPr>
          <a:xfrm>
            <a:off x="680085" y="4780250"/>
            <a:ext cx="5440800" cy="3911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0" name="Google Shape;920;g358f825758c_2_131: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p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0" name="Google Shape;950;p9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1" name="Google Shape;951;p9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952" name="Google Shape;952;p92: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8" name="Shape 958"/>
        <p:cNvGrpSpPr/>
        <p:nvPr/>
      </p:nvGrpSpPr>
      <p:grpSpPr>
        <a:xfrm>
          <a:off x="0" y="0"/>
          <a:ext cx="0" cy="0"/>
          <a:chOff x="0" y="0"/>
          <a:chExt cx="0" cy="0"/>
        </a:xfrm>
      </p:grpSpPr>
      <p:sp>
        <p:nvSpPr>
          <p:cNvPr id="959" name="Google Shape;959;p34: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0" name="Google Shape;960;p34: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6" name="Shape 966"/>
        <p:cNvGrpSpPr/>
        <p:nvPr/>
      </p:nvGrpSpPr>
      <p:grpSpPr>
        <a:xfrm>
          <a:off x="0" y="0"/>
          <a:ext cx="0" cy="0"/>
          <a:chOff x="0" y="0"/>
          <a:chExt cx="0" cy="0"/>
        </a:xfrm>
      </p:grpSpPr>
      <p:sp>
        <p:nvSpPr>
          <p:cNvPr id="967" name="Google Shape;967;p36: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8" name="Google Shape;968;p36: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4" name="Shape 974"/>
        <p:cNvGrpSpPr/>
        <p:nvPr/>
      </p:nvGrpSpPr>
      <p:grpSpPr>
        <a:xfrm>
          <a:off x="0" y="0"/>
          <a:ext cx="0" cy="0"/>
          <a:chOff x="0" y="0"/>
          <a:chExt cx="0" cy="0"/>
        </a:xfrm>
      </p:grpSpPr>
      <p:sp>
        <p:nvSpPr>
          <p:cNvPr id="975" name="Google Shape;975;p39: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Solution:</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Choose travel dates</a:t>
            </a:r>
            <a:r>
              <a:rPr lang="en-US" sz="1200">
                <a:latin typeface="Arial"/>
                <a:ea typeface="Arial"/>
                <a:cs typeface="Arial"/>
                <a:sym typeface="Arial"/>
              </a:rPr>
              <a:t>: 7 days in May.</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Book flights: </a:t>
            </a:r>
            <a:r>
              <a:rPr lang="en-US" sz="1200">
                <a:latin typeface="Arial"/>
                <a:ea typeface="Arial"/>
                <a:cs typeface="Arial"/>
                <a:sym typeface="Arial"/>
              </a:rPr>
              <a:t>Find round-trip flights to Barcelona (El Prat Airport).</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Arrange transportation: </a:t>
            </a:r>
            <a:r>
              <a:rPr lang="en-US" sz="1200">
                <a:latin typeface="Arial"/>
                <a:ea typeface="Arial"/>
                <a:cs typeface="Arial"/>
                <a:sym typeface="Arial"/>
              </a:rPr>
              <a:t>Use the Aerobus from the airport; buy a metro pass for the city.</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Find accommodations: </a:t>
            </a:r>
            <a:r>
              <a:rPr lang="en-US" sz="1200">
                <a:latin typeface="Arial"/>
                <a:ea typeface="Arial"/>
                <a:cs typeface="Arial"/>
                <a:sym typeface="Arial"/>
              </a:rPr>
              <a:t>Book a hotel near La Rambla.</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Create itinerary:</a:t>
            </a:r>
            <a:endParaRPr/>
          </a:p>
          <a:p>
            <a:pPr indent="0" lvl="0" marL="177800" rtl="0" algn="l">
              <a:lnSpc>
                <a:spcPct val="100000"/>
              </a:lnSpc>
              <a:spcBef>
                <a:spcPts val="0"/>
              </a:spcBef>
              <a:spcAft>
                <a:spcPts val="0"/>
              </a:spcAft>
              <a:buSzPts val="740"/>
              <a:buNone/>
            </a:pPr>
            <a:r>
              <a:rPr lang="en-US" sz="1200">
                <a:latin typeface="Arial"/>
                <a:ea typeface="Arial"/>
                <a:cs typeface="Arial"/>
                <a:sym typeface="Arial"/>
              </a:rPr>
              <a:t>Day 1: Explore Gothic Quarter.</a:t>
            </a:r>
            <a:endParaRPr/>
          </a:p>
          <a:p>
            <a:pPr indent="0" lvl="0" marL="177800" rtl="0" algn="l">
              <a:lnSpc>
                <a:spcPct val="100000"/>
              </a:lnSpc>
              <a:spcBef>
                <a:spcPts val="0"/>
              </a:spcBef>
              <a:spcAft>
                <a:spcPts val="0"/>
              </a:spcAft>
              <a:buSzPts val="740"/>
              <a:buNone/>
            </a:pPr>
            <a:r>
              <a:rPr lang="en-US" sz="1200">
                <a:latin typeface="Arial"/>
                <a:ea typeface="Arial"/>
                <a:cs typeface="Arial"/>
                <a:sym typeface="Arial"/>
              </a:rPr>
              <a:t>Day 2: Visit Sagrada Familia</a:t>
            </a:r>
            <a:endParaRPr/>
          </a:p>
          <a:p>
            <a:pPr indent="0" lvl="0" marL="177800" rtl="0" algn="l">
              <a:lnSpc>
                <a:spcPct val="100000"/>
              </a:lnSpc>
              <a:spcBef>
                <a:spcPts val="0"/>
              </a:spcBef>
              <a:spcAft>
                <a:spcPts val="0"/>
              </a:spcAft>
              <a:buSzPts val="740"/>
              <a:buNone/>
            </a:pPr>
            <a:r>
              <a:rPr lang="en-US" sz="1200">
                <a:latin typeface="Arial"/>
                <a:ea typeface="Arial"/>
                <a:cs typeface="Arial"/>
                <a:sym typeface="Arial"/>
              </a:rPr>
              <a:t>Day 3: Relax at Barceloneta Beach.</a:t>
            </a:r>
            <a:endParaRPr/>
          </a:p>
          <a:p>
            <a:pPr indent="0" lvl="0" marL="177800" rtl="0" algn="l">
              <a:lnSpc>
                <a:spcPct val="100000"/>
              </a:lnSpc>
              <a:spcBef>
                <a:spcPts val="0"/>
              </a:spcBef>
              <a:spcAft>
                <a:spcPts val="0"/>
              </a:spcAft>
              <a:buSzPts val="740"/>
              <a:buNone/>
            </a:pPr>
            <a:r>
              <a:rPr lang="en-US" sz="1200">
                <a:latin typeface="Arial"/>
                <a:ea typeface="Arial"/>
                <a:cs typeface="Arial"/>
                <a:sym typeface="Arial"/>
              </a:rPr>
              <a:t>Day 4: Montjuïc and Magic Fountain.</a:t>
            </a:r>
            <a:endParaRPr/>
          </a:p>
          <a:p>
            <a:pPr indent="0" lvl="0" marL="177800" rtl="0" algn="l">
              <a:lnSpc>
                <a:spcPct val="100000"/>
              </a:lnSpc>
              <a:spcBef>
                <a:spcPts val="0"/>
              </a:spcBef>
              <a:spcAft>
                <a:spcPts val="0"/>
              </a:spcAft>
              <a:buSzPts val="740"/>
              <a:buNone/>
            </a:pPr>
            <a:r>
              <a:rPr lang="en-US" sz="1200">
                <a:latin typeface="Arial"/>
                <a:ea typeface="Arial"/>
                <a:cs typeface="Arial"/>
                <a:sym typeface="Arial"/>
              </a:rPr>
              <a:t>Day 5: Las Ramblas, Casa Batlló.</a:t>
            </a:r>
            <a:endParaRPr/>
          </a:p>
          <a:p>
            <a:pPr indent="0" lvl="0" marL="177800" rtl="0" algn="l">
              <a:lnSpc>
                <a:spcPct val="100000"/>
              </a:lnSpc>
              <a:spcBef>
                <a:spcPts val="0"/>
              </a:spcBef>
              <a:spcAft>
                <a:spcPts val="0"/>
              </a:spcAft>
              <a:buSzPts val="740"/>
              <a:buNone/>
            </a:pPr>
            <a:r>
              <a:rPr lang="en-US" sz="1200">
                <a:latin typeface="Arial"/>
                <a:ea typeface="Arial"/>
                <a:cs typeface="Arial"/>
                <a:sym typeface="Arial"/>
              </a:rPr>
              <a:t>Day 6: Camp Nou, Poble Espanyol.</a:t>
            </a:r>
            <a:endParaRPr/>
          </a:p>
          <a:p>
            <a:pPr indent="0" lvl="0" marL="177800" rtl="0" algn="l">
              <a:lnSpc>
                <a:spcPct val="100000"/>
              </a:lnSpc>
              <a:spcBef>
                <a:spcPts val="0"/>
              </a:spcBef>
              <a:spcAft>
                <a:spcPts val="0"/>
              </a:spcAft>
              <a:buSzPts val="740"/>
              <a:buNone/>
            </a:pPr>
            <a:r>
              <a:rPr lang="en-US" sz="1200">
                <a:latin typeface="Arial"/>
                <a:ea typeface="Arial"/>
                <a:cs typeface="Arial"/>
                <a:sym typeface="Arial"/>
              </a:rPr>
              <a:t>Day 7: Shopping at Passeig de Gràcia.</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Book tickets: </a:t>
            </a:r>
            <a:r>
              <a:rPr lang="en-US" sz="1200">
                <a:latin typeface="Arial"/>
                <a:ea typeface="Arial"/>
                <a:cs typeface="Arial"/>
                <a:sym typeface="Arial"/>
              </a:rPr>
              <a:t>Sagrada Familia, guided tours</a:t>
            </a:r>
            <a:endParaRPr/>
          </a:p>
          <a:p>
            <a:pPr indent="0" lvl="0" marL="0" rtl="0" algn="l">
              <a:lnSpc>
                <a:spcPct val="100000"/>
              </a:lnSpc>
              <a:spcBef>
                <a:spcPts val="0"/>
              </a:spcBef>
              <a:spcAft>
                <a:spcPts val="0"/>
              </a:spcAft>
              <a:buSzPts val="1400"/>
              <a:buNone/>
            </a:pPr>
            <a:r>
              <a:rPr lang="en-US"/>
              <a:t> </a:t>
            </a:r>
            <a:endParaRPr/>
          </a:p>
        </p:txBody>
      </p:sp>
      <p:sp>
        <p:nvSpPr>
          <p:cNvPr id="976" name="Google Shape;976;p3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p41: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Solution:</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Sequence A</a:t>
            </a:r>
            <a:r>
              <a:rPr lang="en-US" sz="1200">
                <a:latin typeface="Arial"/>
                <a:ea typeface="Arial"/>
                <a:cs typeface="Arial"/>
                <a:sym typeface="Arial"/>
              </a:rPr>
              <a:t>: 2, 4, 7, 11, 16, ...</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Solution: </a:t>
            </a:r>
            <a:r>
              <a:rPr lang="en-US" sz="1200">
                <a:latin typeface="Arial"/>
                <a:ea typeface="Arial"/>
                <a:cs typeface="Arial"/>
                <a:sym typeface="Arial"/>
              </a:rPr>
              <a:t>The difference between the numbers increases by 1 each time (4 - 2 = 2, 7 - 4 = 3, 11 - 7 = 4, etc.).</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Pattern: </a:t>
            </a:r>
            <a:r>
              <a:rPr lang="en-US" sz="1200">
                <a:latin typeface="Arial"/>
                <a:ea typeface="Arial"/>
                <a:cs typeface="Arial"/>
                <a:sym typeface="Arial"/>
              </a:rPr>
              <a:t>Add increasing increments (2, 3, 4, 5, ...).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984" name="Google Shape;984;p41: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p43: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Solution:</a:t>
            </a:r>
            <a:endParaRPr/>
          </a:p>
          <a:p>
            <a:pPr indent="-279400" lvl="0" marL="457200" rtl="0" algn="l">
              <a:lnSpc>
                <a:spcPct val="100000"/>
              </a:lnSpc>
              <a:spcBef>
                <a:spcPts val="0"/>
              </a:spcBef>
              <a:spcAft>
                <a:spcPts val="0"/>
              </a:spcAft>
              <a:buSzPts val="740"/>
              <a:buNone/>
            </a:pPr>
            <a:r>
              <a:rPr b="1" lang="en-US" sz="1200">
                <a:latin typeface="Arial"/>
                <a:ea typeface="Arial"/>
                <a:cs typeface="Arial"/>
                <a:sym typeface="Arial"/>
              </a:rPr>
              <a:t>Movie</a:t>
            </a:r>
            <a:r>
              <a:rPr lang="en-US" sz="1200">
                <a:latin typeface="Arial"/>
                <a:ea typeface="Arial"/>
                <a:cs typeface="Arial"/>
                <a:sym typeface="Arial"/>
              </a:rPr>
              <a:t>: The Lion King</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Main character's goal: </a:t>
            </a:r>
            <a:r>
              <a:rPr lang="en-US" sz="1200">
                <a:latin typeface="Arial"/>
                <a:ea typeface="Arial"/>
                <a:cs typeface="Arial"/>
                <a:sym typeface="Arial"/>
              </a:rPr>
              <a:t>Simba, the lion cub, must reclaim his rightful place as king of the Pride Lands after his father's death.</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Key conflicts: </a:t>
            </a:r>
            <a:r>
              <a:rPr lang="en-US" sz="1200">
                <a:latin typeface="Arial"/>
                <a:ea typeface="Arial"/>
                <a:cs typeface="Arial"/>
                <a:sym typeface="Arial"/>
              </a:rPr>
              <a:t>Scar, Simba's uncle, betrays and kills Mufasa, taking over the Pride Lands.</a:t>
            </a:r>
            <a:endParaRPr/>
          </a:p>
          <a:p>
            <a:pPr indent="0" lvl="0" marL="177800" rtl="0" algn="l">
              <a:lnSpc>
                <a:spcPct val="100000"/>
              </a:lnSpc>
              <a:spcBef>
                <a:spcPts val="0"/>
              </a:spcBef>
              <a:spcAft>
                <a:spcPts val="0"/>
              </a:spcAft>
              <a:buSzPts val="740"/>
              <a:buNone/>
            </a:pPr>
            <a:r>
              <a:rPr lang="en-US" sz="1200">
                <a:latin typeface="Arial"/>
                <a:ea typeface="Arial"/>
                <a:cs typeface="Arial"/>
                <a:sym typeface="Arial"/>
              </a:rPr>
              <a:t>Simba runs away, growing up in exile, while Scar rules unjustly.</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Resolution: </a:t>
            </a:r>
            <a:r>
              <a:rPr lang="en-US" sz="1200">
                <a:latin typeface="Arial"/>
                <a:ea typeface="Arial"/>
                <a:cs typeface="Arial"/>
                <a:sym typeface="Arial"/>
              </a:rPr>
              <a:t>Simba returns to the Pride Lands, confronts Scar, and defeats him, restoring peace and balance to the kingdom.</a:t>
            </a:r>
            <a:endParaRPr/>
          </a:p>
          <a:p>
            <a:pPr indent="0" lvl="0" marL="0" rtl="0" algn="l">
              <a:lnSpc>
                <a:spcPct val="100000"/>
              </a:lnSpc>
              <a:spcBef>
                <a:spcPts val="0"/>
              </a:spcBef>
              <a:spcAft>
                <a:spcPts val="0"/>
              </a:spcAft>
              <a:buSzPts val="1400"/>
              <a:buNone/>
            </a:pPr>
            <a:r>
              <a:t/>
            </a:r>
            <a:endParaRPr/>
          </a:p>
        </p:txBody>
      </p:sp>
      <p:sp>
        <p:nvSpPr>
          <p:cNvPr id="992" name="Google Shape;992;p43: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8" name="Shape 998"/>
        <p:cNvGrpSpPr/>
        <p:nvPr/>
      </p:nvGrpSpPr>
      <p:grpSpPr>
        <a:xfrm>
          <a:off x="0" y="0"/>
          <a:ext cx="0" cy="0"/>
          <a:chOff x="0" y="0"/>
          <a:chExt cx="0" cy="0"/>
        </a:xfrm>
      </p:grpSpPr>
      <p:sp>
        <p:nvSpPr>
          <p:cNvPr id="999" name="Google Shape;999;p45: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Solution:</a:t>
            </a:r>
            <a:endParaRPr/>
          </a:p>
          <a:p>
            <a:pPr indent="-228600" lvl="0" marL="457200" rtl="0" algn="l">
              <a:lnSpc>
                <a:spcPct val="100000"/>
              </a:lnSpc>
              <a:spcBef>
                <a:spcPts val="1000"/>
              </a:spcBef>
              <a:spcAft>
                <a:spcPts val="0"/>
              </a:spcAft>
              <a:buSzPts val="873"/>
              <a:buFont typeface="Arial"/>
              <a:buAutoNum type="arabicPeriod"/>
            </a:pPr>
            <a:r>
              <a:rPr b="1" lang="en-US" sz="1200">
                <a:latin typeface="Arial"/>
                <a:ea typeface="Arial"/>
                <a:cs typeface="Arial"/>
                <a:sym typeface="Arial"/>
              </a:rPr>
              <a:t>Start</a:t>
            </a:r>
            <a:endParaRPr sz="1200">
              <a:latin typeface="Arial"/>
              <a:ea typeface="Arial"/>
              <a:cs typeface="Arial"/>
              <a:sym typeface="Arial"/>
            </a:endParaRPr>
          </a:p>
          <a:p>
            <a:pPr indent="-228600" lvl="0" marL="457200" rtl="0" algn="l">
              <a:lnSpc>
                <a:spcPct val="100000"/>
              </a:lnSpc>
              <a:spcBef>
                <a:spcPts val="1000"/>
              </a:spcBef>
              <a:spcAft>
                <a:spcPts val="0"/>
              </a:spcAft>
              <a:buSzPts val="873"/>
              <a:buFont typeface="Arial"/>
              <a:buAutoNum type="arabicPeriod"/>
            </a:pPr>
            <a:r>
              <a:rPr b="1" lang="en-US" sz="1200">
                <a:latin typeface="Arial"/>
                <a:ea typeface="Arial"/>
                <a:cs typeface="Arial"/>
                <a:sym typeface="Arial"/>
              </a:rPr>
              <a:t>Pick ingredients:</a:t>
            </a:r>
            <a:r>
              <a:rPr lang="en-US" sz="1200">
                <a:latin typeface="Arial"/>
                <a:ea typeface="Arial"/>
                <a:cs typeface="Arial"/>
                <a:sym typeface="Arial"/>
              </a:rPr>
              <a:t> Bread, butter, ham, cheese, lettuce.</a:t>
            </a:r>
            <a:endParaRPr/>
          </a:p>
          <a:p>
            <a:pPr indent="-228600" lvl="0" marL="457200" rtl="0" algn="l">
              <a:lnSpc>
                <a:spcPct val="100000"/>
              </a:lnSpc>
              <a:spcBef>
                <a:spcPts val="1000"/>
              </a:spcBef>
              <a:spcAft>
                <a:spcPts val="0"/>
              </a:spcAft>
              <a:buSzPts val="873"/>
              <a:buFont typeface="Arial"/>
              <a:buAutoNum type="arabicPeriod"/>
            </a:pPr>
            <a:r>
              <a:rPr b="1" lang="en-US" sz="1200">
                <a:latin typeface="Arial"/>
                <a:ea typeface="Arial"/>
                <a:cs typeface="Arial"/>
                <a:sym typeface="Arial"/>
              </a:rPr>
              <a:t>Slice the bread:</a:t>
            </a:r>
            <a:r>
              <a:rPr lang="en-US" sz="1200">
                <a:latin typeface="Arial"/>
                <a:ea typeface="Arial"/>
                <a:cs typeface="Arial"/>
                <a:sym typeface="Arial"/>
              </a:rPr>
              <a:t> Take two slices of bread.</a:t>
            </a:r>
            <a:endParaRPr/>
          </a:p>
          <a:p>
            <a:pPr indent="-228600" lvl="0" marL="457200" rtl="0" algn="l">
              <a:lnSpc>
                <a:spcPct val="100000"/>
              </a:lnSpc>
              <a:spcBef>
                <a:spcPts val="1000"/>
              </a:spcBef>
              <a:spcAft>
                <a:spcPts val="0"/>
              </a:spcAft>
              <a:buSzPts val="873"/>
              <a:buFont typeface="Arial"/>
              <a:buAutoNum type="arabicPeriod"/>
            </a:pPr>
            <a:r>
              <a:rPr b="1" lang="en-US" sz="1200">
                <a:latin typeface="Arial"/>
                <a:ea typeface="Arial"/>
                <a:cs typeface="Arial"/>
                <a:sym typeface="Arial"/>
              </a:rPr>
              <a:t>Spread condiments:</a:t>
            </a:r>
            <a:r>
              <a:rPr lang="en-US" sz="1200">
                <a:latin typeface="Arial"/>
                <a:ea typeface="Arial"/>
                <a:cs typeface="Arial"/>
                <a:sym typeface="Arial"/>
              </a:rPr>
              <a:t> Apply butter to one side of each slice.</a:t>
            </a:r>
            <a:endParaRPr/>
          </a:p>
          <a:p>
            <a:pPr indent="-228600" lvl="0" marL="457200" rtl="0" algn="l">
              <a:lnSpc>
                <a:spcPct val="100000"/>
              </a:lnSpc>
              <a:spcBef>
                <a:spcPts val="1000"/>
              </a:spcBef>
              <a:spcAft>
                <a:spcPts val="0"/>
              </a:spcAft>
              <a:buSzPts val="873"/>
              <a:buFont typeface="Arial"/>
              <a:buAutoNum type="arabicPeriod"/>
            </a:pPr>
            <a:r>
              <a:rPr b="1" lang="en-US" sz="1200">
                <a:latin typeface="Arial"/>
                <a:ea typeface="Arial"/>
                <a:cs typeface="Arial"/>
                <a:sym typeface="Arial"/>
              </a:rPr>
              <a:t>Add fillings:</a:t>
            </a:r>
            <a:r>
              <a:rPr lang="en-US" sz="1200">
                <a:latin typeface="Arial"/>
                <a:ea typeface="Arial"/>
                <a:cs typeface="Arial"/>
                <a:sym typeface="Arial"/>
              </a:rPr>
              <a:t> Place ham, cheese, and lettuce on one slice of bread.</a:t>
            </a:r>
            <a:endParaRPr/>
          </a:p>
          <a:p>
            <a:pPr indent="-228600" lvl="0" marL="457200" rtl="0" algn="l">
              <a:lnSpc>
                <a:spcPct val="100000"/>
              </a:lnSpc>
              <a:spcBef>
                <a:spcPts val="1000"/>
              </a:spcBef>
              <a:spcAft>
                <a:spcPts val="0"/>
              </a:spcAft>
              <a:buSzPts val="873"/>
              <a:buFont typeface="Arial"/>
              <a:buAutoNum type="arabicPeriod"/>
            </a:pPr>
            <a:r>
              <a:rPr b="1" lang="en-US" sz="1200">
                <a:latin typeface="Arial"/>
                <a:ea typeface="Arial"/>
                <a:cs typeface="Arial"/>
                <a:sym typeface="Arial"/>
              </a:rPr>
              <a:t>Assemble the sandwich:</a:t>
            </a:r>
            <a:r>
              <a:rPr lang="en-US" sz="1200">
                <a:latin typeface="Arial"/>
                <a:ea typeface="Arial"/>
                <a:cs typeface="Arial"/>
                <a:sym typeface="Arial"/>
              </a:rPr>
              <a:t> Place the second slice of bread on top.</a:t>
            </a:r>
            <a:endParaRPr/>
          </a:p>
          <a:p>
            <a:pPr indent="-228600" lvl="0" marL="457200" rtl="0" algn="l">
              <a:lnSpc>
                <a:spcPct val="100000"/>
              </a:lnSpc>
              <a:spcBef>
                <a:spcPts val="1000"/>
              </a:spcBef>
              <a:spcAft>
                <a:spcPts val="0"/>
              </a:spcAft>
              <a:buSzPts val="873"/>
              <a:buFont typeface="Arial"/>
              <a:buAutoNum type="arabicPeriod"/>
            </a:pPr>
            <a:r>
              <a:rPr b="1" lang="en-US" sz="1200">
                <a:latin typeface="Arial"/>
                <a:ea typeface="Arial"/>
                <a:cs typeface="Arial"/>
                <a:sym typeface="Arial"/>
              </a:rPr>
              <a:t>Cut the sandwich:</a:t>
            </a:r>
            <a:r>
              <a:rPr lang="en-US" sz="1200">
                <a:latin typeface="Arial"/>
                <a:ea typeface="Arial"/>
                <a:cs typeface="Arial"/>
                <a:sym typeface="Arial"/>
              </a:rPr>
              <a:t> Slice the sandwich in half, if desired.</a:t>
            </a:r>
            <a:endParaRPr/>
          </a:p>
          <a:p>
            <a:pPr indent="-228600" lvl="0" marL="457200" rtl="0" algn="l">
              <a:lnSpc>
                <a:spcPct val="100000"/>
              </a:lnSpc>
              <a:spcBef>
                <a:spcPts val="1000"/>
              </a:spcBef>
              <a:spcAft>
                <a:spcPts val="0"/>
              </a:spcAft>
              <a:buSzPts val="873"/>
              <a:buFont typeface="Arial"/>
              <a:buAutoNum type="arabicPeriod"/>
            </a:pPr>
            <a:r>
              <a:rPr b="1" lang="en-US" sz="1200">
                <a:latin typeface="Arial"/>
                <a:ea typeface="Arial"/>
                <a:cs typeface="Arial"/>
                <a:sym typeface="Arial"/>
              </a:rPr>
              <a:t>End</a:t>
            </a:r>
            <a:endParaRPr/>
          </a:p>
        </p:txBody>
      </p:sp>
      <p:sp>
        <p:nvSpPr>
          <p:cNvPr id="1000" name="Google Shape;1000;p45: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6" name="Shape 1006"/>
        <p:cNvGrpSpPr/>
        <p:nvPr/>
      </p:nvGrpSpPr>
      <p:grpSpPr>
        <a:xfrm>
          <a:off x="0" y="0"/>
          <a:ext cx="0" cy="0"/>
          <a:chOff x="0" y="0"/>
          <a:chExt cx="0" cy="0"/>
        </a:xfrm>
      </p:grpSpPr>
      <p:sp>
        <p:nvSpPr>
          <p:cNvPr id="1007" name="Google Shape;1007;p93: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8" name="Google Shape;1008;p93: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9" name="Google Shape;1009;p93: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1010" name="Google Shape;1010;p93: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6" name="Shape 1016"/>
        <p:cNvGrpSpPr/>
        <p:nvPr/>
      </p:nvGrpSpPr>
      <p:grpSpPr>
        <a:xfrm>
          <a:off x="0" y="0"/>
          <a:ext cx="0" cy="0"/>
          <a:chOff x="0" y="0"/>
          <a:chExt cx="0" cy="0"/>
        </a:xfrm>
      </p:grpSpPr>
      <p:sp>
        <p:nvSpPr>
          <p:cNvPr id="1017" name="Google Shape;1017;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8" name="Google Shape;1018;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9" name="Google Shape;1019;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1020" name="Google Shape;1020;p42: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7" name="Shape 1027"/>
        <p:cNvGrpSpPr/>
        <p:nvPr/>
      </p:nvGrpSpPr>
      <p:grpSpPr>
        <a:xfrm>
          <a:off x="0" y="0"/>
          <a:ext cx="0" cy="0"/>
          <a:chOff x="0" y="0"/>
          <a:chExt cx="0" cy="0"/>
        </a:xfrm>
      </p:grpSpPr>
      <p:sp>
        <p:nvSpPr>
          <p:cNvPr id="1028" name="Google Shape;1028;g358f825758c_2_0:notes"/>
          <p:cNvSpPr/>
          <p:nvPr>
            <p:ph idx="2" type="sldImg"/>
          </p:nvPr>
        </p:nvSpPr>
        <p:spPr>
          <a:xfrm>
            <a:off x="133350" y="1347788"/>
            <a:ext cx="6477000" cy="36433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9" name="Google Shape;1029;g358f825758c_2_0:notes"/>
          <p:cNvSpPr txBox="1"/>
          <p:nvPr>
            <p:ph idx="1" type="body"/>
          </p:nvPr>
        </p:nvSpPr>
        <p:spPr>
          <a:xfrm>
            <a:off x="674418" y="5192706"/>
            <a:ext cx="5395500" cy="4248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30" name="Google Shape;1030;g358f825758c_2_0:notes"/>
          <p:cNvSpPr txBox="1"/>
          <p:nvPr>
            <p:ph idx="12" type="sldNum"/>
          </p:nvPr>
        </p:nvSpPr>
        <p:spPr>
          <a:xfrm>
            <a:off x="3820139" y="10248665"/>
            <a:ext cx="2922300" cy="541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1031" name="Google Shape;1031;g358f825758c_2_0:notes"/>
          <p:cNvSpPr txBox="1"/>
          <p:nvPr>
            <p:ph idx="10" type="dt"/>
          </p:nvPr>
        </p:nvSpPr>
        <p:spPr>
          <a:xfrm>
            <a:off x="3820139" y="0"/>
            <a:ext cx="2922300" cy="5412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8" name="Shape 1048"/>
        <p:cNvGrpSpPr/>
        <p:nvPr/>
      </p:nvGrpSpPr>
      <p:grpSpPr>
        <a:xfrm>
          <a:off x="0" y="0"/>
          <a:ext cx="0" cy="0"/>
          <a:chOff x="0" y="0"/>
          <a:chExt cx="0" cy="0"/>
        </a:xfrm>
      </p:grpSpPr>
      <p:sp>
        <p:nvSpPr>
          <p:cNvPr id="1049" name="Google Shape;1049;p95: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0" name="Google Shape;1050;p95: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15" name="Shape 15"/>
        <p:cNvGrpSpPr/>
        <p:nvPr/>
      </p:nvGrpSpPr>
      <p:grpSpPr>
        <a:xfrm>
          <a:off x="0" y="0"/>
          <a:ext cx="0" cy="0"/>
          <a:chOff x="0" y="0"/>
          <a:chExt cx="0" cy="0"/>
        </a:xfrm>
      </p:grpSpPr>
      <p:sp>
        <p:nvSpPr>
          <p:cNvPr id="16" name="Google Shape;16;p49"/>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 name="Google Shape;17;p49"/>
          <p:cNvSpPr/>
          <p:nvPr>
            <p:ph idx="2" type="pic"/>
          </p:nvPr>
        </p:nvSpPr>
        <p:spPr>
          <a:xfrm>
            <a:off x="680720" y="685799"/>
            <a:ext cx="10830560" cy="5486401"/>
          </a:xfrm>
          <a:prstGeom prst="rect">
            <a:avLst/>
          </a:prstGeom>
          <a:noFill/>
          <a:ln>
            <a:noFill/>
          </a:ln>
        </p:spPr>
      </p:sp>
      <p:sp>
        <p:nvSpPr>
          <p:cNvPr id="18" name="Google Shape;18;p49"/>
          <p:cNvSpPr txBox="1"/>
          <p:nvPr>
            <p:ph type="title"/>
          </p:nvPr>
        </p:nvSpPr>
        <p:spPr>
          <a:xfrm>
            <a:off x="680720" y="3813048"/>
            <a:ext cx="10830560" cy="2359152"/>
          </a:xfrm>
          <a:prstGeom prst="rect">
            <a:avLst/>
          </a:prstGeom>
          <a:gradFill>
            <a:gsLst>
              <a:gs pos="0">
                <a:srgbClr val="000000">
                  <a:alpha val="0"/>
                </a:srgbClr>
              </a:gs>
              <a:gs pos="61000">
                <a:srgbClr val="000000">
                  <a:alpha val="49019"/>
                </a:srgbClr>
              </a:gs>
              <a:gs pos="100000">
                <a:srgbClr val="000000">
                  <a:alpha val="41960"/>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9"/>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scala de tiempo" type="obj">
  <p:cSld name="OBJECT">
    <p:spTree>
      <p:nvGrpSpPr>
        <p:cNvPr id="20" name="Shape 20"/>
        <p:cNvGrpSpPr/>
        <p:nvPr/>
      </p:nvGrpSpPr>
      <p:grpSpPr>
        <a:xfrm>
          <a:off x="0" y="0"/>
          <a:ext cx="0" cy="0"/>
          <a:chOff x="0" y="0"/>
          <a:chExt cx="0" cy="0"/>
        </a:xfrm>
      </p:grpSpPr>
      <p:sp>
        <p:nvSpPr>
          <p:cNvPr id="21" name="Google Shape;21;p51"/>
          <p:cNvSpPr/>
          <p:nvPr/>
        </p:nvSpPr>
        <p:spPr>
          <a:xfrm>
            <a:off x="-1" y="-1"/>
            <a:ext cx="12192001" cy="6858000"/>
          </a:xfrm>
          <a:custGeom>
            <a:rect b="b" l="l" r="r" t="t"/>
            <a:pathLst>
              <a:path extrusionOk="0" h="6858000" w="12192001">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196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2" name="Google Shape;22;p51"/>
          <p:cNvSpPr txBox="1"/>
          <p:nvPr>
            <p:ph type="title"/>
          </p:nvPr>
        </p:nvSpPr>
        <p:spPr>
          <a:xfrm>
            <a:off x="1371600" y="1129086"/>
            <a:ext cx="9486900" cy="725118"/>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5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51"/>
          <p:cNvSpPr txBox="1"/>
          <p:nvPr>
            <p:ph idx="1" type="body"/>
          </p:nvPr>
        </p:nvSpPr>
        <p:spPr>
          <a:xfrm>
            <a:off x="1341581" y="1835732"/>
            <a:ext cx="9563100" cy="4322759"/>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p5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5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27" name="Shape 27"/>
        <p:cNvGrpSpPr/>
        <p:nvPr/>
      </p:nvGrpSpPr>
      <p:grpSpPr>
        <a:xfrm>
          <a:off x="0" y="0"/>
          <a:ext cx="0" cy="0"/>
          <a:chOff x="0" y="0"/>
          <a:chExt cx="0" cy="0"/>
        </a:xfrm>
      </p:grpSpPr>
      <p:sp>
        <p:nvSpPr>
          <p:cNvPr id="28" name="Google Shape;28;p50"/>
          <p:cNvSpPr/>
          <p:nvPr/>
        </p:nvSpPr>
        <p:spPr>
          <a:xfrm>
            <a:off x="-1" y="0"/>
            <a:ext cx="12192001" cy="6858000"/>
          </a:xfrm>
          <a:prstGeom prst="rect">
            <a:avLst/>
          </a:prstGeom>
          <a:solidFill>
            <a:srgbClr val="537272">
              <a:alpha val="2196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9" name="Google Shape;29;p50"/>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0" name="Google Shape;30;p50"/>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5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50"/>
          <p:cNvSpPr/>
          <p:nvPr>
            <p:ph idx="2" type="pic"/>
          </p:nvPr>
        </p:nvSpPr>
        <p:spPr>
          <a:xfrm>
            <a:off x="1279525" y="2155389"/>
            <a:ext cx="2003425" cy="2002536"/>
          </a:xfrm>
          <a:prstGeom prst="rect">
            <a:avLst/>
          </a:prstGeom>
          <a:noFill/>
          <a:ln>
            <a:noFill/>
          </a:ln>
        </p:spPr>
      </p:sp>
      <p:sp>
        <p:nvSpPr>
          <p:cNvPr id="33" name="Google Shape;33;p50"/>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50"/>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 name="Google Shape;35;p50"/>
          <p:cNvSpPr/>
          <p:nvPr>
            <p:ph idx="4" type="pic"/>
          </p:nvPr>
        </p:nvSpPr>
        <p:spPr>
          <a:xfrm>
            <a:off x="3804132" y="2155389"/>
            <a:ext cx="2003425" cy="2002536"/>
          </a:xfrm>
          <a:prstGeom prst="rect">
            <a:avLst/>
          </a:prstGeom>
          <a:noFill/>
          <a:ln>
            <a:noFill/>
          </a:ln>
        </p:spPr>
      </p:sp>
      <p:sp>
        <p:nvSpPr>
          <p:cNvPr id="36" name="Google Shape;36;p50"/>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50"/>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50"/>
          <p:cNvSpPr/>
          <p:nvPr>
            <p:ph idx="7" type="pic"/>
          </p:nvPr>
        </p:nvSpPr>
        <p:spPr>
          <a:xfrm>
            <a:off x="6332269" y="2155389"/>
            <a:ext cx="2003425" cy="2002536"/>
          </a:xfrm>
          <a:prstGeom prst="rect">
            <a:avLst/>
          </a:prstGeom>
          <a:noFill/>
          <a:ln>
            <a:noFill/>
          </a:ln>
        </p:spPr>
      </p:sp>
      <p:sp>
        <p:nvSpPr>
          <p:cNvPr id="39" name="Google Shape;39;p50"/>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50"/>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50"/>
          <p:cNvSpPr/>
          <p:nvPr>
            <p:ph idx="13" type="pic"/>
          </p:nvPr>
        </p:nvSpPr>
        <p:spPr>
          <a:xfrm>
            <a:off x="8858607" y="2155389"/>
            <a:ext cx="2003425" cy="2002536"/>
          </a:xfrm>
          <a:prstGeom prst="rect">
            <a:avLst/>
          </a:prstGeom>
          <a:noFill/>
          <a:ln>
            <a:noFill/>
          </a:ln>
        </p:spPr>
      </p:sp>
      <p:sp>
        <p:nvSpPr>
          <p:cNvPr id="42" name="Google Shape;42;p50"/>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50"/>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50"/>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50"/>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46" name="Shape 46"/>
        <p:cNvGrpSpPr/>
        <p:nvPr/>
      </p:nvGrpSpPr>
      <p:grpSpPr>
        <a:xfrm>
          <a:off x="0" y="0"/>
          <a:ext cx="0" cy="0"/>
          <a:chOff x="0" y="0"/>
          <a:chExt cx="0" cy="0"/>
        </a:xfrm>
      </p:grpSpPr>
      <p:sp>
        <p:nvSpPr>
          <p:cNvPr id="47" name="Google Shape;47;p53"/>
          <p:cNvSpPr/>
          <p:nvPr/>
        </p:nvSpPr>
        <p:spPr>
          <a:xfrm>
            <a:off x="0" y="0"/>
            <a:ext cx="8153400" cy="6857999"/>
          </a:xfrm>
          <a:prstGeom prst="rect">
            <a:avLst/>
          </a:prstGeom>
          <a:solidFill>
            <a:srgbClr val="537272">
              <a:alpha val="2196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48" name="Google Shape;48;p53"/>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49" name="Google Shape;49;p53"/>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5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53"/>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53"/>
          <p:cNvSpPr/>
          <p:nvPr>
            <p:ph idx="2" type="pic"/>
          </p:nvPr>
        </p:nvSpPr>
        <p:spPr>
          <a:xfrm>
            <a:off x="8839200" y="685800"/>
            <a:ext cx="2667000" cy="2400300"/>
          </a:xfrm>
          <a:prstGeom prst="rect">
            <a:avLst/>
          </a:prstGeom>
          <a:noFill/>
          <a:ln>
            <a:noFill/>
          </a:ln>
        </p:spPr>
      </p:sp>
      <p:sp>
        <p:nvSpPr>
          <p:cNvPr id="53" name="Google Shape;53;p53"/>
          <p:cNvSpPr/>
          <p:nvPr>
            <p:ph idx="3" type="pic"/>
          </p:nvPr>
        </p:nvSpPr>
        <p:spPr>
          <a:xfrm>
            <a:off x="8839200" y="3764738"/>
            <a:ext cx="2667000" cy="2404872"/>
          </a:xfrm>
          <a:prstGeom prst="rect">
            <a:avLst/>
          </a:prstGeom>
          <a:noFill/>
          <a:ln>
            <a:noFill/>
          </a:ln>
        </p:spPr>
      </p:sp>
      <p:sp>
        <p:nvSpPr>
          <p:cNvPr id="54" name="Google Shape;54;p5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5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56" name="Shape 56"/>
        <p:cNvGrpSpPr/>
        <p:nvPr/>
      </p:nvGrpSpPr>
      <p:grpSpPr>
        <a:xfrm>
          <a:off x="0" y="0"/>
          <a:ext cx="0" cy="0"/>
          <a:chOff x="0" y="0"/>
          <a:chExt cx="0" cy="0"/>
        </a:xfrm>
      </p:grpSpPr>
      <p:sp>
        <p:nvSpPr>
          <p:cNvPr id="57" name="Google Shape;57;p52"/>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58" name="Google Shape;58;p52"/>
          <p:cNvSpPr/>
          <p:nvPr>
            <p:ph idx="2" type="pic"/>
          </p:nvPr>
        </p:nvSpPr>
        <p:spPr>
          <a:xfrm>
            <a:off x="0" y="0"/>
            <a:ext cx="12192000" cy="6858000"/>
          </a:xfrm>
          <a:prstGeom prst="rect">
            <a:avLst/>
          </a:prstGeom>
          <a:noFill/>
          <a:ln>
            <a:noFill/>
          </a:ln>
        </p:spPr>
      </p:sp>
      <p:sp>
        <p:nvSpPr>
          <p:cNvPr id="59" name="Google Shape;59;p52"/>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52"/>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61" name="Shape 61"/>
        <p:cNvGrpSpPr/>
        <p:nvPr/>
      </p:nvGrpSpPr>
      <p:grpSpPr>
        <a:xfrm>
          <a:off x="0" y="0"/>
          <a:ext cx="0" cy="0"/>
          <a:chOff x="0" y="0"/>
          <a:chExt cx="0" cy="0"/>
        </a:xfrm>
      </p:grpSpPr>
      <p:sp>
        <p:nvSpPr>
          <p:cNvPr id="62" name="Google Shape;62;p54"/>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63" name="Google Shape;63;p54"/>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5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54"/>
          <p:cNvSpPr/>
          <p:nvPr>
            <p:ph idx="2" type="pic"/>
          </p:nvPr>
        </p:nvSpPr>
        <p:spPr>
          <a:xfrm>
            <a:off x="0" y="0"/>
            <a:ext cx="6781800" cy="6858000"/>
          </a:xfrm>
          <a:prstGeom prst="rect">
            <a:avLst/>
          </a:prstGeom>
          <a:solidFill>
            <a:schemeClr val="dk2"/>
          </a:solidFill>
          <a:ln>
            <a:noFill/>
          </a:ln>
        </p:spPr>
      </p:sp>
      <p:sp>
        <p:nvSpPr>
          <p:cNvPr id="66" name="Google Shape;66;p54"/>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5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5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69" name="Shape 69"/>
        <p:cNvGrpSpPr/>
        <p:nvPr/>
      </p:nvGrpSpPr>
      <p:grpSpPr>
        <a:xfrm>
          <a:off x="0" y="0"/>
          <a:ext cx="0" cy="0"/>
          <a:chOff x="0" y="0"/>
          <a:chExt cx="0" cy="0"/>
        </a:xfrm>
      </p:grpSpPr>
      <p:sp>
        <p:nvSpPr>
          <p:cNvPr id="70" name="Google Shape;70;p55"/>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196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71" name="Google Shape;71;p55"/>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72" name="Google Shape;72;p55"/>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5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55"/>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5" name="Google Shape;75;p55"/>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55"/>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7" name="Google Shape;77;p55"/>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55"/>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9" name="Google Shape;79;p55"/>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5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5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82" name="Shape 82"/>
        <p:cNvGrpSpPr/>
        <p:nvPr/>
      </p:nvGrpSpPr>
      <p:grpSpPr>
        <a:xfrm>
          <a:off x="0" y="0"/>
          <a:ext cx="0" cy="0"/>
          <a:chOff x="0" y="0"/>
          <a:chExt cx="0" cy="0"/>
        </a:xfrm>
      </p:grpSpPr>
      <p:sp>
        <p:nvSpPr>
          <p:cNvPr id="83" name="Google Shape;83;p56"/>
          <p:cNvSpPr/>
          <p:nvPr/>
        </p:nvSpPr>
        <p:spPr>
          <a:xfrm>
            <a:off x="4076700" y="685798"/>
            <a:ext cx="4076700" cy="5486401"/>
          </a:xfrm>
          <a:prstGeom prst="rect">
            <a:avLst/>
          </a:prstGeom>
          <a:solidFill>
            <a:srgbClr val="537272">
              <a:alpha val="2196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84" name="Google Shape;84;p56"/>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56"/>
          <p:cNvSpPr/>
          <p:nvPr>
            <p:ph idx="2" type="pic"/>
          </p:nvPr>
        </p:nvSpPr>
        <p:spPr>
          <a:xfrm>
            <a:off x="0" y="0"/>
            <a:ext cx="3390900" cy="6858000"/>
          </a:xfrm>
          <a:prstGeom prst="rect">
            <a:avLst/>
          </a:prstGeom>
          <a:noFill/>
          <a:ln>
            <a:noFill/>
          </a:ln>
        </p:spPr>
      </p:sp>
      <p:sp>
        <p:nvSpPr>
          <p:cNvPr id="86" name="Google Shape;86;p5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56"/>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56"/>
          <p:cNvSpPr/>
          <p:nvPr>
            <p:ph idx="3" type="pic"/>
          </p:nvPr>
        </p:nvSpPr>
        <p:spPr>
          <a:xfrm>
            <a:off x="8801100" y="0"/>
            <a:ext cx="3390900" cy="6858000"/>
          </a:xfrm>
          <a:prstGeom prst="rect">
            <a:avLst/>
          </a:prstGeom>
          <a:noFill/>
          <a:ln>
            <a:noFill/>
          </a:ln>
        </p:spPr>
      </p:sp>
      <p:sp>
        <p:nvSpPr>
          <p:cNvPr id="89" name="Google Shape;89;p5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5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91" name="Shape 91"/>
        <p:cNvGrpSpPr/>
        <p:nvPr/>
      </p:nvGrpSpPr>
      <p:grpSpPr>
        <a:xfrm>
          <a:off x="0" y="0"/>
          <a:ext cx="0" cy="0"/>
          <a:chOff x="0" y="0"/>
          <a:chExt cx="0" cy="0"/>
        </a:xfrm>
      </p:grpSpPr>
      <p:sp>
        <p:nvSpPr>
          <p:cNvPr id="92" name="Google Shape;92;p58"/>
          <p:cNvSpPr/>
          <p:nvPr/>
        </p:nvSpPr>
        <p:spPr>
          <a:xfrm>
            <a:off x="685800" y="685801"/>
            <a:ext cx="7467601" cy="5486400"/>
          </a:xfrm>
          <a:prstGeom prst="rect">
            <a:avLst/>
          </a:prstGeom>
          <a:solidFill>
            <a:srgbClr val="537272">
              <a:alpha val="2196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93" name="Google Shape;93;p58"/>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5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58"/>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6" name="Google Shape;96;p58"/>
          <p:cNvSpPr/>
          <p:nvPr>
            <p:ph idx="2" type="pic"/>
          </p:nvPr>
        </p:nvSpPr>
        <p:spPr>
          <a:xfrm>
            <a:off x="8153400" y="685799"/>
            <a:ext cx="3397250" cy="5486401"/>
          </a:xfrm>
          <a:prstGeom prst="rect">
            <a:avLst/>
          </a:prstGeom>
          <a:noFill/>
          <a:ln>
            <a:noFill/>
          </a:ln>
        </p:spPr>
      </p:sp>
      <p:sp>
        <p:nvSpPr>
          <p:cNvPr id="97" name="Google Shape;97;p5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5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105" name="Shape 105"/>
        <p:cNvGrpSpPr/>
        <p:nvPr/>
      </p:nvGrpSpPr>
      <p:grpSpPr>
        <a:xfrm>
          <a:off x="0" y="0"/>
          <a:ext cx="0" cy="0"/>
          <a:chOff x="0" y="0"/>
          <a:chExt cx="0" cy="0"/>
        </a:xfrm>
      </p:grpSpPr>
      <p:sp>
        <p:nvSpPr>
          <p:cNvPr id="106" name="Google Shape;106;p98"/>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235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07" name="Google Shape;107;p98"/>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08" name="Google Shape;108;p98"/>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9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98"/>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1" name="Google Shape;111;p98"/>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 name="Google Shape;112;p98"/>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3" name="Google Shape;113;p98"/>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98"/>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5" name="Google Shape;115;p98"/>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 name="Google Shape;116;p9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9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118" name="Shape 118"/>
        <p:cNvGrpSpPr/>
        <p:nvPr/>
      </p:nvGrpSpPr>
      <p:grpSpPr>
        <a:xfrm>
          <a:off x="0" y="0"/>
          <a:ext cx="0" cy="0"/>
          <a:chOff x="0" y="0"/>
          <a:chExt cx="0" cy="0"/>
        </a:xfrm>
      </p:grpSpPr>
      <p:sp>
        <p:nvSpPr>
          <p:cNvPr id="119" name="Google Shape;119;p99"/>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20" name="Google Shape;120;p99"/>
          <p:cNvSpPr/>
          <p:nvPr>
            <p:ph idx="2" type="pic"/>
          </p:nvPr>
        </p:nvSpPr>
        <p:spPr>
          <a:xfrm>
            <a:off x="0" y="0"/>
            <a:ext cx="12192000" cy="6858000"/>
          </a:xfrm>
          <a:prstGeom prst="rect">
            <a:avLst/>
          </a:prstGeom>
          <a:noFill/>
          <a:ln>
            <a:noFill/>
          </a:ln>
        </p:spPr>
      </p:sp>
      <p:sp>
        <p:nvSpPr>
          <p:cNvPr id="121" name="Google Shape;121;p99"/>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99"/>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123" name="Shape 123"/>
        <p:cNvGrpSpPr/>
        <p:nvPr/>
      </p:nvGrpSpPr>
      <p:grpSpPr>
        <a:xfrm>
          <a:off x="0" y="0"/>
          <a:ext cx="0" cy="0"/>
          <a:chOff x="0" y="0"/>
          <a:chExt cx="0" cy="0"/>
        </a:xfrm>
      </p:grpSpPr>
      <p:sp>
        <p:nvSpPr>
          <p:cNvPr id="124" name="Google Shape;124;p100"/>
          <p:cNvSpPr/>
          <p:nvPr/>
        </p:nvSpPr>
        <p:spPr>
          <a:xfrm>
            <a:off x="-1" y="0"/>
            <a:ext cx="12192001" cy="6858000"/>
          </a:xfrm>
          <a:prstGeom prst="rect">
            <a:avLst/>
          </a:prstGeom>
          <a:solidFill>
            <a:srgbClr val="537272">
              <a:alpha val="2235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25" name="Google Shape;125;p100"/>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26" name="Google Shape;126;p100"/>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 name="Google Shape;127;p10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100"/>
          <p:cNvSpPr/>
          <p:nvPr>
            <p:ph idx="2" type="pic"/>
          </p:nvPr>
        </p:nvSpPr>
        <p:spPr>
          <a:xfrm>
            <a:off x="1279525" y="2155389"/>
            <a:ext cx="2003425" cy="2002536"/>
          </a:xfrm>
          <a:prstGeom prst="rect">
            <a:avLst/>
          </a:prstGeom>
          <a:noFill/>
          <a:ln>
            <a:noFill/>
          </a:ln>
        </p:spPr>
      </p:sp>
      <p:sp>
        <p:nvSpPr>
          <p:cNvPr id="129" name="Google Shape;129;p100"/>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0" name="Google Shape;130;p100"/>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1" name="Google Shape;131;p100"/>
          <p:cNvSpPr/>
          <p:nvPr>
            <p:ph idx="4" type="pic"/>
          </p:nvPr>
        </p:nvSpPr>
        <p:spPr>
          <a:xfrm>
            <a:off x="3804132" y="2155389"/>
            <a:ext cx="2003425" cy="2002536"/>
          </a:xfrm>
          <a:prstGeom prst="rect">
            <a:avLst/>
          </a:prstGeom>
          <a:noFill/>
          <a:ln>
            <a:noFill/>
          </a:ln>
        </p:spPr>
      </p:sp>
      <p:sp>
        <p:nvSpPr>
          <p:cNvPr id="132" name="Google Shape;132;p100"/>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3" name="Google Shape;133;p100"/>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4" name="Google Shape;134;p100"/>
          <p:cNvSpPr/>
          <p:nvPr>
            <p:ph idx="7" type="pic"/>
          </p:nvPr>
        </p:nvSpPr>
        <p:spPr>
          <a:xfrm>
            <a:off x="6332269" y="2155389"/>
            <a:ext cx="2003425" cy="2002536"/>
          </a:xfrm>
          <a:prstGeom prst="rect">
            <a:avLst/>
          </a:prstGeom>
          <a:noFill/>
          <a:ln>
            <a:noFill/>
          </a:ln>
        </p:spPr>
      </p:sp>
      <p:sp>
        <p:nvSpPr>
          <p:cNvPr id="135" name="Google Shape;135;p100"/>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6" name="Google Shape;136;p100"/>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7" name="Google Shape;137;p100"/>
          <p:cNvSpPr/>
          <p:nvPr>
            <p:ph idx="13" type="pic"/>
          </p:nvPr>
        </p:nvSpPr>
        <p:spPr>
          <a:xfrm>
            <a:off x="8858607" y="2155389"/>
            <a:ext cx="2003425" cy="2002536"/>
          </a:xfrm>
          <a:prstGeom prst="rect">
            <a:avLst/>
          </a:prstGeom>
          <a:noFill/>
          <a:ln>
            <a:noFill/>
          </a:ln>
        </p:spPr>
      </p:sp>
      <p:sp>
        <p:nvSpPr>
          <p:cNvPr id="138" name="Google Shape;138;p100"/>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9" name="Google Shape;139;p100"/>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0" name="Google Shape;140;p100"/>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1" name="Google Shape;141;p100"/>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contenidos">
  <p:cSld name="Dos contenidos">
    <p:spTree>
      <p:nvGrpSpPr>
        <p:cNvPr id="142" name="Shape 142"/>
        <p:cNvGrpSpPr/>
        <p:nvPr/>
      </p:nvGrpSpPr>
      <p:grpSpPr>
        <a:xfrm>
          <a:off x="0" y="0"/>
          <a:ext cx="0" cy="0"/>
          <a:chOff x="0" y="0"/>
          <a:chExt cx="0" cy="0"/>
        </a:xfrm>
      </p:grpSpPr>
      <p:sp>
        <p:nvSpPr>
          <p:cNvPr id="143" name="Google Shape;143;p101"/>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235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4" name="Google Shape;144;p101"/>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5" name="Google Shape;145;p101"/>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p10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p101"/>
          <p:cNvSpPr txBox="1"/>
          <p:nvPr>
            <p:ph idx="1" type="body"/>
          </p:nvPr>
        </p:nvSpPr>
        <p:spPr>
          <a:xfrm>
            <a:off x="1301828" y="2353490"/>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8" name="Google Shape;148;p101"/>
          <p:cNvSpPr txBox="1"/>
          <p:nvPr>
            <p:ph idx="2" type="body"/>
          </p:nvPr>
        </p:nvSpPr>
        <p:spPr>
          <a:xfrm>
            <a:off x="1301829" y="3152910"/>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 name="Google Shape;149;p101"/>
          <p:cNvSpPr txBox="1"/>
          <p:nvPr>
            <p:ph idx="3" type="body"/>
          </p:nvPr>
        </p:nvSpPr>
        <p:spPr>
          <a:xfrm>
            <a:off x="6276148" y="2351313"/>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50" name="Google Shape;150;p101"/>
          <p:cNvSpPr txBox="1"/>
          <p:nvPr>
            <p:ph idx="4" type="body"/>
          </p:nvPr>
        </p:nvSpPr>
        <p:spPr>
          <a:xfrm>
            <a:off x="6276149" y="3150733"/>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 name="Google Shape;151;p10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p10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153" name="Shape 153"/>
        <p:cNvGrpSpPr/>
        <p:nvPr/>
      </p:nvGrpSpPr>
      <p:grpSpPr>
        <a:xfrm>
          <a:off x="0" y="0"/>
          <a:ext cx="0" cy="0"/>
          <a:chOff x="0" y="0"/>
          <a:chExt cx="0" cy="0"/>
        </a:xfrm>
      </p:grpSpPr>
      <p:sp>
        <p:nvSpPr>
          <p:cNvPr id="154" name="Google Shape;154;p102"/>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55" name="Google Shape;155;p102"/>
          <p:cNvSpPr/>
          <p:nvPr>
            <p:ph idx="2" type="pic"/>
          </p:nvPr>
        </p:nvSpPr>
        <p:spPr>
          <a:xfrm>
            <a:off x="680720" y="685799"/>
            <a:ext cx="10830560" cy="5486401"/>
          </a:xfrm>
          <a:prstGeom prst="rect">
            <a:avLst/>
          </a:prstGeom>
          <a:noFill/>
          <a:ln>
            <a:noFill/>
          </a:ln>
        </p:spPr>
      </p:sp>
      <p:sp>
        <p:nvSpPr>
          <p:cNvPr id="156" name="Google Shape;156;p102"/>
          <p:cNvSpPr txBox="1"/>
          <p:nvPr>
            <p:ph type="title"/>
          </p:nvPr>
        </p:nvSpPr>
        <p:spPr>
          <a:xfrm>
            <a:off x="680720" y="3813048"/>
            <a:ext cx="10830560" cy="2359152"/>
          </a:xfrm>
          <a:prstGeom prst="rect">
            <a:avLst/>
          </a:prstGeom>
          <a:gradFill>
            <a:gsLst>
              <a:gs pos="0">
                <a:srgbClr val="000000">
                  <a:alpha val="0"/>
                </a:srgbClr>
              </a:gs>
              <a:gs pos="61000">
                <a:srgbClr val="000000">
                  <a:alpha val="49411"/>
                </a:srgbClr>
              </a:gs>
              <a:gs pos="100000">
                <a:srgbClr val="000000">
                  <a:alpha val="42352"/>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7" name="Google Shape;157;p102"/>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158" name="Shape 158"/>
        <p:cNvGrpSpPr/>
        <p:nvPr/>
      </p:nvGrpSpPr>
      <p:grpSpPr>
        <a:xfrm>
          <a:off x="0" y="0"/>
          <a:ext cx="0" cy="0"/>
          <a:chOff x="0" y="0"/>
          <a:chExt cx="0" cy="0"/>
        </a:xfrm>
      </p:grpSpPr>
      <p:sp>
        <p:nvSpPr>
          <p:cNvPr id="159" name="Google Shape;159;p103"/>
          <p:cNvSpPr/>
          <p:nvPr/>
        </p:nvSpPr>
        <p:spPr>
          <a:xfrm>
            <a:off x="0" y="0"/>
            <a:ext cx="8153400" cy="6857999"/>
          </a:xfrm>
          <a:prstGeom prst="rect">
            <a:avLst/>
          </a:prstGeom>
          <a:solidFill>
            <a:srgbClr val="537272">
              <a:alpha val="2235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60" name="Google Shape;160;p103"/>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61" name="Google Shape;161;p103"/>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p10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p103"/>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4" name="Google Shape;164;p103"/>
          <p:cNvSpPr/>
          <p:nvPr>
            <p:ph idx="2" type="pic"/>
          </p:nvPr>
        </p:nvSpPr>
        <p:spPr>
          <a:xfrm>
            <a:off x="8839200" y="685800"/>
            <a:ext cx="2667000" cy="2400300"/>
          </a:xfrm>
          <a:prstGeom prst="rect">
            <a:avLst/>
          </a:prstGeom>
          <a:noFill/>
          <a:ln>
            <a:noFill/>
          </a:ln>
        </p:spPr>
      </p:sp>
      <p:sp>
        <p:nvSpPr>
          <p:cNvPr id="165" name="Google Shape;165;p103"/>
          <p:cNvSpPr/>
          <p:nvPr>
            <p:ph idx="3" type="pic"/>
          </p:nvPr>
        </p:nvSpPr>
        <p:spPr>
          <a:xfrm>
            <a:off x="8839200" y="3764738"/>
            <a:ext cx="2667000" cy="2404872"/>
          </a:xfrm>
          <a:prstGeom prst="rect">
            <a:avLst/>
          </a:prstGeom>
          <a:noFill/>
          <a:ln>
            <a:noFill/>
          </a:ln>
        </p:spPr>
      </p:sp>
      <p:sp>
        <p:nvSpPr>
          <p:cNvPr id="166" name="Google Shape;166;p10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 name="Google Shape;167;p10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168" name="Shape 168"/>
        <p:cNvGrpSpPr/>
        <p:nvPr/>
      </p:nvGrpSpPr>
      <p:grpSpPr>
        <a:xfrm>
          <a:off x="0" y="0"/>
          <a:ext cx="0" cy="0"/>
          <a:chOff x="0" y="0"/>
          <a:chExt cx="0" cy="0"/>
        </a:xfrm>
      </p:grpSpPr>
      <p:sp>
        <p:nvSpPr>
          <p:cNvPr id="169" name="Google Shape;169;p104"/>
          <p:cNvSpPr/>
          <p:nvPr/>
        </p:nvSpPr>
        <p:spPr>
          <a:xfrm>
            <a:off x="4076700" y="685798"/>
            <a:ext cx="4076700" cy="5486401"/>
          </a:xfrm>
          <a:prstGeom prst="rect">
            <a:avLst/>
          </a:prstGeom>
          <a:solidFill>
            <a:srgbClr val="537272">
              <a:alpha val="2235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0" name="Google Shape;170;p104"/>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 name="Google Shape;171;p104"/>
          <p:cNvSpPr/>
          <p:nvPr>
            <p:ph idx="2" type="pic"/>
          </p:nvPr>
        </p:nvSpPr>
        <p:spPr>
          <a:xfrm>
            <a:off x="0" y="0"/>
            <a:ext cx="3390900" cy="6858000"/>
          </a:xfrm>
          <a:prstGeom prst="rect">
            <a:avLst/>
          </a:prstGeom>
          <a:noFill/>
          <a:ln>
            <a:noFill/>
          </a:ln>
        </p:spPr>
      </p:sp>
      <p:sp>
        <p:nvSpPr>
          <p:cNvPr id="172" name="Google Shape;172;p10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104"/>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 name="Google Shape;174;p104"/>
          <p:cNvSpPr/>
          <p:nvPr>
            <p:ph idx="3" type="pic"/>
          </p:nvPr>
        </p:nvSpPr>
        <p:spPr>
          <a:xfrm>
            <a:off x="8801100" y="0"/>
            <a:ext cx="3390900" cy="6858000"/>
          </a:xfrm>
          <a:prstGeom prst="rect">
            <a:avLst/>
          </a:prstGeom>
          <a:noFill/>
          <a:ln>
            <a:noFill/>
          </a:ln>
        </p:spPr>
      </p:sp>
      <p:sp>
        <p:nvSpPr>
          <p:cNvPr id="175" name="Google Shape;175;p10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 name="Google Shape;176;p10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umen">
  <p:cSld name="Resumen">
    <p:spTree>
      <p:nvGrpSpPr>
        <p:cNvPr id="177" name="Shape 177"/>
        <p:cNvGrpSpPr/>
        <p:nvPr/>
      </p:nvGrpSpPr>
      <p:grpSpPr>
        <a:xfrm>
          <a:off x="0" y="0"/>
          <a:ext cx="0" cy="0"/>
          <a:chOff x="0" y="0"/>
          <a:chExt cx="0" cy="0"/>
        </a:xfrm>
      </p:grpSpPr>
      <p:sp>
        <p:nvSpPr>
          <p:cNvPr id="178" name="Google Shape;178;p105"/>
          <p:cNvSpPr/>
          <p:nvPr/>
        </p:nvSpPr>
        <p:spPr>
          <a:xfrm>
            <a:off x="0" y="0"/>
            <a:ext cx="8153400" cy="6857999"/>
          </a:xfrm>
          <a:prstGeom prst="rect">
            <a:avLst/>
          </a:prstGeom>
          <a:solidFill>
            <a:srgbClr val="537272">
              <a:alpha val="2235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9" name="Google Shape;179;p105"/>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80" name="Google Shape;180;p105"/>
          <p:cNvSpPr txBox="1"/>
          <p:nvPr>
            <p:ph type="title"/>
          </p:nvPr>
        </p:nvSpPr>
        <p:spPr>
          <a:xfrm>
            <a:off x="1317170" y="974829"/>
            <a:ext cx="5600700" cy="919286"/>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p10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p105"/>
          <p:cNvSpPr txBox="1"/>
          <p:nvPr>
            <p:ph idx="1" type="body"/>
          </p:nvPr>
        </p:nvSpPr>
        <p:spPr>
          <a:xfrm>
            <a:off x="1309853" y="2135939"/>
            <a:ext cx="5600700" cy="374723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3" name="Google Shape;183;p105"/>
          <p:cNvSpPr/>
          <p:nvPr>
            <p:ph idx="2" type="pic"/>
          </p:nvPr>
        </p:nvSpPr>
        <p:spPr>
          <a:xfrm>
            <a:off x="8839200" y="685800"/>
            <a:ext cx="2667000" cy="2400300"/>
          </a:xfrm>
          <a:prstGeom prst="rect">
            <a:avLst/>
          </a:prstGeom>
          <a:noFill/>
          <a:ln>
            <a:noFill/>
          </a:ln>
        </p:spPr>
      </p:sp>
      <p:sp>
        <p:nvSpPr>
          <p:cNvPr id="184" name="Google Shape;184;p105"/>
          <p:cNvSpPr/>
          <p:nvPr>
            <p:ph idx="3" type="pic"/>
          </p:nvPr>
        </p:nvSpPr>
        <p:spPr>
          <a:xfrm>
            <a:off x="8839200" y="3726638"/>
            <a:ext cx="2667000" cy="2445558"/>
          </a:xfrm>
          <a:prstGeom prst="rect">
            <a:avLst/>
          </a:prstGeom>
          <a:noFill/>
          <a:ln>
            <a:noFill/>
          </a:ln>
        </p:spPr>
      </p:sp>
      <p:sp>
        <p:nvSpPr>
          <p:cNvPr id="185" name="Google Shape;185;p10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6" name="Google Shape;186;p10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187" name="Shape 187"/>
        <p:cNvGrpSpPr/>
        <p:nvPr/>
      </p:nvGrpSpPr>
      <p:grpSpPr>
        <a:xfrm>
          <a:off x="0" y="0"/>
          <a:ext cx="0" cy="0"/>
          <a:chOff x="0" y="0"/>
          <a:chExt cx="0" cy="0"/>
        </a:xfrm>
      </p:grpSpPr>
      <p:sp>
        <p:nvSpPr>
          <p:cNvPr id="188" name="Google Shape;188;p106"/>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89" name="Google Shape;189;p106"/>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0" name="Google Shape;190;p10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1" name="Google Shape;191;p106"/>
          <p:cNvSpPr/>
          <p:nvPr>
            <p:ph idx="2" type="pic"/>
          </p:nvPr>
        </p:nvSpPr>
        <p:spPr>
          <a:xfrm>
            <a:off x="0" y="0"/>
            <a:ext cx="6781800" cy="6858000"/>
          </a:xfrm>
          <a:prstGeom prst="rect">
            <a:avLst/>
          </a:prstGeom>
          <a:solidFill>
            <a:schemeClr val="dk2"/>
          </a:solidFill>
          <a:ln>
            <a:noFill/>
          </a:ln>
        </p:spPr>
      </p:sp>
      <p:sp>
        <p:nvSpPr>
          <p:cNvPr id="192" name="Google Shape;192;p106"/>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3" name="Google Shape;193;p10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4" name="Google Shape;194;p10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195" name="Shape 195"/>
        <p:cNvGrpSpPr/>
        <p:nvPr/>
      </p:nvGrpSpPr>
      <p:grpSpPr>
        <a:xfrm>
          <a:off x="0" y="0"/>
          <a:ext cx="0" cy="0"/>
          <a:chOff x="0" y="0"/>
          <a:chExt cx="0" cy="0"/>
        </a:xfrm>
      </p:grpSpPr>
      <p:sp>
        <p:nvSpPr>
          <p:cNvPr id="196" name="Google Shape;196;p107"/>
          <p:cNvSpPr/>
          <p:nvPr/>
        </p:nvSpPr>
        <p:spPr>
          <a:xfrm>
            <a:off x="685800" y="685801"/>
            <a:ext cx="7467601" cy="5486400"/>
          </a:xfrm>
          <a:prstGeom prst="rect">
            <a:avLst/>
          </a:prstGeom>
          <a:solidFill>
            <a:srgbClr val="537272">
              <a:alpha val="2235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97" name="Google Shape;197;p107"/>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8" name="Google Shape;198;p10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9" name="Google Shape;199;p107"/>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0" name="Google Shape;200;p107"/>
          <p:cNvSpPr/>
          <p:nvPr>
            <p:ph idx="2" type="pic"/>
          </p:nvPr>
        </p:nvSpPr>
        <p:spPr>
          <a:xfrm>
            <a:off x="8153400" y="685799"/>
            <a:ext cx="3397250" cy="5486401"/>
          </a:xfrm>
          <a:prstGeom prst="rect">
            <a:avLst/>
          </a:prstGeom>
          <a:noFill/>
          <a:ln>
            <a:noFill/>
          </a:ln>
        </p:spPr>
      </p:sp>
      <p:sp>
        <p:nvSpPr>
          <p:cNvPr id="201" name="Google Shape;201;p10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2" name="Google Shape;202;p10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209" name="Shape 209"/>
        <p:cNvGrpSpPr/>
        <p:nvPr/>
      </p:nvGrpSpPr>
      <p:grpSpPr>
        <a:xfrm>
          <a:off x="0" y="0"/>
          <a:ext cx="0" cy="0"/>
          <a:chOff x="0" y="0"/>
          <a:chExt cx="0" cy="0"/>
        </a:xfrm>
      </p:grpSpPr>
      <p:sp>
        <p:nvSpPr>
          <p:cNvPr id="210" name="Google Shape;210;p6"/>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11" name="Google Shape;211;p6"/>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12" name="Google Shape;212;p6"/>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3" name="Google Shape;213;p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4" name="Google Shape;214;p6"/>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15" name="Google Shape;215;p6"/>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6" name="Google Shape;216;p6"/>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17" name="Google Shape;217;p6"/>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8" name="Google Shape;218;p6"/>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19" name="Google Shape;219;p6"/>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0" name="Google Shape;220;p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1" name="Google Shape;221;p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222" name="Shape 222"/>
        <p:cNvGrpSpPr/>
        <p:nvPr/>
      </p:nvGrpSpPr>
      <p:grpSpPr>
        <a:xfrm>
          <a:off x="0" y="0"/>
          <a:ext cx="0" cy="0"/>
          <a:chOff x="0" y="0"/>
          <a:chExt cx="0" cy="0"/>
        </a:xfrm>
      </p:grpSpPr>
      <p:sp>
        <p:nvSpPr>
          <p:cNvPr id="223" name="Google Shape;223;p8"/>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24" name="Google Shape;224;p8"/>
          <p:cNvSpPr/>
          <p:nvPr>
            <p:ph idx="2" type="pic"/>
          </p:nvPr>
        </p:nvSpPr>
        <p:spPr>
          <a:xfrm>
            <a:off x="680720" y="685799"/>
            <a:ext cx="10830560" cy="5486401"/>
          </a:xfrm>
          <a:prstGeom prst="rect">
            <a:avLst/>
          </a:prstGeom>
          <a:noFill/>
          <a:ln>
            <a:noFill/>
          </a:ln>
        </p:spPr>
      </p:sp>
      <p:sp>
        <p:nvSpPr>
          <p:cNvPr id="225" name="Google Shape;225;p8"/>
          <p:cNvSpPr txBox="1"/>
          <p:nvPr>
            <p:ph type="title"/>
          </p:nvPr>
        </p:nvSpPr>
        <p:spPr>
          <a:xfrm>
            <a:off x="680720" y="3813048"/>
            <a:ext cx="10830560" cy="2359152"/>
          </a:xfrm>
          <a:prstGeom prst="rect">
            <a:avLst/>
          </a:prstGeom>
          <a:gradFill>
            <a:gsLst>
              <a:gs pos="0">
                <a:srgbClr val="000000">
                  <a:alpha val="0"/>
                </a:srgbClr>
              </a:gs>
              <a:gs pos="61000">
                <a:srgbClr val="000000">
                  <a:alpha val="50588"/>
                </a:srgbClr>
              </a:gs>
              <a:gs pos="100000">
                <a:srgbClr val="000000">
                  <a:alpha val="43529"/>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6" name="Google Shape;226;p8"/>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227" name="Shape 227"/>
        <p:cNvGrpSpPr/>
        <p:nvPr/>
      </p:nvGrpSpPr>
      <p:grpSpPr>
        <a:xfrm>
          <a:off x="0" y="0"/>
          <a:ext cx="0" cy="0"/>
          <a:chOff x="0" y="0"/>
          <a:chExt cx="0" cy="0"/>
        </a:xfrm>
      </p:grpSpPr>
      <p:sp>
        <p:nvSpPr>
          <p:cNvPr id="228" name="Google Shape;228;p10"/>
          <p:cNvSpPr/>
          <p:nvPr/>
        </p:nvSpPr>
        <p:spPr>
          <a:xfrm>
            <a:off x="-1" y="0"/>
            <a:ext cx="12192001" cy="6858000"/>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29" name="Google Shape;229;p10"/>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0" name="Google Shape;230;p10"/>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1" name="Google Shape;231;p1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2" name="Google Shape;232;p10"/>
          <p:cNvSpPr/>
          <p:nvPr>
            <p:ph idx="2" type="pic"/>
          </p:nvPr>
        </p:nvSpPr>
        <p:spPr>
          <a:xfrm>
            <a:off x="1279525" y="2155389"/>
            <a:ext cx="2003425" cy="2002536"/>
          </a:xfrm>
          <a:prstGeom prst="rect">
            <a:avLst/>
          </a:prstGeom>
          <a:noFill/>
          <a:ln>
            <a:noFill/>
          </a:ln>
        </p:spPr>
      </p:sp>
      <p:sp>
        <p:nvSpPr>
          <p:cNvPr id="233" name="Google Shape;233;p10"/>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4" name="Google Shape;234;p10"/>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5" name="Google Shape;235;p10"/>
          <p:cNvSpPr/>
          <p:nvPr>
            <p:ph idx="4" type="pic"/>
          </p:nvPr>
        </p:nvSpPr>
        <p:spPr>
          <a:xfrm>
            <a:off x="3804132" y="2155389"/>
            <a:ext cx="2003425" cy="2002536"/>
          </a:xfrm>
          <a:prstGeom prst="rect">
            <a:avLst/>
          </a:prstGeom>
          <a:noFill/>
          <a:ln>
            <a:noFill/>
          </a:ln>
        </p:spPr>
      </p:sp>
      <p:sp>
        <p:nvSpPr>
          <p:cNvPr id="236" name="Google Shape;236;p10"/>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7" name="Google Shape;237;p10"/>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8" name="Google Shape;238;p10"/>
          <p:cNvSpPr/>
          <p:nvPr>
            <p:ph idx="7" type="pic"/>
          </p:nvPr>
        </p:nvSpPr>
        <p:spPr>
          <a:xfrm>
            <a:off x="6332269" y="2155389"/>
            <a:ext cx="2003425" cy="2002536"/>
          </a:xfrm>
          <a:prstGeom prst="rect">
            <a:avLst/>
          </a:prstGeom>
          <a:noFill/>
          <a:ln>
            <a:noFill/>
          </a:ln>
        </p:spPr>
      </p:sp>
      <p:sp>
        <p:nvSpPr>
          <p:cNvPr id="239" name="Google Shape;239;p10"/>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0" name="Google Shape;240;p10"/>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1" name="Google Shape;241;p10"/>
          <p:cNvSpPr/>
          <p:nvPr>
            <p:ph idx="13" type="pic"/>
          </p:nvPr>
        </p:nvSpPr>
        <p:spPr>
          <a:xfrm>
            <a:off x="8858607" y="2155389"/>
            <a:ext cx="2003425" cy="2002536"/>
          </a:xfrm>
          <a:prstGeom prst="rect">
            <a:avLst/>
          </a:prstGeom>
          <a:noFill/>
          <a:ln>
            <a:noFill/>
          </a:ln>
        </p:spPr>
      </p:sp>
      <p:sp>
        <p:nvSpPr>
          <p:cNvPr id="242" name="Google Shape;242;p10"/>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3" name="Google Shape;243;p10"/>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4" name="Google Shape;244;p10"/>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5" name="Google Shape;245;p10"/>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246" name="Shape 246"/>
        <p:cNvGrpSpPr/>
        <p:nvPr/>
      </p:nvGrpSpPr>
      <p:grpSpPr>
        <a:xfrm>
          <a:off x="0" y="0"/>
          <a:ext cx="0" cy="0"/>
          <a:chOff x="0" y="0"/>
          <a:chExt cx="0" cy="0"/>
        </a:xfrm>
      </p:grpSpPr>
      <p:sp>
        <p:nvSpPr>
          <p:cNvPr id="247" name="Google Shape;247;p11"/>
          <p:cNvSpPr/>
          <p:nvPr/>
        </p:nvSpPr>
        <p:spPr>
          <a:xfrm>
            <a:off x="0" y="0"/>
            <a:ext cx="8153400" cy="6857999"/>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48" name="Google Shape;248;p11"/>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49" name="Google Shape;249;p11"/>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0" name="Google Shape;250;p1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1" name="Google Shape;251;p11"/>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2" name="Google Shape;252;p11"/>
          <p:cNvSpPr/>
          <p:nvPr>
            <p:ph idx="2" type="pic"/>
          </p:nvPr>
        </p:nvSpPr>
        <p:spPr>
          <a:xfrm>
            <a:off x="8839200" y="685800"/>
            <a:ext cx="2667000" cy="2400300"/>
          </a:xfrm>
          <a:prstGeom prst="rect">
            <a:avLst/>
          </a:prstGeom>
          <a:noFill/>
          <a:ln>
            <a:noFill/>
          </a:ln>
        </p:spPr>
      </p:sp>
      <p:sp>
        <p:nvSpPr>
          <p:cNvPr id="253" name="Google Shape;253;p11"/>
          <p:cNvSpPr/>
          <p:nvPr>
            <p:ph idx="3" type="pic"/>
          </p:nvPr>
        </p:nvSpPr>
        <p:spPr>
          <a:xfrm>
            <a:off x="8839200" y="3764738"/>
            <a:ext cx="2667000" cy="2404872"/>
          </a:xfrm>
          <a:prstGeom prst="rect">
            <a:avLst/>
          </a:prstGeom>
          <a:noFill/>
          <a:ln>
            <a:noFill/>
          </a:ln>
        </p:spPr>
      </p:sp>
      <p:sp>
        <p:nvSpPr>
          <p:cNvPr id="254" name="Google Shape;254;p1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5" name="Google Shape;255;p1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256" name="Shape 256"/>
        <p:cNvGrpSpPr/>
        <p:nvPr/>
      </p:nvGrpSpPr>
      <p:grpSpPr>
        <a:xfrm>
          <a:off x="0" y="0"/>
          <a:ext cx="0" cy="0"/>
          <a:chOff x="0" y="0"/>
          <a:chExt cx="0" cy="0"/>
        </a:xfrm>
      </p:grpSpPr>
      <p:sp>
        <p:nvSpPr>
          <p:cNvPr id="257" name="Google Shape;257;p12"/>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58" name="Google Shape;258;p12"/>
          <p:cNvSpPr/>
          <p:nvPr>
            <p:ph idx="2" type="pic"/>
          </p:nvPr>
        </p:nvSpPr>
        <p:spPr>
          <a:xfrm>
            <a:off x="0" y="0"/>
            <a:ext cx="12192000" cy="6858000"/>
          </a:xfrm>
          <a:prstGeom prst="rect">
            <a:avLst/>
          </a:prstGeom>
          <a:noFill/>
          <a:ln>
            <a:noFill/>
          </a:ln>
        </p:spPr>
      </p:sp>
      <p:sp>
        <p:nvSpPr>
          <p:cNvPr id="259" name="Google Shape;259;p12"/>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0" name="Google Shape;260;p12"/>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contenidos">
  <p:cSld name="Dos contenidos">
    <p:spTree>
      <p:nvGrpSpPr>
        <p:cNvPr id="261" name="Shape 261"/>
        <p:cNvGrpSpPr/>
        <p:nvPr/>
      </p:nvGrpSpPr>
      <p:grpSpPr>
        <a:xfrm>
          <a:off x="0" y="0"/>
          <a:ext cx="0" cy="0"/>
          <a:chOff x="0" y="0"/>
          <a:chExt cx="0" cy="0"/>
        </a:xfrm>
      </p:grpSpPr>
      <p:sp>
        <p:nvSpPr>
          <p:cNvPr id="262" name="Google Shape;262;p13"/>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63" name="Google Shape;263;p13"/>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64" name="Google Shape;264;p13"/>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5" name="Google Shape;265;p1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6" name="Google Shape;266;p13"/>
          <p:cNvSpPr txBox="1"/>
          <p:nvPr>
            <p:ph idx="1" type="body"/>
          </p:nvPr>
        </p:nvSpPr>
        <p:spPr>
          <a:xfrm>
            <a:off x="1301828" y="2353490"/>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7" name="Google Shape;267;p13"/>
          <p:cNvSpPr txBox="1"/>
          <p:nvPr>
            <p:ph idx="2" type="body"/>
          </p:nvPr>
        </p:nvSpPr>
        <p:spPr>
          <a:xfrm>
            <a:off x="1301829" y="3152910"/>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8" name="Google Shape;268;p13"/>
          <p:cNvSpPr txBox="1"/>
          <p:nvPr>
            <p:ph idx="3" type="body"/>
          </p:nvPr>
        </p:nvSpPr>
        <p:spPr>
          <a:xfrm>
            <a:off x="6276148" y="2351313"/>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9" name="Google Shape;269;p13"/>
          <p:cNvSpPr txBox="1"/>
          <p:nvPr>
            <p:ph idx="4" type="body"/>
          </p:nvPr>
        </p:nvSpPr>
        <p:spPr>
          <a:xfrm>
            <a:off x="6276149" y="3150733"/>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0" name="Google Shape;270;p1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1" name="Google Shape;271;p1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272" name="Shape 272"/>
        <p:cNvGrpSpPr/>
        <p:nvPr/>
      </p:nvGrpSpPr>
      <p:grpSpPr>
        <a:xfrm>
          <a:off x="0" y="0"/>
          <a:ext cx="0" cy="0"/>
          <a:chOff x="0" y="0"/>
          <a:chExt cx="0" cy="0"/>
        </a:xfrm>
      </p:grpSpPr>
      <p:sp>
        <p:nvSpPr>
          <p:cNvPr id="273" name="Google Shape;273;p14"/>
          <p:cNvSpPr/>
          <p:nvPr/>
        </p:nvSpPr>
        <p:spPr>
          <a:xfrm>
            <a:off x="4076700" y="685798"/>
            <a:ext cx="4076700" cy="5486401"/>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74" name="Google Shape;274;p14"/>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5" name="Google Shape;275;p14"/>
          <p:cNvSpPr/>
          <p:nvPr>
            <p:ph idx="2" type="pic"/>
          </p:nvPr>
        </p:nvSpPr>
        <p:spPr>
          <a:xfrm>
            <a:off x="0" y="0"/>
            <a:ext cx="3390900" cy="6858000"/>
          </a:xfrm>
          <a:prstGeom prst="rect">
            <a:avLst/>
          </a:prstGeom>
          <a:noFill/>
          <a:ln>
            <a:noFill/>
          </a:ln>
        </p:spPr>
      </p:sp>
      <p:sp>
        <p:nvSpPr>
          <p:cNvPr id="276" name="Google Shape;276;p1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7" name="Google Shape;277;p14"/>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8" name="Google Shape;278;p14"/>
          <p:cNvSpPr/>
          <p:nvPr>
            <p:ph idx="3" type="pic"/>
          </p:nvPr>
        </p:nvSpPr>
        <p:spPr>
          <a:xfrm>
            <a:off x="8801100" y="0"/>
            <a:ext cx="3390900" cy="6858000"/>
          </a:xfrm>
          <a:prstGeom prst="rect">
            <a:avLst/>
          </a:prstGeom>
          <a:noFill/>
          <a:ln>
            <a:noFill/>
          </a:ln>
        </p:spPr>
      </p:sp>
      <p:sp>
        <p:nvSpPr>
          <p:cNvPr id="279" name="Google Shape;279;p1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0" name="Google Shape;280;p1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umen">
  <p:cSld name="Resumen">
    <p:spTree>
      <p:nvGrpSpPr>
        <p:cNvPr id="281" name="Shape 281"/>
        <p:cNvGrpSpPr/>
        <p:nvPr/>
      </p:nvGrpSpPr>
      <p:grpSpPr>
        <a:xfrm>
          <a:off x="0" y="0"/>
          <a:ext cx="0" cy="0"/>
          <a:chOff x="0" y="0"/>
          <a:chExt cx="0" cy="0"/>
        </a:xfrm>
      </p:grpSpPr>
      <p:sp>
        <p:nvSpPr>
          <p:cNvPr id="282" name="Google Shape;282;p15"/>
          <p:cNvSpPr/>
          <p:nvPr/>
        </p:nvSpPr>
        <p:spPr>
          <a:xfrm>
            <a:off x="0" y="0"/>
            <a:ext cx="8153400" cy="6857999"/>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83" name="Google Shape;283;p15"/>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84" name="Google Shape;284;p15"/>
          <p:cNvSpPr txBox="1"/>
          <p:nvPr>
            <p:ph type="title"/>
          </p:nvPr>
        </p:nvSpPr>
        <p:spPr>
          <a:xfrm>
            <a:off x="1317170" y="974829"/>
            <a:ext cx="5600700" cy="919286"/>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5" name="Google Shape;285;p1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6" name="Google Shape;286;p15"/>
          <p:cNvSpPr txBox="1"/>
          <p:nvPr>
            <p:ph idx="1" type="body"/>
          </p:nvPr>
        </p:nvSpPr>
        <p:spPr>
          <a:xfrm>
            <a:off x="1309853" y="2135939"/>
            <a:ext cx="5600700" cy="374723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7" name="Google Shape;287;p15"/>
          <p:cNvSpPr/>
          <p:nvPr>
            <p:ph idx="2" type="pic"/>
          </p:nvPr>
        </p:nvSpPr>
        <p:spPr>
          <a:xfrm>
            <a:off x="8839200" y="685800"/>
            <a:ext cx="2667000" cy="2400300"/>
          </a:xfrm>
          <a:prstGeom prst="rect">
            <a:avLst/>
          </a:prstGeom>
          <a:noFill/>
          <a:ln>
            <a:noFill/>
          </a:ln>
        </p:spPr>
      </p:sp>
      <p:sp>
        <p:nvSpPr>
          <p:cNvPr id="288" name="Google Shape;288;p15"/>
          <p:cNvSpPr/>
          <p:nvPr>
            <p:ph idx="3" type="pic"/>
          </p:nvPr>
        </p:nvSpPr>
        <p:spPr>
          <a:xfrm>
            <a:off x="8839200" y="3726638"/>
            <a:ext cx="2667000" cy="2445558"/>
          </a:xfrm>
          <a:prstGeom prst="rect">
            <a:avLst/>
          </a:prstGeom>
          <a:noFill/>
          <a:ln>
            <a:noFill/>
          </a:ln>
        </p:spPr>
      </p:sp>
      <p:sp>
        <p:nvSpPr>
          <p:cNvPr id="289" name="Google Shape;289;p1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0" name="Google Shape;290;p1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291" name="Shape 291"/>
        <p:cNvGrpSpPr/>
        <p:nvPr/>
      </p:nvGrpSpPr>
      <p:grpSpPr>
        <a:xfrm>
          <a:off x="0" y="0"/>
          <a:ext cx="0" cy="0"/>
          <a:chOff x="0" y="0"/>
          <a:chExt cx="0" cy="0"/>
        </a:xfrm>
      </p:grpSpPr>
      <p:sp>
        <p:nvSpPr>
          <p:cNvPr id="292" name="Google Shape;292;p16"/>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93" name="Google Shape;293;p16"/>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4" name="Google Shape;294;p1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5" name="Google Shape;295;p16"/>
          <p:cNvSpPr/>
          <p:nvPr>
            <p:ph idx="2" type="pic"/>
          </p:nvPr>
        </p:nvSpPr>
        <p:spPr>
          <a:xfrm>
            <a:off x="0" y="0"/>
            <a:ext cx="6781800" cy="6858000"/>
          </a:xfrm>
          <a:prstGeom prst="rect">
            <a:avLst/>
          </a:prstGeom>
          <a:solidFill>
            <a:schemeClr val="dk2"/>
          </a:solidFill>
          <a:ln>
            <a:noFill/>
          </a:ln>
        </p:spPr>
      </p:sp>
      <p:sp>
        <p:nvSpPr>
          <p:cNvPr id="296" name="Google Shape;296;p16"/>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7" name="Google Shape;297;p1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8" name="Google Shape;298;p1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299" name="Shape 299"/>
        <p:cNvGrpSpPr/>
        <p:nvPr/>
      </p:nvGrpSpPr>
      <p:grpSpPr>
        <a:xfrm>
          <a:off x="0" y="0"/>
          <a:ext cx="0" cy="0"/>
          <a:chOff x="0" y="0"/>
          <a:chExt cx="0" cy="0"/>
        </a:xfrm>
      </p:grpSpPr>
      <p:sp>
        <p:nvSpPr>
          <p:cNvPr id="300" name="Google Shape;300;p19"/>
          <p:cNvSpPr/>
          <p:nvPr/>
        </p:nvSpPr>
        <p:spPr>
          <a:xfrm>
            <a:off x="685800" y="685801"/>
            <a:ext cx="7467601" cy="5486400"/>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01" name="Google Shape;301;p19"/>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2" name="Google Shape;302;p19"/>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3" name="Google Shape;303;p19"/>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4" name="Google Shape;304;p19"/>
          <p:cNvSpPr/>
          <p:nvPr>
            <p:ph idx="2" type="pic"/>
          </p:nvPr>
        </p:nvSpPr>
        <p:spPr>
          <a:xfrm>
            <a:off x="8153400" y="685799"/>
            <a:ext cx="3397250" cy="5486401"/>
          </a:xfrm>
          <a:prstGeom prst="rect">
            <a:avLst/>
          </a:prstGeom>
          <a:noFill/>
          <a:ln>
            <a:noFill/>
          </a:ln>
        </p:spPr>
      </p:sp>
      <p:sp>
        <p:nvSpPr>
          <p:cNvPr id="305" name="Google Shape;305;p19"/>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6" name="Google Shape;306;p1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slideLayout" Target="../slideLayouts/slideLayout11.xml"/><Relationship Id="rId3" Type="http://schemas.openxmlformats.org/officeDocument/2006/relationships/slideLayout" Target="../slideLayouts/slideLayout12.xml"/><Relationship Id="rId4" Type="http://schemas.openxmlformats.org/officeDocument/2006/relationships/slideLayout" Target="../slideLayouts/slideLayout13.xml"/><Relationship Id="rId11" Type="http://schemas.openxmlformats.org/officeDocument/2006/relationships/theme" Target="../theme/theme1.xml"/><Relationship Id="rId10" Type="http://schemas.openxmlformats.org/officeDocument/2006/relationships/slideLayout" Target="../slideLayouts/slideLayout19.xml"/><Relationship Id="rId9" Type="http://schemas.openxmlformats.org/officeDocument/2006/relationships/slideLayout" Target="../slideLayouts/slideLayout18.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slideLayout" Target="../slideLayouts/slideLayout21.xml"/><Relationship Id="rId3" Type="http://schemas.openxmlformats.org/officeDocument/2006/relationships/slideLayout" Target="../slideLayouts/slideLayout22.xml"/><Relationship Id="rId4" Type="http://schemas.openxmlformats.org/officeDocument/2006/relationships/slideLayout" Target="../slideLayouts/slideLayout23.xml"/><Relationship Id="rId11" Type="http://schemas.openxmlformats.org/officeDocument/2006/relationships/theme" Target="../theme/theme4.xml"/><Relationship Id="rId10" Type="http://schemas.openxmlformats.org/officeDocument/2006/relationships/slideLayout" Target="../slideLayouts/slideLayout29.xml"/><Relationship Id="rId9" Type="http://schemas.openxmlformats.org/officeDocument/2006/relationships/slideLayout" Target="../slideLayouts/slideLayout28.xml"/><Relationship Id="rId5" Type="http://schemas.openxmlformats.org/officeDocument/2006/relationships/slideLayout" Target="../slideLayouts/slideLayout24.xml"/><Relationship Id="rId6" Type="http://schemas.openxmlformats.org/officeDocument/2006/relationships/slideLayout" Target="../slideLayouts/slideLayout25.xml"/><Relationship Id="rId7" Type="http://schemas.openxmlformats.org/officeDocument/2006/relationships/slideLayout" Target="../slideLayouts/slideLayout26.xml"/><Relationship Id="rId8"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8"/>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4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2" name="Google Shape;12;p48"/>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13" name="Google Shape;13;p4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4" name="Google Shape;14;p4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9" name="Shape 99"/>
        <p:cNvGrpSpPr/>
        <p:nvPr/>
      </p:nvGrpSpPr>
      <p:grpSpPr>
        <a:xfrm>
          <a:off x="0" y="0"/>
          <a:ext cx="0" cy="0"/>
          <a:chOff x="0" y="0"/>
          <a:chExt cx="0" cy="0"/>
        </a:xfrm>
      </p:grpSpPr>
      <p:sp>
        <p:nvSpPr>
          <p:cNvPr id="100" name="Google Shape;100;p97"/>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1" name="Google Shape;101;p9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02" name="Google Shape;102;p97"/>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103" name="Google Shape;103;p9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04" name="Google Shape;104;p9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3" name="Shape 203"/>
        <p:cNvGrpSpPr/>
        <p:nvPr/>
      </p:nvGrpSpPr>
      <p:grpSpPr>
        <a:xfrm>
          <a:off x="0" y="0"/>
          <a:ext cx="0" cy="0"/>
          <a:chOff x="0" y="0"/>
          <a:chExt cx="0" cy="0"/>
        </a:xfrm>
      </p:grpSpPr>
      <p:sp>
        <p:nvSpPr>
          <p:cNvPr id="204" name="Google Shape;204;p5"/>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05" name="Google Shape;205;p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206" name="Google Shape;206;p5"/>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207" name="Google Shape;207;p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208" name="Google Shape;208;p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7.png"/><Relationship Id="rId4" Type="http://schemas.openxmlformats.org/officeDocument/2006/relationships/image" Target="../media/image15.png"/><Relationship Id="rId5" Type="http://schemas.openxmlformats.org/officeDocument/2006/relationships/image" Target="../media/image1.png"/><Relationship Id="rId6"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image" Target="../media/image3.png"/><Relationship Id="rId7" Type="http://schemas.openxmlformats.org/officeDocument/2006/relationships/image" Target="../media/image7.png"/><Relationship Id="rId8" Type="http://schemas.openxmlformats.org/officeDocument/2006/relationships/image" Target="../media/image2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 Id="rId3" Type="http://schemas.openxmlformats.org/officeDocument/2006/relationships/image" Target="../media/image11.jp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3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3.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3.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3.xml"/><Relationship Id="rId3" Type="http://schemas.openxmlformats.org/officeDocument/2006/relationships/image" Target="../media/image33.jp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5.xml"/><Relationship Id="rId3" Type="http://schemas.openxmlformats.org/officeDocument/2006/relationships/image" Target="../media/image3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4.png"/><Relationship Id="rId4" Type="http://schemas.openxmlformats.org/officeDocument/2006/relationships/image" Target="../media/image35.png"/><Relationship Id="rId5" Type="http://schemas.openxmlformats.org/officeDocument/2006/relationships/image" Target="../media/image20.png"/><Relationship Id="rId6"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31.jp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3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4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37.png"/><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 Id="rId3" Type="http://schemas.openxmlformats.org/officeDocument/2006/relationships/image" Target="../media/image11.jp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4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52.png"/><Relationship Id="rId4" Type="http://schemas.openxmlformats.org/officeDocument/2006/relationships/image" Target="../media/image12.png"/><Relationship Id="rId5" Type="http://schemas.openxmlformats.org/officeDocument/2006/relationships/image" Target="../media/image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4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4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8.png"/><Relationship Id="rId4" Type="http://schemas.openxmlformats.org/officeDocument/2006/relationships/image" Target="../media/image41.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4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47.png"/><Relationship Id="rId4" Type="http://schemas.openxmlformats.org/officeDocument/2006/relationships/image" Target="../media/image51.jpg"/><Relationship Id="rId5" Type="http://schemas.openxmlformats.org/officeDocument/2006/relationships/image" Target="../media/image4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51.jpg"/><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image" Target="../media/image4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48.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image" Target="../media/image2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 Id="rId3" Type="http://schemas.openxmlformats.org/officeDocument/2006/relationships/image" Target="../media/image18.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5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3.xml"/><Relationship Id="rId3" Type="http://schemas.openxmlformats.org/officeDocument/2006/relationships/image" Target="../media/image46.png"/><Relationship Id="rId4" Type="http://schemas.openxmlformats.org/officeDocument/2006/relationships/image" Target="../media/image61.png"/><Relationship Id="rId5" Type="http://schemas.openxmlformats.org/officeDocument/2006/relationships/image" Target="../media/image55.png"/><Relationship Id="rId6" Type="http://schemas.openxmlformats.org/officeDocument/2006/relationships/image" Target="../media/image57.png"/><Relationship Id="rId7" Type="http://schemas.openxmlformats.org/officeDocument/2006/relationships/image" Target="../media/image6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4.xml"/><Relationship Id="rId3" Type="http://schemas.openxmlformats.org/officeDocument/2006/relationships/image" Target="../media/image54.png"/><Relationship Id="rId4" Type="http://schemas.openxmlformats.org/officeDocument/2006/relationships/image" Target="../media/image59.png"/><Relationship Id="rId5" Type="http://schemas.openxmlformats.org/officeDocument/2006/relationships/image" Target="../media/image63.png"/><Relationship Id="rId6" Type="http://schemas.openxmlformats.org/officeDocument/2006/relationships/image" Target="../media/image5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5.xml"/><Relationship Id="rId3" Type="http://schemas.openxmlformats.org/officeDocument/2006/relationships/image" Target="../media/image18.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 Id="rId3" Type="http://schemas.openxmlformats.org/officeDocument/2006/relationships/image" Target="../media/image62.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 Id="rId3" Type="http://schemas.openxmlformats.org/officeDocument/2006/relationships/image" Target="../media/image56.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8.xml"/><Relationship Id="rId3" Type="http://schemas.openxmlformats.org/officeDocument/2006/relationships/image" Target="../media/image50.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9.xml"/><Relationship Id="rId3" Type="http://schemas.openxmlformats.org/officeDocument/2006/relationships/image" Target="../media/image50.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0.xml"/><Relationship Id="rId3" Type="http://schemas.openxmlformats.org/officeDocument/2006/relationships/image" Target="../media/image50.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1.xml"/><Relationship Id="rId3" Type="http://schemas.openxmlformats.org/officeDocument/2006/relationships/image" Target="../media/image50.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 Id="rId3" Type="http://schemas.openxmlformats.org/officeDocument/2006/relationships/image" Target="../media/image60.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5.xml"/><Relationship Id="rId3" Type="http://schemas.openxmlformats.org/officeDocument/2006/relationships/hyperlink" Target="https://dl.acm.org/doi/10.1145/1922681.1922682" TargetMode="External"/><Relationship Id="rId4" Type="http://schemas.openxmlformats.org/officeDocument/2006/relationships/hyperlink" Target="https://dl.acm.org/doi/10.1145/2999541.2999542" TargetMode="External"/><Relationship Id="rId11" Type="http://schemas.openxmlformats.org/officeDocument/2006/relationships/hyperlink" Target="https://computationalthinking.org/" TargetMode="External"/><Relationship Id="rId10" Type="http://schemas.openxmlformats.org/officeDocument/2006/relationships/hyperlink" Target="https://education.ec.europa.eu/focus-topics/digital/digital-education-action-plan" TargetMode="External"/><Relationship Id="rId9" Type="http://schemas.openxmlformats.org/officeDocument/2006/relationships/hyperlink" Target="https://op.europa.eu/en/publication-detail/-/publication/093eadcc-c820-11e6-a6db-01aa75ed71a1/language-en" TargetMode="External"/><Relationship Id="rId5" Type="http://schemas.openxmlformats.org/officeDocument/2006/relationships/hyperlink" Target="http://denninginstitute.com/pjd/PUBS/long-quest-ct.pdf" TargetMode="External"/><Relationship Id="rId6" Type="http://schemas.openxmlformats.org/officeDocument/2006/relationships/hyperlink" Target="https://www.lscm.hk/eng/channel.php?channel=case-stcs" TargetMode="External"/><Relationship Id="rId7" Type="http://schemas.openxmlformats.org/officeDocument/2006/relationships/hyperlink" Target="https://www.smartcity.gov.hk/" TargetMode="External"/><Relationship Id="rId8" Type="http://schemas.openxmlformats.org/officeDocument/2006/relationships/hyperlink" Target="https://journals.sagepub.com/doi/10.3102/0013189X12463051"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0" name="Shape 310"/>
        <p:cNvGrpSpPr/>
        <p:nvPr/>
      </p:nvGrpSpPr>
      <p:grpSpPr>
        <a:xfrm>
          <a:off x="0" y="0"/>
          <a:ext cx="0" cy="0"/>
          <a:chOff x="0" y="0"/>
          <a:chExt cx="0" cy="0"/>
        </a:xfrm>
      </p:grpSpPr>
      <p:pic>
        <p:nvPicPr>
          <p:cNvPr descr="Imagen que contiene persona, tabla, hombre, interior&#10;&#10;Descripción generada automáticamente" id="311" name="Google Shape;311;p1"/>
          <p:cNvPicPr preferRelativeResize="0"/>
          <p:nvPr>
            <p:ph idx="2" type="pic"/>
          </p:nvPr>
        </p:nvPicPr>
        <p:blipFill rotWithShape="1">
          <a:blip r:embed="rId3">
            <a:alphaModFix amt="54000"/>
          </a:blip>
          <a:srcRect b="12023" l="0" r="0" t="12024"/>
          <a:stretch/>
        </p:blipFill>
        <p:spPr>
          <a:xfrm>
            <a:off x="680720" y="685799"/>
            <a:ext cx="10830560" cy="5486401"/>
          </a:xfrm>
          <a:prstGeom prst="rect">
            <a:avLst/>
          </a:prstGeom>
          <a:noFill/>
          <a:ln>
            <a:noFill/>
          </a:ln>
        </p:spPr>
      </p:pic>
      <p:sp>
        <p:nvSpPr>
          <p:cNvPr id="312" name="Google Shape;312;p1"/>
          <p:cNvSpPr txBox="1"/>
          <p:nvPr>
            <p:ph type="title"/>
          </p:nvPr>
        </p:nvSpPr>
        <p:spPr>
          <a:xfrm>
            <a:off x="680720" y="3293616"/>
            <a:ext cx="10830560" cy="2878584"/>
          </a:xfrm>
          <a:prstGeom prst="rect">
            <a:avLst/>
          </a:prstGeom>
          <a:gradFill>
            <a:gsLst>
              <a:gs pos="0">
                <a:srgbClr val="000000">
                  <a:alpha val="0"/>
                </a:srgbClr>
              </a:gs>
              <a:gs pos="61000">
                <a:srgbClr val="000000">
                  <a:alpha val="49019"/>
                </a:srgbClr>
              </a:gs>
              <a:gs pos="100000">
                <a:srgbClr val="000000">
                  <a:alpha val="41960"/>
                </a:srgbClr>
              </a:gs>
            </a:gsLst>
            <a:lin ang="5400000" scaled="0"/>
          </a:gradFill>
          <a:ln>
            <a:noFill/>
          </a:ln>
        </p:spPr>
        <p:txBody>
          <a:bodyPr anchorCtr="0" anchor="ctr" bIns="91425" lIns="91425" spcFirstLastPara="1" rIns="91425" wrap="square" tIns="45700">
            <a:normAutofit/>
          </a:bodyPr>
          <a:lstStyle/>
          <a:p>
            <a:pPr indent="0" lvl="0" marL="0" rtl="0" algn="ctr">
              <a:lnSpc>
                <a:spcPct val="90000"/>
              </a:lnSpc>
              <a:spcBef>
                <a:spcPts val="0"/>
              </a:spcBef>
              <a:spcAft>
                <a:spcPts val="0"/>
              </a:spcAft>
              <a:buClr>
                <a:schemeClr val="lt1"/>
              </a:buClr>
              <a:buSzPts val="4800"/>
              <a:buFont typeface="Gill Sans"/>
              <a:buNone/>
            </a:pPr>
            <a:r>
              <a:rPr lang="en-US" sz="4800">
                <a:latin typeface="Arial"/>
                <a:ea typeface="Arial"/>
                <a:cs typeface="Arial"/>
                <a:sym typeface="Arial"/>
              </a:rPr>
              <a:t>1 MODULIS</a:t>
            </a:r>
            <a:endParaRPr>
              <a:latin typeface="Arial"/>
              <a:ea typeface="Arial"/>
              <a:cs typeface="Arial"/>
              <a:sym typeface="Arial"/>
            </a:endParaRPr>
          </a:p>
        </p:txBody>
      </p:sp>
      <p:sp>
        <p:nvSpPr>
          <p:cNvPr id="313" name="Google Shape;313;p1"/>
          <p:cNvSpPr txBox="1"/>
          <p:nvPr>
            <p:ph idx="1" type="body"/>
          </p:nvPr>
        </p:nvSpPr>
        <p:spPr>
          <a:xfrm>
            <a:off x="1310490" y="4990359"/>
            <a:ext cx="9571020" cy="784140"/>
          </a:xfrm>
          <a:prstGeom prst="rect">
            <a:avLst/>
          </a:prstGeom>
          <a:noFill/>
          <a:ln>
            <a:noFill/>
          </a:ln>
        </p:spPr>
        <p:txBody>
          <a:bodyPr anchorCtr="0" anchor="t" bIns="45700" lIns="91425" spcFirstLastPara="1" rIns="91425" wrap="square" tIns="45700">
            <a:normAutofit fontScale="85000" lnSpcReduction="10000"/>
          </a:bodyPr>
          <a:lstStyle/>
          <a:p>
            <a:pPr indent="-228600" lvl="0" marL="228600" rtl="0" algn="ctr">
              <a:lnSpc>
                <a:spcPct val="100000"/>
              </a:lnSpc>
              <a:spcBef>
                <a:spcPts val="0"/>
              </a:spcBef>
              <a:spcAft>
                <a:spcPts val="0"/>
              </a:spcAft>
              <a:buClr>
                <a:srgbClr val="FFFFFF"/>
              </a:buClr>
              <a:buSzPct val="102941"/>
              <a:buNone/>
            </a:pPr>
            <a:r>
              <a:rPr b="0" i="0" lang="en-US" sz="3200">
                <a:solidFill>
                  <a:srgbClr val="E8E8E8"/>
                </a:solidFill>
                <a:latin typeface="Arial"/>
                <a:ea typeface="Arial"/>
                <a:cs typeface="Arial"/>
                <a:sym typeface="Arial"/>
              </a:rPr>
              <a:t>Kaip mąsto kompiuteriai? Informatinio mąstymo </a:t>
            </a:r>
            <a:r>
              <a:rPr i="0" lang="en-US" sz="3200">
                <a:solidFill>
                  <a:srgbClr val="E8E8E8"/>
                </a:solidFill>
                <a:latin typeface="Arial"/>
                <a:ea typeface="Arial"/>
                <a:cs typeface="Arial"/>
                <a:sym typeface="Arial"/>
              </a:rPr>
              <a:t>samprata</a:t>
            </a:r>
            <a:endParaRPr>
              <a:latin typeface="Arial"/>
              <a:ea typeface="Arial"/>
              <a:cs typeface="Arial"/>
              <a:sym typeface="Arial"/>
            </a:endParaRPr>
          </a:p>
        </p:txBody>
      </p:sp>
      <p:pic>
        <p:nvPicPr>
          <p:cNvPr id="314" name="Google Shape;314;p1"/>
          <p:cNvPicPr preferRelativeResize="0"/>
          <p:nvPr/>
        </p:nvPicPr>
        <p:blipFill rotWithShape="1">
          <a:blip r:embed="rId4">
            <a:alphaModFix/>
          </a:blip>
          <a:srcRect b="0" l="0" r="0" t="0"/>
          <a:stretch/>
        </p:blipFill>
        <p:spPr>
          <a:xfrm>
            <a:off x="855014" y="877790"/>
            <a:ext cx="985308" cy="344858"/>
          </a:xfrm>
          <a:prstGeom prst="rect">
            <a:avLst/>
          </a:prstGeom>
          <a:noFill/>
          <a:ln>
            <a:noFill/>
          </a:ln>
        </p:spPr>
      </p:pic>
      <p:pic>
        <p:nvPicPr>
          <p:cNvPr descr="Blue text on a black background&#10;&#10;Description automatically generated" id="315" name="Google Shape;315;p1"/>
          <p:cNvPicPr preferRelativeResize="0"/>
          <p:nvPr/>
        </p:nvPicPr>
        <p:blipFill rotWithShape="1">
          <a:blip r:embed="rId5">
            <a:alphaModFix/>
          </a:blip>
          <a:srcRect b="0" l="0" r="0" t="0"/>
          <a:stretch/>
        </p:blipFill>
        <p:spPr>
          <a:xfrm>
            <a:off x="2014616" y="877789"/>
            <a:ext cx="1647906" cy="344857"/>
          </a:xfrm>
          <a:prstGeom prst="rect">
            <a:avLst/>
          </a:prstGeom>
          <a:noFill/>
          <a:ln>
            <a:noFill/>
          </a:ln>
        </p:spPr>
      </p:pic>
      <p:sp>
        <p:nvSpPr>
          <p:cNvPr id="316" name="Google Shape;316;p1"/>
          <p:cNvSpPr txBox="1"/>
          <p:nvPr/>
        </p:nvSpPr>
        <p:spPr>
          <a:xfrm>
            <a:off x="680720" y="6389288"/>
            <a:ext cx="10878900" cy="461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800"/>
              <a:buFont typeface="Arial"/>
              <a:buNone/>
            </a:pPr>
            <a:r>
              <a:rPr b="0" i="0" lang="en-US" sz="800" u="none" cap="none" strike="noStrike">
                <a:solidFill>
                  <a:schemeClr val="lt1"/>
                </a:solidFill>
                <a:latin typeface="Arial"/>
                <a:ea typeface="Arial"/>
                <a:cs typeface="Arial"/>
                <a:sym typeface="Arial"/>
              </a:rPr>
              <a:t>Projektą „Computational Seniors“ bendrai finansuoja Europos Sąjunga. Šiame dokumente pateiktos nuomonės ir požiūriai yra autoriaus(-ių) ir nebūtinai atspindi Europos Sąjungos ar Ispanijos švietimo internacionalizavimo tarnybos (SEPIE) nuomonę ir požiūrį. Nei Europos Sąjunga, nei nacionalinė agentūra SEPIE negali būti už jas atsakingos.</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lt1"/>
              </a:solidFill>
              <a:latin typeface="Arial"/>
              <a:ea typeface="Arial"/>
              <a:cs typeface="Arial"/>
              <a:sym typeface="Arial"/>
            </a:endParaRPr>
          </a:p>
        </p:txBody>
      </p:sp>
      <p:pic>
        <p:nvPicPr>
          <p:cNvPr descr="A logo with a head and gears in the middle&#10;&#10;Description automatically generated" id="317" name="Google Shape;317;p1"/>
          <p:cNvPicPr preferRelativeResize="0"/>
          <p:nvPr/>
        </p:nvPicPr>
        <p:blipFill rotWithShape="1">
          <a:blip r:embed="rId6">
            <a:alphaModFix/>
          </a:blip>
          <a:srcRect b="0" l="0" r="0" t="0"/>
          <a:stretch/>
        </p:blipFill>
        <p:spPr>
          <a:xfrm>
            <a:off x="951132" y="1339123"/>
            <a:ext cx="1406984" cy="141764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59"/>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25" name="Google Shape;325;p59"/>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This course is designed for </a:t>
            </a:r>
            <a:r>
              <a:rPr b="1" i="0" lang="en-US" sz="1400" u="none" cap="none" strike="noStrike">
                <a:solidFill>
                  <a:schemeClr val="lt1"/>
                </a:solidFill>
                <a:latin typeface="Arial"/>
                <a:ea typeface="Arial"/>
                <a:cs typeface="Arial"/>
                <a:sym typeface="Arial"/>
              </a:rPr>
              <a:t>adult trainers</a:t>
            </a:r>
            <a:r>
              <a:rPr b="0" i="0" lang="en-US" sz="1400" u="none" cap="none" strike="noStrike">
                <a:solidFill>
                  <a:schemeClr val="lt1"/>
                </a:solidFill>
                <a:latin typeface="Arial"/>
                <a:ea typeface="Arial"/>
                <a:cs typeface="Arial"/>
                <a:sym typeface="Arial"/>
              </a:rPr>
              <a:t> who want to bring </a:t>
            </a:r>
            <a:r>
              <a:rPr b="1" i="0" lang="en-US" sz="1400" u="none" cap="none" strike="noStrike">
                <a:solidFill>
                  <a:schemeClr val="lt1"/>
                </a:solidFill>
                <a:latin typeface="Arial"/>
                <a:ea typeface="Arial"/>
                <a:cs typeface="Arial"/>
                <a:sym typeface="Arial"/>
              </a:rPr>
              <a:t>computational thinking (CT)</a:t>
            </a:r>
            <a:r>
              <a:rPr b="0" i="0" lang="en-US" sz="1400" u="none" cap="none" strike="noStrike">
                <a:solidFill>
                  <a:schemeClr val="lt1"/>
                </a:solidFill>
                <a:latin typeface="Arial"/>
                <a:ea typeface="Arial"/>
                <a:cs typeface="Arial"/>
                <a:sym typeface="Arial"/>
              </a:rPr>
              <a:t> into their practice — even if they have little or no background in tech.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Computational thinking isn’t just about programming — it’s a way of solving problems, thinking logically, and adapting to a digital world. And adults, especially those from vulnerable or low-skilled groups, can benefit greatly from it.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In this course, you will:</a:t>
            </a:r>
            <a:endParaRPr b="0" i="0" sz="1400" u="none" cap="none" strike="noStrike">
              <a:solidFill>
                <a:srgbClr val="000000"/>
              </a:solidFill>
              <a:latin typeface="Arial"/>
              <a:ea typeface="Arial"/>
              <a:cs typeface="Arial"/>
              <a:sym typeface="Arial"/>
            </a:endParaRPr>
          </a:p>
        </p:txBody>
      </p:sp>
      <p:sp>
        <p:nvSpPr>
          <p:cNvPr id="326" name="Google Shape;326;p59"/>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en-US" sz="3100">
                <a:solidFill>
                  <a:srgbClr val="678877"/>
                </a:solidFill>
                <a:latin typeface="Arial"/>
                <a:ea typeface="Arial"/>
                <a:cs typeface="Arial"/>
                <a:sym typeface="Arial"/>
              </a:rPr>
              <a:t>Sveiki atvykę į projekto „COMPutational Seniors“ kursą</a:t>
            </a:r>
            <a:endParaRPr b="1" sz="2900">
              <a:solidFill>
                <a:srgbClr val="678877"/>
              </a:solidFill>
              <a:latin typeface="Arial"/>
              <a:ea typeface="Arial"/>
              <a:cs typeface="Arial"/>
              <a:sym typeface="Arial"/>
            </a:endParaRPr>
          </a:p>
        </p:txBody>
      </p:sp>
      <p:sp>
        <p:nvSpPr>
          <p:cNvPr id="327" name="Google Shape;327;p59"/>
          <p:cNvSpPr/>
          <p:nvPr/>
        </p:nvSpPr>
        <p:spPr>
          <a:xfrm>
            <a:off x="6191803" y="2482801"/>
            <a:ext cx="5392737" cy="992472"/>
          </a:xfrm>
          <a:prstGeom prst="rect">
            <a:avLst/>
          </a:prstGeom>
          <a:noFill/>
          <a:ln cap="flat" cmpd="sng" w="9525">
            <a:solidFill>
              <a:srgbClr val="D8D8D8"/>
            </a:solidFill>
            <a:prstDash val="solid"/>
            <a:round/>
            <a:headEnd len="sm" w="sm" type="none"/>
            <a:tailEnd len="sm" w="sm" type="none"/>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28" name="Google Shape;328;p59"/>
          <p:cNvSpPr/>
          <p:nvPr/>
        </p:nvSpPr>
        <p:spPr>
          <a:xfrm>
            <a:off x="591675" y="2482801"/>
            <a:ext cx="5392800" cy="992472"/>
          </a:xfrm>
          <a:prstGeom prst="rect">
            <a:avLst/>
          </a:prstGeom>
          <a:noFill/>
          <a:ln cap="flat" cmpd="sng" w="9525">
            <a:solidFill>
              <a:srgbClr val="D8D8D8"/>
            </a:solidFill>
            <a:prstDash val="solid"/>
            <a:round/>
            <a:headEnd len="sm" w="sm" type="none"/>
            <a:tailEnd len="sm" w="sm" type="none"/>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rgbClr val="FFFFFF"/>
              </a:solidFill>
              <a:latin typeface="Arial"/>
              <a:ea typeface="Arial"/>
              <a:cs typeface="Arial"/>
              <a:sym typeface="Arial"/>
            </a:endParaRPr>
          </a:p>
        </p:txBody>
      </p:sp>
      <p:sp>
        <p:nvSpPr>
          <p:cNvPr id="329" name="Google Shape;329;p59"/>
          <p:cNvSpPr txBox="1"/>
          <p:nvPr/>
        </p:nvSpPr>
        <p:spPr>
          <a:xfrm>
            <a:off x="1538154" y="2536132"/>
            <a:ext cx="3895200" cy="3657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chemeClr val="dk1"/>
                </a:solidFill>
                <a:latin typeface="Arial"/>
                <a:ea typeface="Arial"/>
                <a:cs typeface="Arial"/>
                <a:sym typeface="Arial"/>
              </a:rPr>
              <a:t>01</a:t>
            </a:r>
            <a:endParaRPr b="1" i="0" sz="1400" u="none" cap="none" strike="noStrike">
              <a:solidFill>
                <a:srgbClr val="000000"/>
              </a:solidFill>
              <a:latin typeface="Arial"/>
              <a:ea typeface="Arial"/>
              <a:cs typeface="Arial"/>
              <a:sym typeface="Arial"/>
            </a:endParaRPr>
          </a:p>
        </p:txBody>
      </p:sp>
      <p:sp>
        <p:nvSpPr>
          <p:cNvPr id="330" name="Google Shape;330;p59"/>
          <p:cNvSpPr txBox="1"/>
          <p:nvPr/>
        </p:nvSpPr>
        <p:spPr>
          <a:xfrm>
            <a:off x="1531366" y="2756232"/>
            <a:ext cx="4309200" cy="7314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chemeClr val="dk1"/>
              </a:buClr>
              <a:buSzPts val="1600"/>
              <a:buFont typeface="Arial"/>
              <a:buNone/>
            </a:pPr>
            <a:r>
              <a:t/>
            </a:r>
            <a:endParaRPr b="0" i="0"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600"/>
              <a:buFont typeface="Arial"/>
              <a:buNone/>
            </a:pPr>
            <a:r>
              <a:rPr b="0" i="0" lang="en-US" sz="1200" u="none" cap="none" strike="noStrike">
                <a:solidFill>
                  <a:schemeClr val="dk1"/>
                </a:solidFill>
                <a:latin typeface="Arial"/>
                <a:ea typeface="Arial"/>
                <a:cs typeface="Arial"/>
                <a:sym typeface="Arial"/>
              </a:rPr>
              <a:t>Sužinosite, kas yra informatinis mąstymas ir kodėl jis svarbus suaugusiųjų švietimo srityje. </a:t>
            </a:r>
            <a:endParaRPr b="0" i="0" sz="1000" u="none" cap="none" strike="noStrike">
              <a:solidFill>
                <a:schemeClr val="dk1"/>
              </a:solidFill>
              <a:latin typeface="Arial"/>
              <a:ea typeface="Arial"/>
              <a:cs typeface="Arial"/>
              <a:sym typeface="Arial"/>
            </a:endParaRPr>
          </a:p>
        </p:txBody>
      </p:sp>
      <p:sp>
        <p:nvSpPr>
          <p:cNvPr id="331" name="Google Shape;331;p59"/>
          <p:cNvSpPr txBox="1"/>
          <p:nvPr/>
        </p:nvSpPr>
        <p:spPr>
          <a:xfrm>
            <a:off x="7184804" y="2536132"/>
            <a:ext cx="3895200" cy="3657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chemeClr val="dk1"/>
                </a:solidFill>
                <a:latin typeface="Arial"/>
                <a:ea typeface="Arial"/>
                <a:cs typeface="Arial"/>
                <a:sym typeface="Arial"/>
              </a:rPr>
              <a:t>02</a:t>
            </a:r>
            <a:endParaRPr b="1" i="0" sz="1400" u="none" cap="none" strike="noStrike">
              <a:solidFill>
                <a:srgbClr val="000000"/>
              </a:solidFill>
              <a:latin typeface="Arial"/>
              <a:ea typeface="Arial"/>
              <a:cs typeface="Arial"/>
              <a:sym typeface="Arial"/>
            </a:endParaRPr>
          </a:p>
        </p:txBody>
      </p:sp>
      <p:sp>
        <p:nvSpPr>
          <p:cNvPr id="332" name="Google Shape;332;p59"/>
          <p:cNvSpPr/>
          <p:nvPr/>
        </p:nvSpPr>
        <p:spPr>
          <a:xfrm>
            <a:off x="6407782" y="2601673"/>
            <a:ext cx="682800" cy="682800"/>
          </a:xfrm>
          <a:prstGeom prst="ellipse">
            <a:avLst/>
          </a:prstGeom>
          <a:solidFill>
            <a:srgbClr val="E3E7E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33" name="Google Shape;333;p59"/>
          <p:cNvSpPr/>
          <p:nvPr/>
        </p:nvSpPr>
        <p:spPr>
          <a:xfrm>
            <a:off x="797097" y="2606902"/>
            <a:ext cx="682800" cy="682800"/>
          </a:xfrm>
          <a:prstGeom prst="ellipse">
            <a:avLst/>
          </a:prstGeom>
          <a:solidFill>
            <a:srgbClr val="E3E7E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34" name="Google Shape;334;p59"/>
          <p:cNvSpPr txBox="1"/>
          <p:nvPr/>
        </p:nvSpPr>
        <p:spPr>
          <a:xfrm>
            <a:off x="7162846" y="2719475"/>
            <a:ext cx="4399743" cy="7314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374151"/>
              </a:buClr>
              <a:buSzPts val="1600"/>
              <a:buFont typeface="Arial"/>
              <a:buNone/>
            </a:pPr>
            <a:r>
              <a:t/>
            </a:r>
            <a:endParaRPr b="0" i="0"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374151"/>
              </a:buClr>
              <a:buSzPts val="1600"/>
              <a:buFont typeface="Arial"/>
              <a:buNone/>
            </a:pPr>
            <a:r>
              <a:rPr b="0" i="0" lang="en-US" sz="1200" u="none" cap="none" strike="noStrike">
                <a:solidFill>
                  <a:schemeClr val="dk1"/>
                </a:solidFill>
                <a:latin typeface="Arial"/>
                <a:ea typeface="Arial"/>
                <a:cs typeface="Arial"/>
                <a:sym typeface="Arial"/>
              </a:rPr>
              <a:t>Išmoksite pagrindines IM sąvokas: dekompozicija, abstrakcija, šablonų atpažinimas ir algoritminis mąstymas.</a:t>
            </a:r>
            <a:endParaRPr b="0" i="0" sz="1699" u="none" cap="none" strike="noStrike">
              <a:solidFill>
                <a:schemeClr val="dk1"/>
              </a:solidFill>
              <a:latin typeface="Arial"/>
              <a:ea typeface="Arial"/>
              <a:cs typeface="Arial"/>
              <a:sym typeface="Arial"/>
            </a:endParaRPr>
          </a:p>
        </p:txBody>
      </p:sp>
      <p:sp>
        <p:nvSpPr>
          <p:cNvPr id="335" name="Google Shape;335;p59"/>
          <p:cNvSpPr txBox="1"/>
          <p:nvPr/>
        </p:nvSpPr>
        <p:spPr>
          <a:xfrm>
            <a:off x="531100" y="1045526"/>
            <a:ext cx="11129700" cy="13854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Šis kursas skirtas suaugusiųjų mokytojams, norintiems į savo ugdymo praktiką įtraukti informatinį mąstymą (IM), net jei jie turi mažai arba visai neturi technologinių žinių.</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Informatinis mąstymas nėra vien tik programavimas – tai problemų sprendimo, loginio mąstymo ir prisitaikymo prie skaitmeninio pasaulio procesas. Suaugusieji, ypač, iš pažeidžiamų ar žemos kvalifikacijos grupių, gali daug laimėti taikydami IM.</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Šiame kurse jūs:</a:t>
            </a:r>
            <a:endParaRPr b="0" i="0" sz="1400" u="none" cap="none" strike="noStrike">
              <a:solidFill>
                <a:srgbClr val="000000"/>
              </a:solidFill>
              <a:latin typeface="Arial"/>
              <a:ea typeface="Arial"/>
              <a:cs typeface="Arial"/>
              <a:sym typeface="Arial"/>
            </a:endParaRPr>
          </a:p>
        </p:txBody>
      </p:sp>
      <p:sp>
        <p:nvSpPr>
          <p:cNvPr id="336" name="Google Shape;336;p59"/>
          <p:cNvSpPr/>
          <p:nvPr/>
        </p:nvSpPr>
        <p:spPr>
          <a:xfrm>
            <a:off x="6191803" y="3648477"/>
            <a:ext cx="5392737" cy="992472"/>
          </a:xfrm>
          <a:prstGeom prst="rect">
            <a:avLst/>
          </a:prstGeom>
          <a:noFill/>
          <a:ln cap="flat" cmpd="sng" w="9525">
            <a:solidFill>
              <a:srgbClr val="D8D8D8"/>
            </a:solidFill>
            <a:prstDash val="solid"/>
            <a:round/>
            <a:headEnd len="sm" w="sm" type="none"/>
            <a:tailEnd len="sm" w="sm" type="none"/>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37" name="Google Shape;337;p59"/>
          <p:cNvSpPr/>
          <p:nvPr/>
        </p:nvSpPr>
        <p:spPr>
          <a:xfrm>
            <a:off x="591675" y="3648477"/>
            <a:ext cx="5392800" cy="992472"/>
          </a:xfrm>
          <a:prstGeom prst="rect">
            <a:avLst/>
          </a:prstGeom>
          <a:noFill/>
          <a:ln cap="flat" cmpd="sng" w="9525">
            <a:solidFill>
              <a:srgbClr val="D8D8D8"/>
            </a:solidFill>
            <a:prstDash val="solid"/>
            <a:round/>
            <a:headEnd len="sm" w="sm" type="none"/>
            <a:tailEnd len="sm" w="sm" type="none"/>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rgbClr val="FFFFFF"/>
              </a:solidFill>
              <a:latin typeface="Arial"/>
              <a:ea typeface="Arial"/>
              <a:cs typeface="Arial"/>
              <a:sym typeface="Arial"/>
            </a:endParaRPr>
          </a:p>
        </p:txBody>
      </p:sp>
      <p:sp>
        <p:nvSpPr>
          <p:cNvPr id="338" name="Google Shape;338;p59"/>
          <p:cNvSpPr txBox="1"/>
          <p:nvPr/>
        </p:nvSpPr>
        <p:spPr>
          <a:xfrm>
            <a:off x="1538154" y="3701808"/>
            <a:ext cx="3895200" cy="3657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chemeClr val="dk1"/>
                </a:solidFill>
                <a:latin typeface="Arial"/>
                <a:ea typeface="Arial"/>
                <a:cs typeface="Arial"/>
                <a:sym typeface="Arial"/>
              </a:rPr>
              <a:t>03</a:t>
            </a:r>
            <a:endParaRPr b="1" i="0" sz="1400" u="none" cap="none" strike="noStrike">
              <a:solidFill>
                <a:srgbClr val="000000"/>
              </a:solidFill>
              <a:latin typeface="Arial"/>
              <a:ea typeface="Arial"/>
              <a:cs typeface="Arial"/>
              <a:sym typeface="Arial"/>
            </a:endParaRPr>
          </a:p>
        </p:txBody>
      </p:sp>
      <p:sp>
        <p:nvSpPr>
          <p:cNvPr id="339" name="Google Shape;339;p59"/>
          <p:cNvSpPr txBox="1"/>
          <p:nvPr/>
        </p:nvSpPr>
        <p:spPr>
          <a:xfrm>
            <a:off x="1531366" y="4007252"/>
            <a:ext cx="4309200" cy="7314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chemeClr val="dk1"/>
              </a:buClr>
              <a:buSzPts val="1600"/>
              <a:buFont typeface="Arial"/>
              <a:buNone/>
            </a:pPr>
            <a:r>
              <a:rPr b="0" i="0" lang="en-US" sz="1200" u="none" cap="none" strike="noStrike">
                <a:solidFill>
                  <a:schemeClr val="dk1"/>
                </a:solidFill>
                <a:latin typeface="Arial"/>
                <a:ea typeface="Arial"/>
                <a:cs typeface="Arial"/>
                <a:sym typeface="Arial"/>
              </a:rPr>
              <a:t>Susipažinsite su didaktinėmis strategijomis, kaip šias sąvokas padaryti prieinamomis, įdomiomis ir įtraukiančiomis.</a:t>
            </a:r>
            <a:endParaRPr b="0" i="0" sz="1000" u="none" cap="none" strike="noStrike">
              <a:solidFill>
                <a:schemeClr val="dk1"/>
              </a:solidFill>
              <a:latin typeface="Arial"/>
              <a:ea typeface="Arial"/>
              <a:cs typeface="Arial"/>
              <a:sym typeface="Arial"/>
            </a:endParaRPr>
          </a:p>
        </p:txBody>
      </p:sp>
      <p:sp>
        <p:nvSpPr>
          <p:cNvPr id="340" name="Google Shape;340;p59"/>
          <p:cNvSpPr txBox="1"/>
          <p:nvPr/>
        </p:nvSpPr>
        <p:spPr>
          <a:xfrm>
            <a:off x="7184804" y="3701808"/>
            <a:ext cx="3895200" cy="3657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chemeClr val="dk1"/>
                </a:solidFill>
                <a:latin typeface="Arial"/>
                <a:ea typeface="Arial"/>
                <a:cs typeface="Arial"/>
                <a:sym typeface="Arial"/>
              </a:rPr>
              <a:t>04</a:t>
            </a:r>
            <a:endParaRPr b="1" i="0" sz="1400" u="none" cap="none" strike="noStrike">
              <a:solidFill>
                <a:srgbClr val="000000"/>
              </a:solidFill>
              <a:latin typeface="Arial"/>
              <a:ea typeface="Arial"/>
              <a:cs typeface="Arial"/>
              <a:sym typeface="Arial"/>
            </a:endParaRPr>
          </a:p>
        </p:txBody>
      </p:sp>
      <p:sp>
        <p:nvSpPr>
          <p:cNvPr id="341" name="Google Shape;341;p59"/>
          <p:cNvSpPr/>
          <p:nvPr/>
        </p:nvSpPr>
        <p:spPr>
          <a:xfrm>
            <a:off x="6407782" y="3767349"/>
            <a:ext cx="682800" cy="682800"/>
          </a:xfrm>
          <a:prstGeom prst="ellipse">
            <a:avLst/>
          </a:prstGeom>
          <a:solidFill>
            <a:srgbClr val="E3E7E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42" name="Google Shape;342;p59"/>
          <p:cNvSpPr/>
          <p:nvPr/>
        </p:nvSpPr>
        <p:spPr>
          <a:xfrm>
            <a:off x="797097" y="3772578"/>
            <a:ext cx="682800" cy="682800"/>
          </a:xfrm>
          <a:prstGeom prst="ellipse">
            <a:avLst/>
          </a:prstGeom>
          <a:solidFill>
            <a:srgbClr val="E3E7E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43" name="Google Shape;343;p59"/>
          <p:cNvSpPr txBox="1"/>
          <p:nvPr/>
        </p:nvSpPr>
        <p:spPr>
          <a:xfrm>
            <a:off x="7184798" y="4003426"/>
            <a:ext cx="4399743" cy="7314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374151"/>
              </a:buClr>
              <a:buSzPts val="1600"/>
              <a:buFont typeface="Arial"/>
              <a:buNone/>
            </a:pPr>
            <a:r>
              <a:rPr b="0" i="0" lang="en-US" sz="1200" u="none" cap="none" strike="noStrike">
                <a:solidFill>
                  <a:schemeClr val="dk1"/>
                </a:solidFill>
                <a:latin typeface="Arial"/>
                <a:ea typeface="Arial"/>
                <a:cs typeface="Arial"/>
                <a:sym typeface="Arial"/>
              </a:rPr>
              <a:t>Naudosite IM, kad padėtumėte mokiniams ugdyti minkštuosius įgūdžius, tokius kaip problemų sprendimas ir bendradarbiavimas.</a:t>
            </a:r>
            <a:endParaRPr b="0" i="0" sz="1699" u="none" cap="none" strike="noStrike">
              <a:solidFill>
                <a:schemeClr val="dk1"/>
              </a:solidFill>
              <a:latin typeface="Arial"/>
              <a:ea typeface="Arial"/>
              <a:cs typeface="Arial"/>
              <a:sym typeface="Arial"/>
            </a:endParaRPr>
          </a:p>
        </p:txBody>
      </p:sp>
      <p:sp>
        <p:nvSpPr>
          <p:cNvPr id="344" name="Google Shape;344;p59"/>
          <p:cNvSpPr/>
          <p:nvPr/>
        </p:nvSpPr>
        <p:spPr>
          <a:xfrm>
            <a:off x="6191803" y="4790406"/>
            <a:ext cx="5392737" cy="992472"/>
          </a:xfrm>
          <a:prstGeom prst="rect">
            <a:avLst/>
          </a:prstGeom>
          <a:noFill/>
          <a:ln cap="flat" cmpd="sng" w="9525">
            <a:solidFill>
              <a:srgbClr val="D8D8D8"/>
            </a:solidFill>
            <a:prstDash val="solid"/>
            <a:round/>
            <a:headEnd len="sm" w="sm" type="none"/>
            <a:tailEnd len="sm" w="sm" type="none"/>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45" name="Google Shape;345;p59"/>
          <p:cNvSpPr/>
          <p:nvPr/>
        </p:nvSpPr>
        <p:spPr>
          <a:xfrm>
            <a:off x="591675" y="4790406"/>
            <a:ext cx="5392800" cy="992472"/>
          </a:xfrm>
          <a:prstGeom prst="rect">
            <a:avLst/>
          </a:prstGeom>
          <a:noFill/>
          <a:ln cap="flat" cmpd="sng" w="9525">
            <a:solidFill>
              <a:srgbClr val="D8D8D8"/>
            </a:solidFill>
            <a:prstDash val="solid"/>
            <a:round/>
            <a:headEnd len="sm" w="sm" type="none"/>
            <a:tailEnd len="sm" w="sm" type="none"/>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rgbClr val="FFFFFF"/>
              </a:solidFill>
              <a:latin typeface="Arial"/>
              <a:ea typeface="Arial"/>
              <a:cs typeface="Arial"/>
              <a:sym typeface="Arial"/>
            </a:endParaRPr>
          </a:p>
        </p:txBody>
      </p:sp>
      <p:sp>
        <p:nvSpPr>
          <p:cNvPr id="346" name="Google Shape;346;p59"/>
          <p:cNvSpPr txBox="1"/>
          <p:nvPr/>
        </p:nvSpPr>
        <p:spPr>
          <a:xfrm>
            <a:off x="1538154" y="4843737"/>
            <a:ext cx="3895200" cy="3657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chemeClr val="dk1"/>
                </a:solidFill>
                <a:latin typeface="Arial"/>
                <a:ea typeface="Arial"/>
                <a:cs typeface="Arial"/>
                <a:sym typeface="Arial"/>
              </a:rPr>
              <a:t>05</a:t>
            </a:r>
            <a:endParaRPr b="1" i="0" sz="1400" u="none" cap="none" strike="noStrike">
              <a:solidFill>
                <a:srgbClr val="000000"/>
              </a:solidFill>
              <a:latin typeface="Arial"/>
              <a:ea typeface="Arial"/>
              <a:cs typeface="Arial"/>
              <a:sym typeface="Arial"/>
            </a:endParaRPr>
          </a:p>
        </p:txBody>
      </p:sp>
      <p:sp>
        <p:nvSpPr>
          <p:cNvPr id="347" name="Google Shape;347;p59"/>
          <p:cNvSpPr txBox="1"/>
          <p:nvPr/>
        </p:nvSpPr>
        <p:spPr>
          <a:xfrm>
            <a:off x="1531366" y="5039961"/>
            <a:ext cx="4309200" cy="7314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chemeClr val="dk1"/>
              </a:buClr>
              <a:buSzPts val="1600"/>
              <a:buFont typeface="Arial"/>
              <a:buNone/>
            </a:pPr>
            <a:r>
              <a:t/>
            </a:r>
            <a:endParaRPr b="0" i="0"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600"/>
              <a:buFont typeface="Arial"/>
              <a:buNone/>
            </a:pPr>
            <a:r>
              <a:rPr b="0" i="0" lang="en-US" sz="1200" u="none" cap="none" strike="noStrike">
                <a:solidFill>
                  <a:schemeClr val="dk1"/>
                </a:solidFill>
                <a:latin typeface="Arial"/>
                <a:ea typeface="Arial"/>
                <a:cs typeface="Arial"/>
                <a:sym typeface="Arial"/>
              </a:rPr>
              <a:t>Taikysite IM įvairiuose kontekstuose: nuo kasdienių užduočių iki visą gyvenimą trunkančio mokymosi..</a:t>
            </a:r>
            <a:endParaRPr b="0" i="0" sz="1000" u="none" cap="none" strike="noStrike">
              <a:solidFill>
                <a:schemeClr val="dk1"/>
              </a:solidFill>
              <a:latin typeface="Arial"/>
              <a:ea typeface="Arial"/>
              <a:cs typeface="Arial"/>
              <a:sym typeface="Arial"/>
            </a:endParaRPr>
          </a:p>
        </p:txBody>
      </p:sp>
      <p:sp>
        <p:nvSpPr>
          <p:cNvPr id="348" name="Google Shape;348;p59"/>
          <p:cNvSpPr txBox="1"/>
          <p:nvPr/>
        </p:nvSpPr>
        <p:spPr>
          <a:xfrm>
            <a:off x="7184804" y="4843737"/>
            <a:ext cx="3895200" cy="3657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chemeClr val="dk1"/>
                </a:solidFill>
                <a:latin typeface="Arial"/>
                <a:ea typeface="Arial"/>
                <a:cs typeface="Arial"/>
                <a:sym typeface="Arial"/>
              </a:rPr>
              <a:t>06</a:t>
            </a:r>
            <a:endParaRPr b="1" i="0" sz="1400" u="none" cap="none" strike="noStrike">
              <a:solidFill>
                <a:srgbClr val="000000"/>
              </a:solidFill>
              <a:latin typeface="Arial"/>
              <a:ea typeface="Arial"/>
              <a:cs typeface="Arial"/>
              <a:sym typeface="Arial"/>
            </a:endParaRPr>
          </a:p>
        </p:txBody>
      </p:sp>
      <p:sp>
        <p:nvSpPr>
          <p:cNvPr id="349" name="Google Shape;349;p59"/>
          <p:cNvSpPr/>
          <p:nvPr/>
        </p:nvSpPr>
        <p:spPr>
          <a:xfrm>
            <a:off x="6407782" y="4909278"/>
            <a:ext cx="682800" cy="682800"/>
          </a:xfrm>
          <a:prstGeom prst="ellipse">
            <a:avLst/>
          </a:prstGeom>
          <a:solidFill>
            <a:srgbClr val="E3E7E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50" name="Google Shape;350;p59"/>
          <p:cNvSpPr/>
          <p:nvPr/>
        </p:nvSpPr>
        <p:spPr>
          <a:xfrm>
            <a:off x="797097" y="4914507"/>
            <a:ext cx="682800" cy="682800"/>
          </a:xfrm>
          <a:prstGeom prst="ellipse">
            <a:avLst/>
          </a:prstGeom>
          <a:solidFill>
            <a:srgbClr val="E3E7E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51" name="Google Shape;351;p59"/>
          <p:cNvSpPr txBox="1"/>
          <p:nvPr/>
        </p:nvSpPr>
        <p:spPr>
          <a:xfrm>
            <a:off x="7184798" y="5036135"/>
            <a:ext cx="4399743" cy="7314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374151"/>
              </a:buClr>
              <a:buSzPts val="1600"/>
              <a:buFont typeface="Arial"/>
              <a:buNone/>
            </a:pPr>
            <a:r>
              <a:t/>
            </a:r>
            <a:endParaRPr b="0" i="0"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374151"/>
              </a:buClr>
              <a:buSzPts val="1600"/>
              <a:buFont typeface="Arial"/>
              <a:buNone/>
            </a:pPr>
            <a:r>
              <a:rPr b="0" i="0" lang="en-US" sz="1200" u="none" cap="none" strike="noStrike">
                <a:solidFill>
                  <a:schemeClr val="dk1"/>
                </a:solidFill>
                <a:latin typeface="Arial"/>
                <a:ea typeface="Arial"/>
                <a:cs typeface="Arial"/>
                <a:sym typeface="Arial"/>
              </a:rPr>
              <a:t>Naudodami pateiktus pavyzdžius, kursite ir pritaikysite IM grįstas veiklas, </a:t>
            </a:r>
            <a:endParaRPr b="0" i="0" sz="1699" u="none" cap="none" strike="noStrike">
              <a:solidFill>
                <a:schemeClr val="dk1"/>
              </a:solidFill>
              <a:latin typeface="Arial"/>
              <a:ea typeface="Arial"/>
              <a:cs typeface="Arial"/>
              <a:sym typeface="Arial"/>
            </a:endParaRPr>
          </a:p>
        </p:txBody>
      </p:sp>
      <p:pic>
        <p:nvPicPr>
          <p:cNvPr descr="A brain in a circle&#10;&#10;AI-generated content may be incorrect." id="352" name="Google Shape;352;p59"/>
          <p:cNvPicPr preferRelativeResize="0"/>
          <p:nvPr/>
        </p:nvPicPr>
        <p:blipFill rotWithShape="1">
          <a:blip r:embed="rId3">
            <a:alphaModFix/>
          </a:blip>
          <a:srcRect b="0" l="0" r="0" t="0"/>
          <a:stretch/>
        </p:blipFill>
        <p:spPr>
          <a:xfrm>
            <a:off x="647567" y="2472603"/>
            <a:ext cx="982800" cy="982800"/>
          </a:xfrm>
          <a:prstGeom prst="rect">
            <a:avLst/>
          </a:prstGeom>
          <a:noFill/>
          <a:ln>
            <a:noFill/>
          </a:ln>
        </p:spPr>
      </p:pic>
      <p:pic>
        <p:nvPicPr>
          <p:cNvPr descr="A book and paper plane&#10;&#10;AI-generated content may be incorrect." id="353" name="Google Shape;353;p59"/>
          <p:cNvPicPr preferRelativeResize="0"/>
          <p:nvPr/>
        </p:nvPicPr>
        <p:blipFill rotWithShape="1">
          <a:blip r:embed="rId4">
            <a:alphaModFix/>
          </a:blip>
          <a:srcRect b="0" l="0" r="0" t="0"/>
          <a:stretch/>
        </p:blipFill>
        <p:spPr>
          <a:xfrm>
            <a:off x="647567" y="3616472"/>
            <a:ext cx="982800" cy="982800"/>
          </a:xfrm>
          <a:prstGeom prst="rect">
            <a:avLst/>
          </a:prstGeom>
          <a:noFill/>
          <a:ln>
            <a:noFill/>
          </a:ln>
        </p:spPr>
      </p:pic>
      <p:pic>
        <p:nvPicPr>
          <p:cNvPr descr="A purple puzzle piece in a circle&#10;&#10;AI-generated content may be incorrect." id="354" name="Google Shape;354;p59"/>
          <p:cNvPicPr preferRelativeResize="0"/>
          <p:nvPr/>
        </p:nvPicPr>
        <p:blipFill rotWithShape="1">
          <a:blip r:embed="rId5">
            <a:alphaModFix/>
          </a:blip>
          <a:srcRect b="0" l="0" r="0" t="0"/>
          <a:stretch/>
        </p:blipFill>
        <p:spPr>
          <a:xfrm>
            <a:off x="6254384" y="3610863"/>
            <a:ext cx="994018" cy="994018"/>
          </a:xfrm>
          <a:prstGeom prst="rect">
            <a:avLst/>
          </a:prstGeom>
          <a:noFill/>
          <a:ln>
            <a:noFill/>
          </a:ln>
        </p:spPr>
      </p:pic>
      <p:pic>
        <p:nvPicPr>
          <p:cNvPr descr="A yellow and white square with a pencil in it&#10;&#10;AI-generated content may be incorrect." id="355" name="Google Shape;355;p59"/>
          <p:cNvPicPr preferRelativeResize="0"/>
          <p:nvPr/>
        </p:nvPicPr>
        <p:blipFill rotWithShape="1">
          <a:blip r:embed="rId6">
            <a:alphaModFix/>
          </a:blip>
          <a:srcRect b="0" l="0" r="0" t="0"/>
          <a:stretch/>
        </p:blipFill>
        <p:spPr>
          <a:xfrm>
            <a:off x="6247778" y="4773403"/>
            <a:ext cx="980920" cy="980920"/>
          </a:xfrm>
          <a:prstGeom prst="rect">
            <a:avLst/>
          </a:prstGeom>
          <a:noFill/>
          <a:ln>
            <a:noFill/>
          </a:ln>
        </p:spPr>
      </p:pic>
      <p:pic>
        <p:nvPicPr>
          <p:cNvPr descr="A logo of a graduation cap&#10;&#10;AI-generated content may be incorrect." id="356" name="Google Shape;356;p59"/>
          <p:cNvPicPr preferRelativeResize="0"/>
          <p:nvPr/>
        </p:nvPicPr>
        <p:blipFill rotWithShape="1">
          <a:blip r:embed="rId7">
            <a:alphaModFix/>
          </a:blip>
          <a:srcRect b="0" l="0" r="0" t="0"/>
          <a:stretch/>
        </p:blipFill>
        <p:spPr>
          <a:xfrm>
            <a:off x="6247778" y="2473543"/>
            <a:ext cx="980921" cy="980921"/>
          </a:xfrm>
          <a:prstGeom prst="rect">
            <a:avLst/>
          </a:prstGeom>
          <a:noFill/>
          <a:ln>
            <a:noFill/>
          </a:ln>
        </p:spPr>
      </p:pic>
      <p:pic>
        <p:nvPicPr>
          <p:cNvPr descr="A planet earth in a circle&#10;&#10;AI-generated content may be incorrect." id="357" name="Google Shape;357;p59"/>
          <p:cNvPicPr preferRelativeResize="0"/>
          <p:nvPr/>
        </p:nvPicPr>
        <p:blipFill rotWithShape="1">
          <a:blip r:embed="rId8">
            <a:alphaModFix/>
          </a:blip>
          <a:srcRect b="0" l="0" r="0" t="0"/>
          <a:stretch/>
        </p:blipFill>
        <p:spPr>
          <a:xfrm>
            <a:off x="648507" y="4773403"/>
            <a:ext cx="980920" cy="980920"/>
          </a:xfrm>
          <a:prstGeom prst="rect">
            <a:avLst/>
          </a:prstGeom>
          <a:noFill/>
          <a:ln>
            <a:noFill/>
          </a:ln>
        </p:spPr>
      </p:pic>
      <p:sp>
        <p:nvSpPr>
          <p:cNvPr id="358" name="Google Shape;358;p59"/>
          <p:cNvSpPr txBox="1"/>
          <p:nvPr/>
        </p:nvSpPr>
        <p:spPr>
          <a:xfrm>
            <a:off x="531100" y="6040354"/>
            <a:ext cx="11129801"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Esate pasiruošę? Sužinokime, kaip informatinis mąstymas gali atverti naujas galimybes suaugusiųjų švietimo srityje.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62" name="Shape 362"/>
        <p:cNvGrpSpPr/>
        <p:nvPr/>
      </p:nvGrpSpPr>
      <p:grpSpPr>
        <a:xfrm>
          <a:off x="0" y="0"/>
          <a:ext cx="0" cy="0"/>
          <a:chOff x="0" y="0"/>
          <a:chExt cx="0" cy="0"/>
        </a:xfrm>
      </p:grpSpPr>
      <p:sp>
        <p:nvSpPr>
          <p:cNvPr id="363" name="Google Shape;363;p60"/>
          <p:cNvSpPr txBox="1"/>
          <p:nvPr/>
        </p:nvSpPr>
        <p:spPr>
          <a:xfrm>
            <a:off x="4004905" y="986597"/>
            <a:ext cx="7527830" cy="4094897"/>
          </a:xfrm>
          <a:prstGeom prst="rect">
            <a:avLst/>
          </a:prstGeom>
          <a:noFill/>
          <a:ln>
            <a:noFill/>
          </a:ln>
        </p:spPr>
        <p:txBody>
          <a:bodyPr anchorCtr="0" anchor="t" bIns="45700" lIns="91425" spcFirstLastPara="1" rIns="91425" wrap="square" tIns="45700">
            <a:normAutofit/>
          </a:bodyPr>
          <a:lstStyle/>
          <a:p>
            <a:pPr indent="0" lvl="0" marL="0" marR="0" rtl="0" algn="just">
              <a:lnSpc>
                <a:spcPct val="107000"/>
              </a:lnSpc>
              <a:spcBef>
                <a:spcPts val="1000"/>
              </a:spcBef>
              <a:spcAft>
                <a:spcPts val="0"/>
              </a:spcAft>
              <a:buClr>
                <a:srgbClr val="293737"/>
              </a:buClr>
              <a:buSzPts val="1680"/>
              <a:buFont typeface="Arial"/>
              <a:buNone/>
            </a:pPr>
            <a:r>
              <a:rPr b="0" i="0" lang="en-US" sz="1800" u="none" cap="none" strike="noStrike">
                <a:solidFill>
                  <a:schemeClr val="dk1"/>
                </a:solidFill>
                <a:latin typeface="Arial"/>
                <a:ea typeface="Arial"/>
                <a:cs typeface="Arial"/>
                <a:sym typeface="Arial"/>
              </a:rPr>
              <a:t>Šiame module sužinosite, kaip mąsto kompiuteriai, ir principus, kurie lemia informatinį mąstymą. </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000"/>
              </a:spcBef>
              <a:spcAft>
                <a:spcPts val="0"/>
              </a:spcAft>
              <a:buClr>
                <a:srgbClr val="293737"/>
              </a:buClr>
              <a:buSzPts val="1680"/>
              <a:buFont typeface="Arial"/>
              <a:buNone/>
            </a:pPr>
            <a:r>
              <a:rPr b="0" i="0" lang="en-US" sz="1800" u="none" cap="none" strike="noStrike">
                <a:solidFill>
                  <a:schemeClr val="dk1"/>
                </a:solidFill>
                <a:latin typeface="Arial"/>
                <a:ea typeface="Arial"/>
                <a:cs typeface="Arial"/>
                <a:sym typeface="Arial"/>
              </a:rPr>
              <a:t>Nagrinėsime šio mąstymo būdo konceptualiąją esmę, sutelkdami dėmesį į pagrindinius elementus, tokius kaip dekompozicija, šablonų atpažinimas, abstrakcija ir algoritminis mąstymas, ir kaip šie procesai padeda struktūruoti ir efektyviai spręsti problemas. Apžvelgsime, kaip šis požiūris buvo priimtas privalomojo ugdymo srityje daugelyje Europos šalių ir analizuosime jo potencialią taikant suaugusiųjų švietimo srityje. </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000"/>
              </a:spcBef>
              <a:spcAft>
                <a:spcPts val="0"/>
              </a:spcAft>
              <a:buClr>
                <a:srgbClr val="293737"/>
              </a:buClr>
              <a:buSzPts val="1680"/>
              <a:buFont typeface="Arial"/>
              <a:buNone/>
            </a:pPr>
            <a:r>
              <a:rPr b="0" i="0" lang="en-US" sz="1800" u="none" cap="none" strike="noStrike">
                <a:solidFill>
                  <a:schemeClr val="dk1"/>
                </a:solidFill>
                <a:latin typeface="Arial"/>
                <a:ea typeface="Arial"/>
                <a:cs typeface="Arial"/>
                <a:sym typeface="Arial"/>
              </a:rPr>
              <a:t>Išmoksite atpažinti šiuos principus kasdieniame gyvenime ir juos taikyti suaugusiųjų švietimo kontekstuose, naudodamiesi praktiniais pavyzdžiais.</a:t>
            </a:r>
            <a:endParaRPr b="0" i="0" sz="1400" u="none" cap="none" strike="noStrike">
              <a:solidFill>
                <a:srgbClr val="000000"/>
              </a:solidFill>
              <a:latin typeface="Arial"/>
              <a:ea typeface="Arial"/>
              <a:cs typeface="Arial"/>
              <a:sym typeface="Arial"/>
            </a:endParaRPr>
          </a:p>
        </p:txBody>
      </p:sp>
      <p:pic>
        <p:nvPicPr>
          <p:cNvPr descr="Imagen que contiene electrónica, circuito&#10;&#10;Descripción generada automáticamente" id="364" name="Google Shape;364;p60"/>
          <p:cNvPicPr preferRelativeResize="0"/>
          <p:nvPr/>
        </p:nvPicPr>
        <p:blipFill rotWithShape="1">
          <a:blip r:embed="rId3">
            <a:alphaModFix/>
          </a:blip>
          <a:srcRect b="0" l="6035" r="6035" t="0"/>
          <a:stretch/>
        </p:blipFill>
        <p:spPr>
          <a:xfrm>
            <a:off x="0" y="0"/>
            <a:ext cx="3390900" cy="6858000"/>
          </a:xfrm>
          <a:prstGeom prst="rect">
            <a:avLst/>
          </a:prstGeom>
          <a:noFill/>
          <a:ln>
            <a:noFill/>
          </a:ln>
        </p:spPr>
      </p:pic>
      <p:sp>
        <p:nvSpPr>
          <p:cNvPr id="365" name="Google Shape;365;p60"/>
          <p:cNvSpPr/>
          <p:nvPr/>
        </p:nvSpPr>
        <p:spPr>
          <a:xfrm>
            <a:off x="4127088" y="5136775"/>
            <a:ext cx="7283400" cy="1250700"/>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chemeClr val="dk1"/>
                </a:solidFill>
                <a:latin typeface="Arial"/>
                <a:ea typeface="Arial"/>
                <a:cs typeface="Arial"/>
                <a:sym typeface="Arial"/>
              </a:rPr>
              <a:t>Naudokite šį modulį, kad padėtumėte savo studentams ugdyti</a:t>
            </a:r>
            <a:endParaRPr b="0" i="1"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chemeClr val="dk1"/>
                </a:solidFill>
                <a:latin typeface="Arial"/>
                <a:ea typeface="Arial"/>
                <a:cs typeface="Arial"/>
                <a:sym typeface="Arial"/>
              </a:rPr>
              <a:t>mąstymo procesą, kurį jie galėtų taikyti ne tik klasėje.</a:t>
            </a:r>
            <a:endParaRPr b="0" i="0" sz="1800" u="none" cap="none" strike="noStrike">
              <a:solidFill>
                <a:schemeClr val="dk1"/>
              </a:solidFill>
              <a:latin typeface="Arial"/>
              <a:ea typeface="Arial"/>
              <a:cs typeface="Arial"/>
              <a:sym typeface="Arial"/>
            </a:endParaRPr>
          </a:p>
        </p:txBody>
      </p:sp>
      <p:pic>
        <p:nvPicPr>
          <p:cNvPr descr="Imagen que contiene firmar, dibujo, reloj, señal&#10;&#10;El contenido generado por IA puede ser incorrecto." id="366" name="Google Shape;366;p60"/>
          <p:cNvPicPr preferRelativeResize="0"/>
          <p:nvPr/>
        </p:nvPicPr>
        <p:blipFill rotWithShape="1">
          <a:blip r:embed="rId4">
            <a:alphaModFix/>
          </a:blip>
          <a:srcRect b="0" l="0" r="0" t="0"/>
          <a:stretch/>
        </p:blipFill>
        <p:spPr>
          <a:xfrm>
            <a:off x="11003003" y="5216831"/>
            <a:ext cx="1059463" cy="1059463"/>
          </a:xfrm>
          <a:prstGeom prst="rect">
            <a:avLst/>
          </a:prstGeom>
          <a:noFill/>
          <a:ln>
            <a:noFill/>
          </a:ln>
        </p:spPr>
      </p:pic>
      <p:sp>
        <p:nvSpPr>
          <p:cNvPr id="367" name="Google Shape;367;p6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368" name="Google Shape;368;p60"/>
          <p:cNvSpPr txBox="1"/>
          <p:nvPr>
            <p:ph type="title"/>
          </p:nvPr>
        </p:nvSpPr>
        <p:spPr>
          <a:xfrm>
            <a:off x="3486276" y="342900"/>
            <a:ext cx="6339459" cy="643697"/>
          </a:xfrm>
          <a:prstGeom prst="rect">
            <a:avLst/>
          </a:prstGeom>
          <a:noFill/>
          <a:ln>
            <a:noFill/>
          </a:ln>
        </p:spPr>
        <p:txBody>
          <a:bodyPr anchorCtr="0" anchor="b" bIns="45700" lIns="91425" spcFirstLastPara="1" rIns="91425" wrap="square" tIns="45700">
            <a:noAutofit/>
          </a:bodyPr>
          <a:lstStyle/>
          <a:p>
            <a:pPr indent="-50800" lvl="0" marL="228600" rtl="0" algn="ctr">
              <a:lnSpc>
                <a:spcPct val="100000"/>
              </a:lnSpc>
              <a:spcBef>
                <a:spcPts val="0"/>
              </a:spcBef>
              <a:spcAft>
                <a:spcPts val="0"/>
              </a:spcAft>
              <a:buSzPts val="2400"/>
              <a:buNone/>
            </a:pPr>
            <a:r>
              <a:rPr b="1" lang="en-US">
                <a:solidFill>
                  <a:schemeClr val="dk1"/>
                </a:solidFill>
                <a:latin typeface="Arial"/>
                <a:ea typeface="Arial"/>
                <a:cs typeface="Arial"/>
                <a:sym typeface="Arial"/>
              </a:rPr>
              <a:t>SVEIKI ATVYKĘ Į 1 MODULĮ</a:t>
            </a:r>
            <a:endParaRPr b="1">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74" name="Shape 374"/>
        <p:cNvGrpSpPr/>
        <p:nvPr/>
      </p:nvGrpSpPr>
      <p:grpSpPr>
        <a:xfrm>
          <a:off x="0" y="0"/>
          <a:ext cx="0" cy="0"/>
          <a:chOff x="0" y="0"/>
          <a:chExt cx="0" cy="0"/>
        </a:xfrm>
      </p:grpSpPr>
      <p:sp>
        <p:nvSpPr>
          <p:cNvPr id="375" name="Google Shape;375;p61"/>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76" name="Google Shape;376;p61"/>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77" name="Google Shape;377;p61"/>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en-US">
                <a:latin typeface="Arial"/>
                <a:ea typeface="Arial"/>
                <a:cs typeface="Arial"/>
                <a:sym typeface="Arial"/>
              </a:rPr>
              <a:t>MODULIO STRUKTŪRA</a:t>
            </a:r>
            <a:endParaRPr b="1">
              <a:latin typeface="Arial"/>
              <a:ea typeface="Arial"/>
              <a:cs typeface="Arial"/>
              <a:sym typeface="Arial"/>
            </a:endParaRPr>
          </a:p>
        </p:txBody>
      </p:sp>
      <p:sp>
        <p:nvSpPr>
          <p:cNvPr id="378" name="Google Shape;378;p61"/>
          <p:cNvSpPr txBox="1"/>
          <p:nvPr/>
        </p:nvSpPr>
        <p:spPr>
          <a:xfrm>
            <a:off x="603456" y="1032032"/>
            <a:ext cx="5686600"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1 Skyrius. Kas yra informatinis mąstymas?</a:t>
            </a:r>
            <a:endParaRPr b="1" i="0" sz="1400" u="none" cap="none" strike="noStrike">
              <a:solidFill>
                <a:srgbClr val="678877"/>
              </a:solidFill>
              <a:latin typeface="Arial"/>
              <a:ea typeface="Arial"/>
              <a:cs typeface="Arial"/>
              <a:sym typeface="Arial"/>
            </a:endParaRPr>
          </a:p>
        </p:txBody>
      </p:sp>
      <p:sp>
        <p:nvSpPr>
          <p:cNvPr id="379" name="Google Shape;379;p61"/>
          <p:cNvSpPr txBox="1"/>
          <p:nvPr/>
        </p:nvSpPr>
        <p:spPr>
          <a:xfrm>
            <a:off x="780161" y="1588248"/>
            <a:ext cx="4702638" cy="945684"/>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Informatinio mąstymo apibrėžimas ir pagrindiniai principai</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Sąvokos kilmė ir raida</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Pagrindinės savybės</a:t>
            </a:r>
            <a:endParaRPr b="0" i="0" sz="1400" u="none" cap="none" strike="noStrike">
              <a:solidFill>
                <a:schemeClr val="dk1"/>
              </a:solidFill>
              <a:latin typeface="Arial"/>
              <a:ea typeface="Arial"/>
              <a:cs typeface="Arial"/>
              <a:sym typeface="Arial"/>
            </a:endParaRPr>
          </a:p>
        </p:txBody>
      </p:sp>
      <p:sp>
        <p:nvSpPr>
          <p:cNvPr id="380" name="Google Shape;380;p61"/>
          <p:cNvSpPr txBox="1"/>
          <p:nvPr/>
        </p:nvSpPr>
        <p:spPr>
          <a:xfrm>
            <a:off x="603456" y="2694745"/>
            <a:ext cx="5229400" cy="799611"/>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2 Skyrius. Informatinio mąstymo vertė suaugusiųjų švietimo srityje</a:t>
            </a:r>
            <a:endParaRPr b="1" i="0" sz="1400" u="none" cap="none" strike="noStrike">
              <a:solidFill>
                <a:srgbClr val="678877"/>
              </a:solidFill>
              <a:latin typeface="Arial"/>
              <a:ea typeface="Arial"/>
              <a:cs typeface="Arial"/>
              <a:sym typeface="Arial"/>
            </a:endParaRPr>
          </a:p>
        </p:txBody>
      </p:sp>
      <p:sp>
        <p:nvSpPr>
          <p:cNvPr id="381" name="Google Shape;381;p61"/>
          <p:cNvSpPr txBox="1"/>
          <p:nvPr/>
        </p:nvSpPr>
        <p:spPr>
          <a:xfrm>
            <a:off x="603456" y="4433502"/>
            <a:ext cx="5407200" cy="709997"/>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3 Skyrius. Informatinis mąstymas, žmogiškasis mąstymas ir IM</a:t>
            </a:r>
            <a:endParaRPr b="1" i="0" sz="1400" u="none" cap="none" strike="noStrike">
              <a:solidFill>
                <a:srgbClr val="678877"/>
              </a:solidFill>
              <a:latin typeface="Arial"/>
              <a:ea typeface="Arial"/>
              <a:cs typeface="Arial"/>
              <a:sym typeface="Arial"/>
            </a:endParaRPr>
          </a:p>
        </p:txBody>
      </p:sp>
      <p:sp>
        <p:nvSpPr>
          <p:cNvPr id="382" name="Google Shape;382;p61"/>
          <p:cNvSpPr txBox="1"/>
          <p:nvPr/>
        </p:nvSpPr>
        <p:spPr>
          <a:xfrm>
            <a:off x="780161" y="3494356"/>
            <a:ext cx="4702638" cy="799611"/>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Kodėl informatinis mąstymas svarbus?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Kasdieniai IM taikymo pavyzdžiai</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Nauda suaugusiesiems besimokantiesiems</a:t>
            </a:r>
            <a:endParaRPr b="0" i="0" sz="1400" u="none" cap="none" strike="noStrike">
              <a:solidFill>
                <a:srgbClr val="000000"/>
              </a:solidFill>
              <a:latin typeface="Arial"/>
              <a:ea typeface="Arial"/>
              <a:cs typeface="Arial"/>
              <a:sym typeface="Arial"/>
            </a:endParaRPr>
          </a:p>
        </p:txBody>
      </p:sp>
      <p:sp>
        <p:nvSpPr>
          <p:cNvPr id="383" name="Google Shape;383;p61"/>
          <p:cNvSpPr txBox="1"/>
          <p:nvPr/>
        </p:nvSpPr>
        <p:spPr>
          <a:xfrm>
            <a:off x="780161" y="5184004"/>
            <a:ext cx="5045538" cy="1030529"/>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Kaip kompiuteriai apdoroja informaciją</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Kaip mąsto žmonės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Abiejų mąstymo būdų palyginimas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Programavimas ir IM: esminiai skirtumai</a:t>
            </a:r>
            <a:endParaRPr b="0" i="0" sz="1400" u="none" cap="none" strike="noStrike">
              <a:solidFill>
                <a:schemeClr val="dk1"/>
              </a:solidFill>
              <a:latin typeface="Arial"/>
              <a:ea typeface="Arial"/>
              <a:cs typeface="Arial"/>
              <a:sym typeface="Arial"/>
            </a:endParaRPr>
          </a:p>
        </p:txBody>
      </p:sp>
      <p:sp>
        <p:nvSpPr>
          <p:cNvPr id="384" name="Google Shape;384;p61"/>
          <p:cNvSpPr txBox="1"/>
          <p:nvPr/>
        </p:nvSpPr>
        <p:spPr>
          <a:xfrm>
            <a:off x="6574106" y="1032032"/>
            <a:ext cx="5082462"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4 Skyrius. Pagrindiniai informatinio mąstymo principai</a:t>
            </a:r>
            <a:endParaRPr b="1" i="0" sz="1400" u="none" cap="none" strike="noStrike">
              <a:solidFill>
                <a:srgbClr val="678877"/>
              </a:solidFill>
              <a:latin typeface="Arial"/>
              <a:ea typeface="Arial"/>
              <a:cs typeface="Arial"/>
              <a:sym typeface="Arial"/>
            </a:endParaRPr>
          </a:p>
        </p:txBody>
      </p:sp>
      <p:sp>
        <p:nvSpPr>
          <p:cNvPr id="385" name="Google Shape;385;p61"/>
          <p:cNvSpPr txBox="1"/>
          <p:nvPr/>
        </p:nvSpPr>
        <p:spPr>
          <a:xfrm>
            <a:off x="6855506" y="1809574"/>
            <a:ext cx="4702638" cy="945684"/>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Dekompozicija</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Šablonų atpažinimas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Abstrakcija</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Algoritminis mąstymas</a:t>
            </a:r>
            <a:endParaRPr b="0" i="0" sz="1400" u="none" cap="none" strike="noStrike">
              <a:solidFill>
                <a:srgbClr val="000000"/>
              </a:solidFill>
              <a:latin typeface="Arial"/>
              <a:ea typeface="Arial"/>
              <a:cs typeface="Arial"/>
              <a:sym typeface="Arial"/>
            </a:endParaRPr>
          </a:p>
        </p:txBody>
      </p:sp>
      <p:sp>
        <p:nvSpPr>
          <p:cNvPr id="386" name="Google Shape;386;p61"/>
          <p:cNvSpPr txBox="1"/>
          <p:nvPr/>
        </p:nvSpPr>
        <p:spPr>
          <a:xfrm>
            <a:off x="6574106" y="2904625"/>
            <a:ext cx="5229400"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5 Skyrius. Informatinis mąstymas Europos švietimo srityje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99"/>
              <a:buFont typeface="Arial"/>
              <a:buNone/>
            </a:pPr>
            <a:r>
              <a:t/>
            </a:r>
            <a:endParaRPr b="0" i="0" sz="1400" u="none" cap="none" strike="noStrike">
              <a:solidFill>
                <a:schemeClr val="dk1"/>
              </a:solidFill>
              <a:latin typeface="Arial"/>
              <a:ea typeface="Arial"/>
              <a:cs typeface="Arial"/>
              <a:sym typeface="Arial"/>
            </a:endParaRPr>
          </a:p>
        </p:txBody>
      </p:sp>
      <p:sp>
        <p:nvSpPr>
          <p:cNvPr id="387" name="Google Shape;387;p61"/>
          <p:cNvSpPr txBox="1"/>
          <p:nvPr/>
        </p:nvSpPr>
        <p:spPr>
          <a:xfrm>
            <a:off x="6855506" y="3646244"/>
            <a:ext cx="4702638" cy="606410"/>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Dabartinė IM padėtis Europoje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Kaip skirtingos šalys integruoja IM</a:t>
            </a:r>
            <a:endParaRPr b="0" i="0" sz="1400" u="none" cap="none" strike="noStrike">
              <a:solidFill>
                <a:srgbClr val="000000"/>
              </a:solidFill>
              <a:latin typeface="Arial"/>
              <a:ea typeface="Arial"/>
              <a:cs typeface="Arial"/>
              <a:sym typeface="Arial"/>
            </a:endParaRPr>
          </a:p>
        </p:txBody>
      </p:sp>
      <p:sp>
        <p:nvSpPr>
          <p:cNvPr id="388" name="Google Shape;388;p61"/>
          <p:cNvSpPr txBox="1"/>
          <p:nvPr/>
        </p:nvSpPr>
        <p:spPr>
          <a:xfrm>
            <a:off x="6574106" y="4359794"/>
            <a:ext cx="5013200"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6 Skyrius. Atvejų analizė ir veiklos</a:t>
            </a:r>
            <a:endParaRPr b="1" i="0" sz="1400" u="none" cap="none" strike="noStrike">
              <a:solidFill>
                <a:srgbClr val="678877"/>
              </a:solidFill>
              <a:latin typeface="Arial"/>
              <a:ea typeface="Arial"/>
              <a:cs typeface="Arial"/>
              <a:sym typeface="Arial"/>
            </a:endParaRPr>
          </a:p>
        </p:txBody>
      </p:sp>
      <p:sp>
        <p:nvSpPr>
          <p:cNvPr id="389" name="Google Shape;389;p61"/>
          <p:cNvSpPr txBox="1"/>
          <p:nvPr/>
        </p:nvSpPr>
        <p:spPr>
          <a:xfrm>
            <a:off x="6855506" y="4788203"/>
            <a:ext cx="4702638" cy="945684"/>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Realūs IM taikymo pavyzdžiai</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Interaktyvūs pratimai dekompozicijai, šablonų atpažinimui, abstrakcijai ir algoritminiam mąstymui suprastii ir taikyti</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95" name="Shape 395"/>
        <p:cNvGrpSpPr/>
        <p:nvPr/>
      </p:nvGrpSpPr>
      <p:grpSpPr>
        <a:xfrm>
          <a:off x="0" y="0"/>
          <a:ext cx="0" cy="0"/>
          <a:chOff x="0" y="0"/>
          <a:chExt cx="0" cy="0"/>
        </a:xfrm>
      </p:grpSpPr>
      <p:sp>
        <p:nvSpPr>
          <p:cNvPr id="396" name="Google Shape;396;p2"/>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97" name="Google Shape;397;p2"/>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98" name="Google Shape;398;p2"/>
          <p:cNvSpPr/>
          <p:nvPr/>
        </p:nvSpPr>
        <p:spPr>
          <a:xfrm>
            <a:off x="917964" y="2096904"/>
            <a:ext cx="3687287" cy="243143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A5A5A5"/>
              </a:buClr>
              <a:buSzPts val="2000"/>
              <a:buFont typeface="Gill Sans"/>
              <a:buNone/>
            </a:pPr>
            <a:r>
              <a:rPr b="0" i="0" lang="en-US" sz="2000" u="none" cap="none" strike="noStrike">
                <a:solidFill>
                  <a:schemeClr val="dk1"/>
                </a:solidFill>
                <a:latin typeface="Arial"/>
                <a:ea typeface="Arial"/>
                <a:cs typeface="Arial"/>
                <a:sym typeface="Arial"/>
              </a:rPr>
              <a:t>Šio kurso pabaigoje jūs, kaip pedagogas, galėsite…</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800"/>
              <a:buFont typeface="Gill Sans"/>
              <a:buNone/>
            </a:pPr>
            <a:r>
              <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Gill Sans"/>
              <a:buNone/>
            </a:pPr>
            <a:r>
              <a:rPr b="0" i="0" lang="en-US" sz="4000" u="none" cap="none" strike="noStrike">
                <a:solidFill>
                  <a:schemeClr val="dk1"/>
                </a:solidFill>
                <a:latin typeface="Arial"/>
                <a:ea typeface="Arial"/>
                <a:cs typeface="Arial"/>
                <a:sym typeface="Arial"/>
              </a:rPr>
              <a:t>Mokymosi rezultatai</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800"/>
              <a:buFont typeface="Gill Sans"/>
              <a:buNone/>
            </a:pPr>
            <a:br>
              <a:rPr b="0" i="0" lang="en-US" sz="800" u="none" cap="none" strike="noStrike">
                <a:solidFill>
                  <a:schemeClr val="dk1"/>
                </a:solidFill>
                <a:latin typeface="Arial"/>
                <a:ea typeface="Arial"/>
                <a:cs typeface="Arial"/>
                <a:sym typeface="Arial"/>
              </a:rPr>
            </a:br>
            <a:endParaRPr b="0" i="0" sz="800" u="none" cap="none" strike="noStrike">
              <a:solidFill>
                <a:schemeClr val="dk1"/>
              </a:solidFill>
              <a:latin typeface="Arial"/>
              <a:ea typeface="Arial"/>
              <a:cs typeface="Arial"/>
              <a:sym typeface="Arial"/>
            </a:endParaRPr>
          </a:p>
        </p:txBody>
      </p:sp>
      <p:grpSp>
        <p:nvGrpSpPr>
          <p:cNvPr id="399" name="Google Shape;399;p2"/>
          <p:cNvGrpSpPr/>
          <p:nvPr/>
        </p:nvGrpSpPr>
        <p:grpSpPr>
          <a:xfrm>
            <a:off x="4813445" y="808781"/>
            <a:ext cx="6302895" cy="5195659"/>
            <a:chOff x="0" y="-10023"/>
            <a:chExt cx="6302895" cy="5195659"/>
          </a:xfrm>
        </p:grpSpPr>
        <p:sp>
          <p:nvSpPr>
            <p:cNvPr id="400" name="Google Shape;400;p2"/>
            <p:cNvSpPr/>
            <p:nvPr/>
          </p:nvSpPr>
          <p:spPr>
            <a:xfrm>
              <a:off x="0" y="34755"/>
              <a:ext cx="6302895" cy="917280"/>
            </a:xfrm>
            <a:prstGeom prst="roundRect">
              <a:avLst>
                <a:gd fmla="val 16667" name="adj"/>
              </a:avLst>
            </a:prstGeom>
            <a:solidFill>
              <a:srgbClr val="83B8DF"/>
            </a:solidFill>
            <a:ln cap="flat" cmpd="sng" w="12700">
              <a:solidFill>
                <a:srgbClr val="F9ECE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1" name="Google Shape;401;p2"/>
            <p:cNvSpPr txBox="1"/>
            <p:nvPr/>
          </p:nvSpPr>
          <p:spPr>
            <a:xfrm>
              <a:off x="89556" y="-10023"/>
              <a:ext cx="6213300" cy="827700"/>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chemeClr val="lt1"/>
                </a:buClr>
                <a:buSzPts val="1800"/>
                <a:buFont typeface="Gill Sans"/>
                <a:buNone/>
              </a:pPr>
              <a:r>
                <a:rPr b="1" i="0" lang="en-US" sz="1400" u="none" cap="none" strike="noStrike">
                  <a:solidFill>
                    <a:schemeClr val="lt1"/>
                  </a:solidFill>
                  <a:latin typeface="Arial"/>
                  <a:ea typeface="Arial"/>
                  <a:cs typeface="Arial"/>
                  <a:sym typeface="Arial"/>
                </a:rPr>
                <a:t>Apibūdinti, </a:t>
              </a:r>
              <a:r>
                <a:rPr b="0" i="0" lang="en-US" sz="1400" u="none" cap="none" strike="noStrike">
                  <a:solidFill>
                    <a:schemeClr val="lt1"/>
                  </a:solidFill>
                  <a:latin typeface="Arial"/>
                  <a:ea typeface="Arial"/>
                  <a:cs typeface="Arial"/>
                  <a:sym typeface="Arial"/>
                </a:rPr>
                <a:t>kas yra informatinis mąstymas (IM) ir kuo jis skiriasi nuo žmogaus mąstymo proceso.</a:t>
              </a:r>
              <a:endParaRPr b="0" i="0" sz="1400" u="none" cap="none" strike="noStrike">
                <a:solidFill>
                  <a:schemeClr val="lt1"/>
                </a:solidFill>
                <a:latin typeface="Arial"/>
                <a:ea typeface="Arial"/>
                <a:cs typeface="Arial"/>
                <a:sym typeface="Arial"/>
              </a:endParaRPr>
            </a:p>
          </p:txBody>
        </p:sp>
        <p:sp>
          <p:nvSpPr>
            <p:cNvPr id="402" name="Google Shape;402;p2"/>
            <p:cNvSpPr/>
            <p:nvPr/>
          </p:nvSpPr>
          <p:spPr>
            <a:xfrm>
              <a:off x="0" y="1093156"/>
              <a:ext cx="6302895" cy="917280"/>
            </a:xfrm>
            <a:prstGeom prst="roundRect">
              <a:avLst>
                <a:gd fmla="val 16667" name="adj"/>
              </a:avLst>
            </a:prstGeom>
            <a:solidFill>
              <a:srgbClr val="E1A28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p2"/>
            <p:cNvSpPr txBox="1"/>
            <p:nvPr/>
          </p:nvSpPr>
          <p:spPr>
            <a:xfrm>
              <a:off x="44778" y="1137934"/>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chemeClr val="lt1"/>
                </a:buClr>
                <a:buSzPts val="1800"/>
                <a:buFont typeface="Gill Sans"/>
                <a:buNone/>
              </a:pPr>
              <a:r>
                <a:rPr b="1" i="0" lang="en-US" sz="1400" u="none" cap="none" strike="noStrike">
                  <a:solidFill>
                    <a:schemeClr val="lt1"/>
                  </a:solidFill>
                  <a:latin typeface="Arial"/>
                  <a:ea typeface="Arial"/>
                  <a:cs typeface="Arial"/>
                  <a:sym typeface="Arial"/>
                </a:rPr>
                <a:t>Nustatyti,</a:t>
              </a:r>
              <a:r>
                <a:rPr b="0" i="0" lang="en-US" sz="1400" u="none" cap="none" strike="noStrike">
                  <a:solidFill>
                    <a:schemeClr val="lt1"/>
                  </a:solidFill>
                  <a:latin typeface="Arial"/>
                  <a:ea typeface="Arial"/>
                  <a:cs typeface="Arial"/>
                  <a:sym typeface="Arial"/>
                </a:rPr>
                <a:t> kaip keturi pagrindiniai informatinio mąstymo principai (dekompozicija, šablonų atpažinimas, abstrakcija ir algoritminis mąstymas) gali būti naudojami problemoms spręsti.</a:t>
              </a:r>
              <a:endParaRPr b="0" i="0" sz="1400" u="none" cap="none" strike="noStrike">
                <a:solidFill>
                  <a:schemeClr val="lt1"/>
                </a:solidFill>
                <a:latin typeface="Arial"/>
                <a:ea typeface="Arial"/>
                <a:cs typeface="Arial"/>
                <a:sym typeface="Arial"/>
              </a:endParaRPr>
            </a:p>
          </p:txBody>
        </p:sp>
        <p:sp>
          <p:nvSpPr>
            <p:cNvPr id="404" name="Google Shape;404;p2"/>
            <p:cNvSpPr/>
            <p:nvPr/>
          </p:nvSpPr>
          <p:spPr>
            <a:xfrm>
              <a:off x="0" y="2151556"/>
              <a:ext cx="6302895" cy="917280"/>
            </a:xfrm>
            <a:prstGeom prst="roundRect">
              <a:avLst>
                <a:gd fmla="val 16667" name="adj"/>
              </a:avLst>
            </a:prstGeom>
            <a:solidFill>
              <a:srgbClr val="00206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5" name="Google Shape;405;p2"/>
            <p:cNvSpPr txBox="1"/>
            <p:nvPr/>
          </p:nvSpPr>
          <p:spPr>
            <a:xfrm>
              <a:off x="44778" y="2196334"/>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chemeClr val="lt1"/>
                </a:buClr>
                <a:buSzPts val="1800"/>
                <a:buFont typeface="Gill Sans"/>
                <a:buNone/>
              </a:pPr>
              <a:r>
                <a:rPr b="1" i="0" lang="en-US" sz="1400" u="none" cap="none" strike="noStrike">
                  <a:solidFill>
                    <a:schemeClr val="lt1"/>
                  </a:solidFill>
                  <a:latin typeface="Arial"/>
                  <a:ea typeface="Arial"/>
                  <a:cs typeface="Arial"/>
                  <a:sym typeface="Arial"/>
                </a:rPr>
                <a:t>Atpažinti </a:t>
              </a:r>
              <a:r>
                <a:rPr b="0" i="0" lang="en-US" sz="1400" u="none" cap="none" strike="noStrike">
                  <a:solidFill>
                    <a:schemeClr val="lt1"/>
                  </a:solidFill>
                  <a:latin typeface="Arial"/>
                  <a:ea typeface="Arial"/>
                  <a:cs typeface="Arial"/>
                  <a:sym typeface="Arial"/>
                </a:rPr>
                <a:t>dekompozicijos, šablonų atpažinimo ir abstrakcijos pavyzdžius bei suprasti, kaip šie procesai veda prie algoritmų kūrimo</a:t>
              </a:r>
              <a:r>
                <a:rPr b="0" i="0" lang="en-US" sz="1800" u="none" cap="none" strike="noStrike">
                  <a:solidFill>
                    <a:schemeClr val="lt1"/>
                  </a:solidFill>
                  <a:latin typeface="Arial"/>
                  <a:ea typeface="Arial"/>
                  <a:cs typeface="Arial"/>
                  <a:sym typeface="Arial"/>
                </a:rPr>
                <a:t>.</a:t>
              </a:r>
              <a:endParaRPr b="0" i="0" sz="1400" u="none" cap="none" strike="noStrike">
                <a:solidFill>
                  <a:schemeClr val="lt1"/>
                </a:solidFill>
                <a:latin typeface="Arial"/>
                <a:ea typeface="Arial"/>
                <a:cs typeface="Arial"/>
                <a:sym typeface="Arial"/>
              </a:endParaRPr>
            </a:p>
          </p:txBody>
        </p:sp>
        <p:sp>
          <p:nvSpPr>
            <p:cNvPr id="406" name="Google Shape;406;p2"/>
            <p:cNvSpPr/>
            <p:nvPr/>
          </p:nvSpPr>
          <p:spPr>
            <a:xfrm>
              <a:off x="0" y="3209956"/>
              <a:ext cx="6302895" cy="917280"/>
            </a:xfrm>
            <a:prstGeom prst="roundRect">
              <a:avLst>
                <a:gd fmla="val 16667" name="adj"/>
              </a:avLst>
            </a:prstGeom>
            <a:solidFill>
              <a:srgbClr val="0070C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7" name="Google Shape;407;p2"/>
            <p:cNvSpPr txBox="1"/>
            <p:nvPr/>
          </p:nvSpPr>
          <p:spPr>
            <a:xfrm>
              <a:off x="44778" y="3254734"/>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chemeClr val="lt1"/>
                </a:buClr>
                <a:buSzPts val="1800"/>
                <a:buFont typeface="Gill Sans"/>
                <a:buNone/>
              </a:pPr>
              <a:r>
                <a:rPr b="1" i="0" lang="en-US" sz="1400" u="none" cap="none" strike="noStrike">
                  <a:solidFill>
                    <a:schemeClr val="lt1"/>
                  </a:solidFill>
                  <a:latin typeface="Arial"/>
                  <a:ea typeface="Arial"/>
                  <a:cs typeface="Arial"/>
                  <a:sym typeface="Arial"/>
                </a:rPr>
                <a:t>Pripažinti,</a:t>
              </a:r>
              <a:r>
                <a:rPr b="0" i="0" lang="en-US" sz="1400" u="none" cap="none" strike="noStrike">
                  <a:solidFill>
                    <a:schemeClr val="lt1"/>
                  </a:solidFill>
                  <a:latin typeface="Arial"/>
                  <a:ea typeface="Arial"/>
                  <a:cs typeface="Arial"/>
                  <a:sym typeface="Arial"/>
                </a:rPr>
                <a:t> kad kompiuteriai ir žmonės problemas sprendžia skirtingai.</a:t>
              </a:r>
              <a:endParaRPr b="0" i="0" sz="1400" u="none" cap="none" strike="noStrike">
                <a:solidFill>
                  <a:schemeClr val="lt1"/>
                </a:solidFill>
                <a:latin typeface="Arial"/>
                <a:ea typeface="Arial"/>
                <a:cs typeface="Arial"/>
                <a:sym typeface="Arial"/>
              </a:endParaRPr>
            </a:p>
          </p:txBody>
        </p:sp>
        <p:sp>
          <p:nvSpPr>
            <p:cNvPr id="408" name="Google Shape;408;p2"/>
            <p:cNvSpPr/>
            <p:nvPr/>
          </p:nvSpPr>
          <p:spPr>
            <a:xfrm>
              <a:off x="0" y="4268356"/>
              <a:ext cx="6302895" cy="917280"/>
            </a:xfrm>
            <a:prstGeom prst="roundRect">
              <a:avLst>
                <a:gd fmla="val 16667" name="adj"/>
              </a:avLst>
            </a:prstGeom>
            <a:solidFill>
              <a:srgbClr val="678877"/>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9" name="Google Shape;409;p2"/>
            <p:cNvSpPr txBox="1"/>
            <p:nvPr/>
          </p:nvSpPr>
          <p:spPr>
            <a:xfrm>
              <a:off x="44778" y="4313134"/>
              <a:ext cx="6213339" cy="827724"/>
            </a:xfrm>
            <a:prstGeom prst="rect">
              <a:avLst/>
            </a:prstGeom>
            <a:noFill/>
            <a:ln>
              <a:noFill/>
            </a:ln>
          </p:spPr>
          <p:txBody>
            <a:bodyPr anchorCtr="0" anchor="ctr" bIns="60950" lIns="60950" spcFirstLastPara="1" rIns="60950" wrap="square" tIns="60950">
              <a:noAutofit/>
            </a:bodyPr>
            <a:lstStyle/>
            <a:p>
              <a:pPr indent="0" lvl="0" marL="0" marR="0" rtl="0" algn="l">
                <a:lnSpc>
                  <a:spcPct val="150000"/>
                </a:lnSpc>
                <a:spcBef>
                  <a:spcPts val="0"/>
                </a:spcBef>
                <a:spcAft>
                  <a:spcPts val="0"/>
                </a:spcAft>
                <a:buClr>
                  <a:schemeClr val="lt1"/>
                </a:buClr>
                <a:buSzPts val="1600"/>
                <a:buFont typeface="Gill Sans"/>
                <a:buNone/>
              </a:pPr>
              <a:r>
                <a:rPr b="1" i="0" lang="en-US" sz="1400" u="none" cap="none" strike="noStrike">
                  <a:solidFill>
                    <a:schemeClr val="lt1"/>
                  </a:solidFill>
                  <a:latin typeface="Arial"/>
                  <a:ea typeface="Arial"/>
                  <a:cs typeface="Arial"/>
                  <a:sym typeface="Arial"/>
                </a:rPr>
                <a:t>Pademonstruoti </a:t>
              </a:r>
              <a:r>
                <a:rPr b="0" i="0" lang="en-US" sz="1400" u="none" cap="none" strike="noStrike">
                  <a:solidFill>
                    <a:schemeClr val="lt1"/>
                  </a:solidFill>
                  <a:latin typeface="Arial"/>
                  <a:ea typeface="Arial"/>
                  <a:cs typeface="Arial"/>
                  <a:sym typeface="Arial"/>
                </a:rPr>
                <a:t>informatinio mąstymo taikymą per dekompoziciją, šablonų atpažinimą, abstrakciją ir algoritmų kūrimą.</a:t>
              </a:r>
              <a:endParaRPr b="0" i="0" sz="1400" u="none" cap="none" strike="noStrike">
                <a:solidFill>
                  <a:schemeClr val="lt1"/>
                </a:solidFill>
                <a:latin typeface="Arial"/>
                <a:ea typeface="Arial"/>
                <a:cs typeface="Arial"/>
                <a:sym typeface="Arial"/>
              </a:endParaRPr>
            </a:p>
          </p:txBody>
        </p:sp>
      </p:grpSp>
      <p:sp>
        <p:nvSpPr>
          <p:cNvPr id="410" name="Google Shape;410;p2"/>
          <p:cNvSpPr txBox="1"/>
          <p:nvPr/>
        </p:nvSpPr>
        <p:spPr>
          <a:xfrm>
            <a:off x="11116340" y="6356350"/>
            <a:ext cx="871868" cy="365125"/>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l">
              <a:lnSpc>
                <a:spcPct val="100000"/>
              </a:lnSpc>
              <a:spcBef>
                <a:spcPts val="0"/>
              </a:spcBef>
              <a:spcAft>
                <a:spcPts val="0"/>
              </a:spcAft>
              <a:buClr>
                <a:schemeClr val="dk2"/>
              </a:buClr>
              <a:buSzPct val="70000"/>
              <a:buFont typeface="Arial"/>
              <a:buNone/>
            </a:pPr>
            <a:r>
              <a:t/>
            </a:r>
            <a:endParaRPr b="0" i="0" sz="2400" u="none" cap="none" strike="noStrike">
              <a:solidFill>
                <a:schemeClr val="dk2"/>
              </a:solidFill>
              <a:latin typeface="Arial"/>
              <a:ea typeface="Arial"/>
              <a:cs typeface="Arial"/>
              <a:sym typeface="Arial"/>
            </a:endParaRPr>
          </a:p>
        </p:txBody>
      </p:sp>
      <p:sp>
        <p:nvSpPr>
          <p:cNvPr id="411" name="Google Shape;411;p2"/>
          <p:cNvSpPr txBox="1"/>
          <p:nvPr>
            <p:ph idx="12" type="sldNum"/>
          </p:nvPr>
        </p:nvSpPr>
        <p:spPr>
          <a:xfrm>
            <a:off x="11268740" y="65087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9"/>
          <p:cNvSpPr txBox="1"/>
          <p:nvPr>
            <p:ph type="title"/>
          </p:nvPr>
        </p:nvSpPr>
        <p:spPr>
          <a:xfrm>
            <a:off x="1248665" y="824213"/>
            <a:ext cx="5605272" cy="914400"/>
          </a:xfrm>
          <a:prstGeom prst="rect">
            <a:avLst/>
          </a:prstGeom>
          <a:noFill/>
          <a:ln>
            <a:noFill/>
          </a:ln>
        </p:spPr>
        <p:txBody>
          <a:bodyPr anchorCtr="0" anchor="b" bIns="45700" lIns="91425" spcFirstLastPara="1" rIns="91425" wrap="square" tIns="45700">
            <a:noAutofit/>
          </a:bodyPr>
          <a:lstStyle/>
          <a:p>
            <a:pPr indent="-228600" lvl="0" marL="228600" rtl="0" algn="l">
              <a:lnSpc>
                <a:spcPct val="100000"/>
              </a:lnSpc>
              <a:spcBef>
                <a:spcPts val="0"/>
              </a:spcBef>
              <a:spcAft>
                <a:spcPts val="0"/>
              </a:spcAft>
              <a:buSzPts val="2400"/>
              <a:buNone/>
            </a:pPr>
            <a:r>
              <a:rPr b="1" lang="en-US">
                <a:latin typeface="Arial"/>
                <a:ea typeface="Arial"/>
                <a:cs typeface="Arial"/>
                <a:sym typeface="Arial"/>
              </a:rPr>
              <a:t>MODULIO TIKSLAS ir UŽDAVINIAI</a:t>
            </a:r>
            <a:endParaRPr>
              <a:latin typeface="Arial"/>
              <a:ea typeface="Arial"/>
              <a:cs typeface="Arial"/>
              <a:sym typeface="Arial"/>
            </a:endParaRPr>
          </a:p>
        </p:txBody>
      </p:sp>
      <p:sp>
        <p:nvSpPr>
          <p:cNvPr id="419" name="Google Shape;419;p9"/>
          <p:cNvSpPr txBox="1"/>
          <p:nvPr>
            <p:ph idx="1" type="body"/>
          </p:nvPr>
        </p:nvSpPr>
        <p:spPr>
          <a:xfrm>
            <a:off x="1026265" y="1912114"/>
            <a:ext cx="6050071" cy="4121673"/>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1000"/>
              </a:spcBef>
              <a:spcAft>
                <a:spcPts val="0"/>
              </a:spcAft>
              <a:buSzPts val="1260"/>
              <a:buNone/>
            </a:pPr>
            <a:r>
              <a:rPr b="1" lang="en-US" sz="1600">
                <a:solidFill>
                  <a:schemeClr val="accent3"/>
                </a:solidFill>
                <a:latin typeface="Arial"/>
                <a:ea typeface="Arial"/>
                <a:cs typeface="Arial"/>
                <a:sym typeface="Arial"/>
              </a:rPr>
              <a:t>TIKSLAS:</a:t>
            </a:r>
            <a:endParaRPr/>
          </a:p>
          <a:p>
            <a:pPr indent="0" lvl="0" marL="0" rtl="0" algn="just">
              <a:lnSpc>
                <a:spcPct val="100000"/>
              </a:lnSpc>
              <a:spcBef>
                <a:spcPts val="1000"/>
              </a:spcBef>
              <a:spcAft>
                <a:spcPts val="0"/>
              </a:spcAft>
              <a:buSzPts val="1260"/>
              <a:buNone/>
            </a:pPr>
            <a:r>
              <a:rPr lang="en-US" sz="1600">
                <a:latin typeface="Arial"/>
                <a:ea typeface="Arial"/>
                <a:cs typeface="Arial"/>
                <a:sym typeface="Arial"/>
              </a:rPr>
              <a:t>Supažindinti su informatinio mąstymo (IM) sąvoka, paaiškinti pagrindinius komponentus ir pabrėžti svarbą kasdieniame gyvenime ir mokantis visą gyvenimą, ypač žemos kvalifikacijos suaugusiesiems.</a:t>
            </a:r>
            <a:endParaRPr/>
          </a:p>
          <a:p>
            <a:pPr indent="0" lvl="0" marL="0" rtl="0" algn="just">
              <a:lnSpc>
                <a:spcPct val="100000"/>
              </a:lnSpc>
              <a:spcBef>
                <a:spcPts val="1000"/>
              </a:spcBef>
              <a:spcAft>
                <a:spcPts val="0"/>
              </a:spcAft>
              <a:buSzPts val="1260"/>
              <a:buNone/>
            </a:pPr>
            <a:r>
              <a:rPr b="1" lang="en-US" sz="1600">
                <a:solidFill>
                  <a:schemeClr val="accent3"/>
                </a:solidFill>
                <a:latin typeface="Arial"/>
                <a:ea typeface="Arial"/>
                <a:cs typeface="Arial"/>
                <a:sym typeface="Arial"/>
              </a:rPr>
              <a:t>UŽDAVINIAI</a:t>
            </a:r>
            <a:r>
              <a:rPr b="1" lang="en-US" sz="1600">
                <a:latin typeface="Arial"/>
                <a:ea typeface="Arial"/>
                <a:cs typeface="Arial"/>
                <a:sym typeface="Arial"/>
              </a:rPr>
              <a:t>:</a:t>
            </a:r>
            <a:endParaRPr/>
          </a:p>
          <a:p>
            <a:pPr indent="-330200" lvl="0" marL="457200" rtl="0" algn="just">
              <a:lnSpc>
                <a:spcPct val="100000"/>
              </a:lnSpc>
              <a:spcBef>
                <a:spcPts val="1000"/>
              </a:spcBef>
              <a:spcAft>
                <a:spcPts val="0"/>
              </a:spcAft>
              <a:buSzPts val="1600"/>
              <a:buFont typeface="Arial"/>
              <a:buAutoNum type="arabicPeriod"/>
            </a:pPr>
            <a:r>
              <a:rPr lang="en-US" sz="1600">
                <a:latin typeface="Arial"/>
                <a:ea typeface="Arial"/>
                <a:cs typeface="Arial"/>
                <a:sym typeface="Arial"/>
              </a:rPr>
              <a:t>Apibrėžti, kas yra informatinis mąstymas ir kodėl jis svarbus šiandieniniame pasaulyje.</a:t>
            </a:r>
            <a:endParaRPr/>
          </a:p>
          <a:p>
            <a:pPr indent="-330200" lvl="0" marL="457200" rtl="0" algn="just">
              <a:lnSpc>
                <a:spcPct val="100000"/>
              </a:lnSpc>
              <a:spcBef>
                <a:spcPts val="0"/>
              </a:spcBef>
              <a:spcAft>
                <a:spcPts val="0"/>
              </a:spcAft>
              <a:buSzPts val="1600"/>
              <a:buFont typeface="Arial"/>
              <a:buAutoNum type="arabicPeriod"/>
            </a:pPr>
            <a:r>
              <a:rPr lang="en-US" sz="1600">
                <a:latin typeface="Arial"/>
                <a:ea typeface="Arial"/>
                <a:cs typeface="Arial"/>
                <a:sym typeface="Arial"/>
              </a:rPr>
              <a:t>Pristatyti keturis pagrindinius IM metodus: dekompoziciją, šablonų atpažinimą, abstrakciją ir algoritminį mąstymą.</a:t>
            </a:r>
            <a:endParaRPr/>
          </a:p>
          <a:p>
            <a:pPr indent="-330200" lvl="0" marL="457200" rtl="0" algn="just">
              <a:lnSpc>
                <a:spcPct val="100000"/>
              </a:lnSpc>
              <a:spcBef>
                <a:spcPts val="0"/>
              </a:spcBef>
              <a:spcAft>
                <a:spcPts val="0"/>
              </a:spcAft>
              <a:buSzPts val="1600"/>
              <a:buFont typeface="Arial"/>
              <a:buAutoNum type="arabicPeriod"/>
            </a:pPr>
            <a:r>
              <a:rPr lang="en-US" sz="1600">
                <a:latin typeface="Arial"/>
                <a:ea typeface="Arial"/>
                <a:cs typeface="Arial"/>
                <a:sym typeface="Arial"/>
              </a:rPr>
              <a:t>Parodyti, kaip IM padeda žmonėms veiksmingiau spręsti problemas ir lengviau tvarkytis su kasdienėmis užduotimis.</a:t>
            </a:r>
            <a:endParaRPr/>
          </a:p>
          <a:p>
            <a:pPr indent="-330200" lvl="0" marL="457200" rtl="0" algn="just">
              <a:lnSpc>
                <a:spcPct val="100000"/>
              </a:lnSpc>
              <a:spcBef>
                <a:spcPts val="0"/>
              </a:spcBef>
              <a:spcAft>
                <a:spcPts val="0"/>
              </a:spcAft>
              <a:buSzPts val="1600"/>
              <a:buFont typeface="Arial"/>
              <a:buAutoNum type="arabicPeriod"/>
            </a:pPr>
            <a:r>
              <a:rPr lang="en-US" sz="1600">
                <a:latin typeface="Arial"/>
                <a:ea typeface="Arial"/>
                <a:cs typeface="Arial"/>
                <a:sym typeface="Arial"/>
              </a:rPr>
              <a:t>Padėti pagrindą suprasti, kaip IM galima integruoti į suaugusiųjų švietimą.</a:t>
            </a:r>
            <a:endParaRPr/>
          </a:p>
          <a:p>
            <a:pPr indent="0" lvl="0" marL="0" rtl="0" algn="l">
              <a:lnSpc>
                <a:spcPct val="100000"/>
              </a:lnSpc>
              <a:spcBef>
                <a:spcPts val="1000"/>
              </a:spcBef>
              <a:spcAft>
                <a:spcPts val="0"/>
              </a:spcAft>
              <a:buClr>
                <a:schemeClr val="dk2"/>
              </a:buClr>
              <a:buSzPts val="1120"/>
              <a:buFont typeface="Arial"/>
              <a:buNone/>
            </a:pPr>
            <a:r>
              <a:t/>
            </a:r>
            <a:endParaRPr sz="1600">
              <a:solidFill>
                <a:schemeClr val="dk2"/>
              </a:solidFill>
              <a:latin typeface="Arial"/>
              <a:ea typeface="Arial"/>
              <a:cs typeface="Arial"/>
              <a:sym typeface="Arial"/>
            </a:endParaRPr>
          </a:p>
        </p:txBody>
      </p:sp>
      <p:pic>
        <p:nvPicPr>
          <p:cNvPr id="420" name="Google Shape;420;p9"/>
          <p:cNvPicPr preferRelativeResize="0"/>
          <p:nvPr>
            <p:ph idx="2" type="pic"/>
          </p:nvPr>
        </p:nvPicPr>
        <p:blipFill rotWithShape="1">
          <a:blip r:embed="rId3">
            <a:alphaModFix/>
          </a:blip>
          <a:srcRect b="0" l="30340" r="30340" t="0"/>
          <a:stretch/>
        </p:blipFill>
        <p:spPr>
          <a:xfrm>
            <a:off x="8140700" y="-1"/>
            <a:ext cx="4051300" cy="6858001"/>
          </a:xfrm>
          <a:prstGeom prst="rect">
            <a:avLst/>
          </a:prstGeom>
          <a:noFill/>
          <a:ln>
            <a:noFill/>
          </a:ln>
        </p:spPr>
      </p:pic>
      <p:sp>
        <p:nvSpPr>
          <p:cNvPr id="421" name="Google Shape;421;p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pic>
        <p:nvPicPr>
          <p:cNvPr id="428" name="Google Shape;428;p4"/>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429" name="Google Shape;429;p4"/>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1 SKYRIUS</a:t>
            </a:r>
            <a:endParaRPr>
              <a:latin typeface="Arial"/>
              <a:ea typeface="Arial"/>
              <a:cs typeface="Arial"/>
              <a:sym typeface="Arial"/>
            </a:endParaRPr>
          </a:p>
        </p:txBody>
      </p:sp>
      <p:sp>
        <p:nvSpPr>
          <p:cNvPr id="430" name="Google Shape;430;p4"/>
          <p:cNvSpPr txBox="1"/>
          <p:nvPr>
            <p:ph idx="1" type="body"/>
          </p:nvPr>
        </p:nvSpPr>
        <p:spPr>
          <a:xfrm>
            <a:off x="7546848" y="3615661"/>
            <a:ext cx="3218688"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Kas yra informatinis mąstymas?</a:t>
            </a:r>
            <a:endParaRPr>
              <a:latin typeface="Arial"/>
              <a:ea typeface="Arial"/>
              <a:cs typeface="Arial"/>
              <a:sym typeface="Arial"/>
            </a:endParaRPr>
          </a:p>
        </p:txBody>
      </p:sp>
      <p:sp>
        <p:nvSpPr>
          <p:cNvPr id="431" name="Google Shape;431;p4"/>
          <p:cNvSpPr txBox="1"/>
          <p:nvPr/>
        </p:nvSpPr>
        <p:spPr>
          <a:xfrm>
            <a:off x="11116340" y="6443434"/>
            <a:ext cx="871868"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000000"/>
                </a:solidFill>
                <a:latin typeface="Gill Sans"/>
                <a:ea typeface="Gill Sans"/>
                <a:cs typeface="Gill Sans"/>
                <a:sym typeface="Gill Sans"/>
              </a:rPr>
              <a:t>‹#›</a:t>
            </a:fld>
            <a:endParaRPr b="0" i="0" sz="900" u="none" cap="none" strike="noStrike">
              <a:solidFill>
                <a:srgbClr val="000000"/>
              </a:solidFill>
              <a:latin typeface="Gill Sans"/>
              <a:ea typeface="Gill Sans"/>
              <a:cs typeface="Gill Sans"/>
              <a:sym typeface="Gill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62"/>
          <p:cNvSpPr txBox="1"/>
          <p:nvPr/>
        </p:nvSpPr>
        <p:spPr>
          <a:xfrm>
            <a:off x="1045830" y="1790086"/>
            <a:ext cx="10100400" cy="3018000"/>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Informatinis mąstymas (angl. k. </a:t>
            </a:r>
            <a:r>
              <a:rPr b="0" i="1" lang="en-US" sz="1600" u="none" cap="none" strike="noStrike">
                <a:solidFill>
                  <a:schemeClr val="dk1"/>
                </a:solidFill>
                <a:latin typeface="Arial"/>
                <a:ea typeface="Arial"/>
                <a:cs typeface="Arial"/>
                <a:sym typeface="Arial"/>
              </a:rPr>
              <a:t>Computational Thinking</a:t>
            </a:r>
            <a:r>
              <a:rPr b="0" i="0" lang="en-US" sz="1600" u="none" cap="none" strike="noStrike">
                <a:solidFill>
                  <a:schemeClr val="dk1"/>
                </a:solidFill>
                <a:latin typeface="Arial"/>
                <a:ea typeface="Arial"/>
                <a:cs typeface="Arial"/>
                <a:sym typeface="Arial"/>
              </a:rPr>
              <a:t>) gali būti apibrėžiamas kaip metodas, padedantis suprasti ir spręsti įvairias problemas taikant informatikos mokslo principus. Tai mąstymo procesas, kuris padeda analizuoti ir įveikti iššūkius nepriklausomai nuo kompiuterių naudojimo: remiantis logika, struktūravimu ir nuosekliu mąstymu. </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Pagrindinė šio mąstymo esmė – gebėjimas suskaidyti sudėtingas problemas į mažesnes dalis (dekompozicija), atpažinti pasikartojančius dėsningumus (šablonus), sutelkti dėmesį į tai, kas svarbiausia (abstrakcija) ir sukurti nuoseklius sprendimo žingsnius (algoritminis mąstymas).</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Šis mąstymo būdas siūlo lankstų būdą, kurį galima taikyti kasdienėse situacijose ir įvairiuose problemų sprendimo kontekstuose. Be praktinės naudos, informatinis mąstymas taip pat ugdo esminius XXI amžiaus gebėjimus, tokius kaip kritinis mąstymas, prisitaikymas, kūrybiškumas ir bendradarbiavimas.</a:t>
            </a:r>
            <a:endParaRPr b="0" i="0" sz="1400" u="none" cap="none" strike="noStrike">
              <a:solidFill>
                <a:srgbClr val="000000"/>
              </a:solidFill>
              <a:latin typeface="Arial"/>
              <a:ea typeface="Arial"/>
              <a:cs typeface="Arial"/>
              <a:sym typeface="Arial"/>
            </a:endParaRPr>
          </a:p>
        </p:txBody>
      </p:sp>
      <p:sp>
        <p:nvSpPr>
          <p:cNvPr id="439" name="Google Shape;439;p62"/>
          <p:cNvSpPr/>
          <p:nvPr/>
        </p:nvSpPr>
        <p:spPr>
          <a:xfrm>
            <a:off x="1140582" y="5128655"/>
            <a:ext cx="9910837" cy="889289"/>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IM yra pagrindinis įgūdis skaitmeniniame amžiuje. Technologijoms sparčiai tobulėjant, gebėjimas mąstyti struktūruotai ir logiškai tampa vis svarbesniu diegiant inovacijas ir siekiant sėkmės įvairiose verslo srityse. </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440" name="Google Shape;440;p62"/>
          <p:cNvPicPr preferRelativeResize="0"/>
          <p:nvPr/>
        </p:nvPicPr>
        <p:blipFill rotWithShape="1">
          <a:blip r:embed="rId3">
            <a:alphaModFix/>
          </a:blip>
          <a:srcRect b="0" l="0" r="0" t="0"/>
          <a:stretch/>
        </p:blipFill>
        <p:spPr>
          <a:xfrm>
            <a:off x="10570464" y="4586637"/>
            <a:ext cx="871868" cy="889289"/>
          </a:xfrm>
          <a:prstGeom prst="rect">
            <a:avLst/>
          </a:prstGeom>
          <a:noFill/>
          <a:ln>
            <a:noFill/>
          </a:ln>
        </p:spPr>
      </p:pic>
      <p:sp>
        <p:nvSpPr>
          <p:cNvPr id="441" name="Google Shape;441;p62"/>
          <p:cNvSpPr txBox="1"/>
          <p:nvPr>
            <p:ph idx="1" type="body"/>
          </p:nvPr>
        </p:nvSpPr>
        <p:spPr>
          <a:xfrm>
            <a:off x="2322726" y="840056"/>
            <a:ext cx="7546547" cy="683565"/>
          </a:xfrm>
          <a:prstGeom prst="rect">
            <a:avLst/>
          </a:prstGeom>
          <a:noFill/>
          <a:ln>
            <a:noFill/>
          </a:ln>
        </p:spPr>
        <p:txBody>
          <a:bodyPr anchorCtr="0" anchor="b" bIns="45700" lIns="91425" spcFirstLastPara="1" rIns="91425" wrap="square" tIns="45700">
            <a:normAutofit fontScale="92500"/>
          </a:bodyPr>
          <a:lstStyle/>
          <a:p>
            <a:pPr indent="0" lvl="0" marL="0" rtl="0" algn="ctr">
              <a:lnSpc>
                <a:spcPct val="100000"/>
              </a:lnSpc>
              <a:spcBef>
                <a:spcPts val="0"/>
              </a:spcBef>
              <a:spcAft>
                <a:spcPts val="0"/>
              </a:spcAft>
              <a:buClr>
                <a:schemeClr val="dk2"/>
              </a:buClr>
              <a:buSzPct val="64864"/>
              <a:buNone/>
            </a:pPr>
            <a:r>
              <a:rPr b="1" lang="en-US" sz="2800">
                <a:solidFill>
                  <a:schemeClr val="dk1"/>
                </a:solidFill>
                <a:latin typeface="Arial"/>
                <a:ea typeface="Arial"/>
                <a:cs typeface="Arial"/>
                <a:sym typeface="Arial"/>
              </a:rPr>
              <a:t>Kas yra informatinis mąstymas? Apibrėžimas</a:t>
            </a:r>
            <a:endParaRPr b="1" sz="2800">
              <a:solidFill>
                <a:schemeClr val="dk1"/>
              </a:solidFill>
            </a:endParaRPr>
          </a:p>
        </p:txBody>
      </p:sp>
      <p:sp>
        <p:nvSpPr>
          <p:cNvPr id="442" name="Google Shape;442;p6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448" name="Shape 448"/>
        <p:cNvGrpSpPr/>
        <p:nvPr/>
      </p:nvGrpSpPr>
      <p:grpSpPr>
        <a:xfrm>
          <a:off x="0" y="0"/>
          <a:ext cx="0" cy="0"/>
          <a:chOff x="0" y="0"/>
          <a:chExt cx="0" cy="0"/>
        </a:xfrm>
      </p:grpSpPr>
      <p:sp>
        <p:nvSpPr>
          <p:cNvPr id="449" name="Google Shape;449;p63"/>
          <p:cNvSpPr txBox="1"/>
          <p:nvPr/>
        </p:nvSpPr>
        <p:spPr>
          <a:xfrm>
            <a:off x="555292" y="1263427"/>
            <a:ext cx="10870500" cy="4051200"/>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Nors apie informatinio mąstymo sąvoką buvo kalbama anksčiau, ją oficialiai 2006 m. pristatė informatikos srities atstovė Jeannette Wing, paskelbdama straipsnį žurnale „Communications of the ACM“. Ji apibūdino informatinį mąstymą kaip būdą spręsti problemas ir suprasti žmogaus elgseną, pasitelkiant pagrindines informatikos srities  idėjas. </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2006 m. apibrėžime Wing teigė:</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2011 m. ji patikslino apibrėžimą:</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Šie apibrėžimai padeda suprasti IM kaip mąstymo būdą, o ne tik techninių įgūdžių rinkinį. Du esminiai aspektai ypač svarbūs švietimo srityje:</a:t>
            </a:r>
            <a:endParaRPr b="0" i="0" sz="1400" u="none" cap="none" strike="noStrike">
              <a:solidFill>
                <a:srgbClr val="000000"/>
              </a:solidFill>
              <a:latin typeface="Arial"/>
              <a:ea typeface="Arial"/>
              <a:cs typeface="Arial"/>
              <a:sym typeface="Arial"/>
            </a:endParaRPr>
          </a:p>
        </p:txBody>
      </p:sp>
      <p:sp>
        <p:nvSpPr>
          <p:cNvPr id="450" name="Google Shape;450;p63"/>
          <p:cNvSpPr txBox="1"/>
          <p:nvPr>
            <p:ph idx="1" type="body"/>
          </p:nvPr>
        </p:nvSpPr>
        <p:spPr>
          <a:xfrm>
            <a:off x="2368245" y="357795"/>
            <a:ext cx="7244494" cy="683565"/>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chemeClr val="dk2"/>
              </a:buClr>
              <a:buSzPts val="1680"/>
              <a:buNone/>
            </a:pPr>
            <a:r>
              <a:rPr b="1" lang="en-US" sz="2800">
                <a:solidFill>
                  <a:schemeClr val="dk1"/>
                </a:solidFill>
                <a:latin typeface="Arial"/>
                <a:ea typeface="Arial"/>
                <a:cs typeface="Arial"/>
                <a:sym typeface="Arial"/>
              </a:rPr>
              <a:t>Kas yra informatinis mąstymas? Kilmė</a:t>
            </a:r>
            <a:endParaRPr/>
          </a:p>
        </p:txBody>
      </p:sp>
      <p:sp>
        <p:nvSpPr>
          <p:cNvPr id="451" name="Google Shape;451;p63"/>
          <p:cNvSpPr txBox="1"/>
          <p:nvPr/>
        </p:nvSpPr>
        <p:spPr>
          <a:xfrm>
            <a:off x="1702799" y="5433731"/>
            <a:ext cx="9811200" cy="1077300"/>
          </a:xfrm>
          <a:prstGeom prst="rect">
            <a:avLst/>
          </a:prstGeom>
          <a:noFill/>
          <a:ln>
            <a:noFill/>
          </a:ln>
        </p:spPr>
        <p:txBody>
          <a:bodyPr anchorCtr="0" anchor="t" bIns="45700" lIns="91425" spcFirstLastPara="1" rIns="91425" wrap="square" tIns="45700">
            <a:spAutoFit/>
          </a:bodyPr>
          <a:lstStyle/>
          <a:p>
            <a:pPr indent="0" lvl="3" marL="0" marR="0" rtl="0" algn="just">
              <a:lnSpc>
                <a:spcPct val="15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Informatinis mąstymas nepriklauso nuo technologijų ar kompiuterių.</a:t>
            </a:r>
            <a:endParaRPr b="0" i="0" sz="1400" u="none" cap="none" strike="noStrike">
              <a:solidFill>
                <a:srgbClr val="000000"/>
              </a:solidFill>
              <a:latin typeface="Arial"/>
              <a:ea typeface="Arial"/>
              <a:cs typeface="Arial"/>
              <a:sym typeface="Arial"/>
            </a:endParaRPr>
          </a:p>
          <a:p>
            <a:pPr indent="0" lvl="3" marL="0" marR="0" rtl="0" algn="just">
              <a:lnSpc>
                <a:spcPct val="15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Tai konkretus problemų sprendimo būdas, kurio sprendimus gali įgyvendinti žmonės, mašinos arba abu žmonės ir mašinos kartu.</a:t>
            </a:r>
            <a:endParaRPr b="0" i="0" sz="1400" u="none" cap="none" strike="noStrike">
              <a:solidFill>
                <a:srgbClr val="000000"/>
              </a:solidFill>
              <a:latin typeface="Arial"/>
              <a:ea typeface="Arial"/>
              <a:cs typeface="Arial"/>
              <a:sym typeface="Arial"/>
            </a:endParaRPr>
          </a:p>
        </p:txBody>
      </p:sp>
      <p:sp>
        <p:nvSpPr>
          <p:cNvPr id="452" name="Google Shape;452;p63"/>
          <p:cNvSpPr txBox="1"/>
          <p:nvPr/>
        </p:nvSpPr>
        <p:spPr>
          <a:xfrm>
            <a:off x="1625896" y="2568408"/>
            <a:ext cx="8940208" cy="882702"/>
          </a:xfrm>
          <a:prstGeom prst="rect">
            <a:avLst/>
          </a:prstGeom>
          <a:noFill/>
          <a:ln>
            <a:noFill/>
          </a:ln>
        </p:spPr>
        <p:txBody>
          <a:bodyPr anchorCtr="0" anchor="t" bIns="45700" lIns="91425" spcFirstLastPara="1" rIns="91425" wrap="square" tIns="45700">
            <a:spAutoFit/>
          </a:bodyPr>
          <a:lstStyle/>
          <a:p>
            <a:pPr indent="0" lvl="2" marL="0" marR="0" rtl="0" algn="just">
              <a:lnSpc>
                <a:spcPct val="107000"/>
              </a:lnSpc>
              <a:spcBef>
                <a:spcPts val="0"/>
              </a:spcBef>
              <a:spcAft>
                <a:spcPts val="0"/>
              </a:spcAft>
              <a:buClr>
                <a:srgbClr val="000000"/>
              </a:buClr>
              <a:buSzPts val="1600"/>
              <a:buFont typeface="Arial"/>
              <a:buNone/>
            </a:pPr>
            <a:r>
              <a:rPr b="0" i="1" lang="en-US" sz="1600" u="none" cap="none" strike="noStrike">
                <a:solidFill>
                  <a:schemeClr val="dk1"/>
                </a:solidFill>
                <a:latin typeface="Arial"/>
                <a:ea typeface="Arial"/>
                <a:cs typeface="Arial"/>
                <a:sym typeface="Arial"/>
              </a:rPr>
              <a:t>„Informatinis mąstymas – tai problemų sprendimas, sistemų projektavimas ir žmogaus elgsenos supratimas, remiantis pagrindinėmis informatikos sąvokomis. Informatinis mąstymas apima įvairius mentalinius įrankius, atspindinčius informatikos srities platumą.“</a:t>
            </a:r>
            <a:endParaRPr b="0" i="0" sz="1400" u="none" cap="none" strike="noStrike">
              <a:solidFill>
                <a:srgbClr val="000000"/>
              </a:solidFill>
              <a:latin typeface="Arial"/>
              <a:ea typeface="Arial"/>
              <a:cs typeface="Arial"/>
              <a:sym typeface="Arial"/>
            </a:endParaRPr>
          </a:p>
        </p:txBody>
      </p:sp>
      <p:sp>
        <p:nvSpPr>
          <p:cNvPr id="453" name="Google Shape;453;p63"/>
          <p:cNvSpPr txBox="1"/>
          <p:nvPr/>
        </p:nvSpPr>
        <p:spPr>
          <a:xfrm>
            <a:off x="1662581" y="3820676"/>
            <a:ext cx="8940300" cy="865500"/>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600"/>
              <a:buFont typeface="Arial"/>
              <a:buNone/>
            </a:pPr>
            <a:r>
              <a:rPr b="0" i="1" lang="en-US" sz="1600" u="none" cap="none" strike="noStrike">
                <a:solidFill>
                  <a:schemeClr val="dk1"/>
                </a:solidFill>
                <a:latin typeface="Arial"/>
                <a:ea typeface="Arial"/>
                <a:cs typeface="Arial"/>
                <a:sym typeface="Arial"/>
              </a:rPr>
              <a:t>„Informatinis mąstymas – tai mąstymo procesas, susijęs su problemų ir jų sprendimų formulavimu taip, kad sprendimus būtų galima efektyviai įgyvendinti informacijos apdorojimo priemonėmis.“</a:t>
            </a:r>
            <a:endParaRPr b="0" i="0" sz="1400" u="none" cap="none" strike="noStrike">
              <a:solidFill>
                <a:srgbClr val="000000"/>
              </a:solidFill>
              <a:latin typeface="Arial"/>
              <a:ea typeface="Arial"/>
              <a:cs typeface="Arial"/>
              <a:sym typeface="Arial"/>
            </a:endParaRPr>
          </a:p>
        </p:txBody>
      </p:sp>
      <p:pic>
        <p:nvPicPr>
          <p:cNvPr descr="Un dibujo de una persona&#10;&#10;El contenido generado por IA puede ser incorrecto." id="454" name="Google Shape;454;p63"/>
          <p:cNvPicPr preferRelativeResize="0"/>
          <p:nvPr/>
        </p:nvPicPr>
        <p:blipFill rotWithShape="1">
          <a:blip r:embed="rId3">
            <a:alphaModFix/>
          </a:blip>
          <a:srcRect b="0" l="0" r="0" t="0"/>
          <a:stretch/>
        </p:blipFill>
        <p:spPr>
          <a:xfrm>
            <a:off x="10298044" y="223981"/>
            <a:ext cx="1269841" cy="1269841"/>
          </a:xfrm>
          <a:prstGeom prst="rect">
            <a:avLst/>
          </a:prstGeom>
          <a:noFill/>
          <a:ln>
            <a:noFill/>
          </a:ln>
        </p:spPr>
      </p:pic>
      <p:sp>
        <p:nvSpPr>
          <p:cNvPr id="455" name="Google Shape;455;p6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pic>
        <p:nvPicPr>
          <p:cNvPr descr="Icono&#10;&#10;Descripción generada automáticamente" id="456" name="Google Shape;456;p63"/>
          <p:cNvPicPr preferRelativeResize="0"/>
          <p:nvPr/>
        </p:nvPicPr>
        <p:blipFill rotWithShape="1">
          <a:blip r:embed="rId4">
            <a:alphaModFix/>
          </a:blip>
          <a:srcRect b="0" l="0" r="0" t="0"/>
          <a:stretch/>
        </p:blipFill>
        <p:spPr>
          <a:xfrm>
            <a:off x="1371599" y="5504901"/>
            <a:ext cx="331200" cy="331200"/>
          </a:xfrm>
          <a:prstGeom prst="rect">
            <a:avLst/>
          </a:prstGeom>
          <a:noFill/>
          <a:ln>
            <a:noFill/>
          </a:ln>
        </p:spPr>
      </p:pic>
      <p:pic>
        <p:nvPicPr>
          <p:cNvPr descr="Icono&#10;&#10;Descripción generada automáticamente" id="457" name="Google Shape;457;p63"/>
          <p:cNvPicPr preferRelativeResize="0"/>
          <p:nvPr/>
        </p:nvPicPr>
        <p:blipFill rotWithShape="1">
          <a:blip r:embed="rId4">
            <a:alphaModFix/>
          </a:blip>
          <a:srcRect b="0" l="0" r="0" t="0"/>
          <a:stretch/>
        </p:blipFill>
        <p:spPr>
          <a:xfrm>
            <a:off x="1371599" y="5924376"/>
            <a:ext cx="331200" cy="331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463" name="Shape 463"/>
        <p:cNvGrpSpPr/>
        <p:nvPr/>
      </p:nvGrpSpPr>
      <p:grpSpPr>
        <a:xfrm>
          <a:off x="0" y="0"/>
          <a:ext cx="0" cy="0"/>
          <a:chOff x="0" y="0"/>
          <a:chExt cx="0" cy="0"/>
        </a:xfrm>
      </p:grpSpPr>
      <p:sp>
        <p:nvSpPr>
          <p:cNvPr id="464" name="Google Shape;464;p64"/>
          <p:cNvSpPr txBox="1"/>
          <p:nvPr/>
        </p:nvSpPr>
        <p:spPr>
          <a:xfrm>
            <a:off x="697486" y="1281691"/>
            <a:ext cx="10870500" cy="2557500"/>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Jeannette Wing apibrėžė IM pagrindus, tačiau daugelis mokslininkų ir pedagogų išplėtė šią sąvoką. Toliau pateikiami keli papildomi apibrėžimai, kurie praplečia mūsų supratimą apie informatinį mąstymą. </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Barr &amp; Stephenson teigia: </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ISTE (Tarptautinė technologijų švietime draugija) teigia:</a:t>
            </a:r>
            <a:endParaRPr b="0" i="0" sz="1600" u="none" cap="none" strike="noStrike">
              <a:solidFill>
                <a:schemeClr val="dk1"/>
              </a:solidFill>
              <a:latin typeface="Arial"/>
              <a:ea typeface="Arial"/>
              <a:cs typeface="Arial"/>
              <a:sym typeface="Arial"/>
            </a:endParaRPr>
          </a:p>
        </p:txBody>
      </p:sp>
      <p:sp>
        <p:nvSpPr>
          <p:cNvPr id="465" name="Google Shape;465;p64"/>
          <p:cNvSpPr txBox="1"/>
          <p:nvPr/>
        </p:nvSpPr>
        <p:spPr>
          <a:xfrm>
            <a:off x="1662581" y="2402029"/>
            <a:ext cx="8940208" cy="882702"/>
          </a:xfrm>
          <a:prstGeom prst="rect">
            <a:avLst/>
          </a:prstGeom>
          <a:noFill/>
          <a:ln>
            <a:noFill/>
          </a:ln>
        </p:spPr>
        <p:txBody>
          <a:bodyPr anchorCtr="0" anchor="t" bIns="45700" lIns="91425" spcFirstLastPara="1" rIns="91425" wrap="square" tIns="45700">
            <a:spAutoFit/>
          </a:bodyPr>
          <a:lstStyle/>
          <a:p>
            <a:pPr indent="0" lvl="2" marL="0" marR="0" rtl="0" algn="just">
              <a:lnSpc>
                <a:spcPct val="107000"/>
              </a:lnSpc>
              <a:spcBef>
                <a:spcPts val="0"/>
              </a:spcBef>
              <a:spcAft>
                <a:spcPts val="0"/>
              </a:spcAft>
              <a:buClr>
                <a:srgbClr val="000000"/>
              </a:buClr>
              <a:buSzPts val="1600"/>
              <a:buFont typeface="Arial"/>
              <a:buNone/>
            </a:pPr>
            <a:r>
              <a:rPr b="0" i="1" lang="en-US" sz="1600" u="none" cap="none" strike="noStrike">
                <a:solidFill>
                  <a:schemeClr val="dk1"/>
                </a:solidFill>
                <a:latin typeface="Arial"/>
                <a:ea typeface="Arial"/>
                <a:cs typeface="Arial"/>
                <a:sym typeface="Arial"/>
              </a:rPr>
              <a:t>„Informatinis mąstymas – tai problemų sprendimo procesas, kuris apima (bet neapsiriboja) šiais bruožais: duomenų loginį organizavimą ir analizę, duomenų atvaizdavimą per abstrakcijas, bei sprendimų automatizavimą pasitelkiant algoritminį mąstymą.“</a:t>
            </a:r>
            <a:endParaRPr b="0" i="0" sz="1400" u="none" cap="none" strike="noStrike">
              <a:solidFill>
                <a:srgbClr val="000000"/>
              </a:solidFill>
              <a:latin typeface="Arial"/>
              <a:ea typeface="Arial"/>
              <a:cs typeface="Arial"/>
              <a:sym typeface="Arial"/>
            </a:endParaRPr>
          </a:p>
        </p:txBody>
      </p:sp>
      <p:sp>
        <p:nvSpPr>
          <p:cNvPr id="466" name="Google Shape;466;p64"/>
          <p:cNvSpPr txBox="1"/>
          <p:nvPr/>
        </p:nvSpPr>
        <p:spPr>
          <a:xfrm>
            <a:off x="1662581" y="3980801"/>
            <a:ext cx="8940208" cy="882702"/>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600"/>
              <a:buFont typeface="Arial"/>
              <a:buNone/>
            </a:pPr>
            <a:r>
              <a:rPr b="0" i="1" lang="en-US" sz="1600" u="none" cap="none" strike="noStrike">
                <a:solidFill>
                  <a:schemeClr val="dk1"/>
                </a:solidFill>
                <a:latin typeface="Arial"/>
                <a:ea typeface="Arial"/>
                <a:cs typeface="Arial"/>
                <a:sym typeface="Arial"/>
              </a:rPr>
              <a:t>„IM – tai problemų sprendimo įgūdžių ir metodų rinkinys, kurį programinės įrangos inžinieriai naudoja kurdami programas, bet kuris taip pat gali būti taikomas sprendžiant problemas visose disciplinose, įskaitant humanitarinius mokslus.“</a:t>
            </a:r>
            <a:endParaRPr b="0" i="0" sz="1400" u="none" cap="none" strike="noStrike">
              <a:solidFill>
                <a:srgbClr val="000000"/>
              </a:solidFill>
              <a:latin typeface="Arial"/>
              <a:ea typeface="Arial"/>
              <a:cs typeface="Arial"/>
              <a:sym typeface="Arial"/>
            </a:endParaRPr>
          </a:p>
        </p:txBody>
      </p:sp>
      <p:pic>
        <p:nvPicPr>
          <p:cNvPr descr="Un dibujo de una persona&#10;&#10;El contenido generado por IA puede ser incorrecto." id="467" name="Google Shape;467;p64"/>
          <p:cNvPicPr preferRelativeResize="0"/>
          <p:nvPr/>
        </p:nvPicPr>
        <p:blipFill rotWithShape="1">
          <a:blip r:embed="rId3">
            <a:alphaModFix/>
          </a:blip>
          <a:srcRect b="0" l="0" r="0" t="0"/>
          <a:stretch/>
        </p:blipFill>
        <p:spPr>
          <a:xfrm>
            <a:off x="10298044" y="223981"/>
            <a:ext cx="1269841" cy="1269841"/>
          </a:xfrm>
          <a:prstGeom prst="rect">
            <a:avLst/>
          </a:prstGeom>
          <a:noFill/>
          <a:ln>
            <a:noFill/>
          </a:ln>
        </p:spPr>
      </p:pic>
      <p:sp>
        <p:nvSpPr>
          <p:cNvPr id="468" name="Google Shape;468;p6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469" name="Google Shape;469;p64"/>
          <p:cNvSpPr/>
          <p:nvPr/>
        </p:nvSpPr>
        <p:spPr>
          <a:xfrm>
            <a:off x="1140582" y="5190123"/>
            <a:ext cx="9910837" cy="1044812"/>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Kiekvienas iš šių apibrėžimų pabrėžia skirtingus IM aspektus. Mokytojui svarbu pažinti šias perspektyvas, kad galėtumėte IM pristatyti ne tik kaip metodą, bet ir kaip lankstų mąstymo būdą, pritaikomą įvairiems besimokančiųjų poreikiams.</a:t>
            </a:r>
            <a:endParaRPr b="0" i="0" sz="1400" u="none" cap="none" strike="noStrike">
              <a:solidFill>
                <a:srgbClr val="000000"/>
              </a:solidFill>
              <a:latin typeface="Arial"/>
              <a:ea typeface="Arial"/>
              <a:cs typeface="Arial"/>
              <a:sym typeface="Arial"/>
            </a:endParaRPr>
          </a:p>
        </p:txBody>
      </p:sp>
      <p:pic>
        <p:nvPicPr>
          <p:cNvPr descr="A cartoon light bulb with a face&#10;&#10;AI-generated content may be incorrect." id="470" name="Google Shape;470;p64"/>
          <p:cNvPicPr preferRelativeResize="0"/>
          <p:nvPr/>
        </p:nvPicPr>
        <p:blipFill rotWithShape="1">
          <a:blip r:embed="rId4">
            <a:alphaModFix/>
          </a:blip>
          <a:srcRect b="0" l="0" r="0" t="0"/>
          <a:stretch/>
        </p:blipFill>
        <p:spPr>
          <a:xfrm>
            <a:off x="10858495" y="4665133"/>
            <a:ext cx="1084120" cy="1084120"/>
          </a:xfrm>
          <a:prstGeom prst="rect">
            <a:avLst/>
          </a:prstGeom>
          <a:noFill/>
          <a:ln>
            <a:noFill/>
          </a:ln>
        </p:spPr>
      </p:pic>
      <p:sp>
        <p:nvSpPr>
          <p:cNvPr id="471" name="Google Shape;471;p64"/>
          <p:cNvSpPr txBox="1"/>
          <p:nvPr/>
        </p:nvSpPr>
        <p:spPr>
          <a:xfrm>
            <a:off x="2368245" y="357795"/>
            <a:ext cx="7244494" cy="683565"/>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chemeClr val="dk2"/>
              </a:buClr>
              <a:buSzPts val="1680"/>
              <a:buFont typeface="Arial"/>
              <a:buNone/>
            </a:pPr>
            <a:r>
              <a:rPr b="1" i="0" lang="en-US" sz="2800" u="none" cap="none" strike="noStrike">
                <a:solidFill>
                  <a:schemeClr val="dk1"/>
                </a:solidFill>
                <a:latin typeface="Arial"/>
                <a:ea typeface="Arial"/>
                <a:cs typeface="Arial"/>
                <a:sym typeface="Arial"/>
              </a:rPr>
              <a:t>Kas yra informatinis mąstymas? Kilmė</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477" name="Shape 477"/>
        <p:cNvGrpSpPr/>
        <p:nvPr/>
      </p:nvGrpSpPr>
      <p:grpSpPr>
        <a:xfrm>
          <a:off x="0" y="0"/>
          <a:ext cx="0" cy="0"/>
          <a:chOff x="0" y="0"/>
          <a:chExt cx="0" cy="0"/>
        </a:xfrm>
      </p:grpSpPr>
      <p:sp>
        <p:nvSpPr>
          <p:cNvPr id="478" name="Google Shape;478;p65"/>
          <p:cNvSpPr txBox="1"/>
          <p:nvPr/>
        </p:nvSpPr>
        <p:spPr>
          <a:xfrm>
            <a:off x="697486" y="1426294"/>
            <a:ext cx="10870500" cy="3281700"/>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Prieš įvardijant terminą „informatinis mąstymas“, švietimo srityje jau buvo naudojamas programavimas. 1968 m. Seymour Papert Masačusetso technologijos institute (MIT) sukūrė programavimo kalbą „Logo“, skirtą mokymuisi. Kalba „Logo“ padėjo mokiniams tyrinėti matematines ir mokslines sąvokas, duodant komandas ekrane judančiam „vėžliui“. Tai suteikė vizualinį grįžtamąjį ryšį, todėl abstrakčios idėjos tapo lengviau suprantamos..</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Nors laikui bėgant programa „Logo“ prarado populiarumą klasėse, 2000-aisiais išaugo susidomėjimas edukaciniu programavimu. Atsirado tokios platformos kaip: „Scratch“, „Alice“, „Kodu“, „AppInventor“. Blokais paremta vizualinė programavimo kalba „Scratch“ suteikė galimybę programuoti plačiajai auditorijai, net vaikams ir pradedantiesiems, skatinant kūrybiškumą bei loginį mąstymą.</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Minėtos priemonės iš pradžių buvo skirtos mokyklinio amžiaus mokiniams. Šiandieną informatinis mąstymas vis dažniau taikomas suaugusiųjų švietimo srityje, nes jis suteikia vertingų priemonių problemų supratimui, sprendimų priėmimui ir kūrybiškumui ugdyti – nepriklausomai nuo žmogaus amžiaus ar išsilavinimo.</a:t>
            </a:r>
            <a:endParaRPr b="0" i="0" sz="1400" u="none" cap="none" strike="noStrike">
              <a:solidFill>
                <a:srgbClr val="000000"/>
              </a:solidFill>
              <a:latin typeface="Arial"/>
              <a:ea typeface="Arial"/>
              <a:cs typeface="Arial"/>
              <a:sym typeface="Arial"/>
            </a:endParaRPr>
          </a:p>
        </p:txBody>
      </p:sp>
      <p:pic>
        <p:nvPicPr>
          <p:cNvPr descr="Un dibujo de una persona&#10;&#10;El contenido generado por IA puede ser incorrecto." id="479" name="Google Shape;479;p65"/>
          <p:cNvPicPr preferRelativeResize="0"/>
          <p:nvPr/>
        </p:nvPicPr>
        <p:blipFill rotWithShape="1">
          <a:blip r:embed="rId3">
            <a:alphaModFix/>
          </a:blip>
          <a:srcRect b="0" l="0" r="0" t="0"/>
          <a:stretch/>
        </p:blipFill>
        <p:spPr>
          <a:xfrm>
            <a:off x="10298044" y="223981"/>
            <a:ext cx="1269841" cy="1269841"/>
          </a:xfrm>
          <a:prstGeom prst="rect">
            <a:avLst/>
          </a:prstGeom>
          <a:noFill/>
          <a:ln>
            <a:noFill/>
          </a:ln>
        </p:spPr>
      </p:pic>
      <p:sp>
        <p:nvSpPr>
          <p:cNvPr id="480" name="Google Shape;480;p65"/>
          <p:cNvSpPr/>
          <p:nvPr/>
        </p:nvSpPr>
        <p:spPr>
          <a:xfrm>
            <a:off x="1140581" y="5002378"/>
            <a:ext cx="9910837" cy="1044812"/>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Tarptautiniu mastu IM vis plačiau integruojamas į visas ugdymo pakopas. Jis laikomas gyvenimo įgūdžiu, panašiai kaip skaitymas ar rašymas.</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481" name="Google Shape;481;p65"/>
          <p:cNvPicPr preferRelativeResize="0"/>
          <p:nvPr/>
        </p:nvPicPr>
        <p:blipFill rotWithShape="1">
          <a:blip r:embed="rId4">
            <a:alphaModFix/>
          </a:blip>
          <a:srcRect b="0" l="0" r="0" t="0"/>
          <a:stretch/>
        </p:blipFill>
        <p:spPr>
          <a:xfrm>
            <a:off x="10594847" y="4541888"/>
            <a:ext cx="899667" cy="920980"/>
          </a:xfrm>
          <a:prstGeom prst="rect">
            <a:avLst/>
          </a:prstGeom>
          <a:noFill/>
          <a:ln>
            <a:noFill/>
          </a:ln>
        </p:spPr>
      </p:pic>
      <p:sp>
        <p:nvSpPr>
          <p:cNvPr id="482" name="Google Shape;482;p6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483" name="Google Shape;483;p65"/>
          <p:cNvSpPr txBox="1"/>
          <p:nvPr/>
        </p:nvSpPr>
        <p:spPr>
          <a:xfrm>
            <a:off x="2368245" y="357795"/>
            <a:ext cx="7244494" cy="683565"/>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chemeClr val="dk2"/>
              </a:buClr>
              <a:buSzPts val="1680"/>
              <a:buFont typeface="Arial"/>
              <a:buNone/>
            </a:pPr>
            <a:r>
              <a:rPr b="1" i="0" lang="en-US" sz="2800" u="none" cap="none" strike="noStrike">
                <a:solidFill>
                  <a:schemeClr val="dk1"/>
                </a:solidFill>
                <a:latin typeface="Arial"/>
                <a:ea typeface="Arial"/>
                <a:cs typeface="Arial"/>
                <a:sym typeface="Arial"/>
              </a:rPr>
              <a:t>Kas yra informatinis mąstymas? Kilmė</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66"/>
          <p:cNvSpPr txBox="1"/>
          <p:nvPr/>
        </p:nvSpPr>
        <p:spPr>
          <a:xfrm>
            <a:off x="1016000" y="1375519"/>
            <a:ext cx="10100400" cy="38172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Kaip jau aptarėme, informatinis mąstymas (IM) yra struktūruotas ir lankstus požiūris į problemų sprendimą, pagrįstas esminėmis informatikos sąvokomis. Jis pasižymi šiomis pagrindinėmis savybėmis:</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200"/>
              </a:spcBef>
              <a:spcAft>
                <a:spcPts val="0"/>
              </a:spcAft>
              <a:buClr>
                <a:srgbClr val="000000"/>
              </a:buClr>
              <a:buSzPts val="1600"/>
              <a:buFont typeface="Arial"/>
              <a:buChar char="•"/>
            </a:pPr>
            <a:r>
              <a:rPr b="0" i="0" lang="en-US" sz="1600" u="none" cap="none" strike="noStrike">
                <a:solidFill>
                  <a:schemeClr val="dk1"/>
                </a:solidFill>
                <a:latin typeface="Arial"/>
                <a:ea typeface="Arial"/>
                <a:cs typeface="Arial"/>
                <a:sym typeface="Arial"/>
              </a:rPr>
              <a:t>Remiasi keturiais kertiniais principais: dekompozicija – užduočių suskaidymas į dalis, šablonų atpažinimas – pasikartojančių struktūrų ar šablonų identifikavimas,  abstrakcija – svarbiausios informacijos išskyrimas,     algoritminis mąstymas – pažingsninis sprendimų kūrimas.</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200"/>
              </a:spcBef>
              <a:spcAft>
                <a:spcPts val="0"/>
              </a:spcAft>
              <a:buClr>
                <a:srgbClr val="000000"/>
              </a:buClr>
              <a:buSzPts val="1600"/>
              <a:buFont typeface="Arial"/>
              <a:buChar char="•"/>
            </a:pPr>
            <a:r>
              <a:rPr b="0" i="0" lang="en-US" sz="1600" u="none" cap="none" strike="noStrike">
                <a:solidFill>
                  <a:schemeClr val="dk1"/>
                </a:solidFill>
                <a:latin typeface="Arial"/>
                <a:ea typeface="Arial"/>
                <a:cs typeface="Arial"/>
                <a:sym typeface="Arial"/>
              </a:rPr>
              <a:t>Skatina loginį ir organizuotą mąstymą: padeda suskaidyti sudėtingus iššūkius į paprastus, kontroliuojamus žingsnius.</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200"/>
              </a:spcBef>
              <a:spcAft>
                <a:spcPts val="0"/>
              </a:spcAft>
              <a:buClr>
                <a:srgbClr val="000000"/>
              </a:buClr>
              <a:buSzPts val="1600"/>
              <a:buFont typeface="Arial"/>
              <a:buChar char="•"/>
            </a:pPr>
            <a:r>
              <a:rPr b="0" i="0" lang="en-US" sz="1600" u="none" cap="none" strike="noStrike">
                <a:solidFill>
                  <a:schemeClr val="dk1"/>
                </a:solidFill>
                <a:latin typeface="Arial"/>
                <a:ea typeface="Arial"/>
                <a:cs typeface="Arial"/>
                <a:sym typeface="Arial"/>
              </a:rPr>
              <a:t>Moko atsirinkti esminius aspektus: skatina atpažinti, kas svarbu, ir atsiriboti nuo blaškančių ar nereikalingų detalių.</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200"/>
              </a:spcBef>
              <a:spcAft>
                <a:spcPts val="0"/>
              </a:spcAft>
              <a:buClr>
                <a:srgbClr val="000000"/>
              </a:buClr>
              <a:buSzPts val="1600"/>
              <a:buFont typeface="Arial"/>
              <a:buChar char="•"/>
            </a:pPr>
            <a:r>
              <a:rPr b="0" i="0" lang="en-US" sz="1600" u="none" cap="none" strike="noStrike">
                <a:solidFill>
                  <a:schemeClr val="dk1"/>
                </a:solidFill>
                <a:latin typeface="Arial"/>
                <a:ea typeface="Arial"/>
                <a:cs typeface="Arial"/>
                <a:sym typeface="Arial"/>
              </a:rPr>
              <a:t>Ugdo strateginį planavimą: padeda mokiniams planuoti, išbandyti ir koreguoti savo veiksmus siekiant tikslo.</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200"/>
              </a:spcBef>
              <a:spcAft>
                <a:spcPts val="0"/>
              </a:spcAft>
              <a:buClr>
                <a:srgbClr val="000000"/>
              </a:buClr>
              <a:buSzPts val="1600"/>
              <a:buFont typeface="Arial"/>
              <a:buChar char="•"/>
            </a:pPr>
            <a:r>
              <a:rPr b="0" i="0" lang="en-US" sz="1600" u="none" cap="none" strike="noStrike">
                <a:solidFill>
                  <a:schemeClr val="dk1"/>
                </a:solidFill>
                <a:latin typeface="Arial"/>
                <a:ea typeface="Arial"/>
                <a:cs typeface="Arial"/>
                <a:sym typeface="Arial"/>
              </a:rPr>
              <a:t>Pritaikomas įvairiuose kontekstuose: gali būti taikomas tas pats loginio sprendimo metodus mokantis ir sprendžiant kasdienius gyvenimo iššūkius.</a:t>
            </a:r>
            <a:endParaRPr b="0" i="0" sz="1600" u="none" cap="none" strike="noStrike">
              <a:solidFill>
                <a:schemeClr val="dk1"/>
              </a:solidFill>
              <a:latin typeface="Arial"/>
              <a:ea typeface="Arial"/>
              <a:cs typeface="Arial"/>
              <a:sym typeface="Arial"/>
            </a:endParaRPr>
          </a:p>
        </p:txBody>
      </p:sp>
      <p:sp>
        <p:nvSpPr>
          <p:cNvPr id="491" name="Google Shape;491;p6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492" name="Google Shape;492;p66"/>
          <p:cNvSpPr/>
          <p:nvPr/>
        </p:nvSpPr>
        <p:spPr>
          <a:xfrm>
            <a:off x="966803" y="5231609"/>
            <a:ext cx="10258395" cy="814042"/>
          </a:xfrm>
          <a:prstGeom prst="rect">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Informatinis mąstymas – tai ne tik gebėjimas spręsti problemas, bet ir mąstymo būdas, kuris padeda suaugusiesiems būti efektyvesniems, kūrybiškesniems  ir labiau pasitikėti savimi..</a:t>
            </a:r>
            <a:endParaRPr b="0" i="0" sz="1600" u="none" cap="none" strike="noStrike">
              <a:solidFill>
                <a:schemeClr val="dk1"/>
              </a:solidFill>
              <a:latin typeface="Arial"/>
              <a:ea typeface="Arial"/>
              <a:cs typeface="Arial"/>
              <a:sym typeface="Arial"/>
            </a:endParaRPr>
          </a:p>
        </p:txBody>
      </p:sp>
      <p:pic>
        <p:nvPicPr>
          <p:cNvPr descr="Logotipo, Icono&#10;&#10;El contenido generado por IA puede ser incorrecto." id="493" name="Google Shape;493;p66"/>
          <p:cNvPicPr preferRelativeResize="0"/>
          <p:nvPr/>
        </p:nvPicPr>
        <p:blipFill rotWithShape="1">
          <a:blip r:embed="rId3">
            <a:alphaModFix/>
          </a:blip>
          <a:srcRect b="0" l="0" r="0" t="0"/>
          <a:stretch/>
        </p:blipFill>
        <p:spPr>
          <a:xfrm>
            <a:off x="10764219" y="5123695"/>
            <a:ext cx="921956" cy="921956"/>
          </a:xfrm>
          <a:prstGeom prst="rect">
            <a:avLst/>
          </a:prstGeom>
          <a:noFill/>
          <a:ln>
            <a:noFill/>
          </a:ln>
        </p:spPr>
      </p:pic>
      <p:sp>
        <p:nvSpPr>
          <p:cNvPr id="494" name="Google Shape;494;p66"/>
          <p:cNvSpPr txBox="1"/>
          <p:nvPr/>
        </p:nvSpPr>
        <p:spPr>
          <a:xfrm>
            <a:off x="2368245" y="653064"/>
            <a:ext cx="7244494" cy="683565"/>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chemeClr val="dk2"/>
              </a:buClr>
              <a:buSzPts val="1680"/>
              <a:buFont typeface="Arial"/>
              <a:buNone/>
            </a:pPr>
            <a:r>
              <a:rPr b="1" i="0" lang="en-US" sz="2800" u="none" cap="none" strike="noStrike">
                <a:solidFill>
                  <a:schemeClr val="dk1"/>
                </a:solidFill>
                <a:latin typeface="Arial"/>
                <a:ea typeface="Arial"/>
                <a:cs typeface="Arial"/>
                <a:sym typeface="Arial"/>
              </a:rPr>
              <a:t>Kas yra informatinis mąstymas? Savybės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498" name="Shape 498"/>
        <p:cNvGrpSpPr/>
        <p:nvPr/>
      </p:nvGrpSpPr>
      <p:grpSpPr>
        <a:xfrm>
          <a:off x="0" y="0"/>
          <a:ext cx="0" cy="0"/>
          <a:chOff x="0" y="0"/>
          <a:chExt cx="0" cy="0"/>
        </a:xfrm>
      </p:grpSpPr>
      <p:pic>
        <p:nvPicPr>
          <p:cNvPr id="499" name="Google Shape;499;p3"/>
          <p:cNvPicPr preferRelativeResize="0"/>
          <p:nvPr/>
        </p:nvPicPr>
        <p:blipFill rotWithShape="1">
          <a:blip r:embed="rId3">
            <a:alphaModFix/>
          </a:blip>
          <a:srcRect b="0" l="0" r="0" t="0"/>
          <a:stretch/>
        </p:blipFill>
        <p:spPr>
          <a:xfrm>
            <a:off x="0" y="2004550"/>
            <a:ext cx="12192000" cy="4853449"/>
          </a:xfrm>
          <a:prstGeom prst="rect">
            <a:avLst/>
          </a:prstGeom>
          <a:noFill/>
          <a:ln>
            <a:noFill/>
          </a:ln>
        </p:spPr>
      </p:pic>
      <p:sp>
        <p:nvSpPr>
          <p:cNvPr id="500" name="Google Shape;500;p3"/>
          <p:cNvSpPr/>
          <p:nvPr/>
        </p:nvSpPr>
        <p:spPr>
          <a:xfrm>
            <a:off x="0" y="2004550"/>
            <a:ext cx="12192000" cy="4853449"/>
          </a:xfrm>
          <a:prstGeom prst="rect">
            <a:avLst/>
          </a:prstGeom>
          <a:solidFill>
            <a:srgbClr val="7F7F7F">
              <a:alpha val="7215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01" name="Google Shape;501;p3"/>
          <p:cNvSpPr txBox="1"/>
          <p:nvPr>
            <p:ph idx="1" type="body"/>
          </p:nvPr>
        </p:nvSpPr>
        <p:spPr>
          <a:xfrm>
            <a:off x="533275" y="640825"/>
            <a:ext cx="9237900" cy="1055700"/>
          </a:xfrm>
          <a:prstGeom prst="rect">
            <a:avLst/>
          </a:prstGeom>
          <a:noFill/>
          <a:ln>
            <a:noFill/>
          </a:ln>
        </p:spPr>
        <p:txBody>
          <a:bodyPr anchorCtr="0" anchor="b" bIns="45700" lIns="91425" spcFirstLastPara="1" rIns="91425" wrap="square" tIns="45700">
            <a:noAutofit/>
          </a:bodyPr>
          <a:lstStyle/>
          <a:p>
            <a:pPr indent="0" lvl="0" marL="0" rtl="0" algn="l">
              <a:lnSpc>
                <a:spcPct val="80000"/>
              </a:lnSpc>
              <a:spcBef>
                <a:spcPts val="0"/>
              </a:spcBef>
              <a:spcAft>
                <a:spcPts val="0"/>
              </a:spcAft>
              <a:buClr>
                <a:schemeClr val="accent3"/>
              </a:buClr>
              <a:buSzPts val="1680"/>
              <a:buNone/>
            </a:pPr>
            <a:r>
              <a:rPr lang="en-US" sz="2800">
                <a:solidFill>
                  <a:srgbClr val="678877"/>
                </a:solidFill>
                <a:latin typeface="Arial"/>
                <a:ea typeface="Arial"/>
                <a:cs typeface="Arial"/>
                <a:sym typeface="Arial"/>
              </a:rPr>
              <a:t>Ar viską supratote? </a:t>
            </a:r>
            <a:r>
              <a:rPr b="0" lang="en-US" sz="2800">
                <a:latin typeface="Arial"/>
                <a:ea typeface="Arial"/>
                <a:cs typeface="Arial"/>
                <a:sym typeface="Arial"/>
              </a:rPr>
              <a:t>Atsakykite į šį trumpą klausimą, kad įtvirtintumėte tai, ką išmokote.</a:t>
            </a:r>
            <a:endParaRPr b="0" sz="3000"/>
          </a:p>
        </p:txBody>
      </p:sp>
      <p:sp>
        <p:nvSpPr>
          <p:cNvPr id="502" name="Google Shape;502;p3"/>
          <p:cNvSpPr txBox="1"/>
          <p:nvPr/>
        </p:nvSpPr>
        <p:spPr>
          <a:xfrm>
            <a:off x="935577" y="2533750"/>
            <a:ext cx="10058700" cy="3347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000"/>
              <a:buFont typeface="Arial"/>
              <a:buNone/>
            </a:pPr>
            <a:r>
              <a:rPr b="1" lang="en-US" sz="3000">
                <a:solidFill>
                  <a:srgbClr val="FFFFFF"/>
                </a:solidFill>
              </a:rPr>
              <a:t>Informatinis </a:t>
            </a:r>
            <a:r>
              <a:rPr b="1" i="0" lang="en-US" sz="3000" u="none" cap="none" strike="noStrike">
                <a:solidFill>
                  <a:srgbClr val="FFFFFF"/>
                </a:solidFill>
                <a:latin typeface="Arial"/>
                <a:ea typeface="Arial"/>
                <a:cs typeface="Arial"/>
                <a:sym typeface="Arial"/>
              </a:rPr>
              <a:t>mąstymas...</a:t>
            </a:r>
            <a:endParaRPr/>
          </a:p>
          <a:p>
            <a:pPr indent="0" lvl="0" marL="0" marR="0" rtl="0" algn="l">
              <a:lnSpc>
                <a:spcPct val="100000"/>
              </a:lnSpc>
              <a:spcBef>
                <a:spcPts val="1200"/>
              </a:spcBef>
              <a:spcAft>
                <a:spcPts val="0"/>
              </a:spcAft>
              <a:buClr>
                <a:srgbClr val="000000"/>
              </a:buClr>
              <a:buSzPts val="3000"/>
              <a:buFont typeface="Arial"/>
              <a:buNone/>
            </a:pPr>
            <a:r>
              <a:rPr b="0" i="0" lang="en-US" sz="2500" u="none" cap="none" strike="noStrike">
                <a:solidFill>
                  <a:srgbClr val="FFFFFF"/>
                </a:solidFill>
                <a:latin typeface="Arial"/>
                <a:ea typeface="Arial"/>
                <a:cs typeface="Arial"/>
                <a:sym typeface="Arial"/>
              </a:rPr>
              <a:t>A) Skatina logiškai ir organizuotai mąstyti</a:t>
            </a:r>
            <a:endParaRPr b="0" i="0" sz="2500" u="none" cap="none" strike="noStrike">
              <a:solidFill>
                <a:srgbClr val="FFFFFF"/>
              </a:solidFill>
              <a:latin typeface="Arial"/>
              <a:ea typeface="Arial"/>
              <a:cs typeface="Arial"/>
              <a:sym typeface="Arial"/>
            </a:endParaRPr>
          </a:p>
          <a:p>
            <a:pPr indent="0" lvl="0" marL="0" marR="0" rtl="0" algn="l">
              <a:lnSpc>
                <a:spcPct val="150000"/>
              </a:lnSpc>
              <a:spcBef>
                <a:spcPts val="800"/>
              </a:spcBef>
              <a:spcAft>
                <a:spcPts val="0"/>
              </a:spcAft>
              <a:buClr>
                <a:srgbClr val="000000"/>
              </a:buClr>
              <a:buSzPts val="2500"/>
              <a:buFont typeface="Arial"/>
              <a:buNone/>
            </a:pPr>
            <a:r>
              <a:rPr b="0" i="0" lang="en-US" sz="2500" u="none" cap="none" strike="noStrike">
                <a:solidFill>
                  <a:srgbClr val="FFFFFF"/>
                </a:solidFill>
                <a:latin typeface="Arial"/>
                <a:ea typeface="Arial"/>
                <a:cs typeface="Arial"/>
                <a:sym typeface="Arial"/>
              </a:rPr>
              <a:t>B) Gerina gebėjimą atsirinkti tinkamą informaciją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800"/>
              </a:spcBef>
              <a:spcAft>
                <a:spcPts val="0"/>
              </a:spcAft>
              <a:buClr>
                <a:srgbClr val="000000"/>
              </a:buClr>
              <a:buSzPts val="2500"/>
              <a:buFont typeface="Arial"/>
              <a:buNone/>
            </a:pPr>
            <a:r>
              <a:rPr b="0" i="0" lang="en-US" sz="2500" u="none" cap="none" strike="noStrike">
                <a:solidFill>
                  <a:srgbClr val="FFFFFF"/>
                </a:solidFill>
                <a:latin typeface="Arial"/>
                <a:ea typeface="Arial"/>
                <a:cs typeface="Arial"/>
                <a:sym typeface="Arial"/>
              </a:rPr>
              <a:t>C) Ugdo strateginį mąstymą</a:t>
            </a:r>
            <a:endParaRPr b="0" i="0" sz="2500" u="none" cap="none" strike="noStrike">
              <a:solidFill>
                <a:srgbClr val="FFFFFF"/>
              </a:solidFill>
              <a:latin typeface="Arial"/>
              <a:ea typeface="Arial"/>
              <a:cs typeface="Arial"/>
              <a:sym typeface="Arial"/>
            </a:endParaRPr>
          </a:p>
          <a:p>
            <a:pPr indent="0" lvl="0" marL="0" marR="0" rtl="0" algn="l">
              <a:lnSpc>
                <a:spcPct val="150000"/>
              </a:lnSpc>
              <a:spcBef>
                <a:spcPts val="800"/>
              </a:spcBef>
              <a:spcAft>
                <a:spcPts val="0"/>
              </a:spcAft>
              <a:buClr>
                <a:srgbClr val="000000"/>
              </a:buClr>
              <a:buSzPts val="2500"/>
              <a:buFont typeface="Arial"/>
              <a:buNone/>
            </a:pPr>
            <a:r>
              <a:rPr b="0" i="0" lang="en-US" sz="2500" u="none" cap="none" strike="noStrike">
                <a:solidFill>
                  <a:srgbClr val="FFFFFF"/>
                </a:solidFill>
                <a:latin typeface="Arial"/>
                <a:ea typeface="Arial"/>
                <a:cs typeface="Arial"/>
                <a:sym typeface="Arial"/>
              </a:rPr>
              <a:t>D) Visi atsakymai teisingi</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Un dibujo de un perro&#10;&#10;Descripción generada automáticamente con confianza media" id="503" name="Google Shape;503;p3"/>
          <p:cNvPicPr preferRelativeResize="0"/>
          <p:nvPr/>
        </p:nvPicPr>
        <p:blipFill rotWithShape="1">
          <a:blip r:embed="rId4">
            <a:alphaModFix/>
          </a:blip>
          <a:srcRect b="0" l="0" r="0" t="0"/>
          <a:stretch/>
        </p:blipFill>
        <p:spPr>
          <a:xfrm>
            <a:off x="10041536" y="207562"/>
            <a:ext cx="1658817" cy="1658817"/>
          </a:xfrm>
          <a:prstGeom prst="rect">
            <a:avLst/>
          </a:prstGeom>
          <a:noFill/>
          <a:ln>
            <a:noFill/>
          </a:ln>
        </p:spPr>
      </p:pic>
      <p:sp>
        <p:nvSpPr>
          <p:cNvPr id="504" name="Google Shape;504;p3"/>
          <p:cNvSpPr txBox="1"/>
          <p:nvPr/>
        </p:nvSpPr>
        <p:spPr>
          <a:xfrm>
            <a:off x="11116340" y="6356350"/>
            <a:ext cx="8718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pic>
        <p:nvPicPr>
          <p:cNvPr id="511" name="Google Shape;511;p67"/>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512" name="Google Shape;512;p67"/>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2 SKYRIUS</a:t>
            </a:r>
            <a:endParaRPr>
              <a:latin typeface="Arial"/>
              <a:ea typeface="Arial"/>
              <a:cs typeface="Arial"/>
              <a:sym typeface="Arial"/>
            </a:endParaRPr>
          </a:p>
        </p:txBody>
      </p:sp>
      <p:sp>
        <p:nvSpPr>
          <p:cNvPr id="513" name="Google Shape;513;p67"/>
          <p:cNvSpPr txBox="1"/>
          <p:nvPr>
            <p:ph idx="1" type="body"/>
          </p:nvPr>
        </p:nvSpPr>
        <p:spPr>
          <a:xfrm>
            <a:off x="7546848" y="3615661"/>
            <a:ext cx="3218688"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IM vertė suaugusiųjų mokymosi srityje</a:t>
            </a:r>
            <a:endParaRPr>
              <a:latin typeface="Arial"/>
              <a:ea typeface="Arial"/>
              <a:cs typeface="Arial"/>
              <a:sym typeface="Arial"/>
            </a:endParaRPr>
          </a:p>
        </p:txBody>
      </p:sp>
      <p:sp>
        <p:nvSpPr>
          <p:cNvPr id="514" name="Google Shape;514;p67"/>
          <p:cNvSpPr txBox="1"/>
          <p:nvPr/>
        </p:nvSpPr>
        <p:spPr>
          <a:xfrm>
            <a:off x="11116340" y="6443434"/>
            <a:ext cx="871868"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000000"/>
                </a:solidFill>
                <a:latin typeface="Gill Sans"/>
                <a:ea typeface="Gill Sans"/>
                <a:cs typeface="Gill Sans"/>
                <a:sym typeface="Gill Sans"/>
              </a:rPr>
              <a:t>‹#›</a:t>
            </a:fld>
            <a:endParaRPr b="0" i="0" sz="900" u="none" cap="none" strike="noStrike">
              <a:solidFill>
                <a:srgbClr val="000000"/>
              </a:solidFill>
              <a:latin typeface="Gill Sans"/>
              <a:ea typeface="Gill Sans"/>
              <a:cs typeface="Gill Sans"/>
              <a:sym typeface="Gill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68"/>
          <p:cNvSpPr/>
          <p:nvPr/>
        </p:nvSpPr>
        <p:spPr>
          <a:xfrm>
            <a:off x="0" y="0"/>
            <a:ext cx="12191999" cy="6858000"/>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Gill Sans"/>
              <a:ea typeface="Gill Sans"/>
              <a:cs typeface="Gill Sans"/>
              <a:sym typeface="Gill Sans"/>
            </a:endParaRPr>
          </a:p>
        </p:txBody>
      </p:sp>
      <p:pic>
        <p:nvPicPr>
          <p:cNvPr descr="Electronic components on a white background" id="520" name="Google Shape;520;p68"/>
          <p:cNvPicPr preferRelativeResize="0"/>
          <p:nvPr>
            <p:ph idx="2" type="body"/>
          </p:nvPr>
        </p:nvPicPr>
        <p:blipFill rotWithShape="1">
          <a:blip r:embed="rId3">
            <a:alphaModFix/>
          </a:blip>
          <a:srcRect b="0" l="0" r="0" t="15728"/>
          <a:stretch/>
        </p:blipFill>
        <p:spPr>
          <a:xfrm>
            <a:off x="-1" y="0"/>
            <a:ext cx="12191999" cy="6858000"/>
          </a:xfrm>
          <a:prstGeom prst="rect">
            <a:avLst/>
          </a:prstGeom>
          <a:noFill/>
          <a:ln>
            <a:noFill/>
          </a:ln>
        </p:spPr>
      </p:pic>
      <p:sp>
        <p:nvSpPr>
          <p:cNvPr id="521" name="Google Shape;521;p68"/>
          <p:cNvSpPr txBox="1"/>
          <p:nvPr>
            <p:ph idx="1" type="body"/>
          </p:nvPr>
        </p:nvSpPr>
        <p:spPr>
          <a:xfrm>
            <a:off x="696348" y="586474"/>
            <a:ext cx="7244494"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dk2"/>
              </a:buClr>
              <a:buSzPts val="1680"/>
              <a:buNone/>
            </a:pPr>
            <a:r>
              <a:rPr lang="en-US" sz="2800">
                <a:solidFill>
                  <a:schemeClr val="dk1"/>
                </a:solidFill>
                <a:latin typeface="Arial"/>
                <a:ea typeface="Arial"/>
                <a:cs typeface="Arial"/>
                <a:sym typeface="Arial"/>
              </a:rPr>
              <a:t>Kodėl informatinis mąstymas svarbus?</a:t>
            </a:r>
            <a:endParaRPr/>
          </a:p>
        </p:txBody>
      </p:sp>
      <p:sp>
        <p:nvSpPr>
          <p:cNvPr id="522" name="Google Shape;522;p68"/>
          <p:cNvSpPr txBox="1"/>
          <p:nvPr/>
        </p:nvSpPr>
        <p:spPr>
          <a:xfrm>
            <a:off x="609092" y="1585121"/>
            <a:ext cx="7721938" cy="4771229"/>
          </a:xfrm>
          <a:prstGeom prst="rect">
            <a:avLst/>
          </a:prstGeom>
          <a:noFill/>
          <a:ln>
            <a:noFill/>
          </a:ln>
        </p:spPr>
        <p:txBody>
          <a:bodyPr anchorCtr="0" anchor="t" bIns="45700" lIns="91425" spcFirstLastPara="1" rIns="91425" wrap="square" tIns="45700">
            <a:normAutofit/>
          </a:bodyPr>
          <a:lstStyle/>
          <a:p>
            <a:pPr indent="0" lvl="0" marL="0" marR="0" rtl="0" algn="just">
              <a:lnSpc>
                <a:spcPct val="100000"/>
              </a:lnSpc>
              <a:spcBef>
                <a:spcPts val="1000"/>
              </a:spcBef>
              <a:spcAft>
                <a:spcPts val="0"/>
              </a:spcAft>
              <a:buClr>
                <a:srgbClr val="293737"/>
              </a:buClr>
              <a:buSzPts val="1680"/>
              <a:buFont typeface="Arial"/>
              <a:buNone/>
            </a:pPr>
            <a:r>
              <a:rPr b="0" i="0" lang="en-US" sz="1700" u="none" cap="none" strike="noStrike">
                <a:solidFill>
                  <a:srgbClr val="000000"/>
                </a:solidFill>
                <a:latin typeface="Arial"/>
                <a:ea typeface="Arial"/>
                <a:cs typeface="Arial"/>
                <a:sym typeface="Arial"/>
              </a:rPr>
              <a:t>Informatinio mąstymo (IM) integravimas į jūsų mokymus – tai būtinas atsakas į šiuolaikinio pasaulio iššūkius. Mus supa technologijos ir milžiniški informacijos srautai, kurie lemia, kaip mes dirbame ir priimame sprendimus. Mokyti IM – tai suteikti besimokantiesiems įgūdžių, padedančių susidoroti su šiais iššūkiais. IM ugdo minkštuosius įgūdžius, padedančius suprasti ir orientuotis skaitmeniniame pasaulyje kaip naudotojams ir kaip piliečiams.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0"/>
              </a:spcAft>
              <a:buClr>
                <a:srgbClr val="293737"/>
              </a:buClr>
              <a:buSzPts val="1680"/>
              <a:buFont typeface="Arial"/>
              <a:buNone/>
            </a:pPr>
            <a:r>
              <a:rPr b="0" i="0" lang="en-US" sz="1700" u="none" cap="none" strike="noStrike">
                <a:solidFill>
                  <a:srgbClr val="000000"/>
                </a:solidFill>
                <a:latin typeface="Arial"/>
                <a:ea typeface="Arial"/>
                <a:cs typeface="Arial"/>
                <a:sym typeface="Arial"/>
              </a:rPr>
              <a:t>IM integravimas į suaugusiųjų švietimą taip pat reiškia pagalbą žmonėms įgyjant tokį mąstymo būdą, kuris padeda: prisitaikyti prie pokyčių, strategiškai spręsti problemas, suprasti vis labiau technologijų veikiamą kasdienį gyvenimą. IM tampa tiltu į įtrauktį, įsidarbinimą ir visą gyvenimą trunkantį mokymąsi.</a:t>
            </a:r>
            <a:endParaRPr b="0" i="0" sz="17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0"/>
              </a:spcAft>
              <a:buClr>
                <a:srgbClr val="293737"/>
              </a:buClr>
              <a:buSzPts val="1680"/>
              <a:buFont typeface="Arial"/>
              <a:buNone/>
            </a:pPr>
            <a:r>
              <a:rPr b="0" i="0" lang="en-US" sz="1700" u="none" cap="none" strike="noStrike">
                <a:solidFill>
                  <a:srgbClr val="000000"/>
                </a:solidFill>
                <a:latin typeface="Arial"/>
                <a:ea typeface="Arial"/>
                <a:cs typeface="Arial"/>
                <a:sym typeface="Arial"/>
              </a:rPr>
              <a:t>Nors vis labiau pripažįstama IM svarba, gebėjimas įtraukti informatinį mąstymą į suaugusiųjų švietimą vis dar kelia iššūkių. Kaip mokytojas, jūs turite unikalią galimybę padėti suaugusiems ugdyti mąstyseną, kuri padeda prisitaikyti prie greitai kintančios aplinkos.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800"/>
              </a:spcAft>
              <a:buClr>
                <a:srgbClr val="293737"/>
              </a:buClr>
              <a:buSzPts val="1680"/>
              <a:buFont typeface="Arial"/>
              <a:buNone/>
            </a:pPr>
            <a:r>
              <a:t/>
            </a:r>
            <a:endParaRPr b="0" i="0" sz="1600" u="none" cap="none" strike="noStrike">
              <a:solidFill>
                <a:srgbClr val="000000"/>
              </a:solidFill>
              <a:latin typeface="Arial"/>
              <a:ea typeface="Arial"/>
              <a:cs typeface="Arial"/>
              <a:sym typeface="Arial"/>
            </a:endParaRPr>
          </a:p>
        </p:txBody>
      </p:sp>
      <p:sp>
        <p:nvSpPr>
          <p:cNvPr id="523" name="Google Shape;523;p6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69"/>
          <p:cNvSpPr txBox="1"/>
          <p:nvPr>
            <p:ph type="title"/>
          </p:nvPr>
        </p:nvSpPr>
        <p:spPr>
          <a:xfrm>
            <a:off x="1352550" y="635599"/>
            <a:ext cx="9486900" cy="72511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Sorts Mill Goudy"/>
              <a:buNone/>
            </a:pPr>
            <a:r>
              <a:rPr b="1" lang="en-US" sz="2800">
                <a:latin typeface="Arial"/>
                <a:ea typeface="Arial"/>
                <a:cs typeface="Arial"/>
                <a:sym typeface="Arial"/>
              </a:rPr>
              <a:t>Mes naudojame IM kiekvieną dieną</a:t>
            </a:r>
            <a:endParaRPr b="1" sz="2800">
              <a:latin typeface="Arial"/>
              <a:ea typeface="Arial"/>
              <a:cs typeface="Arial"/>
              <a:sym typeface="Arial"/>
            </a:endParaRPr>
          </a:p>
        </p:txBody>
      </p:sp>
      <p:sp>
        <p:nvSpPr>
          <p:cNvPr id="529" name="Google Shape;529;p6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530" name="Google Shape;530;p69"/>
          <p:cNvSpPr txBox="1"/>
          <p:nvPr/>
        </p:nvSpPr>
        <p:spPr>
          <a:xfrm>
            <a:off x="1002948" y="1503944"/>
            <a:ext cx="10226526" cy="83095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Nors informatinis mąstymas (IM) gali skambėti techniškai, dauguma </a:t>
            </a:r>
            <a:r>
              <a:rPr b="0" i="0" lang="en-US" sz="1600" u="none" cap="none" strike="noStrike">
                <a:solidFill>
                  <a:schemeClr val="dk1"/>
                </a:solidFill>
                <a:latin typeface="Arial"/>
                <a:ea typeface="Arial"/>
                <a:cs typeface="Arial"/>
                <a:sym typeface="Arial"/>
              </a:rPr>
              <a:t>mūsų</a:t>
            </a:r>
            <a:r>
              <a:rPr b="0" i="0" lang="en-US" sz="1600" u="none" cap="none" strike="noStrike">
                <a:solidFill>
                  <a:srgbClr val="000000"/>
                </a:solidFill>
                <a:latin typeface="Arial"/>
                <a:ea typeface="Arial"/>
                <a:cs typeface="Arial"/>
                <a:sym typeface="Arial"/>
              </a:rPr>
              <a:t> jį taikome kasdieną – dažnai net to nesuvokdami. Daugelis kasdienių veiklų apima tokius pačius loginius veiksmus: užduočių skaidymą, šablonų atpažinimą, instrukcijų sekimą, problemų sprendimą.</a:t>
            </a:r>
            <a:endParaRPr b="0" i="0" sz="1400" u="none" cap="none" strike="noStrike">
              <a:solidFill>
                <a:srgbClr val="000000"/>
              </a:solidFill>
              <a:latin typeface="Arial"/>
              <a:ea typeface="Arial"/>
              <a:cs typeface="Arial"/>
              <a:sym typeface="Arial"/>
            </a:endParaRPr>
          </a:p>
        </p:txBody>
      </p:sp>
      <p:sp>
        <p:nvSpPr>
          <p:cNvPr id="531" name="Google Shape;531;p69"/>
          <p:cNvSpPr/>
          <p:nvPr/>
        </p:nvSpPr>
        <p:spPr>
          <a:xfrm>
            <a:off x="856643" y="2812181"/>
            <a:ext cx="2578500" cy="2333700"/>
          </a:xfrm>
          <a:prstGeom prst="rect">
            <a:avLst/>
          </a:prstGeom>
          <a:solidFill>
            <a:srgbClr val="678877"/>
          </a:solidFill>
          <a:ln>
            <a:noFill/>
          </a:ln>
        </p:spPr>
        <p:txBody>
          <a:bodyPr anchorCtr="0" anchor="t" bIns="45700" lIns="182875" spcFirstLastPara="1" rIns="36000" wrap="square" tIns="45700">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Maisto gaminimas </a:t>
            </a:r>
            <a:endParaRPr b="1"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pagal receptą</a:t>
            </a:r>
            <a:endParaRPr b="1" i="0" sz="1600" u="none" cap="none" strike="noStrike">
              <a:solidFill>
                <a:schemeClr val="lt1"/>
              </a:solidFill>
              <a:latin typeface="Arial"/>
              <a:ea typeface="Arial"/>
              <a:cs typeface="Arial"/>
              <a:sym typeface="Arial"/>
            </a:endParaRPr>
          </a:p>
        </p:txBody>
      </p:sp>
      <p:sp>
        <p:nvSpPr>
          <p:cNvPr id="532" name="Google Shape;532;p69"/>
          <p:cNvSpPr/>
          <p:nvPr/>
        </p:nvSpPr>
        <p:spPr>
          <a:xfrm>
            <a:off x="1002893" y="3354465"/>
            <a:ext cx="2286000" cy="1645800"/>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l">
              <a:lnSpc>
                <a:spcPct val="100000"/>
              </a:lnSpc>
              <a:spcBef>
                <a:spcPts val="0"/>
              </a:spcBef>
              <a:spcAft>
                <a:spcPts val="0"/>
              </a:spcAft>
              <a:buClr>
                <a:srgbClr val="000000"/>
              </a:buClr>
              <a:buSzPts val="1200"/>
              <a:buFont typeface="Arial"/>
              <a:buNone/>
            </a:pPr>
            <a:r>
              <a:rPr b="0" i="0" lang="en-US" sz="1100" u="none" cap="none" strike="noStrike">
                <a:solidFill>
                  <a:schemeClr val="dk1"/>
                </a:solidFill>
                <a:latin typeface="Arial"/>
                <a:ea typeface="Arial"/>
                <a:cs typeface="Arial"/>
                <a:sym typeface="Arial"/>
              </a:rPr>
              <a:t>Suskirstote patiekalo gamybą į žingsnius (dekompozicija),</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100" u="none" cap="none" strike="noStrike">
                <a:solidFill>
                  <a:schemeClr val="dk1"/>
                </a:solidFill>
                <a:latin typeface="Arial"/>
                <a:ea typeface="Arial"/>
                <a:cs typeface="Arial"/>
                <a:sym typeface="Arial"/>
              </a:rPr>
              <a:t>sekate recepto nurodymus (algoritminis mąstymas),</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100" u="none" cap="none" strike="noStrike">
                <a:solidFill>
                  <a:schemeClr val="dk1"/>
                </a:solidFill>
                <a:latin typeface="Arial"/>
                <a:ea typeface="Arial"/>
                <a:cs typeface="Arial"/>
                <a:sym typeface="Arial"/>
              </a:rPr>
              <a:t>pritaikote receptą pagal turimus ingredientus ar laiką (abstrakcija),</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100" u="none" cap="none" strike="noStrike">
                <a:solidFill>
                  <a:schemeClr val="dk1"/>
                </a:solidFill>
                <a:latin typeface="Arial"/>
                <a:ea typeface="Arial"/>
                <a:cs typeface="Arial"/>
                <a:sym typeface="Arial"/>
              </a:rPr>
              <a:t>atpažįstate bendrus dėsningumus tarp receptų (šablonų  atpažinimas).</a:t>
            </a:r>
            <a:endParaRPr b="0" i="0" sz="1100" u="none" cap="none" strike="noStrike">
              <a:solidFill>
                <a:srgbClr val="000000"/>
              </a:solidFill>
              <a:latin typeface="Arial"/>
              <a:ea typeface="Arial"/>
              <a:cs typeface="Arial"/>
              <a:sym typeface="Arial"/>
            </a:endParaRPr>
          </a:p>
        </p:txBody>
      </p:sp>
      <p:sp>
        <p:nvSpPr>
          <p:cNvPr id="533" name="Google Shape;533;p69"/>
          <p:cNvSpPr/>
          <p:nvPr/>
        </p:nvSpPr>
        <p:spPr>
          <a:xfrm>
            <a:off x="3485306" y="2812181"/>
            <a:ext cx="2578500" cy="2333700"/>
          </a:xfrm>
          <a:prstGeom prst="rect">
            <a:avLst/>
          </a:prstGeom>
          <a:solidFill>
            <a:srgbClr val="678877"/>
          </a:solidFill>
          <a:ln>
            <a:noFill/>
          </a:ln>
        </p:spPr>
        <p:txBody>
          <a:bodyPr anchorCtr="0" anchor="t" bIns="45700" lIns="182875" spcFirstLastPara="1" rIns="36000" wrap="square" tIns="45700">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Skalbimas</a:t>
            </a:r>
            <a:endParaRPr b="1" i="0" sz="1600" u="none" cap="none" strike="noStrike">
              <a:solidFill>
                <a:schemeClr val="lt1"/>
              </a:solidFill>
              <a:latin typeface="Arial"/>
              <a:ea typeface="Arial"/>
              <a:cs typeface="Arial"/>
              <a:sym typeface="Arial"/>
            </a:endParaRPr>
          </a:p>
        </p:txBody>
      </p:sp>
      <p:sp>
        <p:nvSpPr>
          <p:cNvPr id="534" name="Google Shape;534;p69"/>
          <p:cNvSpPr/>
          <p:nvPr/>
        </p:nvSpPr>
        <p:spPr>
          <a:xfrm>
            <a:off x="3631975" y="3354465"/>
            <a:ext cx="2286300" cy="1645800"/>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l">
              <a:lnSpc>
                <a:spcPct val="100000"/>
              </a:lnSpc>
              <a:spcBef>
                <a:spcPts val="0"/>
              </a:spcBef>
              <a:spcAft>
                <a:spcPts val="0"/>
              </a:spcAft>
              <a:buClr>
                <a:srgbClr val="000000"/>
              </a:buClr>
              <a:buSzPts val="1200"/>
              <a:buFont typeface="Arial"/>
              <a:buNone/>
            </a:pPr>
            <a:r>
              <a:rPr b="0" i="0" lang="en-US" sz="1100" u="none" cap="none" strike="noStrike">
                <a:solidFill>
                  <a:schemeClr val="dk1"/>
                </a:solidFill>
                <a:latin typeface="Arial"/>
                <a:ea typeface="Arial"/>
                <a:cs typeface="Arial"/>
                <a:sym typeface="Arial"/>
              </a:rPr>
              <a:t>Rūšiuojate drabužius pagal spalvą ar medžiagą (šablonų  atpažinimas),</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100" u="none" cap="none" strike="noStrike">
                <a:solidFill>
                  <a:schemeClr val="dk1"/>
                </a:solidFill>
                <a:latin typeface="Arial"/>
                <a:ea typeface="Arial"/>
                <a:cs typeface="Arial"/>
                <a:sym typeface="Arial"/>
              </a:rPr>
              <a:t>pasirenkate programą pagal kiekį ir audinį (sprendimų priėmimas),</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100" u="none" cap="none" strike="noStrike">
                <a:solidFill>
                  <a:schemeClr val="dk1"/>
                </a:solidFill>
                <a:latin typeface="Arial"/>
                <a:ea typeface="Arial"/>
                <a:cs typeface="Arial"/>
                <a:sym typeface="Arial"/>
              </a:rPr>
              <a:t>atliekate veiksmus nurodyta tvarka (algoritminis mąstymas).</a:t>
            </a:r>
            <a:endParaRPr b="0" i="0" sz="1100" u="none" cap="none" strike="noStrike">
              <a:solidFill>
                <a:srgbClr val="000000"/>
              </a:solidFill>
              <a:latin typeface="Arial"/>
              <a:ea typeface="Arial"/>
              <a:cs typeface="Arial"/>
              <a:sym typeface="Arial"/>
            </a:endParaRPr>
          </a:p>
        </p:txBody>
      </p:sp>
      <p:sp>
        <p:nvSpPr>
          <p:cNvPr id="535" name="Google Shape;535;p69"/>
          <p:cNvSpPr/>
          <p:nvPr/>
        </p:nvSpPr>
        <p:spPr>
          <a:xfrm>
            <a:off x="6113969" y="2812181"/>
            <a:ext cx="2578500" cy="2333700"/>
          </a:xfrm>
          <a:prstGeom prst="rect">
            <a:avLst/>
          </a:prstGeom>
          <a:solidFill>
            <a:srgbClr val="678877"/>
          </a:solidFill>
          <a:ln>
            <a:noFill/>
          </a:ln>
        </p:spPr>
        <p:txBody>
          <a:bodyPr anchorCtr="0" anchor="t" bIns="45700" lIns="182875" spcFirstLastPara="1" rIns="36000" wrap="square" tIns="45700">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Kelionės</a:t>
            </a:r>
            <a:endParaRPr b="1"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planavimas</a:t>
            </a:r>
            <a:endParaRPr b="1" i="0" sz="1600" u="none" cap="none" strike="noStrike">
              <a:solidFill>
                <a:schemeClr val="lt1"/>
              </a:solidFill>
              <a:latin typeface="Arial"/>
              <a:ea typeface="Arial"/>
              <a:cs typeface="Arial"/>
              <a:sym typeface="Arial"/>
            </a:endParaRPr>
          </a:p>
        </p:txBody>
      </p:sp>
      <p:sp>
        <p:nvSpPr>
          <p:cNvPr id="536" name="Google Shape;536;p69"/>
          <p:cNvSpPr/>
          <p:nvPr/>
        </p:nvSpPr>
        <p:spPr>
          <a:xfrm>
            <a:off x="6261090" y="3354465"/>
            <a:ext cx="2286300" cy="1645800"/>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l">
              <a:lnSpc>
                <a:spcPct val="100000"/>
              </a:lnSpc>
              <a:spcBef>
                <a:spcPts val="0"/>
              </a:spcBef>
              <a:spcAft>
                <a:spcPts val="0"/>
              </a:spcAft>
              <a:buClr>
                <a:srgbClr val="000000"/>
              </a:buClr>
              <a:buSzPts val="1200"/>
              <a:buFont typeface="Arial"/>
              <a:buNone/>
            </a:pPr>
            <a:r>
              <a:rPr b="0" i="0" lang="en-US" sz="1100" u="none" cap="none" strike="noStrike">
                <a:solidFill>
                  <a:schemeClr val="dk1"/>
                </a:solidFill>
                <a:latin typeface="Arial"/>
                <a:ea typeface="Arial"/>
                <a:cs typeface="Arial"/>
                <a:sym typeface="Arial"/>
              </a:rPr>
              <a:t>Renkate informaciją, pasirenkate maršrutus ir tvarkaraščius (algoritminis mąstymas),</a:t>
            </a:r>
            <a:r>
              <a:rPr b="0" i="0" lang="en-US" sz="1300" u="none" cap="none" strike="noStrike">
                <a:solidFill>
                  <a:srgbClr val="000000"/>
                </a:solidFill>
                <a:latin typeface="Arial"/>
                <a:ea typeface="Arial"/>
                <a:cs typeface="Arial"/>
                <a:sym typeface="Arial"/>
              </a:rPr>
              <a:t> </a:t>
            </a:r>
            <a:r>
              <a:rPr b="0" i="0" lang="en-US" sz="1100" u="none" cap="none" strike="noStrike">
                <a:solidFill>
                  <a:schemeClr val="dk1"/>
                </a:solidFill>
                <a:latin typeface="Arial"/>
                <a:ea typeface="Arial"/>
                <a:cs typeface="Arial"/>
                <a:sym typeface="Arial"/>
              </a:rPr>
              <a:t>planuojate pagal biudžetą ar laiką (abstrakcija ir problemų sprendimas).</a:t>
            </a:r>
            <a:endParaRPr b="0" i="0" sz="1100" u="none" cap="none" strike="noStrike">
              <a:solidFill>
                <a:schemeClr val="dk1"/>
              </a:solidFill>
              <a:latin typeface="Arial"/>
              <a:ea typeface="Arial"/>
              <a:cs typeface="Arial"/>
              <a:sym typeface="Arial"/>
            </a:endParaRPr>
          </a:p>
        </p:txBody>
      </p:sp>
      <p:sp>
        <p:nvSpPr>
          <p:cNvPr id="537" name="Google Shape;537;p69"/>
          <p:cNvSpPr/>
          <p:nvPr/>
        </p:nvSpPr>
        <p:spPr>
          <a:xfrm>
            <a:off x="8754720" y="2812181"/>
            <a:ext cx="2578500" cy="2333700"/>
          </a:xfrm>
          <a:prstGeom prst="rect">
            <a:avLst/>
          </a:prstGeom>
          <a:solidFill>
            <a:srgbClr val="678877"/>
          </a:solidFill>
          <a:ln>
            <a:noFill/>
          </a:ln>
        </p:spPr>
        <p:txBody>
          <a:bodyPr anchorCtr="0" anchor="t" bIns="45700" lIns="182875" spcFirstLastPara="1" rIns="36000" wrap="square" tIns="45700">
            <a:noAutofit/>
          </a:bodyPr>
          <a:lstStyle/>
          <a:p>
            <a:pPr indent="0" lvl="0" marL="0" marR="0" rtl="0" algn="l">
              <a:lnSpc>
                <a:spcPct val="100000"/>
              </a:lnSpc>
              <a:spcBef>
                <a:spcPts val="0"/>
              </a:spcBef>
              <a:spcAft>
                <a:spcPts val="0"/>
              </a:spcAft>
              <a:buClr>
                <a:schemeClr val="dk1"/>
              </a:buClr>
              <a:buSzPts val="1400"/>
              <a:buFont typeface="Arial"/>
              <a:buNone/>
            </a:pPr>
            <a:r>
              <a:rPr b="1" i="0" lang="en-US" sz="1400" u="none" cap="none" strike="noStrike">
                <a:solidFill>
                  <a:schemeClr val="lt1"/>
                </a:solidFill>
                <a:latin typeface="Arial"/>
                <a:ea typeface="Arial"/>
                <a:cs typeface="Arial"/>
                <a:sym typeface="Arial"/>
              </a:rPr>
              <a:t>Sąvokų aiškinimas</a:t>
            </a:r>
            <a:endParaRPr b="1"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rPr b="1" i="0" lang="en-US" sz="1400" u="none" cap="none" strike="noStrike">
                <a:solidFill>
                  <a:schemeClr val="lt1"/>
                </a:solidFill>
                <a:latin typeface="Arial"/>
                <a:ea typeface="Arial"/>
                <a:cs typeface="Arial"/>
                <a:sym typeface="Arial"/>
              </a:rPr>
              <a:t>mokiniams</a:t>
            </a:r>
            <a:endParaRPr b="1" i="0" sz="16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t/>
            </a:r>
            <a:endParaRPr b="1" i="0" sz="1600" u="none" cap="none" strike="noStrike">
              <a:solidFill>
                <a:schemeClr val="lt1"/>
              </a:solidFill>
              <a:latin typeface="Arial"/>
              <a:ea typeface="Arial"/>
              <a:cs typeface="Arial"/>
              <a:sym typeface="Arial"/>
            </a:endParaRPr>
          </a:p>
        </p:txBody>
      </p:sp>
      <p:sp>
        <p:nvSpPr>
          <p:cNvPr id="538" name="Google Shape;538;p69"/>
          <p:cNvSpPr/>
          <p:nvPr/>
        </p:nvSpPr>
        <p:spPr>
          <a:xfrm>
            <a:off x="8890158" y="3354465"/>
            <a:ext cx="2286300" cy="1645800"/>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l">
              <a:lnSpc>
                <a:spcPct val="100000"/>
              </a:lnSpc>
              <a:spcBef>
                <a:spcPts val="0"/>
              </a:spcBef>
              <a:spcAft>
                <a:spcPts val="0"/>
              </a:spcAft>
              <a:buClr>
                <a:srgbClr val="000000"/>
              </a:buClr>
              <a:buSzPts val="1200"/>
              <a:buFont typeface="Arial"/>
              <a:buNone/>
            </a:pPr>
            <a:r>
              <a:rPr b="0" i="0" lang="en-US" sz="1100" u="none" cap="none" strike="noStrike">
                <a:solidFill>
                  <a:schemeClr val="dk1"/>
                </a:solidFill>
                <a:latin typeface="Arial"/>
                <a:ea typeface="Arial"/>
                <a:cs typeface="Arial"/>
                <a:sym typeface="Arial"/>
              </a:rPr>
              <a:t>Supaprastinate temą į mažesnes dalis (dekompozicija),</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100" u="none" cap="none" strike="noStrike">
                <a:solidFill>
                  <a:schemeClr val="dk1"/>
                </a:solidFill>
                <a:latin typeface="Arial"/>
                <a:ea typeface="Arial"/>
                <a:cs typeface="Arial"/>
                <a:sym typeface="Arial"/>
              </a:rPr>
              <a:t>naudojate pažįstamus pavyzdžius (šablonų atpažinimas),</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100" u="none" cap="none" strike="noStrike">
                <a:solidFill>
                  <a:schemeClr val="dk1"/>
                </a:solidFill>
                <a:latin typeface="Arial"/>
                <a:ea typeface="Arial"/>
                <a:cs typeface="Arial"/>
                <a:sym typeface="Arial"/>
              </a:rPr>
              <a:t>pateikiate medžiagą nuosekliai (algoritminis mąstymas).</a:t>
            </a:r>
            <a:endParaRPr b="0" i="0" sz="1100" u="none" cap="none" strike="noStrike">
              <a:solidFill>
                <a:schemeClr val="dk1"/>
              </a:solidFill>
              <a:latin typeface="Arial"/>
              <a:ea typeface="Arial"/>
              <a:cs typeface="Arial"/>
              <a:sym typeface="Arial"/>
            </a:endParaRPr>
          </a:p>
        </p:txBody>
      </p:sp>
      <p:sp>
        <p:nvSpPr>
          <p:cNvPr id="539" name="Google Shape;539;p69"/>
          <p:cNvSpPr txBox="1"/>
          <p:nvPr/>
        </p:nvSpPr>
        <p:spPr>
          <a:xfrm>
            <a:off x="912348" y="5330662"/>
            <a:ext cx="10461600" cy="585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Kai atpažįstate, kur IM taikomas kasdienėje veikloje, galite padėti mokiniams jį perprasti. Taip IM parodomas kaip mąstymo būdas, kurį jie jau naudoja, ir gali pritaikyti naujose srityse: moksle,  darbe ar skaitmeninėje erdvėje.</a:t>
            </a:r>
            <a:endParaRPr b="0" i="0" sz="1400" u="none" cap="none" strike="noStrike">
              <a:solidFill>
                <a:srgbClr val="000000"/>
              </a:solidFill>
              <a:latin typeface="Arial"/>
              <a:ea typeface="Arial"/>
              <a:cs typeface="Arial"/>
              <a:sym typeface="Arial"/>
            </a:endParaRPr>
          </a:p>
        </p:txBody>
      </p:sp>
      <p:sp>
        <p:nvSpPr>
          <p:cNvPr id="540" name="Google Shape;540;p69"/>
          <p:cNvSpPr txBox="1"/>
          <p:nvPr/>
        </p:nvSpPr>
        <p:spPr>
          <a:xfrm>
            <a:off x="1002948" y="2384513"/>
            <a:ext cx="6096000"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Pavyzdžiai iš kasdienybės:</a:t>
            </a:r>
            <a:endParaRPr b="0" i="0" sz="1400" u="none" cap="none" strike="noStrike">
              <a:solidFill>
                <a:srgbClr val="000000"/>
              </a:solidFill>
              <a:latin typeface="Arial"/>
              <a:ea typeface="Arial"/>
              <a:cs typeface="Arial"/>
              <a:sym typeface="Arial"/>
            </a:endParaRPr>
          </a:p>
        </p:txBody>
      </p:sp>
      <p:pic>
        <p:nvPicPr>
          <p:cNvPr descr="Icono&#10;&#10;El contenido generado por IA puede ser incorrecto." id="541" name="Google Shape;541;p69"/>
          <p:cNvPicPr preferRelativeResize="0"/>
          <p:nvPr/>
        </p:nvPicPr>
        <p:blipFill rotWithShape="1">
          <a:blip r:embed="rId3">
            <a:alphaModFix/>
          </a:blip>
          <a:srcRect b="0" l="0" r="0" t="0"/>
          <a:stretch/>
        </p:blipFill>
        <p:spPr>
          <a:xfrm>
            <a:off x="2788135" y="2696141"/>
            <a:ext cx="634920" cy="634920"/>
          </a:xfrm>
          <a:prstGeom prst="rect">
            <a:avLst/>
          </a:prstGeom>
          <a:noFill/>
          <a:ln>
            <a:noFill/>
          </a:ln>
        </p:spPr>
      </p:pic>
      <p:pic>
        <p:nvPicPr>
          <p:cNvPr id="542" name="Google Shape;542;p69"/>
          <p:cNvPicPr preferRelativeResize="0"/>
          <p:nvPr/>
        </p:nvPicPr>
        <p:blipFill rotWithShape="1">
          <a:blip r:embed="rId4">
            <a:alphaModFix/>
          </a:blip>
          <a:srcRect b="0" l="0" r="0" t="0"/>
          <a:stretch/>
        </p:blipFill>
        <p:spPr>
          <a:xfrm>
            <a:off x="5215478" y="2576043"/>
            <a:ext cx="732859" cy="732859"/>
          </a:xfrm>
          <a:prstGeom prst="rect">
            <a:avLst/>
          </a:prstGeom>
          <a:noFill/>
          <a:ln>
            <a:noFill/>
          </a:ln>
        </p:spPr>
      </p:pic>
      <p:pic>
        <p:nvPicPr>
          <p:cNvPr descr="Icono&#10;&#10;El contenido generado por IA puede ser incorrecto." id="543" name="Google Shape;543;p69"/>
          <p:cNvPicPr preferRelativeResize="0"/>
          <p:nvPr/>
        </p:nvPicPr>
        <p:blipFill rotWithShape="1">
          <a:blip r:embed="rId5">
            <a:alphaModFix/>
          </a:blip>
          <a:srcRect b="0" l="0" r="0" t="0"/>
          <a:stretch/>
        </p:blipFill>
        <p:spPr>
          <a:xfrm>
            <a:off x="7844141" y="2591745"/>
            <a:ext cx="785662" cy="785662"/>
          </a:xfrm>
          <a:prstGeom prst="rect">
            <a:avLst/>
          </a:prstGeom>
          <a:noFill/>
          <a:ln>
            <a:noFill/>
          </a:ln>
        </p:spPr>
      </p:pic>
      <p:pic>
        <p:nvPicPr>
          <p:cNvPr descr="Una caricatura de una persona&#10;&#10;El contenido generado por IA puede ser incorrecto." id="544" name="Google Shape;544;p69"/>
          <p:cNvPicPr preferRelativeResize="0"/>
          <p:nvPr/>
        </p:nvPicPr>
        <p:blipFill rotWithShape="1">
          <a:blip r:embed="rId6">
            <a:alphaModFix/>
          </a:blip>
          <a:srcRect b="0" l="0" r="0" t="0"/>
          <a:stretch/>
        </p:blipFill>
        <p:spPr>
          <a:xfrm>
            <a:off x="10605432" y="2600318"/>
            <a:ext cx="768516" cy="76851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49" name="Shape 549"/>
        <p:cNvGrpSpPr/>
        <p:nvPr/>
      </p:nvGrpSpPr>
      <p:grpSpPr>
        <a:xfrm>
          <a:off x="0" y="0"/>
          <a:ext cx="0" cy="0"/>
          <a:chOff x="0" y="0"/>
          <a:chExt cx="0" cy="0"/>
        </a:xfrm>
      </p:grpSpPr>
      <p:sp>
        <p:nvSpPr>
          <p:cNvPr id="550" name="Google Shape;550;p70"/>
          <p:cNvSpPr/>
          <p:nvPr/>
        </p:nvSpPr>
        <p:spPr>
          <a:xfrm>
            <a:off x="423610" y="5380045"/>
            <a:ext cx="6290085" cy="1235068"/>
          </a:xfrm>
          <a:prstGeom prst="rect">
            <a:avLst/>
          </a:prstGeom>
          <a:solidFill>
            <a:srgbClr val="678877"/>
          </a:solidFill>
          <a:ln>
            <a:noFill/>
          </a:ln>
        </p:spPr>
        <p:txBody>
          <a:bodyPr anchorCtr="0" anchor="ctr" bIns="45700" lIns="91425" spcFirstLastPara="1" rIns="90000"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Kaip mokytojas, turite galimybę šį mąstymo būdą naudoti savo klasėje, kaip galimybę, padedančią mokiniams spręsti problemas.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Kokius kasdienius iššūkius, su kuriais susiduria jūsų mokiniai, galite spręsti pasitelkus informatinį mąstymą?</a:t>
            </a:r>
            <a:endParaRPr b="0" i="0" sz="1400" u="none" cap="none" strike="noStrike">
              <a:solidFill>
                <a:srgbClr val="000000"/>
              </a:solidFill>
              <a:latin typeface="Arial"/>
              <a:ea typeface="Arial"/>
              <a:cs typeface="Arial"/>
              <a:sym typeface="Arial"/>
            </a:endParaRPr>
          </a:p>
        </p:txBody>
      </p:sp>
      <p:pic>
        <p:nvPicPr>
          <p:cNvPr descr="Adult listening in class" id="551" name="Google Shape;551;p70"/>
          <p:cNvPicPr preferRelativeResize="0"/>
          <p:nvPr/>
        </p:nvPicPr>
        <p:blipFill rotWithShape="1">
          <a:blip r:embed="rId3">
            <a:alphaModFix/>
          </a:blip>
          <a:srcRect b="0" l="30085" r="19933" t="1517"/>
          <a:stretch/>
        </p:blipFill>
        <p:spPr>
          <a:xfrm>
            <a:off x="7170821" y="0"/>
            <a:ext cx="5021180" cy="6878656"/>
          </a:xfrm>
          <a:prstGeom prst="rect">
            <a:avLst/>
          </a:prstGeom>
          <a:noFill/>
          <a:ln>
            <a:noFill/>
          </a:ln>
        </p:spPr>
      </p:pic>
      <p:sp>
        <p:nvSpPr>
          <p:cNvPr id="552" name="Google Shape;552;p70"/>
          <p:cNvSpPr txBox="1"/>
          <p:nvPr/>
        </p:nvSpPr>
        <p:spPr>
          <a:xfrm>
            <a:off x="414115" y="242887"/>
            <a:ext cx="6486943" cy="683565"/>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chemeClr val="dk2"/>
              </a:buClr>
              <a:buSzPts val="1680"/>
              <a:buFont typeface="Arial"/>
              <a:buNone/>
            </a:pPr>
            <a:r>
              <a:rPr b="1" i="0" lang="en-US" sz="2800" u="none" cap="none" strike="noStrike">
                <a:solidFill>
                  <a:schemeClr val="dk1"/>
                </a:solidFill>
                <a:latin typeface="Arial"/>
                <a:ea typeface="Arial"/>
                <a:cs typeface="Arial"/>
                <a:sym typeface="Arial"/>
              </a:rPr>
              <a:t>Ką IM suteikia besimokantiesiems?</a:t>
            </a:r>
            <a:endParaRPr b="1" i="0" sz="2800" u="none" cap="none" strike="noStrike">
              <a:solidFill>
                <a:schemeClr val="dk1"/>
              </a:solidFill>
              <a:latin typeface="Sorts Mill Goudy"/>
              <a:ea typeface="Sorts Mill Goudy"/>
              <a:cs typeface="Sorts Mill Goudy"/>
              <a:sym typeface="Sorts Mill Goudy"/>
            </a:endParaRPr>
          </a:p>
        </p:txBody>
      </p:sp>
      <p:sp>
        <p:nvSpPr>
          <p:cNvPr id="553" name="Google Shape;553;p70"/>
          <p:cNvSpPr txBox="1"/>
          <p:nvPr/>
        </p:nvSpPr>
        <p:spPr>
          <a:xfrm>
            <a:off x="620467" y="1133396"/>
            <a:ext cx="6093300" cy="4155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Informatinis mąstymas nėra vien apie tai, kaip rašyti programas. Per šį mokymosi procesą besimokantieji sužino apie įrankių rinkinį, kuris padeda:  stiprinti problemų sprendimo gebėjimus, kuriant ir įgyvendinant projektus; išreikšti idėjas ir gerinti koncentraciją; priimti pagrįstus sprendimus.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Šiuo būdu suaugusieji besimokantieji bus pajėgūs:</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20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Ugdyti kognityvinius ir socio-emocinius įgūdžius, kurie padeda spręsti kasdienes problemas.</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20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Skatinti kūrybiškumą ir vaizduotę, ieškant alternatyvių sprendimų įvairiems iššūkiams.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Šie įgūdžiai ne tik pagerina mokymosi procesą klasėje, bet ir yra pritaikomi kitose gyvenimo srityse, pavyzdžiui, dirbant bei bendradarbiaujant.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pic>
        <p:nvPicPr>
          <p:cNvPr descr="Icono&#10;&#10;El contenido generado por IA puede ser incorrecto." id="554" name="Google Shape;554;p70"/>
          <p:cNvPicPr preferRelativeResize="0"/>
          <p:nvPr/>
        </p:nvPicPr>
        <p:blipFill rotWithShape="1">
          <a:blip r:embed="rId4">
            <a:alphaModFix/>
          </a:blip>
          <a:srcRect b="0" l="0" r="0" t="0"/>
          <a:stretch/>
        </p:blipFill>
        <p:spPr>
          <a:xfrm>
            <a:off x="6384577" y="4947513"/>
            <a:ext cx="658236" cy="683565"/>
          </a:xfrm>
          <a:prstGeom prst="rect">
            <a:avLst/>
          </a:prstGeom>
          <a:noFill/>
          <a:ln>
            <a:noFill/>
          </a:ln>
        </p:spPr>
      </p:pic>
      <p:sp>
        <p:nvSpPr>
          <p:cNvPr id="555" name="Google Shape;555;p7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pic>
        <p:nvPicPr>
          <p:cNvPr id="562" name="Google Shape;562;p71"/>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563" name="Google Shape;563;p71"/>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3 SKYRIUS</a:t>
            </a:r>
            <a:endParaRPr>
              <a:latin typeface="Arial"/>
              <a:ea typeface="Arial"/>
              <a:cs typeface="Arial"/>
              <a:sym typeface="Arial"/>
            </a:endParaRPr>
          </a:p>
        </p:txBody>
      </p:sp>
      <p:sp>
        <p:nvSpPr>
          <p:cNvPr id="564" name="Google Shape;564;p71"/>
          <p:cNvSpPr txBox="1"/>
          <p:nvPr>
            <p:ph idx="1" type="body"/>
          </p:nvPr>
        </p:nvSpPr>
        <p:spPr>
          <a:xfrm>
            <a:off x="7546848" y="3615661"/>
            <a:ext cx="3218688"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SzPts val="1400"/>
              <a:buNone/>
            </a:pPr>
            <a:r>
              <a:rPr lang="en-US">
                <a:latin typeface="Arial"/>
                <a:ea typeface="Arial"/>
                <a:cs typeface="Arial"/>
                <a:sym typeface="Arial"/>
              </a:rPr>
              <a:t>Informatinis mąstymas, žmogaus mąstymas ir IM</a:t>
            </a:r>
            <a:endParaRPr>
              <a:latin typeface="Arial"/>
              <a:ea typeface="Arial"/>
              <a:cs typeface="Arial"/>
              <a:sym typeface="Arial"/>
            </a:endParaRPr>
          </a:p>
        </p:txBody>
      </p:sp>
      <p:sp>
        <p:nvSpPr>
          <p:cNvPr id="565" name="Google Shape;565;p71"/>
          <p:cNvSpPr txBox="1"/>
          <p:nvPr/>
        </p:nvSpPr>
        <p:spPr>
          <a:xfrm>
            <a:off x="11116340" y="6443434"/>
            <a:ext cx="871868"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000000"/>
                </a:solidFill>
                <a:latin typeface="Gill Sans"/>
                <a:ea typeface="Gill Sans"/>
                <a:cs typeface="Gill Sans"/>
                <a:sym typeface="Gill Sans"/>
              </a:rPr>
              <a:t>‹#›</a:t>
            </a:fld>
            <a:endParaRPr b="0" i="0" sz="900" u="none" cap="none" strike="noStrike">
              <a:solidFill>
                <a:srgbClr val="000000"/>
              </a:solidFill>
              <a:latin typeface="Gill Sans"/>
              <a:ea typeface="Gill Sans"/>
              <a:cs typeface="Gill Sans"/>
              <a:sym typeface="Gill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571" name="Shape 571"/>
        <p:cNvGrpSpPr/>
        <p:nvPr/>
      </p:nvGrpSpPr>
      <p:grpSpPr>
        <a:xfrm>
          <a:off x="0" y="0"/>
          <a:ext cx="0" cy="0"/>
          <a:chOff x="0" y="0"/>
          <a:chExt cx="0" cy="0"/>
        </a:xfrm>
      </p:grpSpPr>
      <p:sp>
        <p:nvSpPr>
          <p:cNvPr id="572" name="Google Shape;572;p7"/>
          <p:cNvSpPr txBox="1"/>
          <p:nvPr/>
        </p:nvSpPr>
        <p:spPr>
          <a:xfrm>
            <a:off x="689429" y="1727365"/>
            <a:ext cx="10813143"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Kompiuteriai nemąsto ir nejaučia kaip mes. Vietoj to, jie sprendžia problemas, sekdami aiškiomis, logiškomis instrukcijomis. Jų galia slypi greityje, tikslume ir gebėjime kiekvieną kartą tiksliai pakartoti veiksmus. Supratimas, kaip jie veikia, padeda geriau taikyti informatinio mąstymo principus.</a:t>
            </a:r>
            <a:endParaRPr b="0" i="0" sz="1600" u="none" cap="none" strike="noStrike">
              <a:solidFill>
                <a:srgbClr val="000000"/>
              </a:solidFill>
              <a:latin typeface="Arial"/>
              <a:ea typeface="Arial"/>
              <a:cs typeface="Arial"/>
              <a:sym typeface="Arial"/>
            </a:endParaRPr>
          </a:p>
        </p:txBody>
      </p:sp>
      <p:sp>
        <p:nvSpPr>
          <p:cNvPr id="573" name="Google Shape;573;p7"/>
          <p:cNvSpPr txBox="1"/>
          <p:nvPr/>
        </p:nvSpPr>
        <p:spPr>
          <a:xfrm>
            <a:off x="2473753" y="92500"/>
            <a:ext cx="7244494" cy="683565"/>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chemeClr val="dk2"/>
              </a:buClr>
              <a:buSzPts val="1680"/>
              <a:buFont typeface="Arial"/>
              <a:buNone/>
            </a:pPr>
            <a:r>
              <a:rPr b="1" i="0" lang="en-US" sz="2800" u="none" cap="none" strike="noStrike">
                <a:solidFill>
                  <a:schemeClr val="dk1"/>
                </a:solidFill>
                <a:latin typeface="Arial"/>
                <a:ea typeface="Arial"/>
                <a:cs typeface="Arial"/>
                <a:sym typeface="Arial"/>
              </a:rPr>
              <a:t>Kaip kompiuteriai apdoroja informaciją?</a:t>
            </a:r>
            <a:endParaRPr b="1" i="0" sz="2800" u="none" cap="none" strike="noStrike">
              <a:solidFill>
                <a:schemeClr val="dk1"/>
              </a:solidFill>
              <a:latin typeface="Sorts Mill Goudy"/>
              <a:ea typeface="Sorts Mill Goudy"/>
              <a:cs typeface="Sorts Mill Goudy"/>
              <a:sym typeface="Sorts Mill Goudy"/>
            </a:endParaRPr>
          </a:p>
        </p:txBody>
      </p:sp>
      <p:sp>
        <p:nvSpPr>
          <p:cNvPr id="574" name="Google Shape;574;p7"/>
          <p:cNvSpPr/>
          <p:nvPr/>
        </p:nvSpPr>
        <p:spPr>
          <a:xfrm>
            <a:off x="720109" y="2875782"/>
            <a:ext cx="3096000" cy="1944000"/>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Kompiuteriai naudoja elektrą. Pagrindinis lygis: elektra yra (užkoduotą kaip 1) arba jos nėra grandinėje (užkoduotą kaip 0). Tai yra paprasta kalba, sudaryta iš dviejų skaičių: 0 ir 1.</a:t>
            </a:r>
            <a:endParaRPr b="0" i="0" sz="1400" u="none" cap="none" strike="noStrike">
              <a:solidFill>
                <a:schemeClr val="lt1"/>
              </a:solidFill>
              <a:latin typeface="Arial"/>
              <a:ea typeface="Arial"/>
              <a:cs typeface="Arial"/>
              <a:sym typeface="Arial"/>
            </a:endParaRPr>
          </a:p>
        </p:txBody>
      </p:sp>
      <p:sp>
        <p:nvSpPr>
          <p:cNvPr id="575" name="Google Shape;575;p7"/>
          <p:cNvSpPr/>
          <p:nvPr/>
        </p:nvSpPr>
        <p:spPr>
          <a:xfrm>
            <a:off x="1192436" y="2670629"/>
            <a:ext cx="2151346" cy="422239"/>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Įjungimas ir išjungimas</a:t>
            </a:r>
            <a:endParaRPr b="1" i="0" sz="1400" u="none" cap="none" strike="noStrike">
              <a:solidFill>
                <a:schemeClr val="dk1"/>
              </a:solidFill>
              <a:latin typeface="Arial"/>
              <a:ea typeface="Arial"/>
              <a:cs typeface="Arial"/>
              <a:sym typeface="Arial"/>
            </a:endParaRPr>
          </a:p>
        </p:txBody>
      </p:sp>
      <p:sp>
        <p:nvSpPr>
          <p:cNvPr id="576" name="Google Shape;576;p7"/>
          <p:cNvSpPr/>
          <p:nvPr/>
        </p:nvSpPr>
        <p:spPr>
          <a:xfrm>
            <a:off x="4569198" y="2875782"/>
            <a:ext cx="3096000" cy="1944000"/>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0 ir 1 rinkinys vadinamas dvejetainiu kodu. Kompiuteriai naudoja šį kodą duomenims apdoroti ir saugoti. Viskas, su kuo vartotojas bendrauja kompiuteryje, pavyzdžiui, tekstas, vaizdai ar vaizdo įrašai, yra išskaidyta į 0 ir 1.</a:t>
            </a:r>
            <a:endParaRPr b="0" i="0" sz="1400" u="none" cap="none" strike="noStrike">
              <a:solidFill>
                <a:srgbClr val="000000"/>
              </a:solidFill>
              <a:latin typeface="Arial"/>
              <a:ea typeface="Arial"/>
              <a:cs typeface="Arial"/>
              <a:sym typeface="Arial"/>
            </a:endParaRPr>
          </a:p>
        </p:txBody>
      </p:sp>
      <p:sp>
        <p:nvSpPr>
          <p:cNvPr id="577" name="Google Shape;577;p7"/>
          <p:cNvSpPr/>
          <p:nvPr/>
        </p:nvSpPr>
        <p:spPr>
          <a:xfrm>
            <a:off x="5041525" y="2670629"/>
            <a:ext cx="2151346" cy="422239"/>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Dvejetainiai kodai, kompiuterių kalba</a:t>
            </a:r>
            <a:endParaRPr b="1" i="0" sz="1400" u="none" cap="none" strike="noStrike">
              <a:solidFill>
                <a:schemeClr val="dk1"/>
              </a:solidFill>
              <a:latin typeface="Arial"/>
              <a:ea typeface="Arial"/>
              <a:cs typeface="Arial"/>
              <a:sym typeface="Arial"/>
            </a:endParaRPr>
          </a:p>
        </p:txBody>
      </p:sp>
      <p:sp>
        <p:nvSpPr>
          <p:cNvPr id="578" name="Google Shape;578;p7"/>
          <p:cNvSpPr/>
          <p:nvPr/>
        </p:nvSpPr>
        <p:spPr>
          <a:xfrm>
            <a:off x="8418286" y="2875782"/>
            <a:ext cx="3096000" cy="1944000"/>
          </a:xfrm>
          <a:prstGeom prst="rect">
            <a:avLst/>
          </a:prstGeom>
          <a:solidFill>
            <a:srgbClr val="678877"/>
          </a:solidFill>
          <a:ln>
            <a:noFill/>
          </a:ln>
        </p:spPr>
        <p:txBody>
          <a:bodyPr anchorCtr="0" anchor="ctr" bIns="182875" lIns="91425" spcFirstLastPara="1" rIns="91425" wrap="square" tIns="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br>
              <a:rPr b="0" i="0" lang="en-US" sz="1400" u="none" cap="none" strike="noStrike">
                <a:solidFill>
                  <a:schemeClr val="lt1"/>
                </a:solidFill>
                <a:latin typeface="Arial"/>
                <a:ea typeface="Arial"/>
                <a:cs typeface="Arial"/>
                <a:sym typeface="Arial"/>
              </a:rPr>
            </a:br>
            <a:r>
              <a:rPr b="0" i="0" lang="en-US" sz="1300" u="none" cap="none" strike="noStrike">
                <a:solidFill>
                  <a:schemeClr val="lt1"/>
                </a:solidFill>
                <a:latin typeface="Arial"/>
                <a:ea typeface="Arial"/>
                <a:cs typeface="Arial"/>
                <a:sym typeface="Arial"/>
              </a:rPr>
              <a:t>Kompiuteriai naudoja logines operacijas (TAIP, ARBA, NE) priimdami sprendimus. Operacijos kontroliuoja duomenų srautą remiantis dvejetaine įvestimi, leidžiant kompiuteriui efektyviai vykdyti komandas ir atlikti sudėtingas užduotis per paprastas loginės operacijas.</a:t>
            </a:r>
            <a:endParaRPr b="0" i="0" sz="1300" u="none" cap="none" strike="noStrike">
              <a:solidFill>
                <a:srgbClr val="000000"/>
              </a:solidFill>
              <a:latin typeface="Arial"/>
              <a:ea typeface="Arial"/>
              <a:cs typeface="Arial"/>
              <a:sym typeface="Arial"/>
            </a:endParaRPr>
          </a:p>
        </p:txBody>
      </p:sp>
      <p:sp>
        <p:nvSpPr>
          <p:cNvPr id="579" name="Google Shape;579;p7"/>
          <p:cNvSpPr/>
          <p:nvPr/>
        </p:nvSpPr>
        <p:spPr>
          <a:xfrm>
            <a:off x="8890613" y="2670629"/>
            <a:ext cx="2151346" cy="422239"/>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Loginės operacijos ir sprendimai</a:t>
            </a:r>
            <a:endParaRPr b="1" i="0" sz="1400" u="none" cap="none" strike="noStrike">
              <a:solidFill>
                <a:schemeClr val="dk1"/>
              </a:solidFill>
              <a:latin typeface="Arial"/>
              <a:ea typeface="Arial"/>
              <a:cs typeface="Arial"/>
              <a:sym typeface="Arial"/>
            </a:endParaRPr>
          </a:p>
        </p:txBody>
      </p:sp>
      <p:sp>
        <p:nvSpPr>
          <p:cNvPr id="580" name="Google Shape;580;p7"/>
          <p:cNvSpPr txBox="1"/>
          <p:nvPr/>
        </p:nvSpPr>
        <p:spPr>
          <a:xfrm>
            <a:off x="689429" y="5393998"/>
            <a:ext cx="8425542"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Kaip kompiuteriai seka logines sekas, informatinis mąstymas padeda </a:t>
            </a:r>
            <a:r>
              <a:rPr b="1" i="0" lang="en-US" sz="1600" u="none" cap="none" strike="noStrike">
                <a:solidFill>
                  <a:srgbClr val="000000"/>
                </a:solidFill>
                <a:latin typeface="Arial"/>
                <a:ea typeface="Arial"/>
                <a:cs typeface="Arial"/>
                <a:sym typeface="Arial"/>
              </a:rPr>
              <a:t>mums spręsti problemas, naudojant panašius principus</a:t>
            </a:r>
            <a:r>
              <a:rPr b="0" i="0" lang="en-US" sz="1600" u="none" cap="none" strike="noStrike">
                <a:solidFill>
                  <a:srgbClr val="000000"/>
                </a:solidFill>
                <a:latin typeface="Arial"/>
                <a:ea typeface="Arial"/>
                <a:cs typeface="Arial"/>
                <a:sym typeface="Arial"/>
              </a:rPr>
              <a:t>. Kaip mes, kaip žmonės, mąstome ir apdorojame informaciją?</a:t>
            </a:r>
            <a:endParaRPr b="0" i="0" sz="1600" u="none" cap="none" strike="noStrike">
              <a:solidFill>
                <a:srgbClr val="000000"/>
              </a:solidFill>
              <a:latin typeface="Arial"/>
              <a:ea typeface="Arial"/>
              <a:cs typeface="Arial"/>
              <a:sym typeface="Arial"/>
            </a:endParaRPr>
          </a:p>
        </p:txBody>
      </p:sp>
      <p:pic>
        <p:nvPicPr>
          <p:cNvPr descr="Calendario&#10;&#10;El contenido generado por IA puede ser incorrecto." id="581" name="Google Shape;581;p7"/>
          <p:cNvPicPr preferRelativeResize="0"/>
          <p:nvPr/>
        </p:nvPicPr>
        <p:blipFill rotWithShape="1">
          <a:blip r:embed="rId3">
            <a:alphaModFix/>
          </a:blip>
          <a:srcRect b="0" l="0" r="0" t="0"/>
          <a:stretch/>
        </p:blipFill>
        <p:spPr>
          <a:xfrm>
            <a:off x="9391505" y="4994868"/>
            <a:ext cx="1629256" cy="1629256"/>
          </a:xfrm>
          <a:prstGeom prst="rect">
            <a:avLst/>
          </a:prstGeom>
          <a:noFill/>
          <a:ln>
            <a:noFill/>
          </a:ln>
        </p:spPr>
      </p:pic>
      <p:sp>
        <p:nvSpPr>
          <p:cNvPr id="582" name="Google Shape;582;p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583" name="Google Shape;583;p7"/>
          <p:cNvSpPr txBox="1"/>
          <p:nvPr/>
        </p:nvSpPr>
        <p:spPr>
          <a:xfrm>
            <a:off x="689428" y="877197"/>
            <a:ext cx="10813200" cy="831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Dabar, kai mes apibrėžėme </a:t>
            </a:r>
            <a:r>
              <a:rPr b="1" i="0" lang="en-US" sz="1600" u="none" cap="none" strike="noStrike">
                <a:solidFill>
                  <a:srgbClr val="000000"/>
                </a:solidFill>
                <a:latin typeface="Arial"/>
                <a:ea typeface="Arial"/>
                <a:cs typeface="Arial"/>
                <a:sym typeface="Arial"/>
              </a:rPr>
              <a:t>informatinį mąstymą</a:t>
            </a:r>
            <a:r>
              <a:rPr b="0" i="0" lang="en-US" sz="1600" u="none" cap="none" strike="noStrike">
                <a:solidFill>
                  <a:srgbClr val="000000"/>
                </a:solidFill>
                <a:latin typeface="Arial"/>
                <a:ea typeface="Arial"/>
                <a:cs typeface="Arial"/>
                <a:sym typeface="Arial"/>
              </a:rPr>
              <a:t>, ištyrėme jo pagrindines savybes ir svarbą, pažvelkime atidžiau, kaip kompiuteriai „mąsto“, ir kaip tai palyginama su tuo, kaip mes, kaip žmonės, apdorojame ir sprendžiame problemas.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589" name="Shape 589"/>
        <p:cNvGrpSpPr/>
        <p:nvPr/>
      </p:nvGrpSpPr>
      <p:grpSpPr>
        <a:xfrm>
          <a:off x="0" y="0"/>
          <a:ext cx="0" cy="0"/>
          <a:chOff x="0" y="0"/>
          <a:chExt cx="0" cy="0"/>
        </a:xfrm>
      </p:grpSpPr>
      <p:sp>
        <p:nvSpPr>
          <p:cNvPr id="590" name="Google Shape;590;p72"/>
          <p:cNvSpPr txBox="1"/>
          <p:nvPr/>
        </p:nvSpPr>
        <p:spPr>
          <a:xfrm>
            <a:off x="658748" y="1381717"/>
            <a:ext cx="10813143" cy="107717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Žmonės mąsto intuityviai – dažnai priimdami sprendimus remiasi patirtimi ar nuojauta; kontekstualiai – reaguoja į situacijos niuansus, emocijas ar socialinius signalus; lanksčiai – geba prisitaikyti prie naujų, neapibrėžtų ar netikėtų aplinkybių. Žmonės taip pat geba spręsti problemas net ir tada, kai informacija nėra išsami ar struktūruota – tai kompiuteriai dažnai daro tik labai ribotai. </a:t>
            </a:r>
            <a:endParaRPr b="0" i="0" sz="1600" u="none" cap="none" strike="noStrike">
              <a:solidFill>
                <a:srgbClr val="000000"/>
              </a:solidFill>
              <a:latin typeface="Arial"/>
              <a:ea typeface="Arial"/>
              <a:cs typeface="Arial"/>
              <a:sym typeface="Arial"/>
            </a:endParaRPr>
          </a:p>
        </p:txBody>
      </p:sp>
      <p:sp>
        <p:nvSpPr>
          <p:cNvPr id="591" name="Google Shape;591;p72"/>
          <p:cNvSpPr txBox="1"/>
          <p:nvPr/>
        </p:nvSpPr>
        <p:spPr>
          <a:xfrm>
            <a:off x="2473753" y="439378"/>
            <a:ext cx="7244494" cy="683565"/>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chemeClr val="dk2"/>
              </a:buClr>
              <a:buSzPts val="1680"/>
              <a:buFont typeface="Arial"/>
              <a:buNone/>
            </a:pPr>
            <a:r>
              <a:rPr b="1" i="0" lang="en-US" sz="2800" u="none" cap="none" strike="noStrike">
                <a:solidFill>
                  <a:schemeClr val="dk1"/>
                </a:solidFill>
                <a:latin typeface="Arial"/>
                <a:ea typeface="Arial"/>
                <a:cs typeface="Arial"/>
                <a:sym typeface="Arial"/>
              </a:rPr>
              <a:t>Kaip mąsto žmonės?</a:t>
            </a:r>
            <a:endParaRPr b="1" i="0" sz="2800" u="none" cap="none" strike="noStrike">
              <a:solidFill>
                <a:schemeClr val="dk1"/>
              </a:solidFill>
              <a:latin typeface="Sorts Mill Goudy"/>
              <a:ea typeface="Sorts Mill Goudy"/>
              <a:cs typeface="Sorts Mill Goudy"/>
              <a:sym typeface="Sorts Mill Goudy"/>
            </a:endParaRPr>
          </a:p>
        </p:txBody>
      </p:sp>
      <p:sp>
        <p:nvSpPr>
          <p:cNvPr id="592" name="Google Shape;592;p72"/>
          <p:cNvSpPr/>
          <p:nvPr/>
        </p:nvSpPr>
        <p:spPr>
          <a:xfrm>
            <a:off x="720109" y="2875782"/>
            <a:ext cx="3053605" cy="1986503"/>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 Žmogaus smegenyse yra apie 80–100 milijardų neuronų. Šios ląstelės siunčia signalus viena kitai, kad padėtų mums mąstyti, judėti, jausti ir prisiminti.</a:t>
            </a:r>
            <a:endParaRPr b="0" i="0" sz="1400" u="none" cap="none" strike="noStrike">
              <a:solidFill>
                <a:srgbClr val="000000"/>
              </a:solidFill>
              <a:latin typeface="Arial"/>
              <a:ea typeface="Arial"/>
              <a:cs typeface="Arial"/>
              <a:sym typeface="Arial"/>
            </a:endParaRPr>
          </a:p>
        </p:txBody>
      </p:sp>
      <p:sp>
        <p:nvSpPr>
          <p:cNvPr id="593" name="Google Shape;593;p72"/>
          <p:cNvSpPr/>
          <p:nvPr/>
        </p:nvSpPr>
        <p:spPr>
          <a:xfrm>
            <a:off x="1171238" y="2670629"/>
            <a:ext cx="2151346" cy="422239"/>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Smegenų struktūra</a:t>
            </a:r>
            <a:endParaRPr b="1" i="0" sz="1400" u="none" cap="none" strike="noStrike">
              <a:solidFill>
                <a:schemeClr val="dk1"/>
              </a:solidFill>
              <a:latin typeface="Arial"/>
              <a:ea typeface="Arial"/>
              <a:cs typeface="Arial"/>
              <a:sym typeface="Arial"/>
            </a:endParaRPr>
          </a:p>
        </p:txBody>
      </p:sp>
      <p:sp>
        <p:nvSpPr>
          <p:cNvPr id="594" name="Google Shape;594;p72"/>
          <p:cNvSpPr/>
          <p:nvPr/>
        </p:nvSpPr>
        <p:spPr>
          <a:xfrm>
            <a:off x="4569198" y="2875782"/>
            <a:ext cx="3053605" cy="1986503"/>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Neuronai kuria jungtis, vadinamas neuroniniais tinklais. Kuo daugiau mes naudojame tam tikras jungtis, tuo jos tampa stipresnėmis. Taip mes mokomės ir ugdome naujus įpročius ar įgūdžius.</a:t>
            </a:r>
            <a:endParaRPr b="0" i="0" sz="1400" u="none" cap="none" strike="noStrike">
              <a:solidFill>
                <a:srgbClr val="000000"/>
              </a:solidFill>
              <a:latin typeface="Arial"/>
              <a:ea typeface="Arial"/>
              <a:cs typeface="Arial"/>
              <a:sym typeface="Arial"/>
            </a:endParaRPr>
          </a:p>
        </p:txBody>
      </p:sp>
      <p:sp>
        <p:nvSpPr>
          <p:cNvPr id="595" name="Google Shape;595;p72"/>
          <p:cNvSpPr/>
          <p:nvPr/>
        </p:nvSpPr>
        <p:spPr>
          <a:xfrm>
            <a:off x="5020327" y="2670629"/>
            <a:ext cx="2151346" cy="422239"/>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Neuroniniai tinklai</a:t>
            </a:r>
            <a:endParaRPr b="1" i="0" sz="1400" u="none" cap="none" strike="noStrike">
              <a:solidFill>
                <a:schemeClr val="dk1"/>
              </a:solidFill>
              <a:latin typeface="Arial"/>
              <a:ea typeface="Arial"/>
              <a:cs typeface="Arial"/>
              <a:sym typeface="Arial"/>
            </a:endParaRPr>
          </a:p>
        </p:txBody>
      </p:sp>
      <p:sp>
        <p:nvSpPr>
          <p:cNvPr id="596" name="Google Shape;596;p72"/>
          <p:cNvSpPr/>
          <p:nvPr/>
        </p:nvSpPr>
        <p:spPr>
          <a:xfrm>
            <a:off x="8418286" y="2875782"/>
            <a:ext cx="3053700" cy="1986600"/>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Vis dar neaišku, kaip smegenys iš tikrųjų priima idėjas ir derina jas naujais būdais, kad sukurtų naujas mintis.</a:t>
            </a:r>
            <a:endParaRPr b="0" i="0" sz="1400" u="none" cap="none" strike="noStrike">
              <a:solidFill>
                <a:srgbClr val="000000"/>
              </a:solidFill>
              <a:latin typeface="Arial"/>
              <a:ea typeface="Arial"/>
              <a:cs typeface="Arial"/>
              <a:sym typeface="Arial"/>
            </a:endParaRPr>
          </a:p>
        </p:txBody>
      </p:sp>
      <p:sp>
        <p:nvSpPr>
          <p:cNvPr id="597" name="Google Shape;597;p72"/>
          <p:cNvSpPr/>
          <p:nvPr/>
        </p:nvSpPr>
        <p:spPr>
          <a:xfrm>
            <a:off x="8869415" y="2670629"/>
            <a:ext cx="2151346" cy="422239"/>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Žmogiškoji kognicija</a:t>
            </a:r>
            <a:endParaRPr b="1" i="0" sz="1400" u="none" cap="none" strike="noStrike">
              <a:solidFill>
                <a:schemeClr val="dk1"/>
              </a:solidFill>
              <a:latin typeface="Arial"/>
              <a:ea typeface="Arial"/>
              <a:cs typeface="Arial"/>
              <a:sym typeface="Arial"/>
            </a:endParaRPr>
          </a:p>
        </p:txBody>
      </p:sp>
      <p:sp>
        <p:nvSpPr>
          <p:cNvPr id="598" name="Google Shape;598;p72"/>
          <p:cNvSpPr txBox="1"/>
          <p:nvPr/>
        </p:nvSpPr>
        <p:spPr>
          <a:xfrm>
            <a:off x="689429" y="5376501"/>
            <a:ext cx="8630580"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Kai suprantame, kaip kompiuteriai ir žmonės sprendžia problemas, suvokiame </a:t>
            </a:r>
            <a:r>
              <a:rPr b="1" i="0" lang="en-US" sz="1600" u="none" cap="none" strike="noStrike">
                <a:solidFill>
                  <a:srgbClr val="000000"/>
                </a:solidFill>
                <a:latin typeface="Arial"/>
                <a:ea typeface="Arial"/>
                <a:cs typeface="Arial"/>
                <a:sym typeface="Arial"/>
              </a:rPr>
              <a:t>informatinio  mąstymo </a:t>
            </a:r>
            <a:r>
              <a:rPr b="0" i="0" lang="en-US" sz="1600" u="none" cap="none" strike="noStrike">
                <a:solidFill>
                  <a:srgbClr val="000000"/>
                </a:solidFill>
                <a:latin typeface="Arial"/>
                <a:ea typeface="Arial"/>
                <a:cs typeface="Arial"/>
                <a:sym typeface="Arial"/>
              </a:rPr>
              <a:t>galią. Dabar palyginkime šiuos du požiūrius ir išnagrinėkime, kaip šie skirtumai gali padėti mums kuriant geresnes mokymosi patirtis.</a:t>
            </a:r>
            <a:endParaRPr b="0" i="0" sz="1600" u="none" cap="none" strike="noStrike">
              <a:solidFill>
                <a:srgbClr val="000000"/>
              </a:solidFill>
              <a:latin typeface="Arial"/>
              <a:ea typeface="Arial"/>
              <a:cs typeface="Arial"/>
              <a:sym typeface="Arial"/>
            </a:endParaRPr>
          </a:p>
        </p:txBody>
      </p:sp>
      <p:pic>
        <p:nvPicPr>
          <p:cNvPr descr="Icono&#10;&#10;El contenido generado por IA puede ser incorrecto." id="599" name="Google Shape;599;p72"/>
          <p:cNvPicPr preferRelativeResize="0"/>
          <p:nvPr/>
        </p:nvPicPr>
        <p:blipFill rotWithShape="1">
          <a:blip r:embed="rId3">
            <a:alphaModFix/>
          </a:blip>
          <a:srcRect b="0" l="0" r="0" t="0"/>
          <a:stretch/>
        </p:blipFill>
        <p:spPr>
          <a:xfrm>
            <a:off x="9498577" y="5030907"/>
            <a:ext cx="1522184" cy="1522184"/>
          </a:xfrm>
          <a:prstGeom prst="rect">
            <a:avLst/>
          </a:prstGeom>
          <a:noFill/>
          <a:ln>
            <a:noFill/>
          </a:ln>
        </p:spPr>
      </p:pic>
      <p:sp>
        <p:nvSpPr>
          <p:cNvPr id="600" name="Google Shape;600;p7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05" name="Shape 605"/>
        <p:cNvGrpSpPr/>
        <p:nvPr/>
      </p:nvGrpSpPr>
      <p:grpSpPr>
        <a:xfrm>
          <a:off x="0" y="0"/>
          <a:ext cx="0" cy="0"/>
          <a:chOff x="0" y="0"/>
          <a:chExt cx="0" cy="0"/>
        </a:xfrm>
      </p:grpSpPr>
      <p:sp>
        <p:nvSpPr>
          <p:cNvPr id="606" name="Google Shape;606;p7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607" name="Google Shape;607;p73"/>
          <p:cNvSpPr txBox="1"/>
          <p:nvPr/>
        </p:nvSpPr>
        <p:spPr>
          <a:xfrm>
            <a:off x="1605864" y="448171"/>
            <a:ext cx="8980273" cy="683565"/>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chemeClr val="dk2"/>
              </a:buClr>
              <a:buSzPts val="1816"/>
              <a:buFont typeface="Arial"/>
              <a:buNone/>
            </a:pPr>
            <a:r>
              <a:rPr b="1" i="0" lang="en-US" sz="2800" u="none" cap="none" strike="noStrike">
                <a:solidFill>
                  <a:schemeClr val="dk1"/>
                </a:solidFill>
                <a:latin typeface="Arial"/>
                <a:ea typeface="Arial"/>
                <a:cs typeface="Arial"/>
                <a:sym typeface="Arial"/>
              </a:rPr>
              <a:t>Kaip mąsto žmonės ir kompiuteriai? Palyginimas </a:t>
            </a:r>
            <a:endParaRPr b="1" i="0" sz="2800" u="none" cap="none" strike="noStrike">
              <a:solidFill>
                <a:schemeClr val="dk1"/>
              </a:solidFill>
              <a:latin typeface="Sorts Mill Goudy"/>
              <a:ea typeface="Sorts Mill Goudy"/>
              <a:cs typeface="Sorts Mill Goudy"/>
              <a:sym typeface="Sorts Mill Goudy"/>
            </a:endParaRPr>
          </a:p>
        </p:txBody>
      </p:sp>
      <p:sp>
        <p:nvSpPr>
          <p:cNvPr id="608" name="Google Shape;608;p73"/>
          <p:cNvSpPr txBox="1"/>
          <p:nvPr/>
        </p:nvSpPr>
        <p:spPr>
          <a:xfrm>
            <a:off x="689429" y="1397165"/>
            <a:ext cx="10813143" cy="83095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Informatinis mąstymas – tai žmogiškasis būdas galvoti kaip kompiuteriui. Tai nereiškia, kad žmonės turi mąstyti kaip kompiuteriai, tačiau gali naudoti kompiuterio veikimo logiką, kad struktūruotų savo mąstymą, priimtų pagrįstus sprendimus, sistemingai spręstų problemas.</a:t>
            </a:r>
            <a:endParaRPr b="0" i="0" sz="1600" u="none" cap="none" strike="noStrike">
              <a:solidFill>
                <a:srgbClr val="000000"/>
              </a:solidFill>
              <a:latin typeface="Arial"/>
              <a:ea typeface="Arial"/>
              <a:cs typeface="Arial"/>
              <a:sym typeface="Arial"/>
            </a:endParaRPr>
          </a:p>
        </p:txBody>
      </p:sp>
      <p:sp>
        <p:nvSpPr>
          <p:cNvPr id="609" name="Google Shape;609;p73"/>
          <p:cNvSpPr txBox="1"/>
          <p:nvPr/>
        </p:nvSpPr>
        <p:spPr>
          <a:xfrm>
            <a:off x="689429" y="5011629"/>
            <a:ext cx="10813143" cy="58477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Informatinis mąstymas sujungia šiuos du pasaulius: jis moko mus spręsti problemas kaip kompiuteris (aiškiai, logiškai, struktūruotai), tuo pačiu pasinaudojant žmogaus gebėjimu prisitaikyti, mokytis ir inovuoti.</a:t>
            </a:r>
            <a:endParaRPr b="0" i="0" sz="1600" u="none" cap="none" strike="noStrike">
              <a:solidFill>
                <a:srgbClr val="000000"/>
              </a:solidFill>
              <a:latin typeface="Arial"/>
              <a:ea typeface="Arial"/>
              <a:cs typeface="Arial"/>
              <a:sym typeface="Arial"/>
            </a:endParaRPr>
          </a:p>
        </p:txBody>
      </p:sp>
      <p:graphicFrame>
        <p:nvGraphicFramePr>
          <p:cNvPr id="610" name="Google Shape;610;p73"/>
          <p:cNvGraphicFramePr/>
          <p:nvPr/>
        </p:nvGraphicFramePr>
        <p:xfrm>
          <a:off x="1476125" y="2337791"/>
          <a:ext cx="3000000" cy="3000000"/>
        </p:xfrm>
        <a:graphic>
          <a:graphicData uri="http://schemas.openxmlformats.org/drawingml/2006/table">
            <a:tbl>
              <a:tblPr bandRow="1" firstRow="1">
                <a:noFill/>
                <a:tableStyleId>{3311371D-4B41-419F-9173-D322B69D0DB6}</a:tableStyleId>
              </a:tblPr>
              <a:tblGrid>
                <a:gridCol w="4430350"/>
                <a:gridCol w="4809400"/>
              </a:tblGrid>
              <a:tr h="370850">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Arial"/>
                          <a:ea typeface="Arial"/>
                          <a:cs typeface="Arial"/>
                          <a:sym typeface="Arial"/>
                        </a:rPr>
                        <a:t>Kompiuteris</a:t>
                      </a:r>
                      <a:endParaRPr sz="1400" u="none" cap="none" strike="noStrike"/>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78877"/>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Arial"/>
                          <a:ea typeface="Arial"/>
                          <a:cs typeface="Arial"/>
                          <a:sym typeface="Arial"/>
                        </a:rPr>
                        <a:t>Žmogus</a:t>
                      </a:r>
                      <a:endParaRPr sz="1400" u="none" cap="none" strike="noStrike"/>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78877"/>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Sekti griežtas, žingsnis po žingsnio instrukcijas</a:t>
                      </a:r>
                      <a:endParaRPr sz="1400" u="none" cap="none" strike="noStrike"/>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Gali pritaikyti žingsnius arba pakeisti požiūrį proceso viduryje</a:t>
                      </a:r>
                      <a:endParaRPr sz="14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Naudoti dvejetainę kalbą (0 ir 1) duomenims apdoroti</a:t>
                      </a:r>
                      <a:endParaRPr sz="14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Naudoti kalbą, emocijas, intuiciją ir patirtį</a:t>
                      </a:r>
                      <a:endParaRPr b="0" i="0" sz="1400" u="none" cap="none" strike="noStrike">
                        <a:solidFill>
                          <a:schemeClr val="dk1"/>
                        </a:solidFill>
                        <a:latin typeface="Arial"/>
                        <a:ea typeface="Arial"/>
                        <a:cs typeface="Arial"/>
                        <a:sym typeface="Arial"/>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Priimti sprendimus remiantis logikos vartais</a:t>
                      </a:r>
                      <a:endParaRPr sz="14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Priimti sprendimus, remiantis logika ir jausmais</a:t>
                      </a:r>
                      <a:r>
                        <a:rPr lang="en-US" sz="1400" u="none" cap="none" strike="noStrike"/>
                        <a:t> ir (ar) </a:t>
                      </a:r>
                      <a:r>
                        <a:rPr lang="en-US" sz="1400" u="none" cap="none" strike="noStrike">
                          <a:latin typeface="Arial"/>
                          <a:ea typeface="Arial"/>
                          <a:cs typeface="Arial"/>
                          <a:sym typeface="Arial"/>
                        </a:rPr>
                        <a:t>kontekstu</a:t>
                      </a:r>
                      <a:endParaRPr sz="14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Kartoti užduotis tiksliai</a:t>
                      </a:r>
                      <a:endParaRPr sz="1400" u="none" cap="none" strike="noStrike"/>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Mokytis iš patirties ir keisti elgesį</a:t>
                      </a:r>
                      <a:endParaRPr sz="14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Nepažįsta, ką daro</a:t>
                      </a:r>
                      <a:endParaRPr sz="14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Apmąstyti, įsivaizduoti ir kurti naujas idėjas</a:t>
                      </a:r>
                      <a:endParaRPr sz="14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611" name="Google Shape;611;p73"/>
          <p:cNvSpPr/>
          <p:nvPr/>
        </p:nvSpPr>
        <p:spPr>
          <a:xfrm>
            <a:off x="765850" y="5828300"/>
            <a:ext cx="10092600" cy="719700"/>
          </a:xfrm>
          <a:prstGeom prst="rect">
            <a:avLst/>
          </a:prstGeom>
          <a:solidFill>
            <a:srgbClr val="678877"/>
          </a:solidFill>
          <a:ln>
            <a:noFill/>
          </a:ln>
        </p:spPr>
        <p:txBody>
          <a:bodyPr anchorCtr="0" anchor="ctr" bIns="45700" lIns="91425" spcFirstLastPara="1" rIns="756000"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Dabar, kai išsiaiškinome, jog kompiuteriai ir žmonės mąsto skirtingai, atėjo laikas paaiškinti svarbų skirtumą, tarp informatinio mąstymo ir programavimo, kuris mums bus svarbus visame modulyje. </a:t>
            </a:r>
            <a:endParaRPr b="0" i="1" sz="1100" u="none" cap="none" strike="noStrike">
              <a:solidFill>
                <a:schemeClr val="lt1"/>
              </a:solidFill>
              <a:latin typeface="Arial"/>
              <a:ea typeface="Arial"/>
              <a:cs typeface="Arial"/>
              <a:sym typeface="Arial"/>
            </a:endParaRPr>
          </a:p>
        </p:txBody>
      </p:sp>
      <p:pic>
        <p:nvPicPr>
          <p:cNvPr descr="Dibujo de mujer con la boca abierta&#10;&#10;El contenido generado por IA puede ser incorrecto." id="612" name="Google Shape;612;p73"/>
          <p:cNvPicPr preferRelativeResize="0"/>
          <p:nvPr/>
        </p:nvPicPr>
        <p:blipFill rotWithShape="1">
          <a:blip r:embed="rId3">
            <a:alphaModFix/>
          </a:blip>
          <a:srcRect b="0" l="0" r="0" t="0"/>
          <a:stretch/>
        </p:blipFill>
        <p:spPr>
          <a:xfrm>
            <a:off x="10333024" y="5359060"/>
            <a:ext cx="1498940" cy="149894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17" name="Shape 617"/>
        <p:cNvGrpSpPr/>
        <p:nvPr/>
      </p:nvGrpSpPr>
      <p:grpSpPr>
        <a:xfrm>
          <a:off x="0" y="0"/>
          <a:ext cx="0" cy="0"/>
          <a:chOff x="0" y="0"/>
          <a:chExt cx="0" cy="0"/>
        </a:xfrm>
      </p:grpSpPr>
      <p:sp>
        <p:nvSpPr>
          <p:cNvPr id="618" name="Google Shape;618;p74"/>
          <p:cNvSpPr/>
          <p:nvPr/>
        </p:nvSpPr>
        <p:spPr>
          <a:xfrm>
            <a:off x="689429" y="5770467"/>
            <a:ext cx="7042174" cy="899806"/>
          </a:xfrm>
          <a:prstGeom prst="rect">
            <a:avLst/>
          </a:prstGeom>
          <a:solidFill>
            <a:srgbClr val="678877"/>
          </a:solidFill>
          <a:ln>
            <a:noFill/>
          </a:ln>
        </p:spPr>
        <p:txBody>
          <a:bodyPr anchorCtr="0" anchor="ctr" bIns="45700" lIns="91425" spcFirstLastPara="1" rIns="90000"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Informatinis mąstymas padeda mums aiškiai mąstyti. </a:t>
            </a:r>
            <a:endParaRPr b="0" i="0" sz="16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Programavimas padeda mums įgyvendinti mąstymo procesą.</a:t>
            </a:r>
            <a:endParaRPr b="0" i="0" sz="1400" u="none" cap="none" strike="noStrike">
              <a:solidFill>
                <a:srgbClr val="000000"/>
              </a:solidFill>
              <a:latin typeface="Arial"/>
              <a:ea typeface="Arial"/>
              <a:cs typeface="Arial"/>
              <a:sym typeface="Arial"/>
            </a:endParaRPr>
          </a:p>
        </p:txBody>
      </p:sp>
      <p:sp>
        <p:nvSpPr>
          <p:cNvPr id="619" name="Google Shape;619;p74"/>
          <p:cNvSpPr txBox="1"/>
          <p:nvPr/>
        </p:nvSpPr>
        <p:spPr>
          <a:xfrm>
            <a:off x="406399" y="36534"/>
            <a:ext cx="7325204" cy="987550"/>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chemeClr val="dk2"/>
              </a:buClr>
              <a:buSzPts val="1680"/>
              <a:buFont typeface="Arial"/>
              <a:buNone/>
            </a:pPr>
            <a:r>
              <a:rPr b="1" i="0" lang="en-US" sz="2400" u="none" cap="none" strike="noStrike">
                <a:solidFill>
                  <a:schemeClr val="dk1"/>
                </a:solidFill>
                <a:latin typeface="Arial"/>
                <a:ea typeface="Arial"/>
                <a:cs typeface="Arial"/>
                <a:sym typeface="Arial"/>
              </a:rPr>
              <a:t>Kuo skiriasi programavimas ir informatinis mąstymas</a:t>
            </a:r>
            <a:endParaRPr b="1" i="0" sz="2400" u="none" cap="none" strike="noStrike">
              <a:solidFill>
                <a:schemeClr val="dk1"/>
              </a:solidFill>
              <a:latin typeface="Sorts Mill Goudy"/>
              <a:ea typeface="Sorts Mill Goudy"/>
              <a:cs typeface="Sorts Mill Goudy"/>
              <a:sym typeface="Sorts Mill Goudy"/>
            </a:endParaRPr>
          </a:p>
        </p:txBody>
      </p:sp>
      <p:sp>
        <p:nvSpPr>
          <p:cNvPr id="620" name="Google Shape;620;p74"/>
          <p:cNvSpPr txBox="1"/>
          <p:nvPr/>
        </p:nvSpPr>
        <p:spPr>
          <a:xfrm>
            <a:off x="406400" y="953327"/>
            <a:ext cx="7325100" cy="47715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Dažnai kyla painiava tarp informatinio mąstymo ir programavimo, tačiau svarbu suprasti, kad tai nėra tas pats. Pasak Tarptautinės technologijų švietimo draugijos (ISTE), </a:t>
            </a:r>
            <a:r>
              <a:rPr b="1" i="0" lang="en-US" sz="1600" u="none" cap="none" strike="noStrike">
                <a:solidFill>
                  <a:srgbClr val="000000"/>
                </a:solidFill>
                <a:latin typeface="Arial"/>
                <a:ea typeface="Arial"/>
                <a:cs typeface="Arial"/>
                <a:sym typeface="Arial"/>
              </a:rPr>
              <a:t>IM ir programavimas naudoja panašius pažintinius procesus </a:t>
            </a:r>
            <a:r>
              <a:rPr b="0" i="0" lang="en-US" sz="1600" u="none" cap="none" strike="noStrike">
                <a:solidFill>
                  <a:srgbClr val="000000"/>
                </a:solidFill>
                <a:latin typeface="Arial"/>
                <a:ea typeface="Arial"/>
                <a:cs typeface="Arial"/>
                <a:sym typeface="Arial"/>
              </a:rPr>
              <a:t>ir siekia išskaidyti bei padėti išspręsti problemas, taikant algoritminį mąstymą. Tačiau pagrindinis skirtumas siejamas su objektu, į kurį nukreiptas dėmesys.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Informatinis mąstymas yra pažintinis gebėjimas logiškai ir sistemingai spręsti problemas. Jis apima problemos analizavimą, šablonų identifikavimą, svarbios informacijos abstrahavimą ir žingsnis po žingsnio sprendimo kūrimą, nepriklausomai nuo to, ar kompiuteris dalyvauja.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Programavimas, kita vertus, yra techninis įgūdis, įgyvendinantis tuos sprendimus per kodo naudojimą. Jis reikalauja formalaus mokymosi ir žinojimo kaip programuoti skirtingomis kalbomis, kad idėjas paverstų vykdomomis instrukcijomis mašinai.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Siekdama paaiškinti šį skirtumą, organizacija „Programamos“ siūlo naudingą apibrėžimą: galime suprasti IM kaip proto gebėjimą, o programavimą kaip praktinį įrankį, kuris įgyvendina tą mąstymą.</a:t>
            </a:r>
            <a:endParaRPr b="0" i="0" sz="1600" u="none" cap="none" strike="noStrike">
              <a:solidFill>
                <a:srgbClr val="000000"/>
              </a:solidFill>
              <a:latin typeface="Arial"/>
              <a:ea typeface="Arial"/>
              <a:cs typeface="Arial"/>
              <a:sym typeface="Arial"/>
            </a:endParaRPr>
          </a:p>
        </p:txBody>
      </p:sp>
      <p:pic>
        <p:nvPicPr>
          <p:cNvPr id="621" name="Google Shape;621;p74"/>
          <p:cNvPicPr preferRelativeResize="0"/>
          <p:nvPr/>
        </p:nvPicPr>
        <p:blipFill rotWithShape="1">
          <a:blip r:embed="rId3">
            <a:alphaModFix/>
          </a:blip>
          <a:srcRect b="0" l="30340" r="30340" t="0"/>
          <a:stretch/>
        </p:blipFill>
        <p:spPr>
          <a:xfrm>
            <a:off x="8140700" y="-1"/>
            <a:ext cx="4051300" cy="6858001"/>
          </a:xfrm>
          <a:prstGeom prst="rect">
            <a:avLst/>
          </a:prstGeom>
          <a:noFill/>
          <a:ln>
            <a:noFill/>
          </a:ln>
        </p:spPr>
      </p:pic>
      <p:sp>
        <p:nvSpPr>
          <p:cNvPr id="622" name="Google Shape;622;p7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solidFill>
                  <a:schemeClr val="lt1"/>
                </a:solidFill>
              </a:rPr>
              <a:t>‹#›</a:t>
            </a:fld>
            <a:endParaRPr>
              <a:solidFill>
                <a:schemeClr val="lt1"/>
              </a:solidFill>
            </a:endParaRPr>
          </a:p>
        </p:txBody>
      </p:sp>
      <p:pic>
        <p:nvPicPr>
          <p:cNvPr descr="Un dibujo animado&#10;&#10;El contenido generado por IA puede ser incorrecto." id="623" name="Google Shape;623;p74"/>
          <p:cNvPicPr preferRelativeResize="0"/>
          <p:nvPr/>
        </p:nvPicPr>
        <p:blipFill rotWithShape="1">
          <a:blip r:embed="rId4">
            <a:alphaModFix/>
          </a:blip>
          <a:srcRect b="0" l="0" r="0" t="0"/>
          <a:stretch/>
        </p:blipFill>
        <p:spPr>
          <a:xfrm>
            <a:off x="406399" y="5653065"/>
            <a:ext cx="1168401" cy="116840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pic>
        <p:nvPicPr>
          <p:cNvPr id="630" name="Google Shape;630;p75"/>
          <p:cNvPicPr preferRelativeResize="0"/>
          <p:nvPr>
            <p:ph idx="2" type="pic"/>
          </p:nvPr>
        </p:nvPicPr>
        <p:blipFill rotWithShape="1">
          <a:blip r:embed="rId3">
            <a:alphaModFix amt="30000"/>
          </a:blip>
          <a:srcRect b="7813" l="0" r="0" t="7812"/>
          <a:stretch/>
        </p:blipFill>
        <p:spPr>
          <a:xfrm>
            <a:off x="0" y="-33147"/>
            <a:ext cx="12192000" cy="6858000"/>
          </a:xfrm>
          <a:prstGeom prst="rect">
            <a:avLst/>
          </a:prstGeom>
          <a:noFill/>
          <a:ln>
            <a:noFill/>
          </a:ln>
        </p:spPr>
      </p:pic>
      <p:sp>
        <p:nvSpPr>
          <p:cNvPr id="631" name="Google Shape;631;p75"/>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4 SKYRIUS</a:t>
            </a:r>
            <a:endParaRPr>
              <a:latin typeface="Arial"/>
              <a:ea typeface="Arial"/>
              <a:cs typeface="Arial"/>
              <a:sym typeface="Arial"/>
            </a:endParaRPr>
          </a:p>
        </p:txBody>
      </p:sp>
      <p:sp>
        <p:nvSpPr>
          <p:cNvPr id="632" name="Google Shape;632;p75"/>
          <p:cNvSpPr txBox="1"/>
          <p:nvPr>
            <p:ph idx="1" type="body"/>
          </p:nvPr>
        </p:nvSpPr>
        <p:spPr>
          <a:xfrm>
            <a:off x="7546848" y="3615661"/>
            <a:ext cx="3218688"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Pagrindiniai informatinio mąstymo principai</a:t>
            </a:r>
            <a:endParaRPr>
              <a:latin typeface="Arial"/>
              <a:ea typeface="Arial"/>
              <a:cs typeface="Arial"/>
              <a:sym typeface="Arial"/>
            </a:endParaRPr>
          </a:p>
        </p:txBody>
      </p:sp>
      <p:sp>
        <p:nvSpPr>
          <p:cNvPr id="633" name="Google Shape;633;p75"/>
          <p:cNvSpPr txBox="1"/>
          <p:nvPr/>
        </p:nvSpPr>
        <p:spPr>
          <a:xfrm>
            <a:off x="11097640" y="6417719"/>
            <a:ext cx="871868"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000000"/>
                </a:solidFill>
                <a:latin typeface="Gill Sans"/>
                <a:ea typeface="Gill Sans"/>
                <a:cs typeface="Gill Sans"/>
                <a:sym typeface="Gill Sans"/>
              </a:rPr>
              <a:t>‹#›</a:t>
            </a:fld>
            <a:endParaRPr b="0" i="0" sz="1400" u="none" cap="none" strike="noStrike">
              <a:solidFill>
                <a:srgbClr val="000000"/>
              </a:solidFill>
              <a:latin typeface="Gill Sans"/>
              <a:ea typeface="Gill Sans"/>
              <a:cs typeface="Gill Sans"/>
              <a:sym typeface="Gill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37" name="Shape 637"/>
        <p:cNvGrpSpPr/>
        <p:nvPr/>
      </p:nvGrpSpPr>
      <p:grpSpPr>
        <a:xfrm>
          <a:off x="0" y="0"/>
          <a:ext cx="0" cy="0"/>
          <a:chOff x="0" y="0"/>
          <a:chExt cx="0" cy="0"/>
        </a:xfrm>
      </p:grpSpPr>
      <p:sp>
        <p:nvSpPr>
          <p:cNvPr id="638" name="Google Shape;638;p76"/>
          <p:cNvSpPr txBox="1"/>
          <p:nvPr/>
        </p:nvSpPr>
        <p:spPr>
          <a:xfrm>
            <a:off x="4004905" y="732597"/>
            <a:ext cx="7527830" cy="4339622"/>
          </a:xfrm>
          <a:prstGeom prst="rect">
            <a:avLst/>
          </a:prstGeom>
          <a:noFill/>
          <a:ln>
            <a:noFill/>
          </a:ln>
        </p:spPr>
        <p:txBody>
          <a:bodyPr anchorCtr="0" anchor="t" bIns="45700" lIns="91425" spcFirstLastPara="1" rIns="91425" wrap="square" tIns="45700">
            <a:normAutofit lnSpcReduction="10000"/>
          </a:bodyPr>
          <a:lstStyle/>
          <a:p>
            <a:pPr indent="0" lvl="0" marL="0" marR="0" rtl="0" algn="just">
              <a:lnSpc>
                <a:spcPct val="107000"/>
              </a:lnSpc>
              <a:spcBef>
                <a:spcPts val="1000"/>
              </a:spcBef>
              <a:spcAft>
                <a:spcPts val="0"/>
              </a:spcAft>
              <a:buClr>
                <a:srgbClr val="293737"/>
              </a:buClr>
              <a:buSzPts val="1816"/>
              <a:buFont typeface="Arial"/>
              <a:buNone/>
            </a:pPr>
            <a:r>
              <a:rPr b="0" i="0" lang="en-US" sz="1800" u="none" cap="none" strike="noStrike">
                <a:solidFill>
                  <a:schemeClr val="dk1"/>
                </a:solidFill>
                <a:latin typeface="Arial"/>
                <a:ea typeface="Arial"/>
                <a:cs typeface="Arial"/>
                <a:sym typeface="Arial"/>
              </a:rPr>
              <a:t>Kai susiduriame su iššūkiu ar sunkumais, gali nutikti dvi dalykai: arba nepasitikėjimas užvaldo, ir tampa sunku spręsti problemą, arba mūsų supratimas apie kompiuterinį mąstymą padeda mums išlikti ramiais ir srategiškai mąstyti, kad rastume kelią per tai. </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000"/>
              </a:spcBef>
              <a:spcAft>
                <a:spcPts val="0"/>
              </a:spcAft>
              <a:buClr>
                <a:srgbClr val="293737"/>
              </a:buClr>
              <a:buSzPts val="1816"/>
              <a:buFont typeface="Arial"/>
              <a:buNone/>
            </a:pPr>
            <a:r>
              <a:rPr b="0" i="0" lang="en-US" sz="1800" u="none" cap="none" strike="noStrike">
                <a:solidFill>
                  <a:schemeClr val="dk1"/>
                </a:solidFill>
                <a:latin typeface="Arial"/>
                <a:ea typeface="Arial"/>
                <a:cs typeface="Arial"/>
                <a:sym typeface="Arial"/>
              </a:rPr>
              <a:t>Turėdami tokį mąstymą galime kurti pasitikėjimą ir nustatyti veiksmus, kurių reikia, kad efektyviau spręstume iššūkius. Informatinis mąstymas moko mus mąstymo būdo, struktūruoto požiūrio į įvairias problemas. Bet…</a:t>
            </a:r>
            <a:endParaRPr b="0" i="0" sz="1800" u="none" cap="none" strike="noStrike">
              <a:solidFill>
                <a:schemeClr val="dk1"/>
              </a:solidFill>
              <a:latin typeface="Arial"/>
              <a:ea typeface="Arial"/>
              <a:cs typeface="Arial"/>
              <a:sym typeface="Arial"/>
            </a:endParaRPr>
          </a:p>
          <a:p>
            <a:pPr indent="0" lvl="0" marL="0" marR="0" rtl="0" algn="just">
              <a:lnSpc>
                <a:spcPct val="107000"/>
              </a:lnSpc>
              <a:spcBef>
                <a:spcPts val="1000"/>
              </a:spcBef>
              <a:spcAft>
                <a:spcPts val="0"/>
              </a:spcAft>
              <a:buClr>
                <a:srgbClr val="293737"/>
              </a:buClr>
              <a:buSzPts val="1816"/>
              <a:buFont typeface="Arial"/>
              <a:buNone/>
            </a:pPr>
            <a:r>
              <a:rPr b="1" i="0" lang="en-US" sz="1800" u="none" cap="none" strike="noStrike">
                <a:solidFill>
                  <a:schemeClr val="dk1"/>
                </a:solidFill>
                <a:latin typeface="Arial"/>
                <a:ea typeface="Arial"/>
                <a:cs typeface="Arial"/>
                <a:sym typeface="Arial"/>
              </a:rPr>
              <a:t>Ką reiškia taikyti informatinį mąstymą praktikoje? </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000"/>
              </a:spcBef>
              <a:spcAft>
                <a:spcPts val="0"/>
              </a:spcAft>
              <a:buClr>
                <a:srgbClr val="293737"/>
              </a:buClr>
              <a:buSzPts val="1816"/>
              <a:buFont typeface="Arial"/>
              <a:buNone/>
            </a:pPr>
            <a:r>
              <a:rPr b="0" i="0" lang="en-US" sz="1800" u="none" cap="none" strike="noStrike">
                <a:solidFill>
                  <a:schemeClr val="dk1"/>
                </a:solidFill>
                <a:latin typeface="Arial"/>
                <a:ea typeface="Arial"/>
                <a:cs typeface="Arial"/>
                <a:sym typeface="Arial"/>
              </a:rPr>
              <a:t>Mes jau apibrėžėme šią koncepciją, dabar atėjo laikas išnagrinėti, kaip tai veikia. Kompiuterinį mąstymą galima suskaidyti į keturis pagrindinius komponentus: dekompozicija, modelių atpažinimas, abstrahavimas ir algoritminis mąstymas.</a:t>
            </a:r>
            <a:endParaRPr b="0" i="0" sz="1400" u="none" cap="none" strike="noStrike">
              <a:solidFill>
                <a:srgbClr val="000000"/>
              </a:solidFill>
              <a:latin typeface="Arial"/>
              <a:ea typeface="Arial"/>
              <a:cs typeface="Arial"/>
              <a:sym typeface="Arial"/>
            </a:endParaRPr>
          </a:p>
        </p:txBody>
      </p:sp>
      <p:pic>
        <p:nvPicPr>
          <p:cNvPr descr="Imagen que contiene electrónica, circuito&#10;&#10;Descripción generada automáticamente" id="639" name="Google Shape;639;p76"/>
          <p:cNvPicPr preferRelativeResize="0"/>
          <p:nvPr/>
        </p:nvPicPr>
        <p:blipFill rotWithShape="1">
          <a:blip r:embed="rId3">
            <a:alphaModFix/>
          </a:blip>
          <a:srcRect b="0" l="6035" r="6035" t="0"/>
          <a:stretch/>
        </p:blipFill>
        <p:spPr>
          <a:xfrm>
            <a:off x="0" y="0"/>
            <a:ext cx="3390900" cy="6858000"/>
          </a:xfrm>
          <a:prstGeom prst="rect">
            <a:avLst/>
          </a:prstGeom>
          <a:noFill/>
          <a:ln>
            <a:noFill/>
          </a:ln>
        </p:spPr>
      </p:pic>
      <p:sp>
        <p:nvSpPr>
          <p:cNvPr id="640" name="Google Shape;640;p76"/>
          <p:cNvSpPr/>
          <p:nvPr/>
        </p:nvSpPr>
        <p:spPr>
          <a:xfrm>
            <a:off x="3997872" y="5232331"/>
            <a:ext cx="7283464" cy="1124019"/>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1" lang="en-US" sz="1600" u="none" cap="none" strike="noStrike">
                <a:solidFill>
                  <a:srgbClr val="000000"/>
                </a:solidFill>
                <a:latin typeface="Arial"/>
                <a:ea typeface="Arial"/>
                <a:cs typeface="Arial"/>
                <a:sym typeface="Arial"/>
              </a:rPr>
              <a:t>Šiame skyriuje mes išnagrinėsime kiekvieną iš šių principų,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1" lang="en-US" sz="1600" u="none" cap="none" strike="noStrike">
                <a:solidFill>
                  <a:srgbClr val="000000"/>
                </a:solidFill>
                <a:latin typeface="Arial"/>
                <a:ea typeface="Arial"/>
                <a:cs typeface="Arial"/>
                <a:sym typeface="Arial"/>
              </a:rPr>
              <a:t>kad suprastume, kaip jie padeda mums suprasti sudėtingas problemas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1" lang="en-US" sz="1600" u="none" cap="none" strike="noStrike">
                <a:solidFill>
                  <a:srgbClr val="000000"/>
                </a:solidFill>
                <a:latin typeface="Arial"/>
                <a:ea typeface="Arial"/>
                <a:cs typeface="Arial"/>
                <a:sym typeface="Arial"/>
              </a:rPr>
              <a:t>ir kurti logiškus bei efektyvius sprendimus.</a:t>
            </a:r>
            <a:endParaRPr b="0" i="0" sz="1600" u="none" cap="none" strike="noStrike">
              <a:solidFill>
                <a:srgbClr val="000000"/>
              </a:solidFill>
              <a:latin typeface="Arial"/>
              <a:ea typeface="Arial"/>
              <a:cs typeface="Arial"/>
              <a:sym typeface="Arial"/>
            </a:endParaRPr>
          </a:p>
        </p:txBody>
      </p:sp>
      <p:pic>
        <p:nvPicPr>
          <p:cNvPr descr="Imagen que contiene firmar, dibujo, reloj, señal&#10;&#10;El contenido generado por IA puede ser incorrecto." id="641" name="Google Shape;641;p76"/>
          <p:cNvPicPr preferRelativeResize="0"/>
          <p:nvPr/>
        </p:nvPicPr>
        <p:blipFill rotWithShape="1">
          <a:blip r:embed="rId4">
            <a:alphaModFix/>
          </a:blip>
          <a:srcRect b="0" l="0" r="0" t="0"/>
          <a:stretch/>
        </p:blipFill>
        <p:spPr>
          <a:xfrm>
            <a:off x="10854832" y="5264608"/>
            <a:ext cx="1059463" cy="1059463"/>
          </a:xfrm>
          <a:prstGeom prst="rect">
            <a:avLst/>
          </a:prstGeom>
          <a:noFill/>
          <a:ln>
            <a:noFill/>
          </a:ln>
        </p:spPr>
      </p:pic>
      <p:sp>
        <p:nvSpPr>
          <p:cNvPr id="642" name="Google Shape;642;p7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17"/>
          <p:cNvSpPr txBox="1"/>
          <p:nvPr>
            <p:ph type="title"/>
          </p:nvPr>
        </p:nvSpPr>
        <p:spPr>
          <a:xfrm>
            <a:off x="7752425" y="2423325"/>
            <a:ext cx="3643500" cy="20115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25000"/>
              </a:lnSpc>
              <a:spcBef>
                <a:spcPts val="0"/>
              </a:spcBef>
              <a:spcAft>
                <a:spcPts val="0"/>
              </a:spcAft>
              <a:buClr>
                <a:srgbClr val="243131"/>
              </a:buClr>
              <a:buSzPct val="50000"/>
              <a:buNone/>
            </a:pPr>
            <a:r>
              <a:rPr b="1" lang="en-US" sz="2800">
                <a:latin typeface="Arial"/>
                <a:ea typeface="Arial"/>
                <a:cs typeface="Arial"/>
                <a:sym typeface="Arial"/>
              </a:rPr>
              <a:t>Pagrindiniai komponentai</a:t>
            </a:r>
            <a:br>
              <a:rPr b="1" lang="en-US" sz="2800">
                <a:latin typeface="Arial"/>
                <a:ea typeface="Arial"/>
                <a:cs typeface="Arial"/>
                <a:sym typeface="Arial"/>
              </a:rPr>
            </a:br>
            <a:br>
              <a:rPr b="1" lang="en-US" sz="2800">
                <a:latin typeface="Arial"/>
                <a:ea typeface="Arial"/>
                <a:cs typeface="Arial"/>
                <a:sym typeface="Arial"/>
              </a:rPr>
            </a:br>
            <a:r>
              <a:rPr b="1" lang="en-US" sz="3600">
                <a:latin typeface="Arial"/>
                <a:ea typeface="Arial"/>
                <a:cs typeface="Arial"/>
                <a:sym typeface="Arial"/>
              </a:rPr>
              <a:t> </a:t>
            </a:r>
            <a:r>
              <a:rPr b="1" lang="en-US" sz="4000">
                <a:latin typeface="Arial"/>
                <a:ea typeface="Arial"/>
                <a:cs typeface="Arial"/>
                <a:sym typeface="Arial"/>
              </a:rPr>
              <a:t>Dekompozicija</a:t>
            </a:r>
            <a:endParaRPr>
              <a:latin typeface="Arial"/>
              <a:ea typeface="Arial"/>
              <a:cs typeface="Arial"/>
              <a:sym typeface="Arial"/>
            </a:endParaRPr>
          </a:p>
        </p:txBody>
      </p:sp>
      <p:pic>
        <p:nvPicPr>
          <p:cNvPr id="650" name="Google Shape;650;p17"/>
          <p:cNvPicPr preferRelativeResize="0"/>
          <p:nvPr/>
        </p:nvPicPr>
        <p:blipFill rotWithShape="1">
          <a:blip r:embed="rId3">
            <a:alphaModFix/>
          </a:blip>
          <a:srcRect b="0" l="0" r="0" t="0"/>
          <a:stretch/>
        </p:blipFill>
        <p:spPr>
          <a:xfrm>
            <a:off x="203792" y="471744"/>
            <a:ext cx="7464791" cy="5884607"/>
          </a:xfrm>
          <a:prstGeom prst="rect">
            <a:avLst/>
          </a:prstGeom>
          <a:noFill/>
          <a:ln>
            <a:noFill/>
          </a:ln>
        </p:spPr>
      </p:pic>
      <p:sp>
        <p:nvSpPr>
          <p:cNvPr id="651" name="Google Shape;651;p17"/>
          <p:cNvSpPr txBox="1"/>
          <p:nvPr/>
        </p:nvSpPr>
        <p:spPr>
          <a:xfrm>
            <a:off x="3148908" y="1839518"/>
            <a:ext cx="1634100" cy="492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300" u="none" cap="none" strike="noStrike">
                <a:solidFill>
                  <a:srgbClr val="000000"/>
                </a:solidFill>
                <a:latin typeface="Arial"/>
                <a:ea typeface="Arial"/>
                <a:cs typeface="Arial"/>
                <a:sym typeface="Arial"/>
              </a:rPr>
              <a:t>Kaip pagaminti pusryčius</a:t>
            </a:r>
            <a:endParaRPr b="0" i="0" sz="1300" u="none" cap="none" strike="noStrike">
              <a:solidFill>
                <a:srgbClr val="000000"/>
              </a:solidFill>
              <a:latin typeface="Arial"/>
              <a:ea typeface="Arial"/>
              <a:cs typeface="Arial"/>
              <a:sym typeface="Arial"/>
            </a:endParaRPr>
          </a:p>
        </p:txBody>
      </p:sp>
      <p:sp>
        <p:nvSpPr>
          <p:cNvPr id="652" name="Google Shape;652;p17"/>
          <p:cNvSpPr txBox="1"/>
          <p:nvPr/>
        </p:nvSpPr>
        <p:spPr>
          <a:xfrm>
            <a:off x="2109841" y="3626770"/>
            <a:ext cx="1039200" cy="292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300" u="none" cap="none" strike="noStrike">
                <a:solidFill>
                  <a:srgbClr val="000000"/>
                </a:solidFill>
                <a:latin typeface="Arial"/>
                <a:ea typeface="Arial"/>
                <a:cs typeface="Arial"/>
                <a:sym typeface="Arial"/>
              </a:rPr>
              <a:t>Skrebutis</a:t>
            </a:r>
            <a:endParaRPr b="0" i="0" sz="1300" u="none" cap="none" strike="noStrike">
              <a:solidFill>
                <a:srgbClr val="000000"/>
              </a:solidFill>
              <a:latin typeface="Arial"/>
              <a:ea typeface="Arial"/>
              <a:cs typeface="Arial"/>
              <a:sym typeface="Arial"/>
            </a:endParaRPr>
          </a:p>
        </p:txBody>
      </p:sp>
      <p:sp>
        <p:nvSpPr>
          <p:cNvPr id="653" name="Google Shape;653;p17"/>
          <p:cNvSpPr txBox="1"/>
          <p:nvPr/>
        </p:nvSpPr>
        <p:spPr>
          <a:xfrm>
            <a:off x="4638495" y="3660054"/>
            <a:ext cx="1124100" cy="292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300" u="none" cap="none" strike="noStrike">
                <a:solidFill>
                  <a:srgbClr val="000000"/>
                </a:solidFill>
                <a:latin typeface="Arial"/>
                <a:ea typeface="Arial"/>
                <a:cs typeface="Arial"/>
                <a:sym typeface="Arial"/>
              </a:rPr>
              <a:t>Kava</a:t>
            </a:r>
            <a:endParaRPr b="0" i="0" sz="1300" u="none" cap="none" strike="noStrike">
              <a:solidFill>
                <a:srgbClr val="000000"/>
              </a:solidFill>
              <a:latin typeface="Arial"/>
              <a:ea typeface="Arial"/>
              <a:cs typeface="Arial"/>
              <a:sym typeface="Arial"/>
            </a:endParaRPr>
          </a:p>
        </p:txBody>
      </p:sp>
      <p:sp>
        <p:nvSpPr>
          <p:cNvPr id="654" name="Google Shape;654;p17"/>
          <p:cNvSpPr txBox="1"/>
          <p:nvPr/>
        </p:nvSpPr>
        <p:spPr>
          <a:xfrm>
            <a:off x="4859342" y="5392936"/>
            <a:ext cx="858000" cy="492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300" u="none" cap="none" strike="noStrike">
                <a:solidFill>
                  <a:srgbClr val="000000"/>
                </a:solidFill>
                <a:latin typeface="Arial"/>
                <a:ea typeface="Arial"/>
                <a:cs typeface="Arial"/>
                <a:sym typeface="Arial"/>
              </a:rPr>
              <a:t>Užvirti vandens</a:t>
            </a:r>
            <a:endParaRPr b="0" i="0" sz="1300" u="none" cap="none" strike="noStrike">
              <a:solidFill>
                <a:srgbClr val="000000"/>
              </a:solidFill>
              <a:latin typeface="Arial"/>
              <a:ea typeface="Arial"/>
              <a:cs typeface="Arial"/>
              <a:sym typeface="Arial"/>
            </a:endParaRPr>
          </a:p>
        </p:txBody>
      </p:sp>
      <p:sp>
        <p:nvSpPr>
          <p:cNvPr id="655" name="Google Shape;655;p17"/>
          <p:cNvSpPr txBox="1"/>
          <p:nvPr/>
        </p:nvSpPr>
        <p:spPr>
          <a:xfrm>
            <a:off x="5847370" y="5392936"/>
            <a:ext cx="858000" cy="492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300" u="none" cap="none" strike="noStrike">
                <a:solidFill>
                  <a:srgbClr val="000000"/>
                </a:solidFill>
                <a:latin typeface="Arial"/>
                <a:ea typeface="Arial"/>
                <a:cs typeface="Arial"/>
                <a:sym typeface="Arial"/>
              </a:rPr>
              <a:t>Įdėti kavos</a:t>
            </a:r>
            <a:endParaRPr b="0" i="0" sz="1300" u="none" cap="none" strike="noStrike">
              <a:solidFill>
                <a:srgbClr val="000000"/>
              </a:solidFill>
              <a:latin typeface="Arial"/>
              <a:ea typeface="Arial"/>
              <a:cs typeface="Arial"/>
              <a:sym typeface="Arial"/>
            </a:endParaRPr>
          </a:p>
        </p:txBody>
      </p:sp>
      <p:sp>
        <p:nvSpPr>
          <p:cNvPr id="656" name="Google Shape;656;p17"/>
          <p:cNvSpPr txBox="1"/>
          <p:nvPr/>
        </p:nvSpPr>
        <p:spPr>
          <a:xfrm>
            <a:off x="6756854" y="5392936"/>
            <a:ext cx="703200" cy="492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300" u="none" cap="none" strike="noStrike">
                <a:solidFill>
                  <a:srgbClr val="000000"/>
                </a:solidFill>
                <a:latin typeface="Arial"/>
                <a:ea typeface="Arial"/>
                <a:cs typeface="Arial"/>
                <a:sym typeface="Arial"/>
              </a:rPr>
              <a:t>Įpilti pieno</a:t>
            </a:r>
            <a:endParaRPr b="0" i="0" sz="1300" u="none" cap="none" strike="noStrike">
              <a:solidFill>
                <a:srgbClr val="000000"/>
              </a:solidFill>
              <a:latin typeface="Arial"/>
              <a:ea typeface="Arial"/>
              <a:cs typeface="Arial"/>
              <a:sym typeface="Arial"/>
            </a:endParaRPr>
          </a:p>
        </p:txBody>
      </p:sp>
      <p:sp>
        <p:nvSpPr>
          <p:cNvPr id="657" name="Google Shape;657;p17"/>
          <p:cNvSpPr txBox="1"/>
          <p:nvPr/>
        </p:nvSpPr>
        <p:spPr>
          <a:xfrm>
            <a:off x="321641" y="5392936"/>
            <a:ext cx="930600" cy="492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300" u="none" cap="none" strike="noStrike">
                <a:solidFill>
                  <a:srgbClr val="000000"/>
                </a:solidFill>
                <a:latin typeface="Arial"/>
                <a:ea typeface="Arial"/>
                <a:cs typeface="Arial"/>
                <a:sym typeface="Arial"/>
              </a:rPr>
              <a:t>Duonos gabalėlis</a:t>
            </a:r>
            <a:endParaRPr b="0" i="0" sz="1300" u="none" cap="none" strike="noStrike">
              <a:solidFill>
                <a:srgbClr val="000000"/>
              </a:solidFill>
              <a:latin typeface="Arial"/>
              <a:ea typeface="Arial"/>
              <a:cs typeface="Arial"/>
              <a:sym typeface="Arial"/>
            </a:endParaRPr>
          </a:p>
        </p:txBody>
      </p:sp>
      <p:sp>
        <p:nvSpPr>
          <p:cNvPr id="658" name="Google Shape;658;p17"/>
          <p:cNvSpPr txBox="1"/>
          <p:nvPr/>
        </p:nvSpPr>
        <p:spPr>
          <a:xfrm>
            <a:off x="1231125" y="5392936"/>
            <a:ext cx="930600" cy="492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300" u="none" cap="none" strike="noStrike">
                <a:solidFill>
                  <a:srgbClr val="000000"/>
                </a:solidFill>
                <a:latin typeface="Arial"/>
                <a:ea typeface="Arial"/>
                <a:cs typeface="Arial"/>
                <a:sym typeface="Arial"/>
              </a:rPr>
              <a:t>Duonos skrebutis</a:t>
            </a:r>
            <a:endParaRPr b="0" i="0" sz="1300" u="none" cap="none" strike="noStrike">
              <a:solidFill>
                <a:srgbClr val="000000"/>
              </a:solidFill>
              <a:latin typeface="Arial"/>
              <a:ea typeface="Arial"/>
              <a:cs typeface="Arial"/>
              <a:sym typeface="Arial"/>
            </a:endParaRPr>
          </a:p>
        </p:txBody>
      </p:sp>
      <p:sp>
        <p:nvSpPr>
          <p:cNvPr id="659" name="Google Shape;659;p17"/>
          <p:cNvSpPr txBox="1"/>
          <p:nvPr/>
        </p:nvSpPr>
        <p:spPr>
          <a:xfrm>
            <a:off x="2161710" y="5392936"/>
            <a:ext cx="807000" cy="492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300" u="none" cap="none" strike="noStrike">
                <a:solidFill>
                  <a:srgbClr val="000000"/>
                </a:solidFill>
                <a:latin typeface="Arial"/>
                <a:ea typeface="Arial"/>
                <a:cs typeface="Arial"/>
                <a:sym typeface="Arial"/>
              </a:rPr>
              <a:t>Užtepti sviesto</a:t>
            </a:r>
            <a:endParaRPr b="0" i="0" sz="1300" u="none" cap="none" strike="noStrike">
              <a:solidFill>
                <a:srgbClr val="000000"/>
              </a:solidFill>
              <a:latin typeface="Arial"/>
              <a:ea typeface="Arial"/>
              <a:cs typeface="Arial"/>
              <a:sym typeface="Arial"/>
            </a:endParaRPr>
          </a:p>
        </p:txBody>
      </p:sp>
      <p:sp>
        <p:nvSpPr>
          <p:cNvPr id="660" name="Google Shape;660;p17"/>
          <p:cNvSpPr txBox="1"/>
          <p:nvPr/>
        </p:nvSpPr>
        <p:spPr>
          <a:xfrm>
            <a:off x="3052664" y="5392936"/>
            <a:ext cx="839400" cy="492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300" u="none" cap="none" strike="noStrike">
                <a:solidFill>
                  <a:srgbClr val="000000"/>
                </a:solidFill>
                <a:latin typeface="Arial"/>
                <a:ea typeface="Arial"/>
                <a:cs typeface="Arial"/>
                <a:sym typeface="Arial"/>
              </a:rPr>
              <a:t>Uždėti džemo</a:t>
            </a:r>
            <a:endParaRPr b="0" i="0" sz="1300" u="none" cap="none" strike="noStrike">
              <a:solidFill>
                <a:srgbClr val="000000"/>
              </a:solidFill>
              <a:latin typeface="Arial"/>
              <a:ea typeface="Arial"/>
              <a:cs typeface="Arial"/>
              <a:sym typeface="Arial"/>
            </a:endParaRPr>
          </a:p>
        </p:txBody>
      </p:sp>
      <p:sp>
        <p:nvSpPr>
          <p:cNvPr id="661" name="Google Shape;661;p17"/>
          <p:cNvSpPr txBox="1"/>
          <p:nvPr/>
        </p:nvSpPr>
        <p:spPr>
          <a:xfrm>
            <a:off x="1621503" y="6231135"/>
            <a:ext cx="5319300" cy="30780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1200"/>
              </a:spcBef>
              <a:spcAft>
                <a:spcPts val="1200"/>
              </a:spcAft>
              <a:buClr>
                <a:schemeClr val="dk1"/>
              </a:buClr>
              <a:buSzPts val="1100"/>
              <a:buFont typeface="Arial"/>
              <a:buNone/>
            </a:pPr>
            <a:r>
              <a:rPr b="1" i="0" lang="en-US" sz="1400" u="none" cap="none" strike="noStrike">
                <a:solidFill>
                  <a:srgbClr val="313537"/>
                </a:solidFill>
                <a:latin typeface="Arial"/>
                <a:ea typeface="Arial"/>
                <a:cs typeface="Arial"/>
                <a:sym typeface="Arial"/>
              </a:rPr>
              <a:t>Angliškų pusryčių gaminimo proceso išskaidymas</a:t>
            </a:r>
            <a:endParaRPr b="1" i="0" sz="1700" u="none" cap="none" strike="noStrike">
              <a:solidFill>
                <a:srgbClr val="000000"/>
              </a:solidFill>
              <a:latin typeface="Arial"/>
              <a:ea typeface="Arial"/>
              <a:cs typeface="Arial"/>
              <a:sym typeface="Arial"/>
            </a:endParaRPr>
          </a:p>
        </p:txBody>
      </p:sp>
      <p:sp>
        <p:nvSpPr>
          <p:cNvPr id="662" name="Google Shape;662;p1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68" name="Shape 668"/>
        <p:cNvGrpSpPr/>
        <p:nvPr/>
      </p:nvGrpSpPr>
      <p:grpSpPr>
        <a:xfrm>
          <a:off x="0" y="0"/>
          <a:ext cx="0" cy="0"/>
          <a:chOff x="0" y="0"/>
          <a:chExt cx="0" cy="0"/>
        </a:xfrm>
      </p:grpSpPr>
      <p:pic>
        <p:nvPicPr>
          <p:cNvPr id="669" name="Google Shape;669;p18"/>
          <p:cNvPicPr preferRelativeResize="0"/>
          <p:nvPr/>
        </p:nvPicPr>
        <p:blipFill rotWithShape="1">
          <a:blip r:embed="rId3">
            <a:alphaModFix/>
          </a:blip>
          <a:srcRect b="0" l="0" r="0" t="0"/>
          <a:stretch/>
        </p:blipFill>
        <p:spPr>
          <a:xfrm>
            <a:off x="8064177" y="1412300"/>
            <a:ext cx="4042956" cy="3188159"/>
          </a:xfrm>
          <a:prstGeom prst="rect">
            <a:avLst/>
          </a:prstGeom>
          <a:noFill/>
          <a:ln>
            <a:noFill/>
          </a:ln>
        </p:spPr>
      </p:pic>
      <p:sp>
        <p:nvSpPr>
          <p:cNvPr id="670" name="Google Shape;670;p18"/>
          <p:cNvSpPr txBox="1"/>
          <p:nvPr/>
        </p:nvSpPr>
        <p:spPr>
          <a:xfrm>
            <a:off x="487203" y="1048648"/>
            <a:ext cx="7577100" cy="27552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1200"/>
              </a:spcBef>
              <a:spcAft>
                <a:spcPts val="0"/>
              </a:spcAft>
              <a:buClr>
                <a:schemeClr val="dk1"/>
              </a:buClr>
              <a:buSzPts val="1100"/>
              <a:buFont typeface="Arial"/>
              <a:buNone/>
            </a:pPr>
            <a:r>
              <a:rPr b="0" i="0" lang="en-US" sz="1500" u="none" cap="none" strike="noStrike">
                <a:solidFill>
                  <a:srgbClr val="000000"/>
                </a:solidFill>
                <a:latin typeface="Arial"/>
                <a:ea typeface="Arial"/>
                <a:cs typeface="Arial"/>
                <a:sym typeface="Arial"/>
              </a:rPr>
              <a:t>Kai susiduriame su iššūkiu, dažnai gali atrodyti, kad viską išspręsti iš karto yra per sudėtinga. Dekompozicija yra procesas, kai sudėtinga problema ar sistema yra padalijama į mažesnes dalis. </a:t>
            </a:r>
            <a:endParaRPr b="0" i="0" sz="1500" u="none" cap="none" strike="noStrike">
              <a:solidFill>
                <a:srgbClr val="000000"/>
              </a:solidFill>
              <a:latin typeface="Arial"/>
              <a:ea typeface="Arial"/>
              <a:cs typeface="Arial"/>
              <a:sym typeface="Arial"/>
            </a:endParaRPr>
          </a:p>
          <a:p>
            <a:pPr indent="0" lvl="0" marL="0" marR="0" rtl="0" algn="just">
              <a:lnSpc>
                <a:spcPct val="115000"/>
              </a:lnSpc>
              <a:spcBef>
                <a:spcPts val="1200"/>
              </a:spcBef>
              <a:spcAft>
                <a:spcPts val="0"/>
              </a:spcAft>
              <a:buClr>
                <a:schemeClr val="dk1"/>
              </a:buClr>
              <a:buSzPts val="1100"/>
              <a:buFont typeface="Arial"/>
              <a:buNone/>
            </a:pPr>
            <a:r>
              <a:rPr b="0" i="0" lang="en-US" sz="1500" u="none" cap="none" strike="noStrike">
                <a:solidFill>
                  <a:srgbClr val="000000"/>
                </a:solidFill>
                <a:latin typeface="Arial"/>
                <a:ea typeface="Arial"/>
                <a:cs typeface="Arial"/>
                <a:sym typeface="Arial"/>
              </a:rPr>
              <a:t>Tai padeda lengviau analizuoti, kurti sprendimus ir iš esmės suprasti kiekvieną komponentą prieš sprendžiant visą problemą. Tai yra esminis, pirmasis žingsnis informatinime mąstyme.</a:t>
            </a:r>
            <a:endParaRPr b="0" i="0" sz="1500" u="none" cap="none" strike="noStrike">
              <a:solidFill>
                <a:srgbClr val="000000"/>
              </a:solidFill>
              <a:latin typeface="Arial"/>
              <a:ea typeface="Arial"/>
              <a:cs typeface="Arial"/>
              <a:sym typeface="Arial"/>
            </a:endParaRPr>
          </a:p>
          <a:p>
            <a:pPr indent="0" lvl="0" marL="0" marR="0" rtl="0" algn="just">
              <a:lnSpc>
                <a:spcPct val="115000"/>
              </a:lnSpc>
              <a:spcBef>
                <a:spcPts val="1200"/>
              </a:spcBef>
              <a:spcAft>
                <a:spcPts val="1200"/>
              </a:spcAft>
              <a:buClr>
                <a:schemeClr val="dk1"/>
              </a:buClr>
              <a:buSzPts val="1100"/>
              <a:buFont typeface="Arial"/>
              <a:buNone/>
            </a:pPr>
            <a:r>
              <a:rPr b="0" i="0" lang="en-US" sz="1500" u="none" cap="none" strike="noStrike">
                <a:solidFill>
                  <a:srgbClr val="000000"/>
                </a:solidFill>
                <a:latin typeface="Arial"/>
                <a:ea typeface="Arial"/>
                <a:cs typeface="Arial"/>
                <a:sym typeface="Arial"/>
              </a:rPr>
              <a:t>Šiame pavyzdyje „Kaip pasigaminti pusryčius?“ yra padalytas į paprastesnes užduotis, tokias kaip skrebučių gaminimas ir arbatos virimas. Kiekviena iš jų yra toliau dalijamas, pavyzdžiui: supjaustyti duoną, paskrudinti, užvirti vandens ir pan.</a:t>
            </a:r>
            <a:endParaRPr b="0" i="0" sz="1500" u="none" cap="none" strike="noStrike">
              <a:solidFill>
                <a:srgbClr val="000000"/>
              </a:solidFill>
              <a:latin typeface="Arial"/>
              <a:ea typeface="Arial"/>
              <a:cs typeface="Arial"/>
              <a:sym typeface="Arial"/>
            </a:endParaRPr>
          </a:p>
        </p:txBody>
      </p:sp>
      <p:sp>
        <p:nvSpPr>
          <p:cNvPr id="671" name="Google Shape;671;p18"/>
          <p:cNvSpPr txBox="1"/>
          <p:nvPr/>
        </p:nvSpPr>
        <p:spPr>
          <a:xfrm>
            <a:off x="516652" y="4116424"/>
            <a:ext cx="10922100" cy="1631175"/>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Šis požiūris atlieka dvi pagrindines funkcijas:</a:t>
            </a:r>
            <a:endParaRPr b="0" i="0" sz="1600" u="none" cap="none" strike="noStrike">
              <a:solidFill>
                <a:srgbClr val="000000"/>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Sumažina jausmą, kad labai sudėtinga. Leidžia paskirstyti atsakomybes. </a:t>
            </a:r>
            <a:endParaRPr b="0" i="0" sz="1400" u="none" cap="none" strike="noStrike">
              <a:solidFill>
                <a:srgbClr val="000000"/>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600"/>
              <a:buFont typeface="Arial"/>
              <a:buNone/>
            </a:pPr>
            <a:r>
              <a:t/>
            </a:r>
            <a:endParaRPr b="0" i="0" sz="600" u="none" cap="none" strike="noStrike">
              <a:solidFill>
                <a:srgbClr val="000000"/>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Padeda pasidalyti atsakomybe: pavyzdžiui, vienas asmuo gamina skrebučius, o kitas ruošia arbatą.</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pic>
        <p:nvPicPr>
          <p:cNvPr descr="Icono&#10;&#10;Descripción generada automáticamente" id="672" name="Google Shape;672;p18"/>
          <p:cNvPicPr preferRelativeResize="0"/>
          <p:nvPr/>
        </p:nvPicPr>
        <p:blipFill rotWithShape="1">
          <a:blip r:embed="rId4">
            <a:alphaModFix/>
          </a:blip>
          <a:srcRect b="0" l="0" r="0" t="0"/>
          <a:stretch/>
        </p:blipFill>
        <p:spPr>
          <a:xfrm>
            <a:off x="613317" y="4469389"/>
            <a:ext cx="331200" cy="331200"/>
          </a:xfrm>
          <a:prstGeom prst="rect">
            <a:avLst/>
          </a:prstGeom>
          <a:noFill/>
          <a:ln>
            <a:noFill/>
          </a:ln>
        </p:spPr>
      </p:pic>
      <p:sp>
        <p:nvSpPr>
          <p:cNvPr id="673" name="Google Shape;673;p18"/>
          <p:cNvSpPr/>
          <p:nvPr/>
        </p:nvSpPr>
        <p:spPr>
          <a:xfrm>
            <a:off x="516652" y="5669799"/>
            <a:ext cx="11158696" cy="864923"/>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„Padalyk ir valdyk“ yra esminis kompiuterinio mąstymo principas. Sprendžiant mažesnes problemas,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mes padidiname galimybes greičiau ir efektyviau pasiekti bendrą sprendimą.</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674" name="Google Shape;674;p18"/>
          <p:cNvPicPr preferRelativeResize="0"/>
          <p:nvPr/>
        </p:nvPicPr>
        <p:blipFill rotWithShape="1">
          <a:blip r:embed="rId5">
            <a:alphaModFix/>
          </a:blip>
          <a:srcRect b="0" l="0" r="0" t="0"/>
          <a:stretch/>
        </p:blipFill>
        <p:spPr>
          <a:xfrm>
            <a:off x="11076849" y="5195316"/>
            <a:ext cx="1024379" cy="1024379"/>
          </a:xfrm>
          <a:prstGeom prst="rect">
            <a:avLst/>
          </a:prstGeom>
          <a:noFill/>
          <a:ln>
            <a:noFill/>
          </a:ln>
        </p:spPr>
      </p:pic>
      <p:sp>
        <p:nvSpPr>
          <p:cNvPr id="675" name="Google Shape;675;p18"/>
          <p:cNvSpPr txBox="1"/>
          <p:nvPr>
            <p:ph type="title"/>
          </p:nvPr>
        </p:nvSpPr>
        <p:spPr>
          <a:xfrm>
            <a:off x="2063340" y="0"/>
            <a:ext cx="6447536"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Dekompozicija</a:t>
            </a:r>
            <a:endParaRPr/>
          </a:p>
        </p:txBody>
      </p:sp>
      <p:sp>
        <p:nvSpPr>
          <p:cNvPr id="676" name="Google Shape;676;p1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pic>
        <p:nvPicPr>
          <p:cNvPr descr="Icono&#10;&#10;Descripción generada automáticamente" id="677" name="Google Shape;677;p18"/>
          <p:cNvPicPr preferRelativeResize="0"/>
          <p:nvPr/>
        </p:nvPicPr>
        <p:blipFill rotWithShape="1">
          <a:blip r:embed="rId4">
            <a:alphaModFix/>
          </a:blip>
          <a:srcRect b="0" l="0" r="0" t="0"/>
          <a:stretch/>
        </p:blipFill>
        <p:spPr>
          <a:xfrm>
            <a:off x="613317" y="5009239"/>
            <a:ext cx="331200" cy="3312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83" name="Shape 683"/>
        <p:cNvGrpSpPr/>
        <p:nvPr/>
      </p:nvGrpSpPr>
      <p:grpSpPr>
        <a:xfrm>
          <a:off x="0" y="0"/>
          <a:ext cx="0" cy="0"/>
          <a:chOff x="0" y="0"/>
          <a:chExt cx="0" cy="0"/>
        </a:xfrm>
      </p:grpSpPr>
      <p:sp>
        <p:nvSpPr>
          <p:cNvPr id="684" name="Google Shape;684;p77"/>
          <p:cNvSpPr txBox="1"/>
          <p:nvPr>
            <p:ph type="title"/>
          </p:nvPr>
        </p:nvSpPr>
        <p:spPr>
          <a:xfrm>
            <a:off x="2531294" y="-114300"/>
            <a:ext cx="6447536"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Dekompozicija</a:t>
            </a:r>
            <a:endParaRPr/>
          </a:p>
        </p:txBody>
      </p:sp>
      <p:sp>
        <p:nvSpPr>
          <p:cNvPr id="685" name="Google Shape;685;p77"/>
          <p:cNvSpPr/>
          <p:nvPr/>
        </p:nvSpPr>
        <p:spPr>
          <a:xfrm>
            <a:off x="4404360" y="4311443"/>
            <a:ext cx="6904074" cy="2393460"/>
          </a:xfrm>
          <a:prstGeom prst="rect">
            <a:avLst/>
          </a:prstGeom>
          <a:solidFill>
            <a:srgbClr val="E7EC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86" name="Google Shape;686;p77"/>
          <p:cNvSpPr txBox="1"/>
          <p:nvPr/>
        </p:nvSpPr>
        <p:spPr>
          <a:xfrm>
            <a:off x="454617" y="851320"/>
            <a:ext cx="11019000" cy="3294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Kai mes suskaldome problemą, mes ją supaprastiname, kad būtų lengviau išspręsti, taip pat lengviau mokyti, deleguoti ir pritaikyti. Ypač suaugusiems besimokantiesiems ši technika padeda perkelti dėmesį nuo jausmo, kad jie yra per daug apkrauti, iki aiškaus pradžios taško.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Ką turėtų žinoti mokytojai:</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Dekompozicija didina besimokančiųjų pasitikėjimą. Maži laimėjimai yra svarbūs, pasiekiant mažesnes užduotis, skatinama pažanga ir motyvacija.</a:t>
            </a:r>
            <a:endParaRPr b="0" i="0" sz="1400" u="none" cap="none" strike="noStrike">
              <a:solidFill>
                <a:srgbClr val="000000"/>
              </a:solidFill>
              <a:latin typeface="Arial"/>
              <a:ea typeface="Arial"/>
              <a:cs typeface="Arial"/>
              <a:sym typeface="Arial"/>
            </a:endParaRPr>
          </a:p>
          <a:p>
            <a:pPr indent="-184150" lvl="0" marL="285750" marR="0" rtl="0" algn="just">
              <a:lnSpc>
                <a:spcPct val="100000"/>
              </a:lnSpc>
              <a:spcBef>
                <a:spcPts val="0"/>
              </a:spcBef>
              <a:spcAft>
                <a:spcPts val="0"/>
              </a:spcAft>
              <a:buClr>
                <a:srgbClr val="000000"/>
              </a:buClr>
              <a:buSzPts val="1600"/>
              <a:buFont typeface="Noto Sans Symbols"/>
              <a:buNone/>
            </a:pPr>
            <a:r>
              <a:t/>
            </a:r>
            <a:endParaRPr b="0" i="0" sz="16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Tai efektyvus būdas ugdyti kritinį mąstymą nusakant žodžiais. Aptarkite, kaip jūs suskaldytumėte problemą?</a:t>
            </a:r>
            <a:endParaRPr b="0" i="0" sz="1400" u="none" cap="none" strike="noStrike">
              <a:solidFill>
                <a:srgbClr val="000000"/>
              </a:solidFill>
              <a:latin typeface="Arial"/>
              <a:ea typeface="Arial"/>
              <a:cs typeface="Arial"/>
              <a:sym typeface="Arial"/>
            </a:endParaRPr>
          </a:p>
          <a:p>
            <a:pPr indent="-184150" lvl="0" marL="285750" marR="0" rtl="0" algn="just">
              <a:lnSpc>
                <a:spcPct val="100000"/>
              </a:lnSpc>
              <a:spcBef>
                <a:spcPts val="0"/>
              </a:spcBef>
              <a:spcAft>
                <a:spcPts val="0"/>
              </a:spcAft>
              <a:buClr>
                <a:srgbClr val="000000"/>
              </a:buClr>
              <a:buSzPts val="1600"/>
              <a:buFont typeface="Noto Sans Symbols"/>
              <a:buNone/>
            </a:pPr>
            <a:r>
              <a:t/>
            </a:r>
            <a:endParaRPr b="0" i="0" sz="16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Grupinėse veiklose dekompozicija puikia tinka bendradarbiavimui, nes kiekvienas besimokantysis ar grupė gali spręsti vieną dalį problemos, o vėliau sujungti visą sprendimą.</a:t>
            </a:r>
            <a:endParaRPr b="0" i="1" sz="1600" u="none" cap="none" strike="noStrike">
              <a:solidFill>
                <a:srgbClr val="000000"/>
              </a:solidFill>
              <a:latin typeface="Arial"/>
              <a:ea typeface="Arial"/>
              <a:cs typeface="Arial"/>
              <a:sym typeface="Arial"/>
            </a:endParaRPr>
          </a:p>
        </p:txBody>
      </p:sp>
      <p:sp>
        <p:nvSpPr>
          <p:cNvPr id="687" name="Google Shape;687;p7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600"/>
              </a:spcAft>
              <a:buSzPts val="900"/>
              <a:buNone/>
            </a:pPr>
            <a:fld id="{00000000-1234-1234-1234-123412341234}" type="slidenum">
              <a:rPr lang="en-US"/>
              <a:t>‹#›</a:t>
            </a:fld>
            <a:endParaRPr/>
          </a:p>
        </p:txBody>
      </p:sp>
      <p:pic>
        <p:nvPicPr>
          <p:cNvPr descr="Interfaz de usuario gráfica, Aplicación, Calendario&#10;&#10;El contenido generado por IA puede ser incorrecto." id="688" name="Google Shape;688;p77"/>
          <p:cNvPicPr preferRelativeResize="0"/>
          <p:nvPr/>
        </p:nvPicPr>
        <p:blipFill rotWithShape="1">
          <a:blip r:embed="rId3">
            <a:alphaModFix/>
          </a:blip>
          <a:srcRect b="0" l="0" r="0" t="0"/>
          <a:stretch/>
        </p:blipFill>
        <p:spPr>
          <a:xfrm>
            <a:off x="1041134" y="4196540"/>
            <a:ext cx="2353056" cy="2393460"/>
          </a:xfrm>
          <a:prstGeom prst="rect">
            <a:avLst/>
          </a:prstGeom>
          <a:noFill/>
          <a:ln>
            <a:noFill/>
          </a:ln>
        </p:spPr>
      </p:pic>
      <p:sp>
        <p:nvSpPr>
          <p:cNvPr id="689" name="Google Shape;689;p77"/>
          <p:cNvSpPr txBox="1"/>
          <p:nvPr/>
        </p:nvSpPr>
        <p:spPr>
          <a:xfrm>
            <a:off x="4561929" y="4740408"/>
            <a:ext cx="6588900" cy="181584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400" u="none" cap="none" strike="noStrike">
                <a:solidFill>
                  <a:srgbClr val="000000"/>
                </a:solidFill>
                <a:latin typeface="Arial"/>
                <a:ea typeface="Arial"/>
                <a:cs typeface="Arial"/>
                <a:sym typeface="Arial"/>
              </a:rPr>
              <a:t>Pasirinkite kasdienę užduotį, pavyzdžiui, gimtadienio šventės planavimas. Paprašykite mokinių dirbti porose arba mažose grupėse ir suskaidyti užduotį į smulkesnes užduotis.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600"/>
              <a:buFont typeface="Arial"/>
              <a:buNone/>
            </a:pPr>
            <a:r>
              <a:rPr b="1" i="0" lang="en-US" sz="1400" u="none" cap="none" strike="noStrike">
                <a:solidFill>
                  <a:srgbClr val="000000"/>
                </a:solidFill>
                <a:latin typeface="Arial"/>
                <a:ea typeface="Arial"/>
                <a:cs typeface="Arial"/>
                <a:sym typeface="Arial"/>
              </a:rPr>
              <a:t>Tada paklauskite:</a:t>
            </a:r>
            <a:endParaRPr b="1" i="0" sz="1400" u="none" cap="none" strike="noStrike">
              <a:solidFill>
                <a:srgbClr val="000000"/>
              </a:solidFill>
              <a:latin typeface="Arial"/>
              <a:ea typeface="Arial"/>
              <a:cs typeface="Arial"/>
              <a:sym typeface="Arial"/>
            </a:endParaRPr>
          </a:p>
          <a:p>
            <a:pPr indent="-171450" lvl="5" marL="422275" marR="0" rtl="0" algn="just">
              <a:lnSpc>
                <a:spcPct val="100000"/>
              </a:lnSpc>
              <a:spcBef>
                <a:spcPts val="1200"/>
              </a:spcBef>
              <a:spcAft>
                <a:spcPts val="0"/>
              </a:spcAft>
              <a:buClr>
                <a:srgbClr val="000000"/>
              </a:buClr>
              <a:buSzPts val="1600"/>
              <a:buFont typeface="Noto Sans Symbols"/>
              <a:buChar char="⮚"/>
            </a:pPr>
            <a:r>
              <a:rPr b="0" i="1" lang="en-US" sz="1200" u="none" cap="none" strike="noStrike">
                <a:solidFill>
                  <a:srgbClr val="000000"/>
                </a:solidFill>
                <a:latin typeface="Arial"/>
                <a:ea typeface="Arial"/>
                <a:cs typeface="Arial"/>
                <a:sym typeface="Arial"/>
              </a:rPr>
              <a:t> Kurios smulkesnės užduotys priklauso nuo kitų grupės narių?</a:t>
            </a:r>
            <a:endParaRPr b="0" i="0" sz="1200" u="none" cap="none" strike="noStrike">
              <a:solidFill>
                <a:srgbClr val="000000"/>
              </a:solidFill>
              <a:latin typeface="Arial"/>
              <a:ea typeface="Arial"/>
              <a:cs typeface="Arial"/>
              <a:sym typeface="Arial"/>
            </a:endParaRPr>
          </a:p>
          <a:p>
            <a:pPr indent="-171450" lvl="5" marL="422275" marR="0" rtl="0" algn="just">
              <a:lnSpc>
                <a:spcPct val="100000"/>
              </a:lnSpc>
              <a:spcBef>
                <a:spcPts val="0"/>
              </a:spcBef>
              <a:spcAft>
                <a:spcPts val="0"/>
              </a:spcAft>
              <a:buClr>
                <a:srgbClr val="000000"/>
              </a:buClr>
              <a:buSzPts val="1600"/>
              <a:buFont typeface="Noto Sans Symbols"/>
              <a:buChar char="⮚"/>
            </a:pPr>
            <a:r>
              <a:rPr b="0" i="1" lang="en-US" sz="1200" u="none" cap="none" strike="noStrike">
                <a:solidFill>
                  <a:srgbClr val="000000"/>
                </a:solidFill>
                <a:latin typeface="Arial"/>
                <a:ea typeface="Arial"/>
                <a:cs typeface="Arial"/>
                <a:sym typeface="Arial"/>
              </a:rPr>
              <a:t> Ar kai kurias užduotis galima atlikti lygiagrečiai?</a:t>
            </a:r>
            <a:endParaRPr b="0" i="0" sz="1200" u="none" cap="none" strike="noStrike">
              <a:solidFill>
                <a:srgbClr val="000000"/>
              </a:solidFill>
              <a:latin typeface="Arial"/>
              <a:ea typeface="Arial"/>
              <a:cs typeface="Arial"/>
              <a:sym typeface="Arial"/>
            </a:endParaRPr>
          </a:p>
          <a:p>
            <a:pPr indent="-171450" lvl="5" marL="422275" marR="0" rtl="0" algn="just">
              <a:lnSpc>
                <a:spcPct val="100000"/>
              </a:lnSpc>
              <a:spcBef>
                <a:spcPts val="0"/>
              </a:spcBef>
              <a:spcAft>
                <a:spcPts val="0"/>
              </a:spcAft>
              <a:buClr>
                <a:srgbClr val="000000"/>
              </a:buClr>
              <a:buSzPts val="1600"/>
              <a:buFont typeface="Noto Sans Symbols"/>
              <a:buChar char="⮚"/>
            </a:pPr>
            <a:r>
              <a:rPr b="0" i="1" lang="en-US" sz="1200" u="none" cap="none" strike="noStrike">
                <a:solidFill>
                  <a:srgbClr val="000000"/>
                </a:solidFill>
                <a:latin typeface="Arial"/>
                <a:ea typeface="Arial"/>
                <a:cs typeface="Arial"/>
                <a:sym typeface="Arial"/>
              </a:rPr>
              <a:t> Kam priskirtumėte kiekvieną užduotį?</a:t>
            </a:r>
            <a:endParaRPr b="0" i="1" sz="1200" u="none" cap="none" strike="noStrike">
              <a:solidFill>
                <a:srgbClr val="000000"/>
              </a:solidFill>
              <a:latin typeface="Arial"/>
              <a:ea typeface="Arial"/>
              <a:cs typeface="Arial"/>
              <a:sym typeface="Arial"/>
            </a:endParaRPr>
          </a:p>
        </p:txBody>
      </p:sp>
      <p:sp>
        <p:nvSpPr>
          <p:cNvPr id="690" name="Google Shape;690;p77"/>
          <p:cNvSpPr txBox="1"/>
          <p:nvPr/>
        </p:nvSpPr>
        <p:spPr>
          <a:xfrm>
            <a:off x="4561929" y="4391289"/>
            <a:ext cx="6588937"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Mokytojo veiklos idėja</a:t>
            </a:r>
            <a:endParaRPr b="1" i="0" sz="16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96" name="Shape 696"/>
        <p:cNvGrpSpPr/>
        <p:nvPr/>
      </p:nvGrpSpPr>
      <p:grpSpPr>
        <a:xfrm>
          <a:off x="0" y="0"/>
          <a:ext cx="0" cy="0"/>
          <a:chOff x="0" y="0"/>
          <a:chExt cx="0" cy="0"/>
        </a:xfrm>
      </p:grpSpPr>
      <p:sp>
        <p:nvSpPr>
          <p:cNvPr id="697" name="Google Shape;697;p78"/>
          <p:cNvSpPr txBox="1"/>
          <p:nvPr>
            <p:ph type="title"/>
          </p:nvPr>
        </p:nvSpPr>
        <p:spPr>
          <a:xfrm>
            <a:off x="2766724" y="-78361"/>
            <a:ext cx="6447536"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Dekompozicija</a:t>
            </a:r>
            <a:endParaRPr/>
          </a:p>
        </p:txBody>
      </p:sp>
      <p:sp>
        <p:nvSpPr>
          <p:cNvPr id="698" name="Google Shape;698;p78"/>
          <p:cNvSpPr/>
          <p:nvPr/>
        </p:nvSpPr>
        <p:spPr>
          <a:xfrm>
            <a:off x="613114" y="5812815"/>
            <a:ext cx="10965772" cy="787629"/>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Naudokite dekompoziciją, kad suprojektuotumėte savo pamokas. Suskirstykite savo pamoką į įžangą,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praktinę veiklą, grupinį darbą ir refleksiją .Modeliuokite šią techniką mokydami.</a:t>
            </a:r>
            <a:endParaRPr b="0" i="0" sz="1600" u="none" cap="none" strike="noStrike">
              <a:solidFill>
                <a:schemeClr val="lt1"/>
              </a:solidFill>
              <a:latin typeface="Arial"/>
              <a:ea typeface="Arial"/>
              <a:cs typeface="Arial"/>
              <a:sym typeface="Arial"/>
            </a:endParaRPr>
          </a:p>
        </p:txBody>
      </p:sp>
      <p:sp>
        <p:nvSpPr>
          <p:cNvPr id="699" name="Google Shape;699;p78"/>
          <p:cNvSpPr txBox="1"/>
          <p:nvPr/>
        </p:nvSpPr>
        <p:spPr>
          <a:xfrm>
            <a:off x="533277" y="1130529"/>
            <a:ext cx="11019000" cy="458583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Pavyzdys realiame gyvenime:</a:t>
            </a:r>
            <a:endParaRPr b="1" i="0" sz="1600" u="none" cap="none" strike="noStrike">
              <a:solidFill>
                <a:srgbClr val="000000"/>
              </a:solidFill>
              <a:latin typeface="Arial"/>
              <a:ea typeface="Arial"/>
              <a:cs typeface="Arial"/>
              <a:sym typeface="Arial"/>
            </a:endParaRPr>
          </a:p>
          <a:p>
            <a:pPr indent="0" lvl="0" marL="0" marR="0" rtl="0" algn="just">
              <a:lnSpc>
                <a:spcPct val="100000"/>
              </a:lnSpc>
              <a:spcBef>
                <a:spcPts val="6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Planuojant atostogų kelionę, stresas sumažėja, kai ji suskaidoma į dalis: pasirinkie kelionės vietą, nustatykite biudžetą, užsisakykite transportą, raskite apgyvendinimą, parenkitei kelionės planą.</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Pavyzdys versle: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6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Įsivaizduokite, kad organizuojate įmonės mokymų renginį. Suskaidykite į užduotis:</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6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Šias užduotis gali vykdyti skirtingi komandos nariai ir suplanuoti, per kokį laikotarpį atliks.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Ką gali daryti mokytojai:</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Pabrėžti realią vertę. Mokiniams dažnai labiau patinka, kai jie mato, kaip įgūdis persikėlė į jų asmeninį ar profesinį gyvenimą.</a:t>
            </a:r>
            <a:endParaRPr b="0" i="0" sz="1400" u="none" cap="none" strike="noStrike">
              <a:solidFill>
                <a:srgbClr val="000000"/>
              </a:solidFill>
              <a:latin typeface="Arial"/>
              <a:ea typeface="Arial"/>
              <a:cs typeface="Arial"/>
              <a:sym typeface="Arial"/>
            </a:endParaRPr>
          </a:p>
          <a:p>
            <a:pPr indent="-285750" lvl="0" marL="285750" marR="0" rtl="0" algn="just">
              <a:lnSpc>
                <a:spcPct val="15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Skatinti mokinius apmąstyti: „Kokią sudėtingą užduotį neseniai gavote? Kaip galėjote ją suskaidyti?“</a:t>
            </a:r>
            <a:endParaRPr b="0" i="0" sz="1400" u="none" cap="none" strike="noStrike">
              <a:solidFill>
                <a:srgbClr val="000000"/>
              </a:solidFill>
              <a:latin typeface="Arial"/>
              <a:ea typeface="Arial"/>
              <a:cs typeface="Arial"/>
              <a:sym typeface="Arial"/>
            </a:endParaRPr>
          </a:p>
          <a:p>
            <a:pPr indent="-285750" lvl="0" marL="285750" marR="0" rtl="0" algn="just">
              <a:lnSpc>
                <a:spcPct val="15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Vaizduoti suskaidymą naudojant minties žemėlapius, lipdukus ar skaitmenines lentas.</a:t>
            </a:r>
            <a:endParaRPr b="0" i="0" sz="1400" u="none" cap="none" strike="noStrike">
              <a:solidFill>
                <a:srgbClr val="000000"/>
              </a:solidFill>
              <a:latin typeface="Arial"/>
              <a:ea typeface="Arial"/>
              <a:cs typeface="Arial"/>
              <a:sym typeface="Arial"/>
            </a:endParaRPr>
          </a:p>
        </p:txBody>
      </p:sp>
      <p:sp>
        <p:nvSpPr>
          <p:cNvPr id="700" name="Google Shape;700;p7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600"/>
              </a:spcAft>
              <a:buSzPts val="900"/>
              <a:buNone/>
            </a:pPr>
            <a:fld id="{00000000-1234-1234-1234-123412341234}" type="slidenum">
              <a:rPr lang="en-US"/>
              <a:t>‹#›</a:t>
            </a:fld>
            <a:endParaRPr/>
          </a:p>
        </p:txBody>
      </p:sp>
      <p:sp>
        <p:nvSpPr>
          <p:cNvPr id="701" name="Google Shape;701;p78"/>
          <p:cNvSpPr txBox="1"/>
          <p:nvPr/>
        </p:nvSpPr>
        <p:spPr>
          <a:xfrm>
            <a:off x="867114" y="2892929"/>
            <a:ext cx="3273086" cy="584775"/>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1600"/>
              <a:buFont typeface="Noto Sans Symbols"/>
              <a:buChar char="✔"/>
            </a:pPr>
            <a:r>
              <a:rPr b="0" i="0" lang="en-US" sz="1600" u="none" cap="none" strike="noStrike">
                <a:solidFill>
                  <a:schemeClr val="dk1"/>
                </a:solidFill>
                <a:latin typeface="Arial"/>
                <a:ea typeface="Arial"/>
                <a:cs typeface="Arial"/>
                <a:sym typeface="Arial"/>
              </a:rPr>
              <a:t>Rezervuoti vietą</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600"/>
              <a:buFont typeface="Noto Sans Symbols"/>
              <a:buChar char="✔"/>
            </a:pPr>
            <a:r>
              <a:rPr b="0" i="0" lang="en-US" sz="1600" u="none" cap="none" strike="noStrike">
                <a:solidFill>
                  <a:schemeClr val="dk1"/>
                </a:solidFill>
                <a:latin typeface="Arial"/>
                <a:ea typeface="Arial"/>
                <a:cs typeface="Arial"/>
                <a:sym typeface="Arial"/>
              </a:rPr>
              <a:t>Parengti mokymų medžiagą</a:t>
            </a:r>
            <a:endParaRPr b="0" i="0" sz="1600" u="none" cap="none" strike="noStrike">
              <a:solidFill>
                <a:schemeClr val="dk1"/>
              </a:solidFill>
              <a:latin typeface="Arial"/>
              <a:ea typeface="Arial"/>
              <a:cs typeface="Arial"/>
              <a:sym typeface="Arial"/>
            </a:endParaRPr>
          </a:p>
        </p:txBody>
      </p:sp>
      <p:sp>
        <p:nvSpPr>
          <p:cNvPr id="702" name="Google Shape;702;p78"/>
          <p:cNvSpPr txBox="1"/>
          <p:nvPr/>
        </p:nvSpPr>
        <p:spPr>
          <a:xfrm>
            <a:off x="4544378" y="2923462"/>
            <a:ext cx="3001800" cy="5850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Išsiųsti kvietimus</a:t>
            </a:r>
            <a:endParaRPr b="0" i="0" sz="16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Organizuoti maitinimą</a:t>
            </a:r>
            <a:endParaRPr b="0" i="0" sz="1400" u="none" cap="none" strike="noStrike">
              <a:solidFill>
                <a:srgbClr val="000000"/>
              </a:solidFill>
              <a:latin typeface="Arial"/>
              <a:ea typeface="Arial"/>
              <a:cs typeface="Arial"/>
              <a:sym typeface="Arial"/>
            </a:endParaRPr>
          </a:p>
        </p:txBody>
      </p:sp>
      <p:sp>
        <p:nvSpPr>
          <p:cNvPr id="703" name="Google Shape;703;p78"/>
          <p:cNvSpPr txBox="1"/>
          <p:nvPr/>
        </p:nvSpPr>
        <p:spPr>
          <a:xfrm>
            <a:off x="7980302" y="2923462"/>
            <a:ext cx="3001926" cy="338554"/>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Surinkti atsiliepimus</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704" name="Google Shape;704;p78"/>
          <p:cNvPicPr preferRelativeResize="0"/>
          <p:nvPr/>
        </p:nvPicPr>
        <p:blipFill rotWithShape="1">
          <a:blip r:embed="rId3">
            <a:alphaModFix/>
          </a:blip>
          <a:srcRect b="0" l="0" r="0" t="0"/>
          <a:stretch/>
        </p:blipFill>
        <p:spPr>
          <a:xfrm>
            <a:off x="11040084" y="5251857"/>
            <a:ext cx="1024379" cy="102437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2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600"/>
              </a:spcAft>
              <a:buSzPts val="900"/>
              <a:buNone/>
            </a:pPr>
            <a:fld id="{00000000-1234-1234-1234-123412341234}" type="slidenum">
              <a:rPr lang="en-US"/>
              <a:t>‹#›</a:t>
            </a:fld>
            <a:endParaRPr/>
          </a:p>
        </p:txBody>
      </p:sp>
      <p:pic>
        <p:nvPicPr>
          <p:cNvPr descr="Interactive IQ Test May Better Predict Real-World Achievement | Scientific  American" id="712" name="Google Shape;712;p21"/>
          <p:cNvPicPr preferRelativeResize="0"/>
          <p:nvPr/>
        </p:nvPicPr>
        <p:blipFill rotWithShape="1">
          <a:blip r:embed="rId3">
            <a:alphaModFix/>
          </a:blip>
          <a:srcRect b="0" l="0" r="0" t="0"/>
          <a:stretch/>
        </p:blipFill>
        <p:spPr>
          <a:xfrm>
            <a:off x="1427342" y="1305555"/>
            <a:ext cx="4246890" cy="4246890"/>
          </a:xfrm>
          <a:prstGeom prst="rect">
            <a:avLst/>
          </a:prstGeom>
          <a:noFill/>
          <a:ln>
            <a:noFill/>
          </a:ln>
        </p:spPr>
      </p:pic>
      <p:sp>
        <p:nvSpPr>
          <p:cNvPr id="713" name="Google Shape;713;p21"/>
          <p:cNvSpPr txBox="1"/>
          <p:nvPr/>
        </p:nvSpPr>
        <p:spPr>
          <a:xfrm>
            <a:off x="2510553" y="5743773"/>
            <a:ext cx="2080468" cy="30773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1" lang="en-US" sz="1400" u="none" cap="none" strike="noStrike">
                <a:solidFill>
                  <a:srgbClr val="000000"/>
                </a:solidFill>
                <a:latin typeface="Arial"/>
                <a:ea typeface="Arial"/>
                <a:cs typeface="Arial"/>
                <a:sym typeface="Arial"/>
              </a:rPr>
              <a:t>Paveikslėlis ir šešėliai</a:t>
            </a:r>
            <a:endParaRPr b="1" i="1" sz="1400" u="none" cap="none" strike="noStrike">
              <a:solidFill>
                <a:srgbClr val="000000"/>
              </a:solidFill>
              <a:latin typeface="Arial"/>
              <a:ea typeface="Arial"/>
              <a:cs typeface="Arial"/>
              <a:sym typeface="Arial"/>
            </a:endParaRPr>
          </a:p>
        </p:txBody>
      </p:sp>
      <p:sp>
        <p:nvSpPr>
          <p:cNvPr id="714" name="Google Shape;714;p21"/>
          <p:cNvSpPr txBox="1"/>
          <p:nvPr>
            <p:ph type="title"/>
          </p:nvPr>
        </p:nvSpPr>
        <p:spPr>
          <a:xfrm>
            <a:off x="7752428" y="2423319"/>
            <a:ext cx="3477547" cy="2011362"/>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25000"/>
              </a:lnSpc>
              <a:spcBef>
                <a:spcPts val="0"/>
              </a:spcBef>
              <a:spcAft>
                <a:spcPts val="0"/>
              </a:spcAft>
              <a:buClr>
                <a:srgbClr val="243131"/>
              </a:buClr>
              <a:buSzPct val="50000"/>
              <a:buNone/>
            </a:pPr>
            <a:r>
              <a:rPr b="1" lang="en-US" sz="2800">
                <a:latin typeface="Arial"/>
                <a:ea typeface="Arial"/>
                <a:cs typeface="Arial"/>
                <a:sym typeface="Arial"/>
              </a:rPr>
              <a:t>Pagrindiniai komponentai</a:t>
            </a:r>
            <a:br>
              <a:rPr b="1" lang="en-US" sz="2800">
                <a:latin typeface="Arial"/>
                <a:ea typeface="Arial"/>
                <a:cs typeface="Arial"/>
                <a:sym typeface="Arial"/>
              </a:rPr>
            </a:br>
            <a:br>
              <a:rPr b="1" lang="en-US" sz="2800">
                <a:latin typeface="Arial"/>
                <a:ea typeface="Arial"/>
                <a:cs typeface="Arial"/>
                <a:sym typeface="Arial"/>
              </a:rPr>
            </a:br>
            <a:r>
              <a:rPr b="1" lang="en-US" sz="3600">
                <a:latin typeface="Arial"/>
                <a:ea typeface="Arial"/>
                <a:cs typeface="Arial"/>
                <a:sym typeface="Arial"/>
              </a:rPr>
              <a:t> </a:t>
            </a:r>
            <a:r>
              <a:rPr b="1" lang="en-US" sz="4000">
                <a:latin typeface="Arial"/>
                <a:ea typeface="Arial"/>
                <a:cs typeface="Arial"/>
                <a:sym typeface="Arial"/>
              </a:rPr>
              <a:t>Šablonų atpažinimas</a:t>
            </a:r>
            <a:endParaRPr>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20" name="Shape 720"/>
        <p:cNvGrpSpPr/>
        <p:nvPr/>
      </p:nvGrpSpPr>
      <p:grpSpPr>
        <a:xfrm>
          <a:off x="0" y="0"/>
          <a:ext cx="0" cy="0"/>
          <a:chOff x="0" y="0"/>
          <a:chExt cx="0" cy="0"/>
        </a:xfrm>
      </p:grpSpPr>
      <p:sp>
        <p:nvSpPr>
          <p:cNvPr id="721" name="Google Shape;721;p79"/>
          <p:cNvSpPr txBox="1"/>
          <p:nvPr/>
        </p:nvSpPr>
        <p:spPr>
          <a:xfrm>
            <a:off x="487203" y="1106953"/>
            <a:ext cx="7577100" cy="4032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Kai bandome išspręsti problemą, siekiame rasti veiksmingiausią ir produktyviausią būdą. Čia vertingas tampa dėsningumų nustatymas arba šablonų atpažinimas. Išskaidę pradinę problemą, galime pastebėti, kad tam tikros dalys kartojasi arba yra panašios viena į kitą, tai vadiname šablonais. Kartais situacija gali net priminti ankstesnę problemą, kurią jau buvome išsprendę. Kai aptinkame šiuos panašumus, tampa daug lengviau spręsti mažesnes problemos dalis.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Šablonų atpažinimas – tai tendencijų, panašumų ar pasikartojančių temų problemose nustatymo procesas. Procesas padeda supaprastinti sprendimo procesą ir pakartotinai panaudoti strategijas. Jis taip pat padeda numatyti rezultatus ir kurti veiksmingus planus, todėl yra pagrindinė kompiuterinio mąstymo dalis.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Šiame paveikslėlyje galime pastebėti skirtingas figūras, kurios kartoja vizualinę seką. Analizuodami, kaip kiekviena figūros šiek tiek keičiasi, pradedame pastebėti dėsningumus,  pavyzdžiui, juodų dalių pasukimą arba išdėstymą.</a:t>
            </a:r>
            <a:endParaRPr b="0" i="0" sz="1400" u="none" cap="none" strike="noStrike">
              <a:solidFill>
                <a:srgbClr val="000000"/>
              </a:solidFill>
              <a:latin typeface="Arial"/>
              <a:ea typeface="Arial"/>
              <a:cs typeface="Arial"/>
              <a:sym typeface="Arial"/>
            </a:endParaRPr>
          </a:p>
        </p:txBody>
      </p:sp>
      <p:sp>
        <p:nvSpPr>
          <p:cNvPr id="722" name="Google Shape;722;p79"/>
          <p:cNvSpPr/>
          <p:nvPr/>
        </p:nvSpPr>
        <p:spPr>
          <a:xfrm>
            <a:off x="487203" y="5245733"/>
            <a:ext cx="11158696" cy="971709"/>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Šių vaizdinių modelių atpažinimas padeda parodyti, kaip mūsų smegenys atpažįsta panašumus, o tai yra pagrindinis įgūdis sprendžiant problemas taikant informatinį mąstymą.</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723" name="Google Shape;723;p79"/>
          <p:cNvPicPr preferRelativeResize="0"/>
          <p:nvPr/>
        </p:nvPicPr>
        <p:blipFill rotWithShape="1">
          <a:blip r:embed="rId3">
            <a:alphaModFix/>
          </a:blip>
          <a:srcRect b="0" l="0" r="0" t="0"/>
          <a:stretch/>
        </p:blipFill>
        <p:spPr>
          <a:xfrm>
            <a:off x="11086891" y="5031839"/>
            <a:ext cx="1024379" cy="1024379"/>
          </a:xfrm>
          <a:prstGeom prst="rect">
            <a:avLst/>
          </a:prstGeom>
          <a:noFill/>
          <a:ln>
            <a:noFill/>
          </a:ln>
        </p:spPr>
      </p:pic>
      <p:sp>
        <p:nvSpPr>
          <p:cNvPr id="724" name="Google Shape;724;p7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60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pic>
        <p:nvPicPr>
          <p:cNvPr descr="Interactive IQ Test May Better Predict Real-World Achievement | Scientific  American" id="725" name="Google Shape;725;p79"/>
          <p:cNvPicPr preferRelativeResize="0"/>
          <p:nvPr/>
        </p:nvPicPr>
        <p:blipFill rotWithShape="1">
          <a:blip r:embed="rId4">
            <a:alphaModFix/>
          </a:blip>
          <a:srcRect b="0" l="0" r="0" t="0"/>
          <a:stretch/>
        </p:blipFill>
        <p:spPr>
          <a:xfrm>
            <a:off x="8362745" y="1369862"/>
            <a:ext cx="3495880" cy="3420898"/>
          </a:xfrm>
          <a:prstGeom prst="rect">
            <a:avLst/>
          </a:prstGeom>
          <a:noFill/>
          <a:ln>
            <a:noFill/>
          </a:ln>
        </p:spPr>
      </p:pic>
      <p:sp>
        <p:nvSpPr>
          <p:cNvPr id="726" name="Google Shape;726;p79"/>
          <p:cNvSpPr txBox="1"/>
          <p:nvPr>
            <p:ph type="title"/>
          </p:nvPr>
        </p:nvSpPr>
        <p:spPr>
          <a:xfrm>
            <a:off x="2872232" y="89537"/>
            <a:ext cx="6447536"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Šablonų atpažinimas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32" name="Shape 732"/>
        <p:cNvGrpSpPr/>
        <p:nvPr/>
      </p:nvGrpSpPr>
      <p:grpSpPr>
        <a:xfrm>
          <a:off x="0" y="0"/>
          <a:ext cx="0" cy="0"/>
          <a:chOff x="0" y="0"/>
          <a:chExt cx="0" cy="0"/>
        </a:xfrm>
      </p:grpSpPr>
      <p:sp>
        <p:nvSpPr>
          <p:cNvPr id="733" name="Google Shape;733;p80"/>
          <p:cNvSpPr txBox="1"/>
          <p:nvPr>
            <p:ph type="title"/>
          </p:nvPr>
        </p:nvSpPr>
        <p:spPr>
          <a:xfrm>
            <a:off x="2872232" y="89537"/>
            <a:ext cx="6447536"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Šablonų atpažinimas</a:t>
            </a:r>
            <a:endParaRPr/>
          </a:p>
        </p:txBody>
      </p:sp>
      <p:sp>
        <p:nvSpPr>
          <p:cNvPr id="734" name="Google Shape;734;p80"/>
          <p:cNvSpPr/>
          <p:nvPr/>
        </p:nvSpPr>
        <p:spPr>
          <a:xfrm>
            <a:off x="4466879" y="4142659"/>
            <a:ext cx="6600826" cy="2465494"/>
          </a:xfrm>
          <a:prstGeom prst="rect">
            <a:avLst/>
          </a:prstGeom>
          <a:solidFill>
            <a:srgbClr val="E7EC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735" name="Google Shape;735;p80"/>
          <p:cNvSpPr txBox="1"/>
          <p:nvPr/>
        </p:nvSpPr>
        <p:spPr>
          <a:xfrm>
            <a:off x="586501" y="1094959"/>
            <a:ext cx="11019000" cy="290844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Kai atpažįstame šabloną, supaprastiname problemą, pakartotinai panaudodami tai, ką jau žinome. Suaugusiesiems besimokantiesiems tai ypač veiksminga, nes remiamasi jų patirtimi. Užuot pradėję nuo nulio, besimokantieji pradeda sakyti, kad jie tai jau matė anksčiau. Šis gebėjimas labai svarbus priimant kasdienius sprendimus ir sprendžiant problemas.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Ką turėtų žinoti mokymų instruktoriai:</a:t>
            </a:r>
            <a:endParaRPr b="1"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1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Šablonų atpažinimas didina problemų sprendimo gebėjimus. Besimokantiesiems nereikia išradinėti dviračio iš naujo, nes jie gali pastebėti, kas jau veikė anksčiau.</a:t>
            </a:r>
            <a:endParaRPr b="0" i="0" sz="1400" u="none" cap="none" strike="noStrike">
              <a:solidFill>
                <a:srgbClr val="000000"/>
              </a:solidFill>
              <a:latin typeface="Arial"/>
              <a:ea typeface="Arial"/>
              <a:cs typeface="Arial"/>
              <a:sym typeface="Arial"/>
            </a:endParaRPr>
          </a:p>
          <a:p>
            <a:pPr indent="-184150" lvl="0" marL="285750" marR="0" rtl="0" algn="just">
              <a:lnSpc>
                <a:spcPct val="100000"/>
              </a:lnSpc>
              <a:spcBef>
                <a:spcPts val="0"/>
              </a:spcBef>
              <a:spcAft>
                <a:spcPts val="0"/>
              </a:spcAft>
              <a:buClr>
                <a:srgbClr val="000000"/>
              </a:buClr>
              <a:buSzPts val="1600"/>
              <a:buFont typeface="Noto Sans Symbols"/>
              <a:buNone/>
            </a:pPr>
            <a:r>
              <a:t/>
            </a:r>
            <a:endParaRPr b="0" i="0" sz="105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Tai puiki galimybė susieti naujas žinias su ankstesne patirtimi. Galite paprašyti besimokančiųjų pasidalyti situacijomis, kuriose jie anksčiau atpažino dėsningumus (šablonus).</a:t>
            </a:r>
            <a:endParaRPr b="0" i="1" sz="1600" u="none" cap="none" strike="noStrike">
              <a:solidFill>
                <a:srgbClr val="000000"/>
              </a:solidFill>
              <a:latin typeface="Arial"/>
              <a:ea typeface="Arial"/>
              <a:cs typeface="Arial"/>
              <a:sym typeface="Arial"/>
            </a:endParaRPr>
          </a:p>
        </p:txBody>
      </p:sp>
      <p:sp>
        <p:nvSpPr>
          <p:cNvPr id="736" name="Google Shape;736;p8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60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737" name="Google Shape;737;p80"/>
          <p:cNvSpPr txBox="1"/>
          <p:nvPr/>
        </p:nvSpPr>
        <p:spPr>
          <a:xfrm>
            <a:off x="4702291" y="4566737"/>
            <a:ext cx="6129900" cy="196973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Pasirinkite realią užduotį, pavyzdžiui, nusipirkti maisto produktų. Paprašykite besimokančiųjų pagalvoti, kaip jie dažniausia apsiperka, kad nustatytų pasikartojančius veiksmus ar įpročius.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6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Tada paklauskite: </a:t>
            </a:r>
            <a:endParaRPr b="0" i="0" sz="1400" u="none" cap="none" strike="noStrike">
              <a:solidFill>
                <a:srgbClr val="000000"/>
              </a:solidFill>
              <a:latin typeface="Arial"/>
              <a:ea typeface="Arial"/>
              <a:cs typeface="Arial"/>
              <a:sym typeface="Arial"/>
            </a:endParaRPr>
          </a:p>
          <a:p>
            <a:pPr indent="-285750" lvl="0" marL="720725" marR="0" rtl="0" algn="just">
              <a:lnSpc>
                <a:spcPct val="100000"/>
              </a:lnSpc>
              <a:spcBef>
                <a:spcPts val="600"/>
              </a:spcBef>
              <a:spcAft>
                <a:spcPts val="0"/>
              </a:spcAft>
              <a:buClr>
                <a:srgbClr val="000000"/>
              </a:buClr>
              <a:buSzPts val="1600"/>
              <a:buFont typeface="Noto Sans Symbols"/>
              <a:buChar char="⮚"/>
            </a:pPr>
            <a:r>
              <a:rPr b="0" i="0" lang="en-US" sz="1200" u="none" cap="none" strike="noStrike">
                <a:solidFill>
                  <a:srgbClr val="000000"/>
                </a:solidFill>
                <a:latin typeface="Arial"/>
                <a:ea typeface="Arial"/>
                <a:cs typeface="Arial"/>
                <a:sym typeface="Arial"/>
              </a:rPr>
              <a:t>Ar visada patikrinate, kokių maisto produktų yr virtuvėje?</a:t>
            </a:r>
            <a:endParaRPr b="0" i="0" sz="1200" u="none" cap="none" strike="noStrike">
              <a:solidFill>
                <a:srgbClr val="000000"/>
              </a:solidFill>
              <a:latin typeface="Arial"/>
              <a:ea typeface="Arial"/>
              <a:cs typeface="Arial"/>
              <a:sym typeface="Arial"/>
            </a:endParaRPr>
          </a:p>
          <a:p>
            <a:pPr indent="-285750" lvl="0" marL="720725" marR="0" rtl="0" algn="just">
              <a:lnSpc>
                <a:spcPct val="100000"/>
              </a:lnSpc>
              <a:spcBef>
                <a:spcPts val="0"/>
              </a:spcBef>
              <a:spcAft>
                <a:spcPts val="0"/>
              </a:spcAft>
              <a:buClr>
                <a:srgbClr val="000000"/>
              </a:buClr>
              <a:buSzPts val="1600"/>
              <a:buFont typeface="Noto Sans Symbols"/>
              <a:buChar char="⮚"/>
            </a:pPr>
            <a:r>
              <a:rPr b="0" i="0" lang="en-US" sz="1200" u="none" cap="none" strike="noStrike">
                <a:solidFill>
                  <a:srgbClr val="000000"/>
                </a:solidFill>
                <a:latin typeface="Arial"/>
                <a:ea typeface="Arial"/>
                <a:cs typeface="Arial"/>
                <a:sym typeface="Arial"/>
              </a:rPr>
              <a:t>Ar kiekvieną savaitę perkate panašius produktus?</a:t>
            </a:r>
            <a:endParaRPr b="0" i="0" sz="1200" u="none" cap="none" strike="noStrike">
              <a:solidFill>
                <a:srgbClr val="000000"/>
              </a:solidFill>
              <a:latin typeface="Arial"/>
              <a:ea typeface="Arial"/>
              <a:cs typeface="Arial"/>
              <a:sym typeface="Arial"/>
            </a:endParaRPr>
          </a:p>
          <a:p>
            <a:pPr indent="-285750" lvl="0" marL="720725" marR="0" rtl="0" algn="just">
              <a:lnSpc>
                <a:spcPct val="100000"/>
              </a:lnSpc>
              <a:spcBef>
                <a:spcPts val="0"/>
              </a:spcBef>
              <a:spcAft>
                <a:spcPts val="0"/>
              </a:spcAft>
              <a:buClr>
                <a:srgbClr val="000000"/>
              </a:buClr>
              <a:buSzPts val="1600"/>
              <a:buFont typeface="Noto Sans Symbols"/>
              <a:buChar char="⮚"/>
            </a:pPr>
            <a:r>
              <a:rPr b="0" i="0" lang="en-US" sz="1200" u="none" cap="none" strike="noStrike">
                <a:solidFill>
                  <a:srgbClr val="000000"/>
                </a:solidFill>
                <a:latin typeface="Arial"/>
                <a:ea typeface="Arial"/>
                <a:cs typeface="Arial"/>
                <a:sym typeface="Arial"/>
              </a:rPr>
              <a:t>Ar galite prisiminti atvejį, kai šablono atpažinimas padėjo jums išvengti problemos?</a:t>
            </a:r>
            <a:endParaRPr b="0" i="0" sz="1200" u="none" cap="none" strike="noStrike">
              <a:solidFill>
                <a:srgbClr val="000000"/>
              </a:solidFill>
              <a:latin typeface="Arial"/>
              <a:ea typeface="Arial"/>
              <a:cs typeface="Arial"/>
              <a:sym typeface="Arial"/>
            </a:endParaRPr>
          </a:p>
        </p:txBody>
      </p:sp>
      <p:sp>
        <p:nvSpPr>
          <p:cNvPr id="738" name="Google Shape;738;p80"/>
          <p:cNvSpPr txBox="1"/>
          <p:nvPr/>
        </p:nvSpPr>
        <p:spPr>
          <a:xfrm>
            <a:off x="4702291" y="4246889"/>
            <a:ext cx="613000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Mokytojo veiklos idėja</a:t>
            </a:r>
            <a:endParaRPr b="1" i="0" sz="1600" u="none" cap="none" strike="noStrike">
              <a:solidFill>
                <a:srgbClr val="000000"/>
              </a:solidFill>
              <a:latin typeface="Arial"/>
              <a:ea typeface="Arial"/>
              <a:cs typeface="Arial"/>
              <a:sym typeface="Arial"/>
            </a:endParaRPr>
          </a:p>
        </p:txBody>
      </p:sp>
      <p:pic>
        <p:nvPicPr>
          <p:cNvPr descr="Dibujo de mujer con la boca abierta&#10;&#10;El contenido generado por IA puede ser incorrecto." id="739" name="Google Shape;739;p80"/>
          <p:cNvPicPr preferRelativeResize="0"/>
          <p:nvPr/>
        </p:nvPicPr>
        <p:blipFill rotWithShape="1">
          <a:blip r:embed="rId3">
            <a:alphaModFix/>
          </a:blip>
          <a:srcRect b="0" l="0" r="0" t="0"/>
          <a:stretch/>
        </p:blipFill>
        <p:spPr>
          <a:xfrm>
            <a:off x="1434083" y="4142659"/>
            <a:ext cx="2495000" cy="250717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45" name="Shape 745"/>
        <p:cNvGrpSpPr/>
        <p:nvPr/>
      </p:nvGrpSpPr>
      <p:grpSpPr>
        <a:xfrm>
          <a:off x="0" y="0"/>
          <a:ext cx="0" cy="0"/>
          <a:chOff x="0" y="0"/>
          <a:chExt cx="0" cy="0"/>
        </a:xfrm>
      </p:grpSpPr>
      <p:sp>
        <p:nvSpPr>
          <p:cNvPr id="746" name="Google Shape;746;p81"/>
          <p:cNvSpPr/>
          <p:nvPr/>
        </p:nvSpPr>
        <p:spPr>
          <a:xfrm>
            <a:off x="613114" y="5207433"/>
            <a:ext cx="10965772" cy="1088891"/>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Šablonų atpažinimas padeda mokiniams greičiau spręsti problemas. Skatinkite juos pastebėti rutiną ir parodykite, </a:t>
            </a:r>
            <a:endParaRPr b="0" i="0" sz="16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kaip naudojant tokius  modelius darbas tampa lengvesniu ir efektyvesniu.</a:t>
            </a:r>
            <a:endParaRPr b="0" i="0" sz="1600" u="none" cap="none" strike="noStrike">
              <a:solidFill>
                <a:srgbClr val="FFFFFF"/>
              </a:solidFill>
              <a:latin typeface="Arial"/>
              <a:ea typeface="Arial"/>
              <a:cs typeface="Arial"/>
              <a:sym typeface="Arial"/>
            </a:endParaRPr>
          </a:p>
        </p:txBody>
      </p:sp>
      <p:sp>
        <p:nvSpPr>
          <p:cNvPr id="747" name="Google Shape;747;p81"/>
          <p:cNvSpPr txBox="1"/>
          <p:nvPr/>
        </p:nvSpPr>
        <p:spPr>
          <a:xfrm>
            <a:off x="586500" y="1057353"/>
            <a:ext cx="11019000" cy="369327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Pavyzdys iš realaus gyvenimo. </a:t>
            </a:r>
            <a:r>
              <a:rPr b="0" i="0" lang="en-US" sz="1600" u="none" cap="none" strike="noStrike">
                <a:solidFill>
                  <a:srgbClr val="000000"/>
                </a:solidFill>
                <a:latin typeface="Arial"/>
                <a:ea typeface="Arial"/>
                <a:cs typeface="Arial"/>
                <a:sym typeface="Arial"/>
              </a:rPr>
              <a:t>Nustatydami kasdienio važiavimo į darbą ir atgal dėsningumus (šablonus), pvz., kada eismas būna intensyvesnis, galite koreguoti išvykimo laiką.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1"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Duomenų mokslo pavyzdys </a:t>
            </a:r>
            <a:endParaRPr b="1"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Analizuojant klientų pirkimo elgseną ir siekiant nustatyti bendrus pirkimo modelius, kurie gali būti naudojami būsimoms rinkodaros kampanijoms.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Ką gali padaryti mokytojai?</a:t>
            </a:r>
            <a:endParaRPr b="1"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Naudokite pažįstamus pavyzdžius iš besimokančiųjų gyvenimo, pavyzdžiui, valymo rutiną, apsipirkimo įpročius ar maisto gaminimo veiksmus, kad paskatintumėte atpažinti. Paprašykite besimokančiųjų pastebėti pasikartojančius veiksmus ir juos palyginti: </a:t>
            </a:r>
            <a:endParaRPr b="0" i="0" sz="1400" u="none" cap="none" strike="noStrike">
              <a:solidFill>
                <a:srgbClr val="000000"/>
              </a:solidFill>
              <a:latin typeface="Arial"/>
              <a:ea typeface="Arial"/>
              <a:cs typeface="Arial"/>
              <a:sym typeface="Arial"/>
            </a:endParaRPr>
          </a:p>
          <a:p>
            <a:pPr indent="-285750" lvl="0" marL="720725" marR="0" rtl="0" algn="just">
              <a:lnSpc>
                <a:spcPct val="100000"/>
              </a:lnSpc>
              <a:spcBef>
                <a:spcPts val="12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Ką visada darote pirmiausia?</a:t>
            </a:r>
            <a:endParaRPr b="0" i="0" sz="1400" u="none" cap="none" strike="noStrike">
              <a:solidFill>
                <a:srgbClr val="000000"/>
              </a:solidFill>
              <a:latin typeface="Arial"/>
              <a:ea typeface="Arial"/>
              <a:cs typeface="Arial"/>
              <a:sym typeface="Arial"/>
            </a:endParaRPr>
          </a:p>
          <a:p>
            <a:pPr indent="-285750" lvl="0" marL="720725" marR="0" rtl="0" algn="just">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Kas kartojasi kiekvieną kartą? </a:t>
            </a:r>
            <a:endParaRPr b="0" i="0" sz="1400" u="none" cap="none" strike="noStrike">
              <a:solidFill>
                <a:srgbClr val="000000"/>
              </a:solidFill>
              <a:latin typeface="Arial"/>
              <a:ea typeface="Arial"/>
              <a:cs typeface="Arial"/>
              <a:sym typeface="Arial"/>
            </a:endParaRPr>
          </a:p>
          <a:p>
            <a:pPr indent="-285750" lvl="0" marL="720725" marR="0" rtl="0" algn="just">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Pabrėžkite, kad šablonų ieškojimas ir pakartotinis naudojimas taupo laiką ir energiją</a:t>
            </a:r>
            <a:r>
              <a:rPr b="1" i="0" lang="en-US" sz="16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748" name="Google Shape;748;p8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60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pic>
        <p:nvPicPr>
          <p:cNvPr descr="Icono&#10;&#10;Descripción generada automáticamente" id="749" name="Google Shape;749;p81"/>
          <p:cNvPicPr preferRelativeResize="0"/>
          <p:nvPr/>
        </p:nvPicPr>
        <p:blipFill rotWithShape="1">
          <a:blip r:embed="rId3">
            <a:alphaModFix/>
          </a:blip>
          <a:srcRect b="0" l="0" r="0" t="0"/>
          <a:stretch/>
        </p:blipFill>
        <p:spPr>
          <a:xfrm>
            <a:off x="11040084" y="4683985"/>
            <a:ext cx="1024379" cy="1024379"/>
          </a:xfrm>
          <a:prstGeom prst="rect">
            <a:avLst/>
          </a:prstGeom>
          <a:noFill/>
          <a:ln>
            <a:noFill/>
          </a:ln>
        </p:spPr>
      </p:pic>
      <p:sp>
        <p:nvSpPr>
          <p:cNvPr id="750" name="Google Shape;750;p81"/>
          <p:cNvSpPr txBox="1"/>
          <p:nvPr>
            <p:ph type="title"/>
          </p:nvPr>
        </p:nvSpPr>
        <p:spPr>
          <a:xfrm>
            <a:off x="2872232" y="89537"/>
            <a:ext cx="6447536"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Šablonų atpažinimas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25"/>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3200"/>
              <a:buFont typeface="Sorts Mill Goudy"/>
              <a:buNone/>
            </a:pPr>
            <a:r>
              <a:rPr b="1" lang="en-US" sz="2400">
                <a:latin typeface="Arial"/>
                <a:ea typeface="Arial"/>
                <a:cs typeface="Arial"/>
                <a:sym typeface="Arial"/>
              </a:rPr>
              <a:t>Pagrindiniai komponentai</a:t>
            </a:r>
            <a:r>
              <a:rPr b="1" lang="en-US">
                <a:latin typeface="Arial"/>
                <a:ea typeface="Arial"/>
                <a:cs typeface="Arial"/>
                <a:sym typeface="Arial"/>
              </a:rPr>
              <a:t>:</a:t>
            </a:r>
            <a:r>
              <a:rPr b="1" lang="en-US" sz="3200">
                <a:latin typeface="Arial"/>
                <a:ea typeface="Arial"/>
                <a:cs typeface="Arial"/>
                <a:sym typeface="Arial"/>
              </a:rPr>
              <a:t> Abstrakcija</a:t>
            </a:r>
            <a:endParaRPr>
              <a:latin typeface="Arial"/>
              <a:ea typeface="Arial"/>
              <a:cs typeface="Arial"/>
              <a:sym typeface="Arial"/>
            </a:endParaRPr>
          </a:p>
        </p:txBody>
      </p:sp>
      <p:sp>
        <p:nvSpPr>
          <p:cNvPr id="758" name="Google Shape;758;p2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600"/>
              </a:spcAft>
              <a:buSzPts val="900"/>
              <a:buNone/>
            </a:pPr>
            <a:fld id="{00000000-1234-1234-1234-123412341234}" type="slidenum">
              <a:rPr lang="en-US"/>
              <a:t>‹#›</a:t>
            </a:fld>
            <a:endParaRPr/>
          </a:p>
        </p:txBody>
      </p:sp>
      <p:pic>
        <p:nvPicPr>
          <p:cNvPr descr="Warsaw metro map" id="759" name="Google Shape;759;p25"/>
          <p:cNvPicPr preferRelativeResize="0"/>
          <p:nvPr/>
        </p:nvPicPr>
        <p:blipFill rotWithShape="1">
          <a:blip r:embed="rId3">
            <a:alphaModFix/>
          </a:blip>
          <a:srcRect b="0" l="0" r="0" t="0"/>
          <a:stretch/>
        </p:blipFill>
        <p:spPr>
          <a:xfrm>
            <a:off x="1525463" y="2289287"/>
            <a:ext cx="3262012" cy="3762855"/>
          </a:xfrm>
          <a:prstGeom prst="rect">
            <a:avLst/>
          </a:prstGeom>
          <a:noFill/>
          <a:ln>
            <a:noFill/>
          </a:ln>
        </p:spPr>
      </p:pic>
      <p:pic>
        <p:nvPicPr>
          <p:cNvPr descr="WARSAW Metro Map | Art Print" id="760" name="Google Shape;760;p25"/>
          <p:cNvPicPr preferRelativeResize="0"/>
          <p:nvPr/>
        </p:nvPicPr>
        <p:blipFill rotWithShape="1">
          <a:blip r:embed="rId4">
            <a:alphaModFix/>
          </a:blip>
          <a:srcRect b="19711" l="16020" r="16620" t="20816"/>
          <a:stretch/>
        </p:blipFill>
        <p:spPr>
          <a:xfrm>
            <a:off x="7202991" y="2289287"/>
            <a:ext cx="3196218" cy="3762854"/>
          </a:xfrm>
          <a:prstGeom prst="rect">
            <a:avLst/>
          </a:prstGeom>
          <a:noFill/>
          <a:ln>
            <a:noFill/>
          </a:ln>
        </p:spPr>
      </p:pic>
      <p:pic>
        <p:nvPicPr>
          <p:cNvPr id="761" name="Google Shape;761;p25"/>
          <p:cNvPicPr preferRelativeResize="0"/>
          <p:nvPr/>
        </p:nvPicPr>
        <p:blipFill rotWithShape="1">
          <a:blip r:embed="rId5">
            <a:alphaModFix/>
          </a:blip>
          <a:srcRect b="0" l="0" r="0" t="0"/>
          <a:stretch/>
        </p:blipFill>
        <p:spPr>
          <a:xfrm>
            <a:off x="5098202" y="3429000"/>
            <a:ext cx="1794062" cy="1405353"/>
          </a:xfrm>
          <a:prstGeom prst="rect">
            <a:avLst/>
          </a:prstGeom>
          <a:noFill/>
          <a:ln>
            <a:noFill/>
          </a:ln>
        </p:spPr>
      </p:pic>
      <p:sp>
        <p:nvSpPr>
          <p:cNvPr id="762" name="Google Shape;762;p25"/>
          <p:cNvSpPr txBox="1"/>
          <p:nvPr/>
        </p:nvSpPr>
        <p:spPr>
          <a:xfrm>
            <a:off x="1653798" y="6230598"/>
            <a:ext cx="8884405" cy="30773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1" lang="en-US" sz="1400" u="none" cap="none" strike="noStrike">
                <a:solidFill>
                  <a:srgbClr val="000000"/>
                </a:solidFill>
                <a:latin typeface="Arial"/>
                <a:ea typeface="Arial"/>
                <a:cs typeface="Arial"/>
                <a:sym typeface="Arial"/>
              </a:rPr>
              <a:t>Pritaikant abstrakciją siekiama sukurti daug paprastesnę ir lengviau skaitomą </a:t>
            </a:r>
            <a:r>
              <a:rPr b="1" i="1" lang="en-US" sz="1400" u="none" cap="none" strike="noStrike">
                <a:solidFill>
                  <a:schemeClr val="dk1"/>
                </a:solidFill>
                <a:latin typeface="Arial"/>
                <a:ea typeface="Arial"/>
                <a:cs typeface="Arial"/>
                <a:sym typeface="Arial"/>
              </a:rPr>
              <a:t>Varšuvos metro </a:t>
            </a:r>
            <a:r>
              <a:rPr b="1" i="1" lang="en-US" sz="1400" u="none" cap="none" strike="noStrike">
                <a:solidFill>
                  <a:srgbClr val="000000"/>
                </a:solidFill>
                <a:latin typeface="Arial"/>
                <a:ea typeface="Arial"/>
                <a:cs typeface="Arial"/>
                <a:sym typeface="Arial"/>
              </a:rPr>
              <a:t>schemą</a:t>
            </a:r>
            <a:endParaRPr b="1" i="1" sz="1400" u="none" cap="none" strike="noStrik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68" name="Shape 768"/>
        <p:cNvGrpSpPr/>
        <p:nvPr/>
      </p:nvGrpSpPr>
      <p:grpSpPr>
        <a:xfrm>
          <a:off x="0" y="0"/>
          <a:ext cx="0" cy="0"/>
          <a:chOff x="0" y="0"/>
          <a:chExt cx="0" cy="0"/>
        </a:xfrm>
      </p:grpSpPr>
      <p:sp>
        <p:nvSpPr>
          <p:cNvPr id="769" name="Google Shape;769;p82"/>
          <p:cNvSpPr txBox="1"/>
          <p:nvPr/>
        </p:nvSpPr>
        <p:spPr>
          <a:xfrm>
            <a:off x="393578" y="985603"/>
            <a:ext cx="7726095" cy="452427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Spręsdami problemas dažnai turime atmesti nereikšmingas detales ir sutelkti dėmesį tik į tai, kas iš tiesų svarbu. Štai čia panaudojate abstrakciją.</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Abstrakcija – tai sudėtingos problemos supaprastinimo procesas, kai dėmesys sutelkiamas į pagrindines jos savybes ir ignoruojamos nereikalingos detalės. Tai padeda lengviau suprasti ir valdyti užduotis: reikia nustatyti, ką skirtingi elementai turi bendro, ir atmesti nesusijusius elementus. Tai leidžia kurti bendrus sprendimus, kuriuos galima pakartotinai naudoti sprendžiant daugelį panašių problemų.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Pavyzdžiui, rinkdami dėlionę, galime pradėti grupuoti detales pagal spalvą arba kraštų formą, nekreipdami dėmesio į kitus požymius. Taikant abstrakciją lengviau galime pradėti spręsti problemą. Vėliau, norėdami užbaigti paveikslą, galime nagrinėti konkretesnes detales.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Šis supaprastintas metro žemėlapio vaizdas dešinėje yra abstrahuota originalo versija. Jame pašalintos nereikalingos detalės, pavyzdžiui, gatvių pavadinimai ar geografinis tikslumas, ir palikti tik esminiai elementai – stotys ir jungtys, toks vaizdavimas padeda lengviau suprasti, kaip nuvykti iš vienos vietos į kitą.</a:t>
            </a:r>
            <a:endParaRPr b="0" i="0" sz="1400" u="none" cap="none" strike="noStrike">
              <a:solidFill>
                <a:srgbClr val="000000"/>
              </a:solidFill>
              <a:latin typeface="Arial"/>
              <a:ea typeface="Arial"/>
              <a:cs typeface="Arial"/>
              <a:sym typeface="Arial"/>
            </a:endParaRPr>
          </a:p>
        </p:txBody>
      </p:sp>
      <p:sp>
        <p:nvSpPr>
          <p:cNvPr id="770" name="Google Shape;770;p8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60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pic>
        <p:nvPicPr>
          <p:cNvPr descr="WARSAW Metro Map | Art Print" id="771" name="Google Shape;771;p82"/>
          <p:cNvPicPr preferRelativeResize="0"/>
          <p:nvPr/>
        </p:nvPicPr>
        <p:blipFill rotWithShape="1">
          <a:blip r:embed="rId3">
            <a:alphaModFix/>
          </a:blip>
          <a:srcRect b="19711" l="16020" r="16620" t="20816"/>
          <a:stretch/>
        </p:blipFill>
        <p:spPr>
          <a:xfrm>
            <a:off x="8508579" y="1059994"/>
            <a:ext cx="3196218" cy="3762854"/>
          </a:xfrm>
          <a:prstGeom prst="rect">
            <a:avLst/>
          </a:prstGeom>
          <a:noFill/>
          <a:ln>
            <a:noFill/>
          </a:ln>
        </p:spPr>
      </p:pic>
      <p:sp>
        <p:nvSpPr>
          <p:cNvPr id="772" name="Google Shape;772;p82"/>
          <p:cNvSpPr/>
          <p:nvPr/>
        </p:nvSpPr>
        <p:spPr>
          <a:xfrm>
            <a:off x="393578" y="5716903"/>
            <a:ext cx="11158696" cy="914399"/>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Abstrakcija reiškia dėmesio sutelkimą į svarbiausius dalykus. Abstrakcija padeda mokiniams analizuoti problemas, pabrėžiant esminius dalykus ir ignoruojant trukdžius.</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773" name="Google Shape;773;p82"/>
          <p:cNvPicPr preferRelativeResize="0"/>
          <p:nvPr/>
        </p:nvPicPr>
        <p:blipFill rotWithShape="1">
          <a:blip r:embed="rId4">
            <a:alphaModFix/>
          </a:blip>
          <a:srcRect b="0" l="0" r="0" t="0"/>
          <a:stretch/>
        </p:blipFill>
        <p:spPr>
          <a:xfrm>
            <a:off x="11040084" y="5204713"/>
            <a:ext cx="1024379" cy="1024379"/>
          </a:xfrm>
          <a:prstGeom prst="rect">
            <a:avLst/>
          </a:prstGeom>
          <a:noFill/>
          <a:ln>
            <a:noFill/>
          </a:ln>
        </p:spPr>
      </p:pic>
      <p:sp>
        <p:nvSpPr>
          <p:cNvPr id="774" name="Google Shape;774;p82"/>
          <p:cNvSpPr txBox="1"/>
          <p:nvPr>
            <p:ph type="title"/>
          </p:nvPr>
        </p:nvSpPr>
        <p:spPr>
          <a:xfrm>
            <a:off x="2872232" y="0"/>
            <a:ext cx="6447536"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Abstrakcija</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80" name="Shape 780"/>
        <p:cNvGrpSpPr/>
        <p:nvPr/>
      </p:nvGrpSpPr>
      <p:grpSpPr>
        <a:xfrm>
          <a:off x="0" y="0"/>
          <a:ext cx="0" cy="0"/>
          <a:chOff x="0" y="0"/>
          <a:chExt cx="0" cy="0"/>
        </a:xfrm>
      </p:grpSpPr>
      <p:sp>
        <p:nvSpPr>
          <p:cNvPr id="781" name="Google Shape;781;p83"/>
          <p:cNvSpPr txBox="1"/>
          <p:nvPr>
            <p:ph type="title"/>
          </p:nvPr>
        </p:nvSpPr>
        <p:spPr>
          <a:xfrm>
            <a:off x="2872232" y="0"/>
            <a:ext cx="6447536"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Abstrakcija</a:t>
            </a:r>
            <a:endParaRPr/>
          </a:p>
        </p:txBody>
      </p:sp>
      <p:sp>
        <p:nvSpPr>
          <p:cNvPr id="782" name="Google Shape;782;p83"/>
          <p:cNvSpPr/>
          <p:nvPr/>
        </p:nvSpPr>
        <p:spPr>
          <a:xfrm>
            <a:off x="3986784" y="4255981"/>
            <a:ext cx="7443217" cy="2266739"/>
          </a:xfrm>
          <a:prstGeom prst="rect">
            <a:avLst/>
          </a:prstGeom>
          <a:solidFill>
            <a:srgbClr val="E7EC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783" name="Google Shape;783;p83"/>
          <p:cNvSpPr txBox="1"/>
          <p:nvPr/>
        </p:nvSpPr>
        <p:spPr>
          <a:xfrm>
            <a:off x="586500" y="885639"/>
            <a:ext cx="11019000" cy="3294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Kai mokome taikyti abstrakciją, padedame mokiniams sutelkti dėmesį į tai, kas iš tikrųjų svarbu. Šis įgūdis vertingas ir suaugusiesiems, nes padeda mažinti pervargimą ir gerina sprendimų priėmimą. Pašalinus trukdžius ir nustačius pagrindinius elementus galima lengviau suprasti problemas ir rasti praktinius sprendimus.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Ką turėtų žinoti mokytojai?</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Abstrakcija padeda besimokantiesiems sutelkti dėmesį į tai, kas svarbiausia, ir nekreipti dėmesio į blaškančius dalykus. Tai ypač naudinga suaugusiesiems, kuriuos gali pasiekti per didelis informacijos kiekis. </a:t>
            </a:r>
            <a:endParaRPr b="0" i="0" sz="1400" u="none" cap="none" strike="noStrike">
              <a:solidFill>
                <a:srgbClr val="000000"/>
              </a:solidFill>
              <a:latin typeface="Arial"/>
              <a:ea typeface="Arial"/>
              <a:cs typeface="Arial"/>
              <a:sym typeface="Arial"/>
            </a:endParaRPr>
          </a:p>
          <a:p>
            <a:pPr indent="-184150" lvl="0" marL="285750" marR="0" rtl="0" algn="just">
              <a:lnSpc>
                <a:spcPct val="100000"/>
              </a:lnSpc>
              <a:spcBef>
                <a:spcPts val="0"/>
              </a:spcBef>
              <a:spcAft>
                <a:spcPts val="0"/>
              </a:spcAft>
              <a:buClr>
                <a:srgbClr val="000000"/>
              </a:buClr>
              <a:buSzPts val="1600"/>
              <a:buFont typeface="Noto Sans Symbols"/>
              <a:buNone/>
            </a:pPr>
            <a:r>
              <a:t/>
            </a:r>
            <a:endParaRPr b="0" i="0" sz="16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Abstrakcijos taikymas skatina besimokančiuosius supaprastinti problemas ir kurti sprendimus žingsnis po žingsnio, nereikalaujant nuo pat pradžių žinoti visų detalių. </a:t>
            </a:r>
            <a:endParaRPr b="0" i="0" sz="1400" u="none" cap="none" strike="noStrike">
              <a:solidFill>
                <a:srgbClr val="000000"/>
              </a:solidFill>
              <a:latin typeface="Arial"/>
              <a:ea typeface="Arial"/>
              <a:cs typeface="Arial"/>
              <a:sym typeface="Arial"/>
            </a:endParaRPr>
          </a:p>
          <a:p>
            <a:pPr indent="-184150" lvl="0" marL="285750" marR="0" rtl="0" algn="just">
              <a:lnSpc>
                <a:spcPct val="100000"/>
              </a:lnSpc>
              <a:spcBef>
                <a:spcPts val="0"/>
              </a:spcBef>
              <a:spcAft>
                <a:spcPts val="0"/>
              </a:spcAft>
              <a:buClr>
                <a:srgbClr val="000000"/>
              </a:buClr>
              <a:buSzPts val="1600"/>
              <a:buFont typeface="Noto Sans Symbols"/>
              <a:buNone/>
            </a:pPr>
            <a:r>
              <a:t/>
            </a:r>
            <a:endParaRPr b="0" i="0" sz="16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Tai naudinga ugdant problemų sprendimo strategijas, taikomas įvairiose situacijose, taip sutaupant laiko ir pastangų.</a:t>
            </a:r>
            <a:endParaRPr b="0" i="1" sz="1600" u="none" cap="none" strike="noStrike">
              <a:solidFill>
                <a:srgbClr val="000000"/>
              </a:solidFill>
              <a:latin typeface="Arial"/>
              <a:ea typeface="Arial"/>
              <a:cs typeface="Arial"/>
              <a:sym typeface="Arial"/>
            </a:endParaRPr>
          </a:p>
        </p:txBody>
      </p:sp>
      <p:sp>
        <p:nvSpPr>
          <p:cNvPr id="784" name="Google Shape;784;p8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60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785" name="Google Shape;785;p83"/>
          <p:cNvSpPr txBox="1"/>
          <p:nvPr/>
        </p:nvSpPr>
        <p:spPr>
          <a:xfrm>
            <a:off x="4154424" y="4651031"/>
            <a:ext cx="7107936" cy="178506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Analizuokite pasiruošimo į darbą ar mokyklą rutiną. Padėkite besimokantiesiems atlikti kiekvieną žingsnį, o tada paraginkite identifikuoti, kas iš tiesų svarbu.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6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Paklauskite:</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200" u="none" cap="none" strike="noStrike">
                <a:solidFill>
                  <a:srgbClr val="000000"/>
                </a:solidFill>
                <a:latin typeface="Arial"/>
                <a:ea typeface="Arial"/>
                <a:cs typeface="Arial"/>
                <a:sym typeface="Arial"/>
              </a:rPr>
              <a:t>Kokie yra esminiai žingsniai, kuriuos visada atliekate prieš išvykdami?</a:t>
            </a:r>
            <a:endParaRPr b="0" i="0" sz="12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600"/>
              <a:buFont typeface="Noto Sans Symbols"/>
              <a:buChar char="⮚"/>
            </a:pPr>
            <a:r>
              <a:rPr b="0" i="0" lang="en-US" sz="1200" u="none" cap="none" strike="noStrike">
                <a:solidFill>
                  <a:srgbClr val="000000"/>
                </a:solidFill>
                <a:latin typeface="Arial"/>
                <a:ea typeface="Arial"/>
                <a:cs typeface="Arial"/>
                <a:sym typeface="Arial"/>
              </a:rPr>
              <a:t>Kokius dalykus galėtumėte praleisti, tačiau būtumėte pasiruošę?</a:t>
            </a:r>
            <a:endParaRPr b="0" i="0" sz="12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600"/>
              <a:buFont typeface="Noto Sans Symbols"/>
              <a:buChar char="⮚"/>
            </a:pPr>
            <a:r>
              <a:rPr b="0" i="0" lang="en-US" sz="1200" u="none" cap="none" strike="noStrike">
                <a:solidFill>
                  <a:srgbClr val="000000"/>
                </a:solidFill>
                <a:latin typeface="Arial"/>
                <a:ea typeface="Arial"/>
                <a:cs typeface="Arial"/>
                <a:sym typeface="Arial"/>
              </a:rPr>
              <a:t>Kaip susitelkimas tik į svarbiausius veiksmus padeda sutaupyti laiko arba sumažinti stresą?</a:t>
            </a:r>
            <a:endParaRPr b="0" i="0" sz="1200" u="none" cap="none" strike="noStrike">
              <a:solidFill>
                <a:srgbClr val="000000"/>
              </a:solidFill>
              <a:latin typeface="Arial"/>
              <a:ea typeface="Arial"/>
              <a:cs typeface="Arial"/>
              <a:sym typeface="Arial"/>
            </a:endParaRPr>
          </a:p>
        </p:txBody>
      </p:sp>
      <p:sp>
        <p:nvSpPr>
          <p:cNvPr id="786" name="Google Shape;786;p83"/>
          <p:cNvSpPr txBox="1"/>
          <p:nvPr/>
        </p:nvSpPr>
        <p:spPr>
          <a:xfrm>
            <a:off x="4194048" y="4311443"/>
            <a:ext cx="613000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Mokytojo veiklos idėja</a:t>
            </a:r>
            <a:endParaRPr b="0" i="0" sz="1400" u="none" cap="none" strike="noStrike">
              <a:solidFill>
                <a:srgbClr val="000000"/>
              </a:solidFill>
              <a:latin typeface="Arial"/>
              <a:ea typeface="Arial"/>
              <a:cs typeface="Arial"/>
              <a:sym typeface="Arial"/>
            </a:endParaRPr>
          </a:p>
        </p:txBody>
      </p:sp>
      <p:pic>
        <p:nvPicPr>
          <p:cNvPr descr="Dibujo animado de un animal con la boca abierta&#10;&#10;El contenido generado por IA puede ser incorrecto." id="787" name="Google Shape;787;p83"/>
          <p:cNvPicPr preferRelativeResize="0"/>
          <p:nvPr/>
        </p:nvPicPr>
        <p:blipFill rotWithShape="1">
          <a:blip r:embed="rId3">
            <a:alphaModFix/>
          </a:blip>
          <a:srcRect b="0" l="0" r="0" t="0"/>
          <a:stretch/>
        </p:blipFill>
        <p:spPr>
          <a:xfrm>
            <a:off x="1425362" y="4311443"/>
            <a:ext cx="2093529" cy="2093529"/>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93" name="Shape 793"/>
        <p:cNvGrpSpPr/>
        <p:nvPr/>
      </p:nvGrpSpPr>
      <p:grpSpPr>
        <a:xfrm>
          <a:off x="0" y="0"/>
          <a:ext cx="0" cy="0"/>
          <a:chOff x="0" y="0"/>
          <a:chExt cx="0" cy="0"/>
        </a:xfrm>
      </p:grpSpPr>
      <p:sp>
        <p:nvSpPr>
          <p:cNvPr id="794" name="Google Shape;794;p84"/>
          <p:cNvSpPr/>
          <p:nvPr/>
        </p:nvSpPr>
        <p:spPr>
          <a:xfrm>
            <a:off x="613114" y="5274897"/>
            <a:ext cx="10965772" cy="1024379"/>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Taikykite abstrakciją, kad sutelktumėte besimokančiųjų dėmesį į tai, kas iš tikrųjų svarbu. Sumažinus nereikalingų detalių skaičių, tampa aiškiau ir gerėja komunikacija.</a:t>
            </a:r>
            <a:endParaRPr b="0" i="0" sz="1600" u="none" cap="none" strike="noStrike">
              <a:solidFill>
                <a:srgbClr val="FFFFFF"/>
              </a:solidFill>
              <a:latin typeface="Arial"/>
              <a:ea typeface="Arial"/>
              <a:cs typeface="Arial"/>
              <a:sym typeface="Arial"/>
            </a:endParaRPr>
          </a:p>
        </p:txBody>
      </p:sp>
      <p:sp>
        <p:nvSpPr>
          <p:cNvPr id="795" name="Google Shape;795;p84"/>
          <p:cNvSpPr txBox="1"/>
          <p:nvPr/>
        </p:nvSpPr>
        <p:spPr>
          <a:xfrm>
            <a:off x="533276" y="996843"/>
            <a:ext cx="11019000" cy="410877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Pavyzdys iš realaus gyvenimo:</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1"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Kai projektuojate namą, daugiausia dėmesio skiriate kambarių skaičiui ir išplanavimui, o ne smulkmenoms, pavyzdžiui, dažų spalvoms ar baldams.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Programinės įrangos kūrimo pavyzdys: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Prieš galvojant apie vizualinę estetiką, kuriant interneto svetainę, reikia sutelkti dėmesį į pagrindines funkcijas, pvz., navigaciją, vartotojo prisijungimą ir kt.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Patarimai mokytojui:</a:t>
            </a:r>
            <a:endParaRPr b="0" i="0" sz="1600" u="none" cap="none" strike="noStrike">
              <a:solidFill>
                <a:srgbClr val="000000"/>
              </a:solidFill>
              <a:latin typeface="Arial"/>
              <a:ea typeface="Arial"/>
              <a:cs typeface="Arial"/>
              <a:sym typeface="Arial"/>
            </a:endParaRPr>
          </a:p>
          <a:p>
            <a:pPr indent="-330200" lvl="0" marL="457200" marR="0" rtl="0" algn="just">
              <a:lnSpc>
                <a:spcPct val="100000"/>
              </a:lnSpc>
              <a:spcBef>
                <a:spcPts val="60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Supaprastinti instrukcijas: </a:t>
            </a:r>
            <a:r>
              <a:rPr b="0" i="1" lang="en-US" sz="1600" u="none" cap="none" strike="noStrike">
                <a:solidFill>
                  <a:srgbClr val="000000"/>
                </a:solidFill>
                <a:latin typeface="Arial"/>
                <a:ea typeface="Arial"/>
                <a:cs typeface="Arial"/>
                <a:sym typeface="Arial"/>
              </a:rPr>
              <a:t>Ką kiti turi žinoti pirmiausia? Ką galima praleisti nekeičiant tikslo?</a:t>
            </a:r>
            <a:endParaRPr b="0" i="0" sz="1400" u="none" cap="none" strike="noStrike">
              <a:solidFill>
                <a:srgbClr val="000000"/>
              </a:solidFill>
              <a:latin typeface="Arial"/>
              <a:ea typeface="Arial"/>
              <a:cs typeface="Arial"/>
              <a:sym typeface="Arial"/>
            </a:endParaRPr>
          </a:p>
          <a:p>
            <a:pPr indent="-330200" lvl="0" marL="457200" marR="0" rtl="0" algn="just">
              <a:lnSpc>
                <a:spcPct val="10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Pasitelkite vaidmenų žaidimą, kad palygintumėte pernelyg išsamią ir aiškią komunikaciją ir apsvarstytumėte, ką lengviau vykdyti.</a:t>
            </a:r>
            <a:endParaRPr b="0" i="0" sz="1400" u="none" cap="none" strike="noStrike">
              <a:solidFill>
                <a:srgbClr val="000000"/>
              </a:solidFill>
              <a:latin typeface="Arial"/>
              <a:ea typeface="Arial"/>
              <a:cs typeface="Arial"/>
              <a:sym typeface="Arial"/>
            </a:endParaRPr>
          </a:p>
          <a:p>
            <a:pPr indent="-330200" lvl="0" marL="457200" marR="0" rtl="0" algn="just">
              <a:lnSpc>
                <a:spcPct val="10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Padėkite besimokantiesiems filtruoti informaciją klausdami: </a:t>
            </a:r>
            <a:r>
              <a:rPr b="0" i="1" lang="en-US" sz="1600" u="none" cap="none" strike="noStrike">
                <a:solidFill>
                  <a:srgbClr val="000000"/>
                </a:solidFill>
                <a:latin typeface="Arial"/>
                <a:ea typeface="Arial"/>
                <a:cs typeface="Arial"/>
                <a:sym typeface="Arial"/>
              </a:rPr>
              <a:t>Į ką čia svarbiausia atkreipti dėmesį? Tai skatina nustatyti svarbiausių idėjų prioritetus.</a:t>
            </a:r>
            <a:endParaRPr b="0" i="1" sz="1400" u="none" cap="none" strike="noStrike">
              <a:solidFill>
                <a:srgbClr val="000000"/>
              </a:solidFill>
              <a:latin typeface="Arial"/>
              <a:ea typeface="Arial"/>
              <a:cs typeface="Arial"/>
              <a:sym typeface="Arial"/>
            </a:endParaRPr>
          </a:p>
        </p:txBody>
      </p:sp>
      <p:sp>
        <p:nvSpPr>
          <p:cNvPr id="796" name="Google Shape;796;p8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60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pic>
        <p:nvPicPr>
          <p:cNvPr descr="Icono&#10;&#10;Descripción generada automáticamente" id="797" name="Google Shape;797;p84"/>
          <p:cNvPicPr preferRelativeResize="0"/>
          <p:nvPr/>
        </p:nvPicPr>
        <p:blipFill rotWithShape="1">
          <a:blip r:embed="rId3">
            <a:alphaModFix/>
          </a:blip>
          <a:srcRect b="0" l="0" r="0" t="0"/>
          <a:stretch/>
        </p:blipFill>
        <p:spPr>
          <a:xfrm>
            <a:off x="11097277" y="4895120"/>
            <a:ext cx="909994" cy="891966"/>
          </a:xfrm>
          <a:prstGeom prst="rect">
            <a:avLst/>
          </a:prstGeom>
          <a:noFill/>
          <a:ln>
            <a:noFill/>
          </a:ln>
        </p:spPr>
      </p:pic>
      <p:sp>
        <p:nvSpPr>
          <p:cNvPr id="798" name="Google Shape;798;p84"/>
          <p:cNvSpPr txBox="1"/>
          <p:nvPr>
            <p:ph type="title"/>
          </p:nvPr>
        </p:nvSpPr>
        <p:spPr>
          <a:xfrm>
            <a:off x="2872232" y="0"/>
            <a:ext cx="6447536"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Abstrakcija</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4" name="Shape 804"/>
        <p:cNvGrpSpPr/>
        <p:nvPr/>
      </p:nvGrpSpPr>
      <p:grpSpPr>
        <a:xfrm>
          <a:off x="0" y="0"/>
          <a:ext cx="0" cy="0"/>
          <a:chOff x="0" y="0"/>
          <a:chExt cx="0" cy="0"/>
        </a:xfrm>
      </p:grpSpPr>
      <p:sp>
        <p:nvSpPr>
          <p:cNvPr id="805" name="Google Shape;805;p29"/>
          <p:cNvSpPr txBox="1"/>
          <p:nvPr>
            <p:ph type="title"/>
          </p:nvPr>
        </p:nvSpPr>
        <p:spPr>
          <a:xfrm>
            <a:off x="780829" y="1085902"/>
            <a:ext cx="6585097" cy="914400"/>
          </a:xfrm>
          <a:prstGeom prst="rect">
            <a:avLst/>
          </a:prstGeom>
          <a:noFill/>
          <a:ln>
            <a:noFill/>
          </a:ln>
        </p:spPr>
        <p:txBody>
          <a:bodyPr anchorCtr="0" anchor="b" bIns="45700" lIns="91425" spcFirstLastPara="1" rIns="91425" wrap="square" tIns="45700">
            <a:noAutofit/>
          </a:bodyPr>
          <a:lstStyle/>
          <a:p>
            <a:pPr indent="0" lvl="0" marL="0" rtl="0" algn="ctr">
              <a:lnSpc>
                <a:spcPct val="114000"/>
              </a:lnSpc>
              <a:spcBef>
                <a:spcPts val="0"/>
              </a:spcBef>
              <a:spcAft>
                <a:spcPts val="0"/>
              </a:spcAft>
              <a:buClr>
                <a:srgbClr val="243131"/>
              </a:buClr>
              <a:buSzPts val="1260"/>
              <a:buNone/>
            </a:pPr>
            <a:r>
              <a:rPr b="1" lang="en-US">
                <a:solidFill>
                  <a:schemeClr val="dk1"/>
                </a:solidFill>
                <a:latin typeface="Arial"/>
                <a:ea typeface="Arial"/>
                <a:cs typeface="Arial"/>
                <a:sym typeface="Arial"/>
              </a:rPr>
              <a:t>Pagrindiniai komponentai</a:t>
            </a:r>
            <a:r>
              <a:rPr b="1" lang="en-US">
                <a:latin typeface="Arial"/>
                <a:ea typeface="Arial"/>
                <a:cs typeface="Arial"/>
                <a:sym typeface="Arial"/>
              </a:rPr>
              <a:t>: </a:t>
            </a:r>
            <a:r>
              <a:rPr b="1" lang="en-US" sz="3200">
                <a:latin typeface="Arial"/>
                <a:ea typeface="Arial"/>
                <a:cs typeface="Arial"/>
                <a:sym typeface="Arial"/>
              </a:rPr>
              <a:t>Algoritminis mąstymas</a:t>
            </a:r>
            <a:endParaRPr b="1" sz="2800">
              <a:latin typeface="Arial"/>
              <a:ea typeface="Arial"/>
              <a:cs typeface="Arial"/>
              <a:sym typeface="Arial"/>
            </a:endParaRPr>
          </a:p>
        </p:txBody>
      </p:sp>
      <p:pic>
        <p:nvPicPr>
          <p:cNvPr descr="10,600+ Pedestrian Street Stock Illustrations, Royalty-Free Vector Graphics  &amp; Clip Art - iStock | Rue montorgueil pedestrian street, Busy pedestrian  street, Shangxiajiu pedestrian street" id="806" name="Google Shape;806;p29"/>
          <p:cNvPicPr preferRelativeResize="0"/>
          <p:nvPr/>
        </p:nvPicPr>
        <p:blipFill rotWithShape="1">
          <a:blip r:embed="rId3">
            <a:alphaModFix/>
          </a:blip>
          <a:srcRect b="0" l="0" r="0" t="0"/>
          <a:stretch/>
        </p:blipFill>
        <p:spPr>
          <a:xfrm>
            <a:off x="1189712" y="2160218"/>
            <a:ext cx="5829300" cy="3276600"/>
          </a:xfrm>
          <a:prstGeom prst="rect">
            <a:avLst/>
          </a:prstGeom>
          <a:noFill/>
          <a:ln>
            <a:noFill/>
          </a:ln>
        </p:spPr>
      </p:pic>
      <p:grpSp>
        <p:nvGrpSpPr>
          <p:cNvPr id="807" name="Google Shape;807;p29"/>
          <p:cNvGrpSpPr/>
          <p:nvPr/>
        </p:nvGrpSpPr>
        <p:grpSpPr>
          <a:xfrm>
            <a:off x="8258173" y="1422089"/>
            <a:ext cx="3248027" cy="4435786"/>
            <a:chOff x="8258173" y="1422089"/>
            <a:chExt cx="3248027" cy="4435786"/>
          </a:xfrm>
        </p:grpSpPr>
        <p:sp>
          <p:nvSpPr>
            <p:cNvPr id="808" name="Google Shape;808;p29"/>
            <p:cNvSpPr/>
            <p:nvPr/>
          </p:nvSpPr>
          <p:spPr>
            <a:xfrm>
              <a:off x="8258173" y="5191125"/>
              <a:ext cx="1552575" cy="66675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Eik!</a:t>
              </a:r>
              <a:endParaRPr b="0" i="0" sz="1400" u="none" cap="none" strike="noStrike">
                <a:solidFill>
                  <a:schemeClr val="dk1"/>
                </a:solidFill>
                <a:latin typeface="Arial"/>
                <a:ea typeface="Arial"/>
                <a:cs typeface="Arial"/>
                <a:sym typeface="Arial"/>
              </a:endParaRPr>
            </a:p>
          </p:txBody>
        </p:sp>
        <p:sp>
          <p:nvSpPr>
            <p:cNvPr id="809" name="Google Shape;809;p29"/>
            <p:cNvSpPr/>
            <p:nvPr/>
          </p:nvSpPr>
          <p:spPr>
            <a:xfrm>
              <a:off x="9953625" y="5191125"/>
              <a:ext cx="1552575" cy="66675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Lauk!</a:t>
              </a:r>
              <a:endParaRPr b="0" i="0" sz="1400" u="none" cap="none" strike="noStrike">
                <a:solidFill>
                  <a:schemeClr val="dk1"/>
                </a:solidFill>
                <a:latin typeface="Arial"/>
                <a:ea typeface="Arial"/>
                <a:cs typeface="Arial"/>
                <a:sym typeface="Arial"/>
              </a:endParaRPr>
            </a:p>
          </p:txBody>
        </p:sp>
        <p:sp>
          <p:nvSpPr>
            <p:cNvPr id="810" name="Google Shape;810;p29"/>
            <p:cNvSpPr/>
            <p:nvPr/>
          </p:nvSpPr>
          <p:spPr>
            <a:xfrm>
              <a:off x="8258175" y="3032712"/>
              <a:ext cx="1552573" cy="1040225"/>
            </a:xfrm>
            <a:prstGeom prst="flowChartDecision">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Ar žalia šviesa?</a:t>
              </a:r>
              <a:endParaRPr b="0" i="0" sz="1400" u="none" cap="none" strike="noStrike">
                <a:solidFill>
                  <a:schemeClr val="dk1"/>
                </a:solidFill>
                <a:latin typeface="Arial"/>
                <a:ea typeface="Arial"/>
                <a:cs typeface="Arial"/>
                <a:sym typeface="Arial"/>
              </a:endParaRPr>
            </a:p>
          </p:txBody>
        </p:sp>
        <p:sp>
          <p:nvSpPr>
            <p:cNvPr id="811" name="Google Shape;811;p29"/>
            <p:cNvSpPr/>
            <p:nvPr/>
          </p:nvSpPr>
          <p:spPr>
            <a:xfrm>
              <a:off x="8258174" y="1422089"/>
              <a:ext cx="1552575" cy="66675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Kokia šviesaforo  šviesa dega </a:t>
              </a:r>
              <a:endParaRPr b="0" i="0" sz="1400" u="none" cap="none" strike="noStrike">
                <a:solidFill>
                  <a:schemeClr val="dk1"/>
                </a:solidFill>
                <a:latin typeface="Arial"/>
                <a:ea typeface="Arial"/>
                <a:cs typeface="Arial"/>
                <a:sym typeface="Arial"/>
              </a:endParaRPr>
            </a:p>
          </p:txBody>
        </p:sp>
        <p:cxnSp>
          <p:nvCxnSpPr>
            <p:cNvPr id="812" name="Google Shape;812;p29"/>
            <p:cNvCxnSpPr/>
            <p:nvPr/>
          </p:nvCxnSpPr>
          <p:spPr>
            <a:xfrm flipH="1" rot="5400000">
              <a:off x="9634650" y="3652950"/>
              <a:ext cx="3734400" cy="8700"/>
            </a:xfrm>
            <a:prstGeom prst="bentConnector3">
              <a:avLst>
                <a:gd fmla="val 50000" name="adj1"/>
              </a:avLst>
            </a:prstGeom>
            <a:noFill/>
            <a:ln cap="flat" cmpd="sng" w="9525">
              <a:solidFill>
                <a:schemeClr val="dk1"/>
              </a:solidFill>
              <a:prstDash val="solid"/>
              <a:round/>
              <a:headEnd len="sm" w="sm" type="none"/>
              <a:tailEnd len="med" w="med" type="triangle"/>
            </a:ln>
          </p:spPr>
        </p:cxnSp>
        <p:cxnSp>
          <p:nvCxnSpPr>
            <p:cNvPr id="813" name="Google Shape;813;p29"/>
            <p:cNvCxnSpPr>
              <a:endCxn id="811" idx="3"/>
            </p:cNvCxnSpPr>
            <p:nvPr/>
          </p:nvCxnSpPr>
          <p:spPr>
            <a:xfrm rot="10800000">
              <a:off x="9810749" y="1755464"/>
              <a:ext cx="1686600" cy="3000"/>
            </a:xfrm>
            <a:prstGeom prst="straightConnector1">
              <a:avLst/>
            </a:prstGeom>
            <a:noFill/>
            <a:ln cap="flat" cmpd="sng" w="9525">
              <a:solidFill>
                <a:schemeClr val="dk1"/>
              </a:solidFill>
              <a:prstDash val="solid"/>
              <a:round/>
              <a:headEnd len="sm" w="sm" type="none"/>
              <a:tailEnd len="med" w="med" type="triangle"/>
            </a:ln>
          </p:spPr>
        </p:cxnSp>
        <p:cxnSp>
          <p:nvCxnSpPr>
            <p:cNvPr id="814" name="Google Shape;814;p29"/>
            <p:cNvCxnSpPr>
              <a:stCxn id="810" idx="2"/>
              <a:endCxn id="808" idx="0"/>
            </p:cNvCxnSpPr>
            <p:nvPr/>
          </p:nvCxnSpPr>
          <p:spPr>
            <a:xfrm>
              <a:off x="9034462" y="4072937"/>
              <a:ext cx="0" cy="1118100"/>
            </a:xfrm>
            <a:prstGeom prst="straightConnector1">
              <a:avLst/>
            </a:prstGeom>
            <a:noFill/>
            <a:ln cap="flat" cmpd="sng" w="9525">
              <a:solidFill>
                <a:schemeClr val="dk1"/>
              </a:solidFill>
              <a:prstDash val="solid"/>
              <a:round/>
              <a:headEnd len="sm" w="sm" type="none"/>
              <a:tailEnd len="med" w="med" type="triangle"/>
            </a:ln>
          </p:spPr>
        </p:cxnSp>
        <p:cxnSp>
          <p:nvCxnSpPr>
            <p:cNvPr id="815" name="Google Shape;815;p29"/>
            <p:cNvCxnSpPr>
              <a:stCxn id="810" idx="3"/>
            </p:cNvCxnSpPr>
            <p:nvPr/>
          </p:nvCxnSpPr>
          <p:spPr>
            <a:xfrm>
              <a:off x="9810748" y="3552825"/>
              <a:ext cx="919200" cy="1638300"/>
            </a:xfrm>
            <a:prstGeom prst="bentConnector2">
              <a:avLst/>
            </a:prstGeom>
            <a:noFill/>
            <a:ln cap="flat" cmpd="sng" w="9525">
              <a:solidFill>
                <a:schemeClr val="dk1"/>
              </a:solidFill>
              <a:prstDash val="solid"/>
              <a:round/>
              <a:headEnd len="sm" w="sm" type="none"/>
              <a:tailEnd len="med" w="med" type="triangle"/>
            </a:ln>
          </p:spPr>
        </p:cxnSp>
        <p:cxnSp>
          <p:nvCxnSpPr>
            <p:cNvPr id="816" name="Google Shape;816;p29"/>
            <p:cNvCxnSpPr>
              <a:stCxn id="811" idx="2"/>
              <a:endCxn id="810" idx="0"/>
            </p:cNvCxnSpPr>
            <p:nvPr/>
          </p:nvCxnSpPr>
          <p:spPr>
            <a:xfrm>
              <a:off x="9034462" y="2088839"/>
              <a:ext cx="0" cy="943800"/>
            </a:xfrm>
            <a:prstGeom prst="straightConnector1">
              <a:avLst/>
            </a:prstGeom>
            <a:noFill/>
            <a:ln cap="flat" cmpd="sng" w="9525">
              <a:solidFill>
                <a:schemeClr val="dk1"/>
              </a:solidFill>
              <a:prstDash val="solid"/>
              <a:round/>
              <a:headEnd len="sm" w="sm" type="none"/>
              <a:tailEnd len="med" w="med" type="triangle"/>
            </a:ln>
          </p:spPr>
        </p:cxnSp>
      </p:grpSp>
      <p:sp>
        <p:nvSpPr>
          <p:cNvPr id="817" name="Google Shape;817;p29"/>
          <p:cNvSpPr txBox="1"/>
          <p:nvPr/>
        </p:nvSpPr>
        <p:spPr>
          <a:xfrm>
            <a:off x="8315732" y="6047703"/>
            <a:ext cx="3335203"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1" lang="en-US" sz="1400" u="none" cap="none" strike="noStrike">
                <a:solidFill>
                  <a:srgbClr val="000000"/>
                </a:solidFill>
                <a:latin typeface="Arial"/>
                <a:ea typeface="Arial"/>
                <a:cs typeface="Arial"/>
                <a:sym typeface="Arial"/>
              </a:rPr>
              <a:t>Paprastas algoritmas, skirtas padėti pėstiesiems pereiti gatvę</a:t>
            </a:r>
            <a:endParaRPr b="1" i="1" sz="1400" u="none" cap="none" strike="noStrike">
              <a:solidFill>
                <a:srgbClr val="000000"/>
              </a:solidFill>
              <a:latin typeface="Arial"/>
              <a:ea typeface="Arial"/>
              <a:cs typeface="Arial"/>
              <a:sym typeface="Arial"/>
            </a:endParaRPr>
          </a:p>
        </p:txBody>
      </p:sp>
      <p:sp>
        <p:nvSpPr>
          <p:cNvPr id="818" name="Google Shape;818;p2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24" name="Shape 824"/>
        <p:cNvGrpSpPr/>
        <p:nvPr/>
      </p:nvGrpSpPr>
      <p:grpSpPr>
        <a:xfrm>
          <a:off x="0" y="0"/>
          <a:ext cx="0" cy="0"/>
          <a:chOff x="0" y="0"/>
          <a:chExt cx="0" cy="0"/>
        </a:xfrm>
      </p:grpSpPr>
      <p:sp>
        <p:nvSpPr>
          <p:cNvPr id="825" name="Google Shape;825;p85"/>
          <p:cNvSpPr txBox="1"/>
          <p:nvPr>
            <p:ph type="title"/>
          </p:nvPr>
        </p:nvSpPr>
        <p:spPr>
          <a:xfrm>
            <a:off x="3293364" y="32012"/>
            <a:ext cx="5605272" cy="914400"/>
          </a:xfrm>
          <a:prstGeom prst="rect">
            <a:avLst/>
          </a:prstGeom>
          <a:noFill/>
          <a:ln>
            <a:noFill/>
          </a:ln>
        </p:spPr>
        <p:txBody>
          <a:bodyPr anchorCtr="0" anchor="b" bIns="45700" lIns="91425" spcFirstLastPara="1" rIns="91425" wrap="square" tIns="45700">
            <a:noAutofit/>
          </a:bodyPr>
          <a:lstStyle/>
          <a:p>
            <a:pPr indent="0" lvl="0" marL="0" rtl="0" algn="ctr">
              <a:lnSpc>
                <a:spcPct val="114000"/>
              </a:lnSpc>
              <a:spcBef>
                <a:spcPts val="0"/>
              </a:spcBef>
              <a:spcAft>
                <a:spcPts val="0"/>
              </a:spcAft>
              <a:buClr>
                <a:srgbClr val="243131"/>
              </a:buClr>
              <a:buSzPts val="1260"/>
              <a:buFont typeface="Arial"/>
              <a:buNone/>
            </a:pPr>
            <a:r>
              <a:rPr b="1" lang="en-US" sz="3200">
                <a:latin typeface="Arial"/>
                <a:ea typeface="Arial"/>
                <a:cs typeface="Arial"/>
                <a:sym typeface="Arial"/>
              </a:rPr>
              <a:t>Algoritminis mąstymas</a:t>
            </a:r>
            <a:endParaRPr b="1" sz="2800">
              <a:latin typeface="Arial"/>
              <a:ea typeface="Arial"/>
              <a:cs typeface="Arial"/>
              <a:sym typeface="Arial"/>
            </a:endParaRPr>
          </a:p>
        </p:txBody>
      </p:sp>
      <p:sp>
        <p:nvSpPr>
          <p:cNvPr id="826" name="Google Shape;826;p85"/>
          <p:cNvSpPr txBox="1"/>
          <p:nvPr/>
        </p:nvSpPr>
        <p:spPr>
          <a:xfrm>
            <a:off x="670969" y="1464685"/>
            <a:ext cx="7687800" cy="3294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Kai susiduriame su sudėtinga užduotimi, svarbu ne tik atlikti veiksmus, bet ir juos atlikti teisinga tvarka. Čia ir atsiranda algoritmų kūrimo svarba. Algoritmai suteikia mums aiškią, žingsnis po žingsnio struktūrą, kuri padeda planuoti ir nepasiklysti.</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Algoritmų kūrimas yra žingsnis po žingsnio proceso arba taisyklių rinkinio sukūrimas, siekiant efektyviai ir tiksliai išspręsti problemą ar užbaigti užduotį. Tai apima problemos suskaidymą į mažesnius, valdomus žingsnius, kad būtų užtikrinti optimalūs sprendimai ir aiškus vykdymas.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Ši srauto schema yra paprastas algoritmas, skirtas pereiti gatvę. Ji tikrina šviesoforo spalvą ir teikia aiškų nurodymą: „Eik“ jei žalia, „Lauk“ jei ne. Veiksmai kartojami, kol bus saugu eiti. Tai rodo, kaip algoritmai naudoja loginius žingsnius veiksmams vadovauti.</a:t>
            </a:r>
            <a:endParaRPr b="0" i="0" sz="1400" u="none" cap="none" strike="noStrike">
              <a:solidFill>
                <a:srgbClr val="000000"/>
              </a:solidFill>
              <a:latin typeface="Arial"/>
              <a:ea typeface="Arial"/>
              <a:cs typeface="Arial"/>
              <a:sym typeface="Arial"/>
            </a:endParaRPr>
          </a:p>
        </p:txBody>
      </p:sp>
      <p:sp>
        <p:nvSpPr>
          <p:cNvPr id="827" name="Google Shape;827;p85"/>
          <p:cNvSpPr/>
          <p:nvPr/>
        </p:nvSpPr>
        <p:spPr>
          <a:xfrm>
            <a:off x="956564" y="5276958"/>
            <a:ext cx="10278871" cy="971709"/>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Algoritmų kūrimas yra tarsi recepto užrašymas problemos sprendimui: lengvai sekamas, žingsnis po žingsnio, bet kas gali pakartoti procesą ir gauti tą patį rezultatą.</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828" name="Google Shape;828;p85"/>
          <p:cNvPicPr preferRelativeResize="0"/>
          <p:nvPr/>
        </p:nvPicPr>
        <p:blipFill rotWithShape="1">
          <a:blip r:embed="rId3">
            <a:alphaModFix/>
          </a:blip>
          <a:srcRect b="0" l="0" r="0" t="0"/>
          <a:stretch/>
        </p:blipFill>
        <p:spPr>
          <a:xfrm>
            <a:off x="10710299" y="4674113"/>
            <a:ext cx="1024379" cy="1024379"/>
          </a:xfrm>
          <a:prstGeom prst="rect">
            <a:avLst/>
          </a:prstGeom>
          <a:noFill/>
          <a:ln>
            <a:noFill/>
          </a:ln>
        </p:spPr>
      </p:pic>
      <p:sp>
        <p:nvSpPr>
          <p:cNvPr id="829" name="Google Shape;829;p8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grpSp>
        <p:nvGrpSpPr>
          <p:cNvPr id="830" name="Google Shape;830;p85"/>
          <p:cNvGrpSpPr/>
          <p:nvPr/>
        </p:nvGrpSpPr>
        <p:grpSpPr>
          <a:xfrm>
            <a:off x="8734383" y="1170392"/>
            <a:ext cx="2864862" cy="3396038"/>
            <a:chOff x="8258173" y="1422089"/>
            <a:chExt cx="3505276" cy="4435786"/>
          </a:xfrm>
        </p:grpSpPr>
        <p:sp>
          <p:nvSpPr>
            <p:cNvPr id="831" name="Google Shape;831;p85"/>
            <p:cNvSpPr/>
            <p:nvPr/>
          </p:nvSpPr>
          <p:spPr>
            <a:xfrm>
              <a:off x="8258173" y="5191125"/>
              <a:ext cx="1552575" cy="66675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Eik!</a:t>
              </a:r>
              <a:endParaRPr b="0" i="0" sz="1100" u="none" cap="none" strike="noStrike">
                <a:solidFill>
                  <a:schemeClr val="dk1"/>
                </a:solidFill>
                <a:latin typeface="Arial"/>
                <a:ea typeface="Arial"/>
                <a:cs typeface="Arial"/>
                <a:sym typeface="Arial"/>
              </a:endParaRPr>
            </a:p>
          </p:txBody>
        </p:sp>
        <p:sp>
          <p:nvSpPr>
            <p:cNvPr id="832" name="Google Shape;832;p85"/>
            <p:cNvSpPr/>
            <p:nvPr/>
          </p:nvSpPr>
          <p:spPr>
            <a:xfrm>
              <a:off x="9953625" y="5191125"/>
              <a:ext cx="1552575" cy="66675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Lauk!</a:t>
              </a:r>
              <a:endParaRPr b="0" i="0" sz="1100" u="none" cap="none" strike="noStrike">
                <a:solidFill>
                  <a:schemeClr val="dk1"/>
                </a:solidFill>
                <a:latin typeface="Arial"/>
                <a:ea typeface="Arial"/>
                <a:cs typeface="Arial"/>
                <a:sym typeface="Arial"/>
              </a:endParaRPr>
            </a:p>
          </p:txBody>
        </p:sp>
        <p:sp>
          <p:nvSpPr>
            <p:cNvPr id="833" name="Google Shape;833;p85"/>
            <p:cNvSpPr/>
            <p:nvPr/>
          </p:nvSpPr>
          <p:spPr>
            <a:xfrm>
              <a:off x="8258175" y="3032712"/>
              <a:ext cx="1552573" cy="1040225"/>
            </a:xfrm>
            <a:prstGeom prst="flowChartDecision">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Ar žalia šviesa?</a:t>
              </a:r>
              <a:endParaRPr b="0" i="0" sz="1100" u="none" cap="none" strike="noStrike">
                <a:solidFill>
                  <a:schemeClr val="dk1"/>
                </a:solidFill>
                <a:latin typeface="Arial"/>
                <a:ea typeface="Arial"/>
                <a:cs typeface="Arial"/>
                <a:sym typeface="Arial"/>
              </a:endParaRPr>
            </a:p>
          </p:txBody>
        </p:sp>
        <p:sp>
          <p:nvSpPr>
            <p:cNvPr id="834" name="Google Shape;834;p85"/>
            <p:cNvSpPr/>
            <p:nvPr/>
          </p:nvSpPr>
          <p:spPr>
            <a:xfrm>
              <a:off x="8258174" y="1422089"/>
              <a:ext cx="1552575" cy="66675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Kokia dega šviesaforo  šviesa</a:t>
              </a:r>
              <a:endParaRPr b="0" i="0" sz="1100" u="none" cap="none" strike="noStrike">
                <a:solidFill>
                  <a:schemeClr val="dk1"/>
                </a:solidFill>
                <a:latin typeface="Arial"/>
                <a:ea typeface="Arial"/>
                <a:cs typeface="Arial"/>
                <a:sym typeface="Arial"/>
              </a:endParaRPr>
            </a:p>
          </p:txBody>
        </p:sp>
        <p:cxnSp>
          <p:nvCxnSpPr>
            <p:cNvPr id="835" name="Google Shape;835;p85"/>
            <p:cNvCxnSpPr>
              <a:stCxn id="832" idx="3"/>
            </p:cNvCxnSpPr>
            <p:nvPr/>
          </p:nvCxnSpPr>
          <p:spPr>
            <a:xfrm flipH="1" rot="10800000">
              <a:off x="11506200" y="1755600"/>
              <a:ext cx="257100" cy="3768900"/>
            </a:xfrm>
            <a:prstGeom prst="bentConnector2">
              <a:avLst/>
            </a:prstGeom>
            <a:noFill/>
            <a:ln cap="flat" cmpd="sng" w="9525">
              <a:solidFill>
                <a:schemeClr val="dk1"/>
              </a:solidFill>
              <a:prstDash val="solid"/>
              <a:round/>
              <a:headEnd len="sm" w="sm" type="none"/>
              <a:tailEnd len="med" w="med" type="triangle"/>
            </a:ln>
          </p:spPr>
        </p:cxnSp>
        <p:cxnSp>
          <p:nvCxnSpPr>
            <p:cNvPr id="836" name="Google Shape;836;p85"/>
            <p:cNvCxnSpPr>
              <a:endCxn id="834" idx="3"/>
            </p:cNvCxnSpPr>
            <p:nvPr/>
          </p:nvCxnSpPr>
          <p:spPr>
            <a:xfrm rot="10800000">
              <a:off x="9810749" y="1755464"/>
              <a:ext cx="1952700" cy="0"/>
            </a:xfrm>
            <a:prstGeom prst="straightConnector1">
              <a:avLst/>
            </a:prstGeom>
            <a:noFill/>
            <a:ln cap="flat" cmpd="sng" w="9525">
              <a:solidFill>
                <a:schemeClr val="dk1"/>
              </a:solidFill>
              <a:prstDash val="solid"/>
              <a:round/>
              <a:headEnd len="sm" w="sm" type="none"/>
              <a:tailEnd len="med" w="med" type="triangle"/>
            </a:ln>
          </p:spPr>
        </p:cxnSp>
        <p:cxnSp>
          <p:nvCxnSpPr>
            <p:cNvPr id="837" name="Google Shape;837;p85"/>
            <p:cNvCxnSpPr>
              <a:stCxn id="833" idx="2"/>
              <a:endCxn id="831" idx="0"/>
            </p:cNvCxnSpPr>
            <p:nvPr/>
          </p:nvCxnSpPr>
          <p:spPr>
            <a:xfrm>
              <a:off x="9034462" y="4072937"/>
              <a:ext cx="0" cy="1118100"/>
            </a:xfrm>
            <a:prstGeom prst="straightConnector1">
              <a:avLst/>
            </a:prstGeom>
            <a:noFill/>
            <a:ln cap="flat" cmpd="sng" w="9525">
              <a:solidFill>
                <a:schemeClr val="dk1"/>
              </a:solidFill>
              <a:prstDash val="solid"/>
              <a:round/>
              <a:headEnd len="sm" w="sm" type="none"/>
              <a:tailEnd len="med" w="med" type="triangle"/>
            </a:ln>
          </p:spPr>
        </p:cxnSp>
        <p:cxnSp>
          <p:nvCxnSpPr>
            <p:cNvPr id="838" name="Google Shape;838;p85"/>
            <p:cNvCxnSpPr>
              <a:stCxn id="833" idx="3"/>
              <a:endCxn id="832" idx="0"/>
            </p:cNvCxnSpPr>
            <p:nvPr/>
          </p:nvCxnSpPr>
          <p:spPr>
            <a:xfrm>
              <a:off x="9810748" y="3552825"/>
              <a:ext cx="919200" cy="1638300"/>
            </a:xfrm>
            <a:prstGeom prst="bentConnector2">
              <a:avLst/>
            </a:prstGeom>
            <a:noFill/>
            <a:ln cap="flat" cmpd="sng" w="9525">
              <a:solidFill>
                <a:schemeClr val="dk1"/>
              </a:solidFill>
              <a:prstDash val="solid"/>
              <a:round/>
              <a:headEnd len="sm" w="sm" type="none"/>
              <a:tailEnd len="med" w="med" type="triangle"/>
            </a:ln>
          </p:spPr>
        </p:cxnSp>
        <p:cxnSp>
          <p:nvCxnSpPr>
            <p:cNvPr id="839" name="Google Shape;839;p85"/>
            <p:cNvCxnSpPr>
              <a:stCxn id="834" idx="2"/>
              <a:endCxn id="833" idx="0"/>
            </p:cNvCxnSpPr>
            <p:nvPr/>
          </p:nvCxnSpPr>
          <p:spPr>
            <a:xfrm>
              <a:off x="9034462" y="2088839"/>
              <a:ext cx="0" cy="943800"/>
            </a:xfrm>
            <a:prstGeom prst="straightConnector1">
              <a:avLst/>
            </a:prstGeom>
            <a:noFill/>
            <a:ln cap="flat" cmpd="sng" w="9525">
              <a:solidFill>
                <a:schemeClr val="dk1"/>
              </a:solidFill>
              <a:prstDash val="solid"/>
              <a:round/>
              <a:headEnd len="sm" w="sm" type="none"/>
              <a:tailEnd len="med" w="med" type="triangle"/>
            </a:ln>
          </p:spPr>
        </p:cxnSp>
      </p:gr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45" name="Shape 845"/>
        <p:cNvGrpSpPr/>
        <p:nvPr/>
      </p:nvGrpSpPr>
      <p:grpSpPr>
        <a:xfrm>
          <a:off x="0" y="0"/>
          <a:ext cx="0" cy="0"/>
          <a:chOff x="0" y="0"/>
          <a:chExt cx="0" cy="0"/>
        </a:xfrm>
      </p:grpSpPr>
      <p:sp>
        <p:nvSpPr>
          <p:cNvPr id="846" name="Google Shape;846;p86"/>
          <p:cNvSpPr/>
          <p:nvPr/>
        </p:nvSpPr>
        <p:spPr>
          <a:xfrm>
            <a:off x="4877682" y="3700145"/>
            <a:ext cx="6600826" cy="2550529"/>
          </a:xfrm>
          <a:prstGeom prst="rect">
            <a:avLst/>
          </a:prstGeom>
          <a:solidFill>
            <a:srgbClr val="E7EC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847" name="Google Shape;847;p86"/>
          <p:cNvSpPr txBox="1"/>
          <p:nvPr/>
        </p:nvSpPr>
        <p:spPr>
          <a:xfrm>
            <a:off x="533277" y="942485"/>
            <a:ext cx="11019000" cy="21858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Algoritmų kūrimas padeda mokiniams logiškai spręsti užduotis, žinant, kas po ko seka ir kaip pasiekti sprendimą. Kai besimokantieji pažingsniui eina link rezultato, labiau pasitiki savimi.</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Ką turėtų žinoti mokytojai:</a:t>
            </a:r>
            <a:endParaRPr b="1" i="0" sz="1400" u="none" cap="none" strike="noStrike">
              <a:solidFill>
                <a:srgbClr val="000000"/>
              </a:solidFill>
              <a:latin typeface="Arial"/>
              <a:ea typeface="Arial"/>
              <a:cs typeface="Arial"/>
              <a:sym typeface="Arial"/>
            </a:endParaRPr>
          </a:p>
          <a:p>
            <a:pPr indent="-96838" lvl="1" marL="273050" marR="0" rtl="0" algn="just">
              <a:lnSpc>
                <a:spcPct val="15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Algoritmų kūrimas skatina struktūruotą mąstymą. Besimokantieji tiksliau atlieka veiksmus ir labiau organizuotai.</a:t>
            </a:r>
            <a:endParaRPr b="0" i="0" sz="1400" u="none" cap="none" strike="noStrike">
              <a:solidFill>
                <a:srgbClr val="000000"/>
              </a:solidFill>
              <a:latin typeface="Arial"/>
              <a:ea typeface="Arial"/>
              <a:cs typeface="Arial"/>
              <a:sym typeface="Arial"/>
            </a:endParaRPr>
          </a:p>
          <a:p>
            <a:pPr indent="-96838" lvl="1" marL="273050" marR="0" rtl="0" algn="just">
              <a:lnSpc>
                <a:spcPct val="15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Tai padeda plėtoti planavimo įgūdžius, ypač užduotims, reikalaujančioms sekos ir tikslumo.</a:t>
            </a:r>
            <a:endParaRPr b="0" i="0" sz="1400" u="none" cap="none" strike="noStrike">
              <a:solidFill>
                <a:srgbClr val="000000"/>
              </a:solidFill>
              <a:latin typeface="Arial"/>
              <a:ea typeface="Arial"/>
              <a:cs typeface="Arial"/>
              <a:sym typeface="Arial"/>
            </a:endParaRPr>
          </a:p>
          <a:p>
            <a:pPr indent="-96838" lvl="1" marL="273050" marR="0" rtl="0" algn="just">
              <a:lnSpc>
                <a:spcPct val="15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Algoritmai padeda besimokantiesiems lengviau paaiškinti procesą ir apmąstyti, kas pavyko (arba nepavyko).</a:t>
            </a:r>
            <a:endParaRPr b="0" i="1" sz="1600" u="none" cap="none" strike="noStrike">
              <a:solidFill>
                <a:srgbClr val="000000"/>
              </a:solidFill>
              <a:latin typeface="Arial"/>
              <a:ea typeface="Arial"/>
              <a:cs typeface="Arial"/>
              <a:sym typeface="Arial"/>
            </a:endParaRPr>
          </a:p>
        </p:txBody>
      </p:sp>
      <p:sp>
        <p:nvSpPr>
          <p:cNvPr id="848" name="Google Shape;848;p86"/>
          <p:cNvSpPr txBox="1"/>
          <p:nvPr/>
        </p:nvSpPr>
        <p:spPr>
          <a:xfrm>
            <a:off x="5113094" y="4124224"/>
            <a:ext cx="6129900" cy="20625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Prašykite besimokančiųjų apibūdinti, kaip jie gamina puodelį kavos ar arbatos. Leiskite užrašyti arba pasakyti žingsnius tokiu nuoseklumu, tarsi aiškintų tai žmogui, kuris to niekada nedarė. Tada paklauskite:</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623888" marR="0" rtl="0" algn="just">
              <a:lnSpc>
                <a:spcPct val="100000"/>
              </a:lnSpc>
              <a:spcBef>
                <a:spcPts val="0"/>
              </a:spcBef>
              <a:spcAft>
                <a:spcPts val="0"/>
              </a:spcAft>
              <a:buClr>
                <a:srgbClr val="000000"/>
              </a:buClr>
              <a:buSzPts val="1600"/>
              <a:buFont typeface="Arial"/>
              <a:buNone/>
            </a:pPr>
            <a:r>
              <a:rPr b="0" i="1" lang="en-US" sz="1600" u="none" cap="none" strike="noStrike">
                <a:solidFill>
                  <a:srgbClr val="000000"/>
                </a:solidFill>
                <a:latin typeface="Arial"/>
                <a:ea typeface="Arial"/>
                <a:cs typeface="Arial"/>
                <a:sym typeface="Arial"/>
              </a:rPr>
              <a:t>⮚ Ar žingsniai aiškūs ir teisinga seka?</a:t>
            </a:r>
            <a:endParaRPr b="0" i="1" sz="1400" u="none" cap="none" strike="noStrike">
              <a:solidFill>
                <a:srgbClr val="000000"/>
              </a:solidFill>
              <a:latin typeface="Arial"/>
              <a:ea typeface="Arial"/>
              <a:cs typeface="Arial"/>
              <a:sym typeface="Arial"/>
            </a:endParaRPr>
          </a:p>
          <a:p>
            <a:pPr indent="0" lvl="0" marL="623888" marR="0" rtl="0" algn="just">
              <a:lnSpc>
                <a:spcPct val="100000"/>
              </a:lnSpc>
              <a:spcBef>
                <a:spcPts val="0"/>
              </a:spcBef>
              <a:spcAft>
                <a:spcPts val="0"/>
              </a:spcAft>
              <a:buClr>
                <a:srgbClr val="000000"/>
              </a:buClr>
              <a:buSzPts val="1600"/>
              <a:buFont typeface="Arial"/>
              <a:buNone/>
            </a:pPr>
            <a:r>
              <a:rPr b="0" i="1" lang="en-US" sz="1600" u="none" cap="none" strike="noStrike">
                <a:solidFill>
                  <a:srgbClr val="000000"/>
                </a:solidFill>
                <a:latin typeface="Arial"/>
                <a:ea typeface="Arial"/>
                <a:cs typeface="Arial"/>
                <a:sym typeface="Arial"/>
              </a:rPr>
              <a:t>⮚ Ar kas nors galėtų tiksliai sekti jūsų nurodymus?</a:t>
            </a:r>
            <a:endParaRPr b="0" i="1" sz="1400" u="none" cap="none" strike="noStrike">
              <a:solidFill>
                <a:srgbClr val="000000"/>
              </a:solidFill>
              <a:latin typeface="Arial"/>
              <a:ea typeface="Arial"/>
              <a:cs typeface="Arial"/>
              <a:sym typeface="Arial"/>
            </a:endParaRPr>
          </a:p>
          <a:p>
            <a:pPr indent="0" lvl="0" marL="623888" marR="0" rtl="0" algn="just">
              <a:lnSpc>
                <a:spcPct val="100000"/>
              </a:lnSpc>
              <a:spcBef>
                <a:spcPts val="0"/>
              </a:spcBef>
              <a:spcAft>
                <a:spcPts val="0"/>
              </a:spcAft>
              <a:buClr>
                <a:srgbClr val="000000"/>
              </a:buClr>
              <a:buSzPts val="1600"/>
              <a:buFont typeface="Arial"/>
              <a:buNone/>
            </a:pPr>
            <a:r>
              <a:rPr b="0" i="1" lang="en-US" sz="1600" u="none" cap="none" strike="noStrike">
                <a:solidFill>
                  <a:srgbClr val="000000"/>
                </a:solidFill>
                <a:latin typeface="Arial"/>
                <a:ea typeface="Arial"/>
                <a:cs typeface="Arial"/>
                <a:sym typeface="Arial"/>
              </a:rPr>
              <a:t>⮚ Ar yra kažkas, ko trūksta ir galėtų sukelti painiavą?</a:t>
            </a:r>
            <a:endParaRPr b="0" i="1" sz="1400" u="none" cap="none" strike="noStrike">
              <a:solidFill>
                <a:srgbClr val="000000"/>
              </a:solidFill>
              <a:latin typeface="Arial"/>
              <a:ea typeface="Arial"/>
              <a:cs typeface="Arial"/>
              <a:sym typeface="Arial"/>
            </a:endParaRPr>
          </a:p>
        </p:txBody>
      </p:sp>
      <p:sp>
        <p:nvSpPr>
          <p:cNvPr id="849" name="Google Shape;849;p86"/>
          <p:cNvSpPr txBox="1"/>
          <p:nvPr/>
        </p:nvSpPr>
        <p:spPr>
          <a:xfrm>
            <a:off x="5113094" y="3755608"/>
            <a:ext cx="613000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Idėjos mokytojo veiklai</a:t>
            </a:r>
            <a:endParaRPr b="0" i="0" sz="1400" u="none" cap="none" strike="noStrike">
              <a:solidFill>
                <a:srgbClr val="000000"/>
              </a:solidFill>
              <a:latin typeface="Arial"/>
              <a:ea typeface="Arial"/>
              <a:cs typeface="Arial"/>
              <a:sym typeface="Arial"/>
            </a:endParaRPr>
          </a:p>
        </p:txBody>
      </p:sp>
      <p:pic>
        <p:nvPicPr>
          <p:cNvPr descr="Calendario&#10;&#10;El contenido generado por IA puede ser incorrecto." id="850" name="Google Shape;850;p86"/>
          <p:cNvPicPr preferRelativeResize="0"/>
          <p:nvPr/>
        </p:nvPicPr>
        <p:blipFill rotWithShape="1">
          <a:blip r:embed="rId3">
            <a:alphaModFix/>
          </a:blip>
          <a:srcRect b="0" l="0" r="0" t="0"/>
          <a:stretch/>
        </p:blipFill>
        <p:spPr>
          <a:xfrm>
            <a:off x="997411" y="3594694"/>
            <a:ext cx="3016496" cy="3016496"/>
          </a:xfrm>
          <a:prstGeom prst="rect">
            <a:avLst/>
          </a:prstGeom>
          <a:noFill/>
          <a:ln>
            <a:noFill/>
          </a:ln>
        </p:spPr>
      </p:pic>
      <p:sp>
        <p:nvSpPr>
          <p:cNvPr id="851" name="Google Shape;851;p8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852" name="Google Shape;852;p86"/>
          <p:cNvSpPr txBox="1"/>
          <p:nvPr>
            <p:ph type="title"/>
          </p:nvPr>
        </p:nvSpPr>
        <p:spPr>
          <a:xfrm>
            <a:off x="3293364" y="32012"/>
            <a:ext cx="5605272" cy="914400"/>
          </a:xfrm>
          <a:prstGeom prst="rect">
            <a:avLst/>
          </a:prstGeom>
          <a:noFill/>
          <a:ln>
            <a:noFill/>
          </a:ln>
        </p:spPr>
        <p:txBody>
          <a:bodyPr anchorCtr="0" anchor="b" bIns="45700" lIns="91425" spcFirstLastPara="1" rIns="91425" wrap="square" tIns="45700">
            <a:noAutofit/>
          </a:bodyPr>
          <a:lstStyle/>
          <a:p>
            <a:pPr indent="0" lvl="0" marL="0" rtl="0" algn="ctr">
              <a:lnSpc>
                <a:spcPct val="114000"/>
              </a:lnSpc>
              <a:spcBef>
                <a:spcPts val="0"/>
              </a:spcBef>
              <a:spcAft>
                <a:spcPts val="0"/>
              </a:spcAft>
              <a:buClr>
                <a:srgbClr val="243131"/>
              </a:buClr>
              <a:buSzPts val="1260"/>
              <a:buFont typeface="Arial"/>
              <a:buNone/>
            </a:pPr>
            <a:r>
              <a:rPr b="1" lang="en-US" sz="3200">
                <a:latin typeface="Arial"/>
                <a:ea typeface="Arial"/>
                <a:cs typeface="Arial"/>
                <a:sym typeface="Arial"/>
              </a:rPr>
              <a:t>Algoritminis mąstymas</a:t>
            </a:r>
            <a:endParaRPr b="1" sz="2800">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58" name="Shape 858"/>
        <p:cNvGrpSpPr/>
        <p:nvPr/>
      </p:nvGrpSpPr>
      <p:grpSpPr>
        <a:xfrm>
          <a:off x="0" y="0"/>
          <a:ext cx="0" cy="0"/>
          <a:chOff x="0" y="0"/>
          <a:chExt cx="0" cy="0"/>
        </a:xfrm>
      </p:grpSpPr>
      <p:sp>
        <p:nvSpPr>
          <p:cNvPr id="859" name="Google Shape;859;p87"/>
          <p:cNvSpPr/>
          <p:nvPr/>
        </p:nvSpPr>
        <p:spPr>
          <a:xfrm>
            <a:off x="586502" y="5187384"/>
            <a:ext cx="10965772" cy="988088"/>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Mokykite mokinius mąstyti etapais. Aiškūs nurodymai padės jiems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dirbti efektyviau ir spręsti problemas be trukdžių.</a:t>
            </a:r>
            <a:endParaRPr b="0" i="0" sz="1600" u="none" cap="none" strike="noStrike">
              <a:solidFill>
                <a:srgbClr val="FFFFFF"/>
              </a:solidFill>
              <a:latin typeface="Arial"/>
              <a:ea typeface="Arial"/>
              <a:cs typeface="Arial"/>
              <a:sym typeface="Arial"/>
            </a:endParaRPr>
          </a:p>
        </p:txBody>
      </p:sp>
      <p:sp>
        <p:nvSpPr>
          <p:cNvPr id="860" name="Google Shape;860;p87"/>
          <p:cNvSpPr txBox="1"/>
          <p:nvPr/>
        </p:nvSpPr>
        <p:spPr>
          <a:xfrm>
            <a:off x="586500" y="1322362"/>
            <a:ext cx="11019000" cy="360094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Pavyzdys iš realaus gyvenimo:</a:t>
            </a:r>
            <a:endParaRPr b="1" i="0" sz="1600" u="none" cap="none" strike="noStrike">
              <a:solidFill>
                <a:srgbClr val="000000"/>
              </a:solidFill>
              <a:latin typeface="Arial"/>
              <a:ea typeface="Arial"/>
              <a:cs typeface="Arial"/>
              <a:sym typeface="Arial"/>
            </a:endParaRPr>
          </a:p>
          <a:p>
            <a:pPr indent="0" lvl="0" marL="0" marR="0" rtl="0" algn="just">
              <a:lnSpc>
                <a:spcPct val="100000"/>
              </a:lnSpc>
              <a:spcBef>
                <a:spcPts val="6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Maisto gaminimo receptas gali būti pateiktas kaip </a:t>
            </a:r>
            <a:r>
              <a:rPr b="0" i="0" lang="en-US" sz="1600" u="none" cap="none" strike="noStrike">
                <a:solidFill>
                  <a:schemeClr val="dk1"/>
                </a:solidFill>
                <a:latin typeface="Arial"/>
                <a:ea typeface="Arial"/>
                <a:cs typeface="Arial"/>
                <a:sym typeface="Arial"/>
              </a:rPr>
              <a:t>algoritmas</a:t>
            </a:r>
            <a:r>
              <a:rPr b="0" i="0" lang="en-US" sz="1600" u="none" cap="none" strike="noStrike">
                <a:solidFill>
                  <a:srgbClr val="000000"/>
                </a:solidFill>
                <a:latin typeface="Arial"/>
                <a:ea typeface="Arial"/>
                <a:cs typeface="Arial"/>
                <a:sym typeface="Arial"/>
              </a:rPr>
              <a:t>: pateikiamos instrukcijos pažingsniui, kaip pasiekti konkretų rezultatą (pagaminti patiekalą).</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Technologijos pritaikymo pavyzdys:</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6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Paieškos sistemos naudoja algoritmus, kad pagal įvestus raktažodžius gautų atitinkamus rezultatus.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Arial"/>
                <a:ea typeface="Arial"/>
                <a:cs typeface="Arial"/>
                <a:sym typeface="Arial"/>
              </a:rPr>
              <a:t>Patarimai mokytojui:</a:t>
            </a:r>
            <a:endParaRPr b="1" i="0" sz="1600" u="none" cap="none" strike="noStrike">
              <a:solidFill>
                <a:srgbClr val="000000"/>
              </a:solidFill>
              <a:latin typeface="Arial"/>
              <a:ea typeface="Arial"/>
              <a:cs typeface="Arial"/>
              <a:sym typeface="Arial"/>
            </a:endParaRPr>
          </a:p>
          <a:p>
            <a:pPr indent="-285750" lvl="0" marL="285750" marR="0" rtl="0" algn="just">
              <a:lnSpc>
                <a:spcPct val="100000"/>
              </a:lnSpc>
              <a:spcBef>
                <a:spcPts val="12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Paklauskite besimokančiųjų, kas nutiks, jei vienas žingsnis bus praleistas arba atliktas ne pagal nustatytą tvarką?</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Paprašykite besimokančiųjų parašyti paprastos užduoties instrukcijas ir patikrinti, ar kiti gali jų laikytis. Tada paklauskite:</a:t>
            </a:r>
            <a:r>
              <a:rPr b="0" i="1" lang="en-US" sz="1600" u="none" cap="none" strike="noStrike">
                <a:solidFill>
                  <a:srgbClr val="000000"/>
                </a:solidFill>
                <a:latin typeface="Arial"/>
                <a:ea typeface="Arial"/>
                <a:cs typeface="Arial"/>
                <a:sym typeface="Arial"/>
              </a:rPr>
              <a:t> ko trūko arba kas buvo neaišku?</a:t>
            </a:r>
            <a:endParaRPr b="0" i="1"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Naudokite srauto diagramas, kad vizualizuotumėte sprendimų priėmimo procesus, tada paklauskite: </a:t>
            </a:r>
            <a:r>
              <a:rPr b="0" i="1" lang="en-US" sz="1600" u="none" cap="none" strike="noStrike">
                <a:solidFill>
                  <a:srgbClr val="000000"/>
                </a:solidFill>
                <a:latin typeface="Arial"/>
                <a:ea typeface="Arial"/>
                <a:cs typeface="Arial"/>
                <a:sym typeface="Arial"/>
              </a:rPr>
              <a:t>kada pasirinkimai turi įtakos rezultatui?</a:t>
            </a:r>
            <a:endParaRPr b="0" i="1" sz="1400" u="none" cap="none" strike="noStrike">
              <a:solidFill>
                <a:srgbClr val="000000"/>
              </a:solidFill>
              <a:latin typeface="Arial"/>
              <a:ea typeface="Arial"/>
              <a:cs typeface="Arial"/>
              <a:sym typeface="Arial"/>
            </a:endParaRPr>
          </a:p>
        </p:txBody>
      </p:sp>
      <p:pic>
        <p:nvPicPr>
          <p:cNvPr descr="Icono&#10;&#10;Descripción generada automáticamente" id="861" name="Google Shape;861;p87"/>
          <p:cNvPicPr preferRelativeResize="0"/>
          <p:nvPr/>
        </p:nvPicPr>
        <p:blipFill rotWithShape="1">
          <a:blip r:embed="rId3">
            <a:alphaModFix/>
          </a:blip>
          <a:srcRect b="0" l="0" r="0" t="0"/>
          <a:stretch/>
        </p:blipFill>
        <p:spPr>
          <a:xfrm>
            <a:off x="11031239" y="4923307"/>
            <a:ext cx="1024379" cy="1024379"/>
          </a:xfrm>
          <a:prstGeom prst="rect">
            <a:avLst/>
          </a:prstGeom>
          <a:noFill/>
          <a:ln>
            <a:noFill/>
          </a:ln>
        </p:spPr>
      </p:pic>
      <p:sp>
        <p:nvSpPr>
          <p:cNvPr id="862" name="Google Shape;862;p8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863" name="Google Shape;863;p87"/>
          <p:cNvSpPr txBox="1"/>
          <p:nvPr>
            <p:ph type="title"/>
          </p:nvPr>
        </p:nvSpPr>
        <p:spPr>
          <a:xfrm>
            <a:off x="3293364" y="32012"/>
            <a:ext cx="5605272" cy="914400"/>
          </a:xfrm>
          <a:prstGeom prst="rect">
            <a:avLst/>
          </a:prstGeom>
          <a:noFill/>
          <a:ln>
            <a:noFill/>
          </a:ln>
        </p:spPr>
        <p:txBody>
          <a:bodyPr anchorCtr="0" anchor="b" bIns="45700" lIns="91425" spcFirstLastPara="1" rIns="91425" wrap="square" tIns="45700">
            <a:noAutofit/>
          </a:bodyPr>
          <a:lstStyle/>
          <a:p>
            <a:pPr indent="0" lvl="0" marL="0" rtl="0" algn="ctr">
              <a:lnSpc>
                <a:spcPct val="114000"/>
              </a:lnSpc>
              <a:spcBef>
                <a:spcPts val="0"/>
              </a:spcBef>
              <a:spcAft>
                <a:spcPts val="0"/>
              </a:spcAft>
              <a:buClr>
                <a:srgbClr val="243131"/>
              </a:buClr>
              <a:buSzPts val="1260"/>
              <a:buFont typeface="Arial"/>
              <a:buNone/>
            </a:pPr>
            <a:r>
              <a:rPr b="1" lang="en-US" sz="3200">
                <a:latin typeface="Arial"/>
                <a:ea typeface="Arial"/>
                <a:cs typeface="Arial"/>
                <a:sym typeface="Arial"/>
              </a:rPr>
              <a:t>Algoritminis mąstymas</a:t>
            </a:r>
            <a:endParaRPr b="1" sz="2800">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9" name="Shape 869"/>
        <p:cNvGrpSpPr/>
        <p:nvPr/>
      </p:nvGrpSpPr>
      <p:grpSpPr>
        <a:xfrm>
          <a:off x="0" y="0"/>
          <a:ext cx="0" cy="0"/>
          <a:chOff x="0" y="0"/>
          <a:chExt cx="0" cy="0"/>
        </a:xfrm>
      </p:grpSpPr>
      <p:pic>
        <p:nvPicPr>
          <p:cNvPr id="870" name="Google Shape;870;p88"/>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871" name="Google Shape;871;p88"/>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5 SKYRIUS </a:t>
            </a:r>
            <a:endParaRPr>
              <a:latin typeface="Arial"/>
              <a:ea typeface="Arial"/>
              <a:cs typeface="Arial"/>
              <a:sym typeface="Arial"/>
            </a:endParaRPr>
          </a:p>
        </p:txBody>
      </p:sp>
      <p:sp>
        <p:nvSpPr>
          <p:cNvPr id="872" name="Google Shape;872;p88"/>
          <p:cNvSpPr txBox="1"/>
          <p:nvPr>
            <p:ph idx="1" type="body"/>
          </p:nvPr>
        </p:nvSpPr>
        <p:spPr>
          <a:xfrm>
            <a:off x="7546848" y="3615661"/>
            <a:ext cx="3218688"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Informatinis mąstymas Europos švietimo struktūroje</a:t>
            </a:r>
            <a:endParaRPr>
              <a:latin typeface="Arial"/>
              <a:ea typeface="Arial"/>
              <a:cs typeface="Arial"/>
              <a:sym typeface="Arial"/>
            </a:endParaRPr>
          </a:p>
        </p:txBody>
      </p:sp>
      <p:sp>
        <p:nvSpPr>
          <p:cNvPr id="873" name="Google Shape;873;p88"/>
          <p:cNvSpPr txBox="1"/>
          <p:nvPr/>
        </p:nvSpPr>
        <p:spPr>
          <a:xfrm>
            <a:off x="11116340" y="6443434"/>
            <a:ext cx="871868"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000000"/>
                </a:solidFill>
                <a:latin typeface="Gill Sans"/>
                <a:ea typeface="Gill Sans"/>
                <a:cs typeface="Gill Sans"/>
                <a:sym typeface="Gill Sans"/>
              </a:rPr>
              <a:t>‹#›</a:t>
            </a:fld>
            <a:endParaRPr b="0" i="0" sz="900" u="none" cap="none" strike="noStrike">
              <a:solidFill>
                <a:srgbClr val="000000"/>
              </a:solidFill>
              <a:latin typeface="Gill Sans"/>
              <a:ea typeface="Gill Sans"/>
              <a:cs typeface="Gill Sans"/>
              <a:sym typeface="Gill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8" name="Shape 878"/>
        <p:cNvGrpSpPr/>
        <p:nvPr/>
      </p:nvGrpSpPr>
      <p:grpSpPr>
        <a:xfrm>
          <a:off x="0" y="0"/>
          <a:ext cx="0" cy="0"/>
          <a:chOff x="0" y="0"/>
          <a:chExt cx="0" cy="0"/>
        </a:xfrm>
      </p:grpSpPr>
      <p:sp>
        <p:nvSpPr>
          <p:cNvPr id="879" name="Google Shape;879;p89"/>
          <p:cNvSpPr txBox="1"/>
          <p:nvPr>
            <p:ph type="title"/>
          </p:nvPr>
        </p:nvSpPr>
        <p:spPr>
          <a:xfrm>
            <a:off x="1352550" y="699509"/>
            <a:ext cx="9486900" cy="725118"/>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2"/>
              </a:buClr>
              <a:buSzPts val="3200"/>
              <a:buFont typeface="Sorts Mill Goudy"/>
              <a:buNone/>
            </a:pPr>
            <a:r>
              <a:rPr b="1" lang="en-US" sz="2800">
                <a:latin typeface="Arial"/>
                <a:ea typeface="Arial"/>
                <a:cs typeface="Arial"/>
                <a:sym typeface="Arial"/>
              </a:rPr>
              <a:t>Dabartinė IM situacija Europoje</a:t>
            </a:r>
            <a:endParaRPr b="1" sz="2800">
              <a:latin typeface="Arial"/>
              <a:ea typeface="Arial"/>
              <a:cs typeface="Arial"/>
              <a:sym typeface="Arial"/>
            </a:endParaRPr>
          </a:p>
        </p:txBody>
      </p:sp>
      <p:sp>
        <p:nvSpPr>
          <p:cNvPr id="880" name="Google Shape;880;p89"/>
          <p:cNvSpPr txBox="1"/>
          <p:nvPr>
            <p:ph idx="1" type="body"/>
          </p:nvPr>
        </p:nvSpPr>
        <p:spPr>
          <a:xfrm>
            <a:off x="999984" y="1712902"/>
            <a:ext cx="6847479" cy="4322759"/>
          </a:xfrm>
          <a:prstGeom prst="rect">
            <a:avLst/>
          </a:prstGeom>
          <a:noFill/>
          <a:ln>
            <a:noFill/>
          </a:ln>
        </p:spPr>
        <p:txBody>
          <a:bodyPr anchorCtr="0" anchor="t" bIns="45700" lIns="91425" spcFirstLastPara="1" rIns="91425" wrap="square" tIns="45700">
            <a:normAutofit/>
          </a:bodyPr>
          <a:lstStyle/>
          <a:p>
            <a:pPr indent="-28575" lvl="0" marL="177800" rtl="0" algn="just">
              <a:lnSpc>
                <a:spcPct val="100000"/>
              </a:lnSpc>
              <a:spcBef>
                <a:spcPts val="1000"/>
              </a:spcBef>
              <a:spcAft>
                <a:spcPts val="0"/>
              </a:spcAft>
              <a:buSzPts val="1260"/>
              <a:buNone/>
            </a:pPr>
            <a:r>
              <a:rPr lang="en-US" sz="1600">
                <a:latin typeface="Arial"/>
                <a:ea typeface="Arial"/>
                <a:cs typeface="Arial"/>
                <a:sym typeface="Arial"/>
              </a:rPr>
              <a:t>Pastaraisiais metais Europos švietimo srityje diskutuojama apie informatinį  mąstymą dėl jo galimybių ugdyti tokius svarbius įgūdžius, tokius kaip kritinis mąstymas ir problemų sprendimas. Tačiau IM dažniausiai taikomas privalomojo pradinio ir vidurinio ugdymo lygmenyse, o suaugusiųjų švietimas liko nuošalyje.</a:t>
            </a:r>
            <a:endParaRPr/>
          </a:p>
          <a:p>
            <a:pPr indent="-28575" lvl="0" marL="177800" rtl="0" algn="just">
              <a:lnSpc>
                <a:spcPct val="100000"/>
              </a:lnSpc>
              <a:spcBef>
                <a:spcPts val="1000"/>
              </a:spcBef>
              <a:spcAft>
                <a:spcPts val="0"/>
              </a:spcAft>
              <a:buSzPts val="1260"/>
              <a:buNone/>
            </a:pPr>
            <a:r>
              <a:rPr lang="en-US" sz="1600">
                <a:latin typeface="Arial"/>
                <a:ea typeface="Arial"/>
                <a:cs typeface="Arial"/>
                <a:sym typeface="Arial"/>
              </a:rPr>
              <a:t>Nuo 2018 m. Europos Komisija pripažino informatinio mąstymo, kaip pagrindinio XXI a. skaitmeninių gebėjimų komponento, svarbą. Vykdydama Skaitmeninio švietimo veiksmų planą (2021-2027 m.), Europos Komisija aktyviai skatino informatinio mąstymo integravimą į švietimo sistemas, siekiant piliečius geriau parengti skaitmeninei transformacijai.</a:t>
            </a:r>
            <a:endParaRPr/>
          </a:p>
          <a:p>
            <a:pPr indent="-28575" lvl="0" marL="177800" rtl="0" algn="just">
              <a:lnSpc>
                <a:spcPct val="100000"/>
              </a:lnSpc>
              <a:spcBef>
                <a:spcPts val="1000"/>
              </a:spcBef>
              <a:spcAft>
                <a:spcPts val="0"/>
              </a:spcAft>
              <a:buSzPts val="1260"/>
              <a:buNone/>
            </a:pPr>
            <a:r>
              <a:rPr lang="en-US" sz="1600">
                <a:latin typeface="Arial"/>
                <a:ea typeface="Arial"/>
                <a:cs typeface="Arial"/>
                <a:sym typeface="Arial"/>
              </a:rPr>
              <a:t>Daugumoje Europos šalių vis dar nėra aiškios strategijos, kaip įtraukti IM į suaugusiųjų mokymo programas, nors tai viena iš svarbiausių gebėjimų, užtikrinančių įsidarbinimo galimybes ir skaitmeninį pilietiškumą. </a:t>
            </a:r>
            <a:endParaRPr/>
          </a:p>
        </p:txBody>
      </p:sp>
      <p:sp>
        <p:nvSpPr>
          <p:cNvPr id="881" name="Google Shape;881;p8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pic>
        <p:nvPicPr>
          <p:cNvPr descr="Imagen que contiene firmar, dibujo, calle, palo&#10;&#10;El contenido generado por IA puede ser incorrecto." id="882" name="Google Shape;882;p89"/>
          <p:cNvPicPr preferRelativeResize="0"/>
          <p:nvPr/>
        </p:nvPicPr>
        <p:blipFill rotWithShape="1">
          <a:blip r:embed="rId3">
            <a:alphaModFix/>
          </a:blip>
          <a:srcRect b="0" l="0" r="0" t="0"/>
          <a:stretch/>
        </p:blipFill>
        <p:spPr>
          <a:xfrm>
            <a:off x="7619436" y="1573199"/>
            <a:ext cx="3711602" cy="3711602"/>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86" name="Shape 886"/>
        <p:cNvGrpSpPr/>
        <p:nvPr/>
      </p:nvGrpSpPr>
      <p:grpSpPr>
        <a:xfrm>
          <a:off x="0" y="0"/>
          <a:ext cx="0" cy="0"/>
          <a:chOff x="0" y="0"/>
          <a:chExt cx="0" cy="0"/>
        </a:xfrm>
      </p:grpSpPr>
      <p:sp>
        <p:nvSpPr>
          <p:cNvPr id="887" name="Google Shape;887;p9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888" name="Google Shape;888;p90"/>
          <p:cNvSpPr txBox="1"/>
          <p:nvPr/>
        </p:nvSpPr>
        <p:spPr>
          <a:xfrm>
            <a:off x="501666" y="566966"/>
            <a:ext cx="11109666"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2"/>
                </a:solidFill>
                <a:latin typeface="Arial"/>
                <a:ea typeface="Arial"/>
                <a:cs typeface="Arial"/>
                <a:sym typeface="Arial"/>
              </a:rPr>
              <a:t>Kurios Europos šalys pirmauja taikydamos informatinį mąstymą?</a:t>
            </a:r>
            <a:endParaRPr b="1" i="0" sz="2400" u="none" cap="none" strike="noStrike">
              <a:solidFill>
                <a:schemeClr val="dk2"/>
              </a:solidFill>
              <a:latin typeface="Arial"/>
              <a:ea typeface="Arial"/>
              <a:cs typeface="Arial"/>
              <a:sym typeface="Arial"/>
            </a:endParaRPr>
          </a:p>
        </p:txBody>
      </p:sp>
      <p:sp>
        <p:nvSpPr>
          <p:cNvPr id="889" name="Google Shape;889;p90"/>
          <p:cNvSpPr/>
          <p:nvPr/>
        </p:nvSpPr>
        <p:spPr>
          <a:xfrm>
            <a:off x="625465" y="1926038"/>
            <a:ext cx="1810184" cy="1810664"/>
          </a:xfrm>
          <a:prstGeom prst="flowChartProcess">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0" name="Google Shape;890;p90"/>
          <p:cNvSpPr/>
          <p:nvPr/>
        </p:nvSpPr>
        <p:spPr>
          <a:xfrm>
            <a:off x="417463" y="1723073"/>
            <a:ext cx="1810184" cy="1810664"/>
          </a:xfrm>
          <a:prstGeom prst="rect">
            <a:avLst/>
          </a:prstGeom>
          <a:noFill/>
          <a:ln cap="flat" cmpd="sng" w="38100">
            <a:solidFill>
              <a:srgbClr val="AABEB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1" name="Google Shape;891;p90"/>
          <p:cNvSpPr/>
          <p:nvPr/>
        </p:nvSpPr>
        <p:spPr>
          <a:xfrm rot="5400000">
            <a:off x="2358970" y="2715249"/>
            <a:ext cx="354604" cy="232243"/>
          </a:xfrm>
          <a:prstGeom prst="triangle">
            <a:avLst>
              <a:gd fmla="val 50000" name="adj"/>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2" name="Google Shape;892;p90"/>
          <p:cNvSpPr txBox="1"/>
          <p:nvPr/>
        </p:nvSpPr>
        <p:spPr>
          <a:xfrm>
            <a:off x="761999" y="1926050"/>
            <a:ext cx="13551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Estija</a:t>
            </a:r>
            <a:endParaRPr b="0" i="0" sz="1400" u="none" cap="none" strike="noStrike">
              <a:solidFill>
                <a:srgbClr val="000000"/>
              </a:solidFill>
              <a:latin typeface="Arial"/>
              <a:ea typeface="Arial"/>
              <a:cs typeface="Arial"/>
              <a:sym typeface="Arial"/>
            </a:endParaRPr>
          </a:p>
        </p:txBody>
      </p:sp>
      <p:sp>
        <p:nvSpPr>
          <p:cNvPr id="893" name="Google Shape;893;p90"/>
          <p:cNvSpPr/>
          <p:nvPr/>
        </p:nvSpPr>
        <p:spPr>
          <a:xfrm>
            <a:off x="2929261" y="1926038"/>
            <a:ext cx="1810184" cy="1810664"/>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4" name="Google Shape;894;p90"/>
          <p:cNvSpPr/>
          <p:nvPr/>
        </p:nvSpPr>
        <p:spPr>
          <a:xfrm>
            <a:off x="2721259" y="1723073"/>
            <a:ext cx="1810184" cy="1810664"/>
          </a:xfrm>
          <a:prstGeom prst="rect">
            <a:avLst/>
          </a:prstGeom>
          <a:noFill/>
          <a:ln cap="flat" cmpd="sng" w="38100">
            <a:solidFill>
              <a:srgbClr val="AABEB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5" name="Google Shape;895;p90"/>
          <p:cNvSpPr/>
          <p:nvPr/>
        </p:nvSpPr>
        <p:spPr>
          <a:xfrm rot="5400000">
            <a:off x="4662954" y="2715249"/>
            <a:ext cx="354604" cy="232243"/>
          </a:xfrm>
          <a:prstGeom prst="triangle">
            <a:avLst>
              <a:gd fmla="val 50000" name="adj"/>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6" name="Google Shape;896;p90"/>
          <p:cNvSpPr txBox="1"/>
          <p:nvPr/>
        </p:nvSpPr>
        <p:spPr>
          <a:xfrm>
            <a:off x="2929249" y="1926050"/>
            <a:ext cx="14349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Suomija</a:t>
            </a:r>
            <a:endParaRPr b="1" i="0" sz="2800" u="none" cap="none" strike="noStrike">
              <a:solidFill>
                <a:schemeClr val="dk1"/>
              </a:solidFill>
              <a:latin typeface="Arial"/>
              <a:ea typeface="Arial"/>
              <a:cs typeface="Arial"/>
              <a:sym typeface="Arial"/>
            </a:endParaRPr>
          </a:p>
        </p:txBody>
      </p:sp>
      <p:sp>
        <p:nvSpPr>
          <p:cNvPr id="897" name="Google Shape;897;p90"/>
          <p:cNvSpPr/>
          <p:nvPr/>
        </p:nvSpPr>
        <p:spPr>
          <a:xfrm>
            <a:off x="5233056" y="1926038"/>
            <a:ext cx="1810184" cy="1810664"/>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8" name="Google Shape;898;p90"/>
          <p:cNvSpPr/>
          <p:nvPr/>
        </p:nvSpPr>
        <p:spPr>
          <a:xfrm>
            <a:off x="5025055" y="1723073"/>
            <a:ext cx="1810184" cy="1810664"/>
          </a:xfrm>
          <a:prstGeom prst="rect">
            <a:avLst/>
          </a:prstGeom>
          <a:noFill/>
          <a:ln cap="flat" cmpd="sng" w="38100">
            <a:solidFill>
              <a:srgbClr val="AABEB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9" name="Google Shape;899;p90"/>
          <p:cNvSpPr/>
          <p:nvPr/>
        </p:nvSpPr>
        <p:spPr>
          <a:xfrm rot="5400000">
            <a:off x="6966938" y="2715249"/>
            <a:ext cx="354604" cy="232243"/>
          </a:xfrm>
          <a:prstGeom prst="triangle">
            <a:avLst>
              <a:gd fmla="val 50000" name="adj"/>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00" name="Google Shape;900;p90"/>
          <p:cNvSpPr txBox="1"/>
          <p:nvPr/>
        </p:nvSpPr>
        <p:spPr>
          <a:xfrm>
            <a:off x="5239749" y="1926050"/>
            <a:ext cx="16335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Jungtinė Karalystė</a:t>
            </a:r>
            <a:endParaRPr b="0" i="0" sz="1400" u="none" cap="none" strike="noStrike">
              <a:solidFill>
                <a:srgbClr val="000000"/>
              </a:solidFill>
              <a:latin typeface="Arial"/>
              <a:ea typeface="Arial"/>
              <a:cs typeface="Arial"/>
              <a:sym typeface="Arial"/>
            </a:endParaRPr>
          </a:p>
        </p:txBody>
      </p:sp>
      <p:sp>
        <p:nvSpPr>
          <p:cNvPr id="901" name="Google Shape;901;p90"/>
          <p:cNvSpPr/>
          <p:nvPr/>
        </p:nvSpPr>
        <p:spPr>
          <a:xfrm>
            <a:off x="7536852" y="1926038"/>
            <a:ext cx="1810184" cy="1810664"/>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02" name="Google Shape;902;p90"/>
          <p:cNvSpPr/>
          <p:nvPr/>
        </p:nvSpPr>
        <p:spPr>
          <a:xfrm>
            <a:off x="7328850" y="1723073"/>
            <a:ext cx="1810184" cy="1810664"/>
          </a:xfrm>
          <a:prstGeom prst="rect">
            <a:avLst/>
          </a:prstGeom>
          <a:noFill/>
          <a:ln cap="flat" cmpd="sng" w="38100">
            <a:solidFill>
              <a:srgbClr val="AABEB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03" name="Google Shape;903;p90"/>
          <p:cNvSpPr/>
          <p:nvPr/>
        </p:nvSpPr>
        <p:spPr>
          <a:xfrm rot="5400000">
            <a:off x="9270923" y="2715250"/>
            <a:ext cx="354604" cy="232243"/>
          </a:xfrm>
          <a:prstGeom prst="triangle">
            <a:avLst>
              <a:gd fmla="val 50000" name="adj"/>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04" name="Google Shape;904;p90"/>
          <p:cNvSpPr txBox="1"/>
          <p:nvPr/>
        </p:nvSpPr>
        <p:spPr>
          <a:xfrm>
            <a:off x="7493575" y="1926050"/>
            <a:ext cx="18102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Prancūzija</a:t>
            </a:r>
            <a:endParaRPr b="1" i="0" sz="2800" u="none" cap="none" strike="noStrike">
              <a:solidFill>
                <a:schemeClr val="dk1"/>
              </a:solidFill>
              <a:latin typeface="Arial"/>
              <a:ea typeface="Arial"/>
              <a:cs typeface="Arial"/>
              <a:sym typeface="Arial"/>
            </a:endParaRPr>
          </a:p>
        </p:txBody>
      </p:sp>
      <p:sp>
        <p:nvSpPr>
          <p:cNvPr id="905" name="Google Shape;905;p90"/>
          <p:cNvSpPr/>
          <p:nvPr/>
        </p:nvSpPr>
        <p:spPr>
          <a:xfrm>
            <a:off x="9840649" y="1926038"/>
            <a:ext cx="1810184" cy="1810664"/>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06" name="Google Shape;906;p90"/>
          <p:cNvSpPr/>
          <p:nvPr/>
        </p:nvSpPr>
        <p:spPr>
          <a:xfrm>
            <a:off x="9632647" y="1713000"/>
            <a:ext cx="1810184" cy="1810664"/>
          </a:xfrm>
          <a:prstGeom prst="rect">
            <a:avLst/>
          </a:prstGeom>
          <a:noFill/>
          <a:ln cap="flat" cmpd="sng" w="38100">
            <a:solidFill>
              <a:srgbClr val="AABEB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07" name="Google Shape;907;p90"/>
          <p:cNvSpPr txBox="1"/>
          <p:nvPr/>
        </p:nvSpPr>
        <p:spPr>
          <a:xfrm>
            <a:off x="9873645" y="1926038"/>
            <a:ext cx="151996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Vokietija</a:t>
            </a:r>
            <a:endParaRPr b="0" i="0" sz="1400" u="none" cap="none" strike="noStrike">
              <a:solidFill>
                <a:srgbClr val="000000"/>
              </a:solidFill>
              <a:latin typeface="Arial"/>
              <a:ea typeface="Arial"/>
              <a:cs typeface="Arial"/>
              <a:sym typeface="Arial"/>
            </a:endParaRPr>
          </a:p>
        </p:txBody>
      </p:sp>
      <p:pic>
        <p:nvPicPr>
          <p:cNvPr descr="Icono&#10;&#10;El contenido generado por IA puede ser incorrecto." id="908" name="Google Shape;908;p90"/>
          <p:cNvPicPr preferRelativeResize="0"/>
          <p:nvPr/>
        </p:nvPicPr>
        <p:blipFill rotWithShape="1">
          <a:blip r:embed="rId3">
            <a:alphaModFix/>
          </a:blip>
          <a:srcRect b="0" l="0" r="0" t="0"/>
          <a:stretch/>
        </p:blipFill>
        <p:spPr>
          <a:xfrm>
            <a:off x="877581" y="2251521"/>
            <a:ext cx="1090778" cy="1090778"/>
          </a:xfrm>
          <a:prstGeom prst="rect">
            <a:avLst/>
          </a:prstGeom>
          <a:noFill/>
          <a:ln>
            <a:noFill/>
          </a:ln>
        </p:spPr>
      </p:pic>
      <p:pic>
        <p:nvPicPr>
          <p:cNvPr descr="Icono&#10;&#10;El contenido generado por IA puede ser incorrecto." id="909" name="Google Shape;909;p90"/>
          <p:cNvPicPr preferRelativeResize="0"/>
          <p:nvPr/>
        </p:nvPicPr>
        <p:blipFill rotWithShape="1">
          <a:blip r:embed="rId4">
            <a:alphaModFix/>
          </a:blip>
          <a:srcRect b="0" l="0" r="0" t="0"/>
          <a:stretch/>
        </p:blipFill>
        <p:spPr>
          <a:xfrm>
            <a:off x="3219512" y="2251510"/>
            <a:ext cx="1090800" cy="1090800"/>
          </a:xfrm>
          <a:prstGeom prst="rect">
            <a:avLst/>
          </a:prstGeom>
          <a:noFill/>
          <a:ln>
            <a:noFill/>
          </a:ln>
        </p:spPr>
      </p:pic>
      <p:pic>
        <p:nvPicPr>
          <p:cNvPr descr="Logotipo&#10;&#10;El contenido generado por IA puede ser incorrecto." id="910" name="Google Shape;910;p90"/>
          <p:cNvPicPr preferRelativeResize="0"/>
          <p:nvPr/>
        </p:nvPicPr>
        <p:blipFill rotWithShape="1">
          <a:blip r:embed="rId5">
            <a:alphaModFix/>
          </a:blip>
          <a:srcRect b="0" l="0" r="0" t="0"/>
          <a:stretch/>
        </p:blipFill>
        <p:spPr>
          <a:xfrm>
            <a:off x="5483253" y="2525700"/>
            <a:ext cx="1090800" cy="1090800"/>
          </a:xfrm>
          <a:prstGeom prst="rect">
            <a:avLst/>
          </a:prstGeom>
          <a:noFill/>
          <a:ln>
            <a:noFill/>
          </a:ln>
        </p:spPr>
      </p:pic>
      <p:pic>
        <p:nvPicPr>
          <p:cNvPr descr="Forma, Rectángulo&#10;&#10;El contenido generado por IA puede ser incorrecto." id="911" name="Google Shape;911;p90"/>
          <p:cNvPicPr preferRelativeResize="0"/>
          <p:nvPr/>
        </p:nvPicPr>
        <p:blipFill rotWithShape="1">
          <a:blip r:embed="rId6">
            <a:alphaModFix/>
          </a:blip>
          <a:srcRect b="0" l="0" r="0" t="0"/>
          <a:stretch/>
        </p:blipFill>
        <p:spPr>
          <a:xfrm>
            <a:off x="10088229" y="2251510"/>
            <a:ext cx="1090800" cy="1090800"/>
          </a:xfrm>
          <a:prstGeom prst="rect">
            <a:avLst/>
          </a:prstGeom>
          <a:noFill/>
          <a:ln>
            <a:noFill/>
          </a:ln>
        </p:spPr>
      </p:pic>
      <p:pic>
        <p:nvPicPr>
          <p:cNvPr descr="Icono&#10;&#10;El contenido generado por IA puede ser incorrecto." id="912" name="Google Shape;912;p90"/>
          <p:cNvPicPr preferRelativeResize="0"/>
          <p:nvPr/>
        </p:nvPicPr>
        <p:blipFill rotWithShape="1">
          <a:blip r:embed="rId7">
            <a:alphaModFix/>
          </a:blip>
          <a:srcRect b="0" l="0" r="0" t="0"/>
          <a:stretch/>
        </p:blipFill>
        <p:spPr>
          <a:xfrm>
            <a:off x="7785742" y="2251510"/>
            <a:ext cx="1090800" cy="1090800"/>
          </a:xfrm>
          <a:prstGeom prst="rect">
            <a:avLst/>
          </a:prstGeom>
          <a:noFill/>
          <a:ln>
            <a:noFill/>
          </a:ln>
        </p:spPr>
      </p:pic>
      <p:sp>
        <p:nvSpPr>
          <p:cNvPr id="913" name="Google Shape;913;p90"/>
          <p:cNvSpPr txBox="1"/>
          <p:nvPr/>
        </p:nvSpPr>
        <p:spPr>
          <a:xfrm>
            <a:off x="417463" y="4062174"/>
            <a:ext cx="2002800" cy="15516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chemeClr val="dk1"/>
              </a:buClr>
              <a:buSzPts val="1100"/>
              <a:buFont typeface="Arial"/>
              <a:buNone/>
            </a:pPr>
            <a:r>
              <a:rPr b="1" i="0" lang="en-US" sz="1200" u="none" cap="none" strike="noStrike">
                <a:solidFill>
                  <a:srgbClr val="000000"/>
                </a:solidFill>
                <a:latin typeface="Arial"/>
                <a:ea typeface="Arial"/>
                <a:cs typeface="Arial"/>
                <a:sym typeface="Arial"/>
              </a:rPr>
              <a:t>Estija </a:t>
            </a:r>
            <a:r>
              <a:rPr b="0" i="0" lang="en-US" sz="1200" u="none" cap="none" strike="noStrike">
                <a:solidFill>
                  <a:srgbClr val="000000"/>
                </a:solidFill>
                <a:latin typeface="Arial"/>
                <a:ea typeface="Arial"/>
                <a:cs typeface="Arial"/>
                <a:sym typeface="Arial"/>
              </a:rPr>
              <a:t>yra šio regiono pionierė, nuo 2012 m. integravusi informatinį mokymą į mokyklų sistemą ir išplėtusi iniciatyvas profesinio mokymo srityje.</a:t>
            </a:r>
            <a:endParaRPr b="0" i="0" sz="1200" u="none" cap="none" strike="noStrike">
              <a:solidFill>
                <a:srgbClr val="000000"/>
              </a:solidFill>
              <a:latin typeface="Arial"/>
              <a:ea typeface="Arial"/>
              <a:cs typeface="Arial"/>
              <a:sym typeface="Arial"/>
            </a:endParaRPr>
          </a:p>
        </p:txBody>
      </p:sp>
      <p:sp>
        <p:nvSpPr>
          <p:cNvPr id="914" name="Google Shape;914;p90"/>
          <p:cNvSpPr txBox="1"/>
          <p:nvPr/>
        </p:nvSpPr>
        <p:spPr>
          <a:xfrm>
            <a:off x="2652394" y="4062174"/>
            <a:ext cx="2240400" cy="13392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chemeClr val="dk1"/>
              </a:buClr>
              <a:buSzPts val="1100"/>
              <a:buFont typeface="Arial"/>
              <a:buNone/>
            </a:pPr>
            <a:r>
              <a:rPr b="1" i="0" lang="en-US" sz="1200" u="none" cap="none" strike="noStrike">
                <a:solidFill>
                  <a:srgbClr val="000000"/>
                </a:solidFill>
                <a:latin typeface="Arial"/>
                <a:ea typeface="Arial"/>
                <a:cs typeface="Arial"/>
                <a:sym typeface="Arial"/>
              </a:rPr>
              <a:t>Suomija </a:t>
            </a:r>
            <a:r>
              <a:rPr b="0" i="0" lang="en-US" sz="1200" u="none" cap="none" strike="noStrike">
                <a:solidFill>
                  <a:srgbClr val="000000"/>
                </a:solidFill>
                <a:latin typeface="Arial"/>
                <a:ea typeface="Arial"/>
                <a:cs typeface="Arial"/>
                <a:sym typeface="Arial"/>
              </a:rPr>
              <a:t>2016 m. įtraukė IM į  nacionalinę mokymo programą, taip pat pradėjo bandomuosius projektus suaugusiųjų ir tęstinio mokymo srityse.</a:t>
            </a:r>
            <a:endParaRPr b="0" i="0" sz="1200" u="none" cap="none" strike="noStrike">
              <a:solidFill>
                <a:srgbClr val="000000"/>
              </a:solidFill>
              <a:latin typeface="Arial"/>
              <a:ea typeface="Arial"/>
              <a:cs typeface="Arial"/>
              <a:sym typeface="Arial"/>
            </a:endParaRPr>
          </a:p>
        </p:txBody>
      </p:sp>
      <p:sp>
        <p:nvSpPr>
          <p:cNvPr id="915" name="Google Shape;915;p90"/>
          <p:cNvSpPr txBox="1"/>
          <p:nvPr/>
        </p:nvSpPr>
        <p:spPr>
          <a:xfrm>
            <a:off x="5020082" y="4062174"/>
            <a:ext cx="2240400" cy="21888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chemeClr val="dk1"/>
              </a:buClr>
              <a:buSzPts val="1100"/>
              <a:buFont typeface="Arial"/>
              <a:buNone/>
            </a:pPr>
            <a:r>
              <a:rPr b="1" i="0" lang="en-US" sz="1200" u="none" cap="none" strike="noStrike">
                <a:solidFill>
                  <a:srgbClr val="313537"/>
                </a:solidFill>
                <a:latin typeface="Arial"/>
                <a:ea typeface="Arial"/>
                <a:cs typeface="Arial"/>
                <a:sym typeface="Arial"/>
              </a:rPr>
              <a:t>Jungtinė Karalystė</a:t>
            </a:r>
            <a:r>
              <a:rPr b="0" i="0" lang="en-US" sz="1200" u="none" cap="none" strike="noStrike">
                <a:solidFill>
                  <a:srgbClr val="313537"/>
                </a:solidFill>
                <a:latin typeface="Arial"/>
                <a:ea typeface="Arial"/>
                <a:cs typeface="Arial"/>
                <a:sym typeface="Arial"/>
              </a:rPr>
              <a:t> 2014 m. nustatė, kad IM yra privaloma pagrindinio ugdymo dalis, taip pat skatino programas, kuriomis siekiama gerinti skaitmeninius ir kompiuterinius įgūdžius tarp suaugusiųjų, aktyviai ieškančių darbo.</a:t>
            </a:r>
            <a:endParaRPr b="0" i="0" sz="1200" u="none" cap="none" strike="noStrike">
              <a:solidFill>
                <a:srgbClr val="313537"/>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200" u="none" cap="none" strike="noStrike">
              <a:solidFill>
                <a:srgbClr val="000000"/>
              </a:solidFill>
              <a:latin typeface="Arial"/>
              <a:ea typeface="Arial"/>
              <a:cs typeface="Arial"/>
              <a:sym typeface="Arial"/>
            </a:endParaRPr>
          </a:p>
        </p:txBody>
      </p:sp>
      <p:sp>
        <p:nvSpPr>
          <p:cNvPr id="916" name="Google Shape;916;p90"/>
          <p:cNvSpPr txBox="1"/>
          <p:nvPr/>
        </p:nvSpPr>
        <p:spPr>
          <a:xfrm>
            <a:off x="7328850" y="4062174"/>
            <a:ext cx="2210700" cy="15516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chemeClr val="dk1"/>
              </a:buClr>
              <a:buSzPts val="1100"/>
              <a:buFont typeface="Arial"/>
              <a:buNone/>
            </a:pPr>
            <a:r>
              <a:rPr b="1" i="0" lang="en-US" sz="1200" u="none" cap="none" strike="noStrike">
                <a:solidFill>
                  <a:srgbClr val="313537"/>
                </a:solidFill>
                <a:latin typeface="Arial"/>
                <a:ea typeface="Arial"/>
                <a:cs typeface="Arial"/>
                <a:sym typeface="Arial"/>
              </a:rPr>
              <a:t>Prancūzija </a:t>
            </a:r>
            <a:r>
              <a:rPr b="0" i="0" lang="en-US" sz="1200" u="none" cap="none" strike="noStrike">
                <a:solidFill>
                  <a:srgbClr val="313537"/>
                </a:solidFill>
                <a:latin typeface="Arial"/>
                <a:ea typeface="Arial"/>
                <a:cs typeface="Arial"/>
                <a:sym typeface="Arial"/>
              </a:rPr>
              <a:t>nuo 2016 m. įgyvendina IM vidurinio ugdymo lygmenyje ir pradėjo vykdyti viešąsias skaitmeninio mokymo iniciatyvas, skirtas darbuotojams ir bedarbiams.</a:t>
            </a:r>
            <a:endParaRPr b="0" i="0" sz="1200" u="none" cap="none" strike="noStrike">
              <a:solidFill>
                <a:srgbClr val="313537"/>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1" i="0" sz="1200" u="none" cap="none" strike="noStrike">
              <a:solidFill>
                <a:srgbClr val="000000"/>
              </a:solidFill>
              <a:latin typeface="Arial"/>
              <a:ea typeface="Arial"/>
              <a:cs typeface="Arial"/>
              <a:sym typeface="Arial"/>
            </a:endParaRPr>
          </a:p>
        </p:txBody>
      </p:sp>
      <p:sp>
        <p:nvSpPr>
          <p:cNvPr id="917" name="Google Shape;917;p90"/>
          <p:cNvSpPr txBox="1"/>
          <p:nvPr/>
        </p:nvSpPr>
        <p:spPr>
          <a:xfrm>
            <a:off x="9648146" y="4062174"/>
            <a:ext cx="2240400" cy="15516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chemeClr val="dk1"/>
              </a:buClr>
              <a:buSzPts val="1100"/>
              <a:buFont typeface="Arial"/>
              <a:buNone/>
            </a:pPr>
            <a:r>
              <a:rPr b="1" i="0" lang="en-US" sz="1200" u="none" cap="none" strike="noStrike">
                <a:solidFill>
                  <a:srgbClr val="313537"/>
                </a:solidFill>
                <a:latin typeface="Arial"/>
                <a:ea typeface="Arial"/>
                <a:cs typeface="Arial"/>
                <a:sym typeface="Arial"/>
              </a:rPr>
              <a:t>Vokietija </a:t>
            </a:r>
            <a:r>
              <a:rPr b="0" i="0" lang="en-US" sz="1200" u="none" cap="none" strike="noStrike">
                <a:solidFill>
                  <a:srgbClr val="313537"/>
                </a:solidFill>
                <a:latin typeface="Arial"/>
                <a:ea typeface="Arial"/>
                <a:cs typeface="Arial"/>
                <a:sym typeface="Arial"/>
              </a:rPr>
              <a:t>integruoja informatinį mokymą į techninį ir profesinį mokymą, ypač daug dėmesio skirdama skaitmeninei transformacijai profesinio mokymo programose.</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21" name="Shape 921"/>
        <p:cNvGrpSpPr/>
        <p:nvPr/>
      </p:nvGrpSpPr>
      <p:grpSpPr>
        <a:xfrm>
          <a:off x="0" y="0"/>
          <a:ext cx="0" cy="0"/>
          <a:chOff x="0" y="0"/>
          <a:chExt cx="0" cy="0"/>
        </a:xfrm>
      </p:grpSpPr>
      <p:sp>
        <p:nvSpPr>
          <p:cNvPr id="922" name="Google Shape;922;g358f825758c_2_131"/>
          <p:cNvSpPr txBox="1"/>
          <p:nvPr/>
        </p:nvSpPr>
        <p:spPr>
          <a:xfrm>
            <a:off x="541167" y="725012"/>
            <a:ext cx="111096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400"/>
              <a:buFont typeface="Arial"/>
              <a:buNone/>
            </a:pPr>
            <a:r>
              <a:rPr b="1" i="0" lang="en-US" sz="2400" u="none" cap="none" strike="noStrike">
                <a:solidFill>
                  <a:schemeClr val="dk2"/>
                </a:solidFill>
                <a:latin typeface="Arial"/>
                <a:ea typeface="Arial"/>
                <a:cs typeface="Arial"/>
                <a:sym typeface="Arial"/>
              </a:rPr>
              <a:t>IM plėtojančios šalys: kur pirmieji žingsniai?</a:t>
            </a:r>
            <a:endParaRPr b="0" i="0" sz="1400" u="none" cap="none" strike="noStrike">
              <a:solidFill>
                <a:srgbClr val="000000"/>
              </a:solidFill>
              <a:latin typeface="Arial"/>
              <a:ea typeface="Arial"/>
              <a:cs typeface="Arial"/>
              <a:sym typeface="Arial"/>
            </a:endParaRPr>
          </a:p>
        </p:txBody>
      </p:sp>
      <p:sp>
        <p:nvSpPr>
          <p:cNvPr id="923" name="Google Shape;923;g358f825758c_2_131"/>
          <p:cNvSpPr/>
          <p:nvPr/>
        </p:nvSpPr>
        <p:spPr>
          <a:xfrm>
            <a:off x="1709683" y="1820235"/>
            <a:ext cx="1810184" cy="1810664"/>
          </a:xfrm>
          <a:prstGeom prst="flowChartProcess">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24" name="Google Shape;924;g358f825758c_2_131"/>
          <p:cNvSpPr/>
          <p:nvPr/>
        </p:nvSpPr>
        <p:spPr>
          <a:xfrm>
            <a:off x="1501681" y="1617270"/>
            <a:ext cx="1810200" cy="1810800"/>
          </a:xfrm>
          <a:prstGeom prst="rect">
            <a:avLst/>
          </a:prstGeom>
          <a:noFill/>
          <a:ln cap="flat" cmpd="sng" w="381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25" name="Google Shape;925;g358f825758c_2_131"/>
          <p:cNvSpPr/>
          <p:nvPr/>
        </p:nvSpPr>
        <p:spPr>
          <a:xfrm rot="5400000">
            <a:off x="3443212" y="2609466"/>
            <a:ext cx="354600" cy="232200"/>
          </a:xfrm>
          <a:prstGeom prst="triangle">
            <a:avLst>
              <a:gd fmla="val 50000" name="adj"/>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26" name="Google Shape;926;g358f825758c_2_131"/>
          <p:cNvSpPr txBox="1"/>
          <p:nvPr/>
        </p:nvSpPr>
        <p:spPr>
          <a:xfrm>
            <a:off x="1709675" y="1820225"/>
            <a:ext cx="13230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Ispanija</a:t>
            </a:r>
            <a:endParaRPr b="0" i="0" sz="1400" u="none" cap="none" strike="noStrike">
              <a:solidFill>
                <a:srgbClr val="000000"/>
              </a:solidFill>
              <a:latin typeface="Arial"/>
              <a:ea typeface="Arial"/>
              <a:cs typeface="Arial"/>
              <a:sym typeface="Arial"/>
            </a:endParaRPr>
          </a:p>
        </p:txBody>
      </p:sp>
      <p:sp>
        <p:nvSpPr>
          <p:cNvPr id="927" name="Google Shape;927;g358f825758c_2_131"/>
          <p:cNvSpPr/>
          <p:nvPr/>
        </p:nvSpPr>
        <p:spPr>
          <a:xfrm>
            <a:off x="4013479" y="1820235"/>
            <a:ext cx="1810200" cy="1810800"/>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28" name="Google Shape;928;g358f825758c_2_131"/>
          <p:cNvSpPr/>
          <p:nvPr/>
        </p:nvSpPr>
        <p:spPr>
          <a:xfrm>
            <a:off x="3805477" y="1617270"/>
            <a:ext cx="1810200" cy="1810800"/>
          </a:xfrm>
          <a:prstGeom prst="rect">
            <a:avLst/>
          </a:prstGeom>
          <a:noFill/>
          <a:ln cap="flat" cmpd="sng" w="381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29" name="Google Shape;929;g358f825758c_2_131"/>
          <p:cNvSpPr/>
          <p:nvPr/>
        </p:nvSpPr>
        <p:spPr>
          <a:xfrm rot="5400000">
            <a:off x="5747196" y="2609466"/>
            <a:ext cx="354600" cy="232200"/>
          </a:xfrm>
          <a:prstGeom prst="triangle">
            <a:avLst>
              <a:gd fmla="val 50000" name="adj"/>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30" name="Google Shape;930;g358f825758c_2_131"/>
          <p:cNvSpPr txBox="1"/>
          <p:nvPr/>
        </p:nvSpPr>
        <p:spPr>
          <a:xfrm>
            <a:off x="4102175" y="1820225"/>
            <a:ext cx="13230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Graikija</a:t>
            </a:r>
            <a:endParaRPr b="1" i="0" sz="2800" u="none" cap="none" strike="noStrike">
              <a:solidFill>
                <a:schemeClr val="dk1"/>
              </a:solidFill>
              <a:latin typeface="Arial"/>
              <a:ea typeface="Arial"/>
              <a:cs typeface="Arial"/>
              <a:sym typeface="Arial"/>
            </a:endParaRPr>
          </a:p>
        </p:txBody>
      </p:sp>
      <p:sp>
        <p:nvSpPr>
          <p:cNvPr id="931" name="Google Shape;931;g358f825758c_2_131"/>
          <p:cNvSpPr/>
          <p:nvPr/>
        </p:nvSpPr>
        <p:spPr>
          <a:xfrm>
            <a:off x="6317274" y="1820235"/>
            <a:ext cx="1810200" cy="1810800"/>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32" name="Google Shape;932;g358f825758c_2_131"/>
          <p:cNvSpPr/>
          <p:nvPr/>
        </p:nvSpPr>
        <p:spPr>
          <a:xfrm>
            <a:off x="6109273" y="1617270"/>
            <a:ext cx="1810200" cy="1810800"/>
          </a:xfrm>
          <a:prstGeom prst="rect">
            <a:avLst/>
          </a:prstGeom>
          <a:noFill/>
          <a:ln cap="flat" cmpd="sng" w="381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33" name="Google Shape;933;g358f825758c_2_131"/>
          <p:cNvSpPr/>
          <p:nvPr/>
        </p:nvSpPr>
        <p:spPr>
          <a:xfrm rot="5400000">
            <a:off x="8051180" y="2609466"/>
            <a:ext cx="354600" cy="232200"/>
          </a:xfrm>
          <a:prstGeom prst="triangle">
            <a:avLst>
              <a:gd fmla="val 50000" name="adj"/>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34" name="Google Shape;934;g358f825758c_2_131"/>
          <p:cNvSpPr txBox="1"/>
          <p:nvPr/>
        </p:nvSpPr>
        <p:spPr>
          <a:xfrm>
            <a:off x="6317275" y="1820225"/>
            <a:ext cx="14001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Lenkija</a:t>
            </a:r>
            <a:endParaRPr b="0" i="0" sz="1400" u="none" cap="none" strike="noStrike">
              <a:solidFill>
                <a:srgbClr val="000000"/>
              </a:solidFill>
              <a:latin typeface="Arial"/>
              <a:ea typeface="Arial"/>
              <a:cs typeface="Arial"/>
              <a:sym typeface="Arial"/>
            </a:endParaRPr>
          </a:p>
        </p:txBody>
      </p:sp>
      <p:sp>
        <p:nvSpPr>
          <p:cNvPr id="935" name="Google Shape;935;g358f825758c_2_131"/>
          <p:cNvSpPr/>
          <p:nvPr/>
        </p:nvSpPr>
        <p:spPr>
          <a:xfrm>
            <a:off x="8621070" y="1820235"/>
            <a:ext cx="1810200" cy="1810800"/>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36" name="Google Shape;936;g358f825758c_2_131"/>
          <p:cNvSpPr/>
          <p:nvPr/>
        </p:nvSpPr>
        <p:spPr>
          <a:xfrm>
            <a:off x="8413068" y="1617270"/>
            <a:ext cx="1810200" cy="1810800"/>
          </a:xfrm>
          <a:prstGeom prst="rect">
            <a:avLst/>
          </a:prstGeom>
          <a:noFill/>
          <a:ln cap="flat" cmpd="sng" w="381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37" name="Google Shape;937;g358f825758c_2_131"/>
          <p:cNvSpPr/>
          <p:nvPr/>
        </p:nvSpPr>
        <p:spPr>
          <a:xfrm rot="5400000">
            <a:off x="10355165" y="2609467"/>
            <a:ext cx="354600" cy="232200"/>
          </a:xfrm>
          <a:prstGeom prst="triangle">
            <a:avLst>
              <a:gd fmla="val 50000" name="adj"/>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38" name="Google Shape;938;g358f825758c_2_131"/>
          <p:cNvSpPr txBox="1"/>
          <p:nvPr/>
        </p:nvSpPr>
        <p:spPr>
          <a:xfrm>
            <a:off x="8670599" y="1820225"/>
            <a:ext cx="16575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Lietuva</a:t>
            </a:r>
            <a:endParaRPr b="1" i="0" sz="2800" u="none" cap="none" strike="noStrike">
              <a:solidFill>
                <a:schemeClr val="dk1"/>
              </a:solidFill>
              <a:latin typeface="Arial"/>
              <a:ea typeface="Arial"/>
              <a:cs typeface="Arial"/>
              <a:sym typeface="Arial"/>
            </a:endParaRPr>
          </a:p>
        </p:txBody>
      </p:sp>
      <p:sp>
        <p:nvSpPr>
          <p:cNvPr id="939" name="Google Shape;939;g358f825758c_2_131"/>
          <p:cNvSpPr txBox="1"/>
          <p:nvPr/>
        </p:nvSpPr>
        <p:spPr>
          <a:xfrm>
            <a:off x="950976" y="3833864"/>
            <a:ext cx="2669552" cy="246217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Ispanija </a:t>
            </a:r>
            <a:r>
              <a:rPr b="0" i="0" lang="en-US" sz="1400" u="none" cap="none" strike="noStrike">
                <a:solidFill>
                  <a:srgbClr val="000000"/>
                </a:solidFill>
                <a:latin typeface="Arial"/>
                <a:ea typeface="Arial"/>
                <a:cs typeface="Arial"/>
                <a:sym typeface="Arial"/>
              </a:rPr>
              <a:t>pradėjo integruoti informatinį mąstymą į kai kurių autonominių bendruomenių švietimo planus, ypač į privalomojo ugdymo tam tikras pakopas. Suaugusiųjų švietimo srityje yra pavienių iniciatyvų, kurias remia universitetai ir bendruomenių centrai, tačiau konsoliduotos nacionalinės politikos dar nėra.</a:t>
            </a:r>
            <a:endParaRPr b="0" i="0" sz="1400" u="none" cap="none" strike="noStrike">
              <a:solidFill>
                <a:srgbClr val="000000"/>
              </a:solidFill>
              <a:latin typeface="Arial"/>
              <a:ea typeface="Arial"/>
              <a:cs typeface="Arial"/>
              <a:sym typeface="Arial"/>
            </a:endParaRPr>
          </a:p>
        </p:txBody>
      </p:sp>
      <p:pic>
        <p:nvPicPr>
          <p:cNvPr descr="Forma, Rectángulo&#10;&#10;El contenido generado por IA puede ser incorrecto." id="940" name="Google Shape;940;g358f825758c_2_131"/>
          <p:cNvPicPr preferRelativeResize="0"/>
          <p:nvPr/>
        </p:nvPicPr>
        <p:blipFill rotWithShape="1">
          <a:blip r:embed="rId3">
            <a:alphaModFix/>
          </a:blip>
          <a:srcRect b="0" l="0" r="0" t="0"/>
          <a:stretch/>
        </p:blipFill>
        <p:spPr>
          <a:xfrm>
            <a:off x="1957624" y="2198116"/>
            <a:ext cx="1090800" cy="1090800"/>
          </a:xfrm>
          <a:prstGeom prst="rect">
            <a:avLst/>
          </a:prstGeom>
          <a:noFill/>
          <a:ln>
            <a:noFill/>
          </a:ln>
        </p:spPr>
      </p:pic>
      <p:pic>
        <p:nvPicPr>
          <p:cNvPr descr="Icono&#10;&#10;El contenido generado por IA puede ser incorrecto." id="941" name="Google Shape;941;g358f825758c_2_131"/>
          <p:cNvPicPr preferRelativeResize="0"/>
          <p:nvPr/>
        </p:nvPicPr>
        <p:blipFill rotWithShape="1">
          <a:blip r:embed="rId4">
            <a:alphaModFix/>
          </a:blip>
          <a:srcRect b="0" l="0" r="0" t="0"/>
          <a:stretch/>
        </p:blipFill>
        <p:spPr>
          <a:xfrm>
            <a:off x="4264985" y="2198116"/>
            <a:ext cx="1090800" cy="1090800"/>
          </a:xfrm>
          <a:prstGeom prst="rect">
            <a:avLst/>
          </a:prstGeom>
          <a:noFill/>
          <a:ln>
            <a:noFill/>
          </a:ln>
        </p:spPr>
      </p:pic>
      <p:pic>
        <p:nvPicPr>
          <p:cNvPr descr="Icono&#10;&#10;El contenido generado por IA puede ser incorrecto." id="942" name="Google Shape;942;g358f825758c_2_131"/>
          <p:cNvPicPr preferRelativeResize="0"/>
          <p:nvPr/>
        </p:nvPicPr>
        <p:blipFill rotWithShape="1">
          <a:blip r:embed="rId5">
            <a:alphaModFix/>
          </a:blip>
          <a:srcRect b="0" l="0" r="0" t="0"/>
          <a:stretch/>
        </p:blipFill>
        <p:spPr>
          <a:xfrm>
            <a:off x="6567469" y="2198116"/>
            <a:ext cx="1090800" cy="1090800"/>
          </a:xfrm>
          <a:prstGeom prst="rect">
            <a:avLst/>
          </a:prstGeom>
          <a:noFill/>
          <a:ln>
            <a:noFill/>
          </a:ln>
        </p:spPr>
      </p:pic>
      <p:pic>
        <p:nvPicPr>
          <p:cNvPr descr="Icono, Rectángulo&#10;&#10;El contenido generado por IA puede ser incorrecto." id="943" name="Google Shape;943;g358f825758c_2_131"/>
          <p:cNvPicPr preferRelativeResize="0"/>
          <p:nvPr/>
        </p:nvPicPr>
        <p:blipFill rotWithShape="1">
          <a:blip r:embed="rId6">
            <a:alphaModFix/>
          </a:blip>
          <a:srcRect b="0" l="0" r="0" t="0"/>
          <a:stretch/>
        </p:blipFill>
        <p:spPr>
          <a:xfrm>
            <a:off x="8869962" y="2198116"/>
            <a:ext cx="1090800" cy="1090800"/>
          </a:xfrm>
          <a:prstGeom prst="rect">
            <a:avLst/>
          </a:prstGeom>
          <a:noFill/>
          <a:ln>
            <a:noFill/>
          </a:ln>
        </p:spPr>
      </p:pic>
      <p:sp>
        <p:nvSpPr>
          <p:cNvPr id="944" name="Google Shape;944;g358f825758c_2_131"/>
          <p:cNvSpPr txBox="1"/>
          <p:nvPr/>
        </p:nvSpPr>
        <p:spPr>
          <a:xfrm>
            <a:off x="3736612" y="3833864"/>
            <a:ext cx="2372700" cy="22473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Graikija </a:t>
            </a:r>
            <a:r>
              <a:rPr b="0" i="0" lang="en-US" sz="1400" u="none" cap="none" strike="noStrike">
                <a:solidFill>
                  <a:srgbClr val="000000"/>
                </a:solidFill>
                <a:latin typeface="Arial"/>
                <a:ea typeface="Arial"/>
                <a:cs typeface="Arial"/>
                <a:sym typeface="Arial"/>
              </a:rPr>
              <a:t>dar neturi struktūruotos nacionalinės IM programos, nors akademinės institucijos ir NVO pradėjo rengti mokymus suaugusiesiems, daugiausia dėmesio skirdamos programavimui, mokomajai robotikai ir loginiam mąstymui.</a:t>
            </a:r>
            <a:endParaRPr b="0" i="0" sz="1400" u="none" cap="none" strike="noStrike">
              <a:solidFill>
                <a:srgbClr val="000000"/>
              </a:solidFill>
              <a:latin typeface="Arial"/>
              <a:ea typeface="Arial"/>
              <a:cs typeface="Arial"/>
              <a:sym typeface="Arial"/>
            </a:endParaRPr>
          </a:p>
        </p:txBody>
      </p:sp>
      <p:sp>
        <p:nvSpPr>
          <p:cNvPr id="945" name="Google Shape;945;g358f825758c_2_131"/>
          <p:cNvSpPr txBox="1"/>
          <p:nvPr/>
        </p:nvSpPr>
        <p:spPr>
          <a:xfrm>
            <a:off x="6193827" y="3833864"/>
            <a:ext cx="2150700" cy="2462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Lenkija </a:t>
            </a:r>
            <a:r>
              <a:rPr b="0" i="0" lang="en-US" sz="1400" u="none" cap="none" strike="noStrike">
                <a:solidFill>
                  <a:srgbClr val="000000"/>
                </a:solidFill>
                <a:latin typeface="Arial"/>
                <a:ea typeface="Arial"/>
                <a:cs typeface="Arial"/>
                <a:sym typeface="Arial"/>
              </a:rPr>
              <a:t>įtraukė informatinį mąstymą į mokyklų mokymo programas, tačiau suaugusiųjų švietimo srityje dažniausiai IM taikomas tik profesinio mokymo projektuose arba vietos iniciatyvose skaitmeninės įtraukties centruose.</a:t>
            </a:r>
            <a:endParaRPr b="0" i="0" sz="1400" u="none" cap="none" strike="noStrike">
              <a:solidFill>
                <a:srgbClr val="000000"/>
              </a:solidFill>
              <a:latin typeface="Arial"/>
              <a:ea typeface="Arial"/>
              <a:cs typeface="Arial"/>
              <a:sym typeface="Arial"/>
            </a:endParaRPr>
          </a:p>
        </p:txBody>
      </p:sp>
      <p:sp>
        <p:nvSpPr>
          <p:cNvPr id="946" name="Google Shape;946;g358f825758c_2_131"/>
          <p:cNvSpPr txBox="1"/>
          <p:nvPr/>
        </p:nvSpPr>
        <p:spPr>
          <a:xfrm>
            <a:off x="8497812" y="3833864"/>
            <a:ext cx="2150700" cy="22473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Nors </a:t>
            </a:r>
            <a:r>
              <a:rPr b="1" i="0" lang="en-US" sz="1400" u="none" cap="none" strike="noStrike">
                <a:solidFill>
                  <a:schemeClr val="dk1"/>
                </a:solidFill>
                <a:latin typeface="Arial"/>
                <a:ea typeface="Arial"/>
                <a:cs typeface="Arial"/>
                <a:sym typeface="Arial"/>
              </a:rPr>
              <a:t>Lietuva </a:t>
            </a:r>
            <a:r>
              <a:rPr b="0" i="0" lang="en-US" sz="1400" u="none" cap="none" strike="noStrike">
                <a:solidFill>
                  <a:srgbClr val="000000"/>
                </a:solidFill>
                <a:latin typeface="Arial"/>
                <a:ea typeface="Arial"/>
                <a:cs typeface="Arial"/>
                <a:sym typeface="Arial"/>
              </a:rPr>
              <a:t>savo švietimo sistemoje vis daugiau dėmesio skiria technologijoms, vis dar žengia pirmuosius žingsnius, siekdama įtraukti informatinį mąstymą į neformalųjį ar tęstinį suaugusiųjų švietimą.</a:t>
            </a:r>
            <a:endParaRPr b="0" i="0" sz="1400" u="none" cap="none" strike="noStrike">
              <a:solidFill>
                <a:srgbClr val="000000"/>
              </a:solidFill>
              <a:latin typeface="Arial"/>
              <a:ea typeface="Arial"/>
              <a:cs typeface="Arial"/>
              <a:sym typeface="Arial"/>
            </a:endParaRPr>
          </a:p>
        </p:txBody>
      </p:sp>
      <p:sp>
        <p:nvSpPr>
          <p:cNvPr id="947" name="Google Shape;947;g358f825758c_2_131"/>
          <p:cNvSpPr txBox="1"/>
          <p:nvPr>
            <p:ph idx="12" type="sldNum"/>
          </p:nvPr>
        </p:nvSpPr>
        <p:spPr>
          <a:xfrm>
            <a:off x="11116340" y="6356350"/>
            <a:ext cx="8718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900"/>
              <a:buFont typeface="Arial"/>
              <a:buNone/>
            </a:pPr>
            <a:fld id="{00000000-1234-1234-1234-123412341234}" type="slidenum">
              <a:rPr lang="en-US"/>
              <a:t>‹#›</a:t>
            </a:fld>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3" name="Shape 953"/>
        <p:cNvGrpSpPr/>
        <p:nvPr/>
      </p:nvGrpSpPr>
      <p:grpSpPr>
        <a:xfrm>
          <a:off x="0" y="0"/>
          <a:ext cx="0" cy="0"/>
          <a:chOff x="0" y="0"/>
          <a:chExt cx="0" cy="0"/>
        </a:xfrm>
      </p:grpSpPr>
      <p:pic>
        <p:nvPicPr>
          <p:cNvPr id="954" name="Google Shape;954;p92"/>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955" name="Google Shape;955;p92"/>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6 SKYRIUS</a:t>
            </a:r>
            <a:endParaRPr>
              <a:latin typeface="Arial"/>
              <a:ea typeface="Arial"/>
              <a:cs typeface="Arial"/>
              <a:sym typeface="Arial"/>
            </a:endParaRPr>
          </a:p>
        </p:txBody>
      </p:sp>
      <p:sp>
        <p:nvSpPr>
          <p:cNvPr id="956" name="Google Shape;956;p92"/>
          <p:cNvSpPr txBox="1"/>
          <p:nvPr>
            <p:ph idx="1" type="body"/>
          </p:nvPr>
        </p:nvSpPr>
        <p:spPr>
          <a:xfrm>
            <a:off x="7546848" y="3615661"/>
            <a:ext cx="3218688"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Atvejų analizė ir veiklos</a:t>
            </a:r>
            <a:endParaRPr>
              <a:latin typeface="Arial"/>
              <a:ea typeface="Arial"/>
              <a:cs typeface="Arial"/>
              <a:sym typeface="Arial"/>
            </a:endParaRPr>
          </a:p>
        </p:txBody>
      </p:sp>
      <p:sp>
        <p:nvSpPr>
          <p:cNvPr id="957" name="Google Shape;957;p92"/>
          <p:cNvSpPr txBox="1"/>
          <p:nvPr/>
        </p:nvSpPr>
        <p:spPr>
          <a:xfrm>
            <a:off x="11116340" y="6443434"/>
            <a:ext cx="871868"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000000"/>
                </a:solidFill>
                <a:latin typeface="Gill Sans"/>
                <a:ea typeface="Gill Sans"/>
                <a:cs typeface="Gill Sans"/>
                <a:sym typeface="Gill Sans"/>
              </a:rPr>
              <a:t>‹#›</a:t>
            </a:fld>
            <a:endParaRPr b="0" i="0" sz="900" u="none" cap="none" strike="noStrike">
              <a:solidFill>
                <a:srgbClr val="000000"/>
              </a:solidFill>
              <a:latin typeface="Gill Sans"/>
              <a:ea typeface="Gill Sans"/>
              <a:cs typeface="Gill Sans"/>
              <a:sym typeface="Gill Sans"/>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961" name="Shape 961"/>
        <p:cNvGrpSpPr/>
        <p:nvPr/>
      </p:nvGrpSpPr>
      <p:grpSpPr>
        <a:xfrm>
          <a:off x="0" y="0"/>
          <a:ext cx="0" cy="0"/>
          <a:chOff x="0" y="0"/>
          <a:chExt cx="0" cy="0"/>
        </a:xfrm>
      </p:grpSpPr>
      <p:sp>
        <p:nvSpPr>
          <p:cNvPr id="962" name="Google Shape;962;p34"/>
          <p:cNvSpPr txBox="1"/>
          <p:nvPr>
            <p:ph idx="1" type="body"/>
          </p:nvPr>
        </p:nvSpPr>
        <p:spPr>
          <a:xfrm>
            <a:off x="696347" y="586474"/>
            <a:ext cx="5929921"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accent3"/>
              </a:buClr>
              <a:buSzPts val="1680"/>
              <a:buNone/>
            </a:pPr>
            <a:r>
              <a:rPr lang="en-US" sz="2800">
                <a:solidFill>
                  <a:schemeClr val="accent3"/>
                </a:solidFill>
                <a:latin typeface="Arial"/>
                <a:ea typeface="Arial"/>
                <a:cs typeface="Arial"/>
                <a:sym typeface="Arial"/>
              </a:rPr>
              <a:t>Atvejo analizė ir geroji praktika</a:t>
            </a:r>
            <a:endParaRPr sz="2800">
              <a:solidFill>
                <a:schemeClr val="accent3"/>
              </a:solidFill>
              <a:latin typeface="Arial"/>
              <a:ea typeface="Arial"/>
              <a:cs typeface="Arial"/>
              <a:sym typeface="Arial"/>
            </a:endParaRPr>
          </a:p>
        </p:txBody>
      </p:sp>
      <p:sp>
        <p:nvSpPr>
          <p:cNvPr id="963" name="Google Shape;963;p34"/>
          <p:cNvSpPr txBox="1"/>
          <p:nvPr>
            <p:ph idx="2" type="body"/>
          </p:nvPr>
        </p:nvSpPr>
        <p:spPr>
          <a:xfrm>
            <a:off x="508832" y="1555970"/>
            <a:ext cx="6605203" cy="4148871"/>
          </a:xfrm>
          <a:prstGeom prst="rect">
            <a:avLst/>
          </a:prstGeom>
          <a:noFill/>
          <a:ln>
            <a:noFill/>
          </a:ln>
        </p:spPr>
        <p:txBody>
          <a:bodyPr anchorCtr="0" anchor="t" bIns="45700" lIns="91425" spcFirstLastPara="1" rIns="91425" wrap="square" tIns="45700">
            <a:normAutofit lnSpcReduction="10000"/>
          </a:bodyPr>
          <a:lstStyle/>
          <a:p>
            <a:pPr indent="0" lvl="0" marL="157480" rtl="0" algn="just">
              <a:lnSpc>
                <a:spcPct val="100000"/>
              </a:lnSpc>
              <a:spcBef>
                <a:spcPts val="1000"/>
              </a:spcBef>
              <a:spcAft>
                <a:spcPts val="0"/>
              </a:spcAft>
              <a:buSzPts val="1211"/>
              <a:buNone/>
            </a:pPr>
            <a:r>
              <a:rPr b="1" lang="en-US" sz="1800">
                <a:latin typeface="Arial"/>
                <a:ea typeface="Arial"/>
                <a:cs typeface="Arial"/>
                <a:sym typeface="Arial"/>
              </a:rPr>
              <a:t>Atvejo analizė: išmanioji eismo valdymo sistema integruojant informatinį mąstymu</a:t>
            </a:r>
            <a:endParaRPr/>
          </a:p>
          <a:p>
            <a:pPr indent="-305486" lvl="0" marL="457200" rtl="0" algn="l">
              <a:lnSpc>
                <a:spcPct val="100000"/>
              </a:lnSpc>
              <a:spcBef>
                <a:spcPts val="1000"/>
              </a:spcBef>
              <a:spcAft>
                <a:spcPts val="0"/>
              </a:spcAft>
              <a:buSzPts val="1211"/>
              <a:buFont typeface="Arial"/>
              <a:buChar char="•"/>
            </a:pPr>
            <a:r>
              <a:rPr b="1" lang="en-US" sz="1800">
                <a:latin typeface="Arial"/>
                <a:ea typeface="Arial"/>
                <a:cs typeface="Arial"/>
                <a:sym typeface="Arial"/>
              </a:rPr>
              <a:t>Pavyzdys. </a:t>
            </a:r>
            <a:r>
              <a:rPr lang="en-US" sz="1800">
                <a:latin typeface="Arial"/>
                <a:ea typeface="Arial"/>
                <a:cs typeface="Arial"/>
                <a:sym typeface="Arial"/>
              </a:rPr>
              <a:t>Sukurta išmanioji sistema, kuria siekiama sumažinti eismo spūstis Tai Tamo kelyje Honkonge.</a:t>
            </a:r>
            <a:endParaRPr/>
          </a:p>
          <a:p>
            <a:pPr indent="-305486" lvl="0" marL="457200" rtl="0" algn="l">
              <a:lnSpc>
                <a:spcPct val="100000"/>
              </a:lnSpc>
              <a:spcBef>
                <a:spcPts val="1000"/>
              </a:spcBef>
              <a:spcAft>
                <a:spcPts val="0"/>
              </a:spcAft>
              <a:buClr>
                <a:schemeClr val="dk2"/>
              </a:buClr>
              <a:buSzPts val="1211"/>
              <a:buChar char="•"/>
            </a:pPr>
            <a:r>
              <a:rPr b="1" lang="en-US" sz="1800">
                <a:latin typeface="Arial"/>
                <a:ea typeface="Arial"/>
                <a:cs typeface="Arial"/>
                <a:sym typeface="Arial"/>
              </a:rPr>
              <a:t>Praktika. </a:t>
            </a:r>
            <a:r>
              <a:rPr lang="en-US" sz="1800">
                <a:latin typeface="Arial"/>
                <a:ea typeface="Arial"/>
                <a:cs typeface="Arial"/>
                <a:sym typeface="Arial"/>
              </a:rPr>
              <a:t>Naudojant informatinį mąstymą, sistema analizavo eismo modelius realiuoju laiku, naudodama vaizdo analizę, ir, atsižvelgdama į transporto priemonių eilių ilgį, reguliavo šviesoforų darbo laiką, todėl buvo sutaupyta dvigubai laiko.</a:t>
            </a:r>
            <a:endParaRPr/>
          </a:p>
          <a:p>
            <a:pPr indent="-305486" lvl="0" marL="457200" rtl="0" algn="l">
              <a:lnSpc>
                <a:spcPct val="100000"/>
              </a:lnSpc>
              <a:spcBef>
                <a:spcPts val="1000"/>
              </a:spcBef>
              <a:spcAft>
                <a:spcPts val="0"/>
              </a:spcAft>
              <a:buClr>
                <a:schemeClr val="dk2"/>
              </a:buClr>
              <a:buSzPts val="1211"/>
              <a:buChar char="•"/>
            </a:pPr>
            <a:r>
              <a:rPr b="1" lang="en-US" sz="1800">
                <a:latin typeface="Arial"/>
                <a:ea typeface="Arial"/>
                <a:cs typeface="Arial"/>
                <a:sym typeface="Arial"/>
              </a:rPr>
              <a:t>Geroji praktika</a:t>
            </a:r>
            <a:r>
              <a:rPr lang="en-US" sz="1800">
                <a:latin typeface="Arial"/>
                <a:ea typeface="Arial"/>
                <a:cs typeface="Arial"/>
                <a:sym typeface="Arial"/>
              </a:rPr>
              <a:t>. Sistema taikė šblonų atpažinimą ir abstrakciją, kad nustatytų spūsčių tendencijas ir pakoreguotų žalio šviesoforo signalo trukmę, sumažindama vėlavimus ir pagerindama eismo srautą automatizuojant pagrindinius sprendimus.</a:t>
            </a:r>
            <a:endParaRPr>
              <a:latin typeface="Arial"/>
              <a:ea typeface="Arial"/>
              <a:cs typeface="Arial"/>
              <a:sym typeface="Arial"/>
            </a:endParaRPr>
          </a:p>
        </p:txBody>
      </p:sp>
      <p:pic>
        <p:nvPicPr>
          <p:cNvPr descr="A street light next to a road&#10;&#10;AI-generated content may be incorrect." id="964" name="Google Shape;964;p34"/>
          <p:cNvPicPr preferRelativeResize="0"/>
          <p:nvPr/>
        </p:nvPicPr>
        <p:blipFill rotWithShape="1">
          <a:blip r:embed="rId3">
            <a:alphaModFix/>
          </a:blip>
          <a:srcRect b="0" l="0" r="0" t="0"/>
          <a:stretch/>
        </p:blipFill>
        <p:spPr>
          <a:xfrm>
            <a:off x="7601803" y="1255428"/>
            <a:ext cx="4193064" cy="4749956"/>
          </a:xfrm>
          <a:prstGeom prst="rect">
            <a:avLst/>
          </a:prstGeom>
          <a:noFill/>
          <a:ln>
            <a:noFill/>
          </a:ln>
        </p:spPr>
      </p:pic>
      <p:sp>
        <p:nvSpPr>
          <p:cNvPr id="965" name="Google Shape;965;p3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969" name="Shape 969"/>
        <p:cNvGrpSpPr/>
        <p:nvPr/>
      </p:nvGrpSpPr>
      <p:grpSpPr>
        <a:xfrm>
          <a:off x="0" y="0"/>
          <a:ext cx="0" cy="0"/>
          <a:chOff x="0" y="0"/>
          <a:chExt cx="0" cy="0"/>
        </a:xfrm>
      </p:grpSpPr>
      <p:sp>
        <p:nvSpPr>
          <p:cNvPr id="970" name="Google Shape;970;p36"/>
          <p:cNvSpPr txBox="1"/>
          <p:nvPr>
            <p:ph idx="2" type="body"/>
          </p:nvPr>
        </p:nvSpPr>
        <p:spPr>
          <a:xfrm>
            <a:off x="513467" y="1553553"/>
            <a:ext cx="6700738" cy="4148871"/>
          </a:xfrm>
          <a:prstGeom prst="rect">
            <a:avLst/>
          </a:prstGeom>
          <a:noFill/>
          <a:ln>
            <a:noFill/>
          </a:ln>
        </p:spPr>
        <p:txBody>
          <a:bodyPr anchorCtr="0" anchor="t" bIns="45700" lIns="91425" spcFirstLastPara="1" rIns="91425" wrap="square" tIns="45700">
            <a:normAutofit lnSpcReduction="10000"/>
          </a:bodyPr>
          <a:lstStyle/>
          <a:p>
            <a:pPr indent="0" lvl="0" marL="157480" rtl="0" algn="just">
              <a:lnSpc>
                <a:spcPct val="100000"/>
              </a:lnSpc>
              <a:spcBef>
                <a:spcPts val="1000"/>
              </a:spcBef>
              <a:spcAft>
                <a:spcPts val="0"/>
              </a:spcAft>
              <a:buSzPts val="1211"/>
              <a:buNone/>
            </a:pPr>
            <a:r>
              <a:rPr b="1" lang="en-US" sz="1800">
                <a:latin typeface="Arial"/>
                <a:ea typeface="Arial"/>
                <a:cs typeface="Arial"/>
                <a:sym typeface="Arial"/>
              </a:rPr>
              <a:t>Atvejo analizė: augalų ligų nustatymas naudojant informatinį mąstymą</a:t>
            </a:r>
            <a:endParaRPr/>
          </a:p>
          <a:p>
            <a:pPr indent="-305486" lvl="0" marL="457200" rtl="0" algn="l">
              <a:lnSpc>
                <a:spcPct val="100000"/>
              </a:lnSpc>
              <a:spcBef>
                <a:spcPts val="1000"/>
              </a:spcBef>
              <a:spcAft>
                <a:spcPts val="0"/>
              </a:spcAft>
              <a:buClr>
                <a:schemeClr val="dk2"/>
              </a:buClr>
              <a:buSzPts val="1211"/>
              <a:buChar char="•"/>
            </a:pPr>
            <a:r>
              <a:rPr b="1" lang="en-US" sz="1800">
                <a:latin typeface="Arial"/>
                <a:ea typeface="Arial"/>
                <a:cs typeface="Arial"/>
                <a:sym typeface="Arial"/>
              </a:rPr>
              <a:t>Pavyzdys. </a:t>
            </a:r>
            <a:r>
              <a:rPr lang="en-US" sz="1800">
                <a:latin typeface="Arial"/>
                <a:ea typeface="Arial"/>
                <a:cs typeface="Arial"/>
                <a:sym typeface="Arial"/>
              </a:rPr>
              <a:t>Sukurta sistema, skirta augalų ligoms aptikti naudojant vaizdų apdorojimo ir mašininio mokymosi metodus.</a:t>
            </a:r>
            <a:endParaRPr/>
          </a:p>
          <a:p>
            <a:pPr indent="-305486" lvl="0" marL="457200" rtl="0" algn="l">
              <a:lnSpc>
                <a:spcPct val="100000"/>
              </a:lnSpc>
              <a:spcBef>
                <a:spcPts val="1000"/>
              </a:spcBef>
              <a:spcAft>
                <a:spcPts val="0"/>
              </a:spcAft>
              <a:buClr>
                <a:schemeClr val="dk2"/>
              </a:buClr>
              <a:buSzPts val="1211"/>
              <a:buChar char="•"/>
            </a:pPr>
            <a:r>
              <a:rPr b="1" lang="en-US" sz="1800">
                <a:latin typeface="Arial"/>
                <a:ea typeface="Arial"/>
                <a:cs typeface="Arial"/>
                <a:sym typeface="Arial"/>
              </a:rPr>
              <a:t>Praktika. </a:t>
            </a:r>
            <a:r>
              <a:rPr lang="en-US" sz="1800">
                <a:latin typeface="Arial"/>
                <a:ea typeface="Arial"/>
                <a:cs typeface="Arial"/>
                <a:sym typeface="Arial"/>
              </a:rPr>
              <a:t>Sistema naudojo abstrakciją, kad sutelktų dėmesį į pagrindinius ligų modelius, o automatizavimas leido greičiau ir tiksliau aptikti ligas naudojant atraminių vektorių mašinas (SVM) kartu su aktyvaus kontūro kraštų aptikimo funkcija. </a:t>
            </a:r>
            <a:endParaRPr/>
          </a:p>
          <a:p>
            <a:pPr indent="-305486" lvl="0" marL="457200" rtl="0" algn="l">
              <a:lnSpc>
                <a:spcPct val="100000"/>
              </a:lnSpc>
              <a:spcBef>
                <a:spcPts val="1000"/>
              </a:spcBef>
              <a:spcAft>
                <a:spcPts val="0"/>
              </a:spcAft>
              <a:buClr>
                <a:schemeClr val="dk2"/>
              </a:buClr>
              <a:buSzPts val="1211"/>
              <a:buChar char="•"/>
            </a:pPr>
            <a:r>
              <a:rPr b="1" lang="en-US" sz="1800">
                <a:latin typeface="Arial"/>
                <a:ea typeface="Arial"/>
                <a:cs typeface="Arial"/>
                <a:sym typeface="Arial"/>
              </a:rPr>
              <a:t>Geroji praktika</a:t>
            </a:r>
            <a:r>
              <a:rPr lang="en-US" sz="1800">
                <a:latin typeface="Arial"/>
                <a:ea typeface="Arial"/>
                <a:cs typeface="Arial"/>
                <a:sym typeface="Arial"/>
              </a:rPr>
              <a:t>. Naudojant informatinį mąstymą, procesas buvo suskaidytas į kraštų aptikimą ir klasifikavimą, vaizdo analizei taikant modelių atpažinimą, o ligų identifikavimui – išskaidymą.</a:t>
            </a:r>
            <a:endParaRPr>
              <a:latin typeface="Arial"/>
              <a:ea typeface="Arial"/>
              <a:cs typeface="Arial"/>
              <a:sym typeface="Arial"/>
            </a:endParaRPr>
          </a:p>
        </p:txBody>
      </p:sp>
      <p:pic>
        <p:nvPicPr>
          <p:cNvPr descr="A close-up of a leaf&#10;&#10;AI-generated content may be incorrect." id="971" name="Google Shape;971;p36"/>
          <p:cNvPicPr preferRelativeResize="0"/>
          <p:nvPr/>
        </p:nvPicPr>
        <p:blipFill rotWithShape="1">
          <a:blip r:embed="rId3">
            <a:alphaModFix/>
          </a:blip>
          <a:srcRect b="0" l="0" r="0" t="0"/>
          <a:stretch/>
        </p:blipFill>
        <p:spPr>
          <a:xfrm>
            <a:off x="7521380" y="2238516"/>
            <a:ext cx="4370056" cy="2852099"/>
          </a:xfrm>
          <a:prstGeom prst="rect">
            <a:avLst/>
          </a:prstGeom>
          <a:noFill/>
          <a:ln>
            <a:noFill/>
          </a:ln>
        </p:spPr>
      </p:pic>
      <p:sp>
        <p:nvSpPr>
          <p:cNvPr id="972" name="Google Shape;972;p3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973" name="Google Shape;973;p36"/>
          <p:cNvSpPr txBox="1"/>
          <p:nvPr>
            <p:ph idx="1" type="body"/>
          </p:nvPr>
        </p:nvSpPr>
        <p:spPr>
          <a:xfrm>
            <a:off x="696347" y="586474"/>
            <a:ext cx="5929921"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accent3"/>
              </a:buClr>
              <a:buSzPts val="1680"/>
              <a:buNone/>
            </a:pPr>
            <a:r>
              <a:rPr lang="en-US" sz="2800">
                <a:solidFill>
                  <a:schemeClr val="accent3"/>
                </a:solidFill>
                <a:latin typeface="Arial"/>
                <a:ea typeface="Arial"/>
                <a:cs typeface="Arial"/>
                <a:sym typeface="Arial"/>
              </a:rPr>
              <a:t>Atvejo analizė ir geroji praktika</a:t>
            </a:r>
            <a:endParaRPr sz="2800">
              <a:solidFill>
                <a:schemeClr val="accent3"/>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7" name="Shape 977"/>
        <p:cNvGrpSpPr/>
        <p:nvPr/>
      </p:nvGrpSpPr>
      <p:grpSpPr>
        <a:xfrm>
          <a:off x="0" y="0"/>
          <a:ext cx="0" cy="0"/>
          <a:chOff x="0" y="0"/>
          <a:chExt cx="0" cy="0"/>
        </a:xfrm>
      </p:grpSpPr>
      <p:pic>
        <p:nvPicPr>
          <p:cNvPr descr="Three neatly stacked books" id="978" name="Google Shape;978;p39"/>
          <p:cNvPicPr preferRelativeResize="0"/>
          <p:nvPr/>
        </p:nvPicPr>
        <p:blipFill rotWithShape="1">
          <a:blip r:embed="rId3">
            <a:alphaModFix/>
          </a:blip>
          <a:srcRect b="8575" l="0" r="13339" t="18285"/>
          <a:stretch/>
        </p:blipFill>
        <p:spPr>
          <a:xfrm>
            <a:off x="0" y="0"/>
            <a:ext cx="12192000" cy="6858000"/>
          </a:xfrm>
          <a:prstGeom prst="rect">
            <a:avLst/>
          </a:prstGeom>
          <a:noFill/>
          <a:ln>
            <a:noFill/>
          </a:ln>
        </p:spPr>
      </p:pic>
      <p:sp>
        <p:nvSpPr>
          <p:cNvPr id="979" name="Google Shape;979;p39"/>
          <p:cNvSpPr txBox="1"/>
          <p:nvPr>
            <p:ph type="title"/>
          </p:nvPr>
        </p:nvSpPr>
        <p:spPr>
          <a:xfrm>
            <a:off x="375202" y="792196"/>
            <a:ext cx="6784253" cy="541707"/>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2"/>
              </a:buClr>
              <a:buSzPts val="2800"/>
              <a:buFont typeface="Sorts Mill Goudy"/>
              <a:buNone/>
            </a:pPr>
            <a:r>
              <a:rPr lang="en-US" sz="2800">
                <a:latin typeface="Arial"/>
                <a:ea typeface="Arial"/>
                <a:cs typeface="Arial"/>
                <a:sym typeface="Arial"/>
              </a:rPr>
              <a:t>1 veikla. Skaidymas</a:t>
            </a:r>
            <a:endParaRPr>
              <a:latin typeface="Arial"/>
              <a:ea typeface="Arial"/>
              <a:cs typeface="Arial"/>
              <a:sym typeface="Arial"/>
            </a:endParaRPr>
          </a:p>
        </p:txBody>
      </p:sp>
      <p:sp>
        <p:nvSpPr>
          <p:cNvPr id="980" name="Google Shape;980;p39"/>
          <p:cNvSpPr txBox="1"/>
          <p:nvPr>
            <p:ph idx="1" type="body"/>
          </p:nvPr>
        </p:nvSpPr>
        <p:spPr>
          <a:xfrm>
            <a:off x="718232" y="1659668"/>
            <a:ext cx="6784253" cy="3442290"/>
          </a:xfrm>
          <a:prstGeom prst="rect">
            <a:avLst/>
          </a:prstGeom>
          <a:noFill/>
          <a:ln>
            <a:noFill/>
          </a:ln>
        </p:spPr>
        <p:txBody>
          <a:bodyPr anchorCtr="0" anchor="t" bIns="45700" lIns="91425" spcFirstLastPara="1" rIns="91425" wrap="square" tIns="45700">
            <a:normAutofit/>
          </a:bodyPr>
          <a:lstStyle/>
          <a:p>
            <a:pPr indent="0" lvl="0" marL="228600" rtl="0" algn="l">
              <a:lnSpc>
                <a:spcPct val="100000"/>
              </a:lnSpc>
              <a:spcBef>
                <a:spcPts val="1000"/>
              </a:spcBef>
              <a:spcAft>
                <a:spcPts val="0"/>
              </a:spcAft>
              <a:buSzPts val="1211"/>
              <a:buNone/>
            </a:pPr>
            <a:r>
              <a:rPr lang="en-US" sz="2400">
                <a:latin typeface="Arial"/>
                <a:ea typeface="Arial"/>
                <a:cs typeface="Arial"/>
                <a:sym typeface="Arial"/>
              </a:rPr>
              <a:t>Sudėtingą užduotį suskaidykite į mažesnes, lengvai įveikiamas dalis.</a:t>
            </a:r>
            <a:endParaRPr/>
          </a:p>
          <a:p>
            <a:pPr indent="0" lvl="0" marL="228600" rtl="0" algn="l">
              <a:lnSpc>
                <a:spcPct val="100000"/>
              </a:lnSpc>
              <a:spcBef>
                <a:spcPts val="1000"/>
              </a:spcBef>
              <a:spcAft>
                <a:spcPts val="0"/>
              </a:spcAft>
              <a:buSzPts val="1211"/>
              <a:buNone/>
            </a:pPr>
            <a:r>
              <a:rPr b="1" lang="en-US" sz="2400">
                <a:latin typeface="Arial"/>
                <a:ea typeface="Arial"/>
                <a:cs typeface="Arial"/>
                <a:sym typeface="Arial"/>
              </a:rPr>
              <a:t>Pavyzdys. </a:t>
            </a:r>
            <a:r>
              <a:rPr lang="en-US" sz="2400">
                <a:latin typeface="Arial"/>
                <a:ea typeface="Arial"/>
                <a:cs typeface="Arial"/>
                <a:sym typeface="Arial"/>
              </a:rPr>
              <a:t>Planuojate kelionę į Barseloną: pasirenkate kelionės tikslą, užsakote skrydžius, sudarote maršrutą.</a:t>
            </a:r>
            <a:endParaRPr/>
          </a:p>
          <a:p>
            <a:pPr indent="0" lvl="0" marL="228600" rtl="0" algn="l">
              <a:lnSpc>
                <a:spcPct val="100000"/>
              </a:lnSpc>
              <a:spcBef>
                <a:spcPts val="1000"/>
              </a:spcBef>
              <a:spcAft>
                <a:spcPts val="0"/>
              </a:spcAft>
              <a:buSzPts val="1211"/>
              <a:buNone/>
            </a:pPr>
            <a:r>
              <a:rPr b="1" lang="en-US" sz="2400">
                <a:latin typeface="Arial"/>
                <a:ea typeface="Arial"/>
                <a:cs typeface="Arial"/>
                <a:sym typeface="Arial"/>
              </a:rPr>
              <a:t>Tikslas – </a:t>
            </a:r>
            <a:r>
              <a:rPr lang="en-US" sz="2400">
                <a:latin typeface="Arial"/>
                <a:ea typeface="Arial"/>
                <a:cs typeface="Arial"/>
                <a:sym typeface="Arial"/>
              </a:rPr>
              <a:t>suprasti, kaip problemos skaidymas supaprastina jos sprendimą.</a:t>
            </a:r>
            <a:endParaRPr>
              <a:latin typeface="Arial"/>
              <a:ea typeface="Arial"/>
              <a:cs typeface="Arial"/>
              <a:sym typeface="Arial"/>
            </a:endParaRPr>
          </a:p>
        </p:txBody>
      </p:sp>
      <p:sp>
        <p:nvSpPr>
          <p:cNvPr id="981" name="Google Shape;981;p3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pic>
        <p:nvPicPr>
          <p:cNvPr descr="Three neatly stacked books" id="986" name="Google Shape;986;p41"/>
          <p:cNvPicPr preferRelativeResize="0"/>
          <p:nvPr/>
        </p:nvPicPr>
        <p:blipFill rotWithShape="1">
          <a:blip r:embed="rId3">
            <a:alphaModFix/>
          </a:blip>
          <a:srcRect b="8575" l="0" r="13339" t="18285"/>
          <a:stretch/>
        </p:blipFill>
        <p:spPr>
          <a:xfrm>
            <a:off x="0" y="0"/>
            <a:ext cx="12192000" cy="6858000"/>
          </a:xfrm>
          <a:prstGeom prst="rect">
            <a:avLst/>
          </a:prstGeom>
          <a:noFill/>
          <a:ln>
            <a:noFill/>
          </a:ln>
        </p:spPr>
      </p:pic>
      <p:sp>
        <p:nvSpPr>
          <p:cNvPr id="987" name="Google Shape;987;p41"/>
          <p:cNvSpPr txBox="1"/>
          <p:nvPr>
            <p:ph type="title"/>
          </p:nvPr>
        </p:nvSpPr>
        <p:spPr>
          <a:xfrm>
            <a:off x="1029031" y="748277"/>
            <a:ext cx="6232984" cy="586095"/>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2"/>
              </a:buClr>
              <a:buSzPts val="2800"/>
              <a:buFont typeface="Sorts Mill Goudy"/>
              <a:buNone/>
            </a:pPr>
            <a:r>
              <a:rPr lang="en-US" sz="2800">
                <a:latin typeface="Arial"/>
                <a:ea typeface="Arial"/>
                <a:cs typeface="Arial"/>
                <a:sym typeface="Arial"/>
              </a:rPr>
              <a:t>2 veikla. Šablonų atpažinimas</a:t>
            </a:r>
            <a:endParaRPr>
              <a:latin typeface="Arial"/>
              <a:ea typeface="Arial"/>
              <a:cs typeface="Arial"/>
              <a:sym typeface="Arial"/>
            </a:endParaRPr>
          </a:p>
        </p:txBody>
      </p:sp>
      <p:sp>
        <p:nvSpPr>
          <p:cNvPr id="988" name="Google Shape;988;p41"/>
          <p:cNvSpPr txBox="1"/>
          <p:nvPr>
            <p:ph idx="1" type="body"/>
          </p:nvPr>
        </p:nvSpPr>
        <p:spPr>
          <a:xfrm>
            <a:off x="718233" y="1659668"/>
            <a:ext cx="6453600" cy="3442200"/>
          </a:xfrm>
          <a:prstGeom prst="rect">
            <a:avLst/>
          </a:prstGeom>
          <a:noFill/>
          <a:ln>
            <a:noFill/>
          </a:ln>
        </p:spPr>
        <p:txBody>
          <a:bodyPr anchorCtr="0" anchor="t" bIns="45700" lIns="91425" spcFirstLastPara="1" rIns="91425" wrap="square" tIns="45700">
            <a:normAutofit/>
          </a:bodyPr>
          <a:lstStyle/>
          <a:p>
            <a:pPr indent="-228600" lvl="0" marL="457200" rtl="0" algn="l">
              <a:lnSpc>
                <a:spcPct val="100000"/>
              </a:lnSpc>
              <a:spcBef>
                <a:spcPts val="1000"/>
              </a:spcBef>
              <a:spcAft>
                <a:spcPts val="0"/>
              </a:spcAft>
              <a:buSzPts val="1120"/>
              <a:buNone/>
            </a:pPr>
            <a:r>
              <a:rPr b="1" lang="en-US" sz="2400">
                <a:latin typeface="Arial"/>
                <a:ea typeface="Arial"/>
                <a:cs typeface="Arial"/>
                <a:sym typeface="Arial"/>
              </a:rPr>
              <a:t>Išanalizuokite šią skaičių seką:</a:t>
            </a:r>
            <a:endParaRPr/>
          </a:p>
          <a:p>
            <a:pPr indent="-228600" lvl="0" marL="457200" rtl="0" algn="l">
              <a:lnSpc>
                <a:spcPct val="100000"/>
              </a:lnSpc>
              <a:spcBef>
                <a:spcPts val="1000"/>
              </a:spcBef>
              <a:spcAft>
                <a:spcPts val="0"/>
              </a:spcAft>
              <a:buSzPts val="1120"/>
              <a:buNone/>
            </a:pPr>
            <a:r>
              <a:rPr lang="en-US" sz="2400">
                <a:latin typeface="Arial"/>
                <a:ea typeface="Arial"/>
                <a:cs typeface="Arial"/>
                <a:sym typeface="Arial"/>
              </a:rPr>
              <a:t>A seka: 2, 4, 7, 11, 16, ...</a:t>
            </a:r>
            <a:endParaRPr/>
          </a:p>
          <a:p>
            <a:pPr indent="-228600" lvl="0" marL="457200" rtl="0" algn="l">
              <a:lnSpc>
                <a:spcPct val="100000"/>
              </a:lnSpc>
              <a:spcBef>
                <a:spcPts val="1000"/>
              </a:spcBef>
              <a:spcAft>
                <a:spcPts val="0"/>
              </a:spcAft>
              <a:buSzPts val="1120"/>
              <a:buNone/>
            </a:pPr>
            <a:r>
              <a:rPr lang="en-US" sz="2400">
                <a:latin typeface="Arial"/>
                <a:ea typeface="Arial"/>
                <a:cs typeface="Arial"/>
                <a:sym typeface="Arial"/>
              </a:rPr>
              <a:t>B seka: 2, 4, 8, 16, 32, ...</a:t>
            </a:r>
            <a:endParaRPr/>
          </a:p>
          <a:p>
            <a:pPr indent="-228600" lvl="0" marL="457200" rtl="0" algn="l">
              <a:lnSpc>
                <a:spcPct val="100000"/>
              </a:lnSpc>
              <a:spcBef>
                <a:spcPts val="1000"/>
              </a:spcBef>
              <a:spcAft>
                <a:spcPts val="0"/>
              </a:spcAft>
              <a:buSzPts val="1120"/>
              <a:buNone/>
            </a:pPr>
            <a:r>
              <a:rPr lang="en-US" sz="2400">
                <a:latin typeface="Arial"/>
                <a:ea typeface="Arial"/>
                <a:cs typeface="Arial"/>
                <a:sym typeface="Arial"/>
              </a:rPr>
              <a:t>C seka: 1, 1, 1, 2, 3, 5, 8, 13...</a:t>
            </a:r>
            <a:endParaRPr/>
          </a:p>
          <a:p>
            <a:pPr indent="-228600" lvl="0" marL="457200" rtl="0" algn="l">
              <a:lnSpc>
                <a:spcPct val="100000"/>
              </a:lnSpc>
              <a:spcBef>
                <a:spcPts val="1000"/>
              </a:spcBef>
              <a:spcAft>
                <a:spcPts val="0"/>
              </a:spcAft>
              <a:buSzPts val="1120"/>
              <a:buNone/>
            </a:pPr>
            <a:r>
              <a:t/>
            </a:r>
            <a:endParaRPr b="1" sz="2400">
              <a:latin typeface="Arial"/>
              <a:ea typeface="Arial"/>
              <a:cs typeface="Arial"/>
              <a:sym typeface="Arial"/>
            </a:endParaRPr>
          </a:p>
          <a:p>
            <a:pPr indent="-228600" lvl="0" marL="457200" rtl="0" algn="l">
              <a:lnSpc>
                <a:spcPct val="100000"/>
              </a:lnSpc>
              <a:spcBef>
                <a:spcPts val="1000"/>
              </a:spcBef>
              <a:spcAft>
                <a:spcPts val="0"/>
              </a:spcAft>
              <a:buSzPts val="1120"/>
              <a:buNone/>
            </a:pPr>
            <a:r>
              <a:rPr b="1" lang="en-US" sz="2400">
                <a:latin typeface="Arial"/>
                <a:ea typeface="Arial"/>
                <a:cs typeface="Arial"/>
                <a:sym typeface="Arial"/>
              </a:rPr>
              <a:t>Nustatykite, kaip keičiasi skaičiai.</a:t>
            </a:r>
            <a:endParaRPr>
              <a:latin typeface="Arial"/>
              <a:ea typeface="Arial"/>
              <a:cs typeface="Arial"/>
              <a:sym typeface="Arial"/>
            </a:endParaRPr>
          </a:p>
        </p:txBody>
      </p:sp>
      <p:sp>
        <p:nvSpPr>
          <p:cNvPr id="989" name="Google Shape;989;p4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3" name="Shape 993"/>
        <p:cNvGrpSpPr/>
        <p:nvPr/>
      </p:nvGrpSpPr>
      <p:grpSpPr>
        <a:xfrm>
          <a:off x="0" y="0"/>
          <a:ext cx="0" cy="0"/>
          <a:chOff x="0" y="0"/>
          <a:chExt cx="0" cy="0"/>
        </a:xfrm>
      </p:grpSpPr>
      <p:pic>
        <p:nvPicPr>
          <p:cNvPr descr="Three neatly stacked books" id="994" name="Google Shape;994;p43"/>
          <p:cNvPicPr preferRelativeResize="0"/>
          <p:nvPr/>
        </p:nvPicPr>
        <p:blipFill rotWithShape="1">
          <a:blip r:embed="rId3">
            <a:alphaModFix/>
          </a:blip>
          <a:srcRect b="8575" l="0" r="13339" t="18285"/>
          <a:stretch/>
        </p:blipFill>
        <p:spPr>
          <a:xfrm>
            <a:off x="0" y="0"/>
            <a:ext cx="12192000" cy="6858000"/>
          </a:xfrm>
          <a:prstGeom prst="rect">
            <a:avLst/>
          </a:prstGeom>
          <a:noFill/>
          <a:ln>
            <a:noFill/>
          </a:ln>
        </p:spPr>
      </p:pic>
      <p:sp>
        <p:nvSpPr>
          <p:cNvPr id="995" name="Google Shape;995;p43"/>
          <p:cNvSpPr txBox="1"/>
          <p:nvPr>
            <p:ph type="title"/>
          </p:nvPr>
        </p:nvSpPr>
        <p:spPr>
          <a:xfrm>
            <a:off x="365153" y="748278"/>
            <a:ext cx="6232984" cy="586095"/>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2"/>
              </a:buClr>
              <a:buSzPts val="2800"/>
              <a:buFont typeface="Sorts Mill Goudy"/>
              <a:buNone/>
            </a:pPr>
            <a:r>
              <a:rPr lang="en-US" sz="2800">
                <a:latin typeface="Arial"/>
                <a:ea typeface="Arial"/>
                <a:cs typeface="Arial"/>
                <a:sym typeface="Arial"/>
              </a:rPr>
              <a:t>3 veikla. Abstrakcija</a:t>
            </a:r>
            <a:endParaRPr>
              <a:latin typeface="Arial"/>
              <a:ea typeface="Arial"/>
              <a:cs typeface="Arial"/>
              <a:sym typeface="Arial"/>
            </a:endParaRPr>
          </a:p>
        </p:txBody>
      </p:sp>
      <p:sp>
        <p:nvSpPr>
          <p:cNvPr id="996" name="Google Shape;996;p43"/>
          <p:cNvSpPr txBox="1"/>
          <p:nvPr>
            <p:ph idx="1" type="body"/>
          </p:nvPr>
        </p:nvSpPr>
        <p:spPr>
          <a:xfrm>
            <a:off x="718233" y="1659668"/>
            <a:ext cx="6453748" cy="344229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1000"/>
              </a:spcBef>
              <a:spcAft>
                <a:spcPts val="0"/>
              </a:spcAft>
              <a:buSzPts val="1120"/>
              <a:buNone/>
            </a:pPr>
            <a:r>
              <a:rPr b="1" lang="en-US" sz="2400">
                <a:latin typeface="Arial"/>
                <a:ea typeface="Arial"/>
                <a:cs typeface="Arial"/>
                <a:sym typeface="Arial"/>
              </a:rPr>
              <a:t>Apibendrinti filmo siužetą</a:t>
            </a:r>
            <a:endParaRPr/>
          </a:p>
          <a:p>
            <a:pPr indent="-228600" lvl="0" marL="457200" rtl="0" algn="l">
              <a:lnSpc>
                <a:spcPct val="100000"/>
              </a:lnSpc>
              <a:spcBef>
                <a:spcPts val="1000"/>
              </a:spcBef>
              <a:spcAft>
                <a:spcPts val="0"/>
              </a:spcAft>
              <a:buSzPts val="1120"/>
              <a:buNone/>
            </a:pPr>
            <a:r>
              <a:rPr lang="en-US" sz="2400">
                <a:latin typeface="Arial"/>
                <a:ea typeface="Arial"/>
                <a:cs typeface="Arial"/>
                <a:sym typeface="Arial"/>
              </a:rPr>
              <a:t>Pasirinkite bet kurį gerai žinomą filmą, pvz., filmą apie superherojus.</a:t>
            </a:r>
            <a:endParaRPr/>
          </a:p>
          <a:p>
            <a:pPr indent="-228600" lvl="0" marL="457200" rtl="0" algn="l">
              <a:lnSpc>
                <a:spcPct val="100000"/>
              </a:lnSpc>
              <a:spcBef>
                <a:spcPts val="1000"/>
              </a:spcBef>
              <a:spcAft>
                <a:spcPts val="0"/>
              </a:spcAft>
              <a:buSzPts val="1120"/>
              <a:buNone/>
            </a:pPr>
            <a:r>
              <a:rPr b="1" lang="en-US" sz="2400">
                <a:latin typeface="Arial"/>
                <a:ea typeface="Arial"/>
                <a:cs typeface="Arial"/>
                <a:sym typeface="Arial"/>
              </a:rPr>
              <a:t>Abstrakčiai</a:t>
            </a:r>
            <a:r>
              <a:rPr lang="en-US" sz="2400">
                <a:latin typeface="Arial"/>
                <a:ea typeface="Arial"/>
                <a:cs typeface="Arial"/>
                <a:sym typeface="Arial"/>
              </a:rPr>
              <a:t> aprašykite siužetą, sutelkdami dėmesį į pagrindinius elementus:</a:t>
            </a:r>
            <a:endParaRPr/>
          </a:p>
          <a:p>
            <a:pPr indent="-228600" lvl="2" marL="1371600" rtl="0" algn="just">
              <a:lnSpc>
                <a:spcPct val="100000"/>
              </a:lnSpc>
              <a:spcBef>
                <a:spcPts val="1000"/>
              </a:spcBef>
              <a:spcAft>
                <a:spcPts val="0"/>
              </a:spcAft>
              <a:buSzPts val="1120"/>
              <a:buNone/>
            </a:pPr>
            <a:r>
              <a:rPr lang="en-US" sz="2400">
                <a:latin typeface="Arial"/>
                <a:ea typeface="Arial"/>
                <a:cs typeface="Arial"/>
                <a:sym typeface="Arial"/>
              </a:rPr>
              <a:t>Pagrindinio veikėjo tikslas</a:t>
            </a:r>
            <a:endParaRPr/>
          </a:p>
          <a:p>
            <a:pPr indent="-228600" lvl="2" marL="1371600" rtl="0" algn="just">
              <a:lnSpc>
                <a:spcPct val="100000"/>
              </a:lnSpc>
              <a:spcBef>
                <a:spcPts val="1000"/>
              </a:spcBef>
              <a:spcAft>
                <a:spcPts val="0"/>
              </a:spcAft>
              <a:buSzPts val="1120"/>
              <a:buNone/>
            </a:pPr>
            <a:r>
              <a:rPr lang="en-US" sz="2400">
                <a:latin typeface="Arial"/>
                <a:ea typeface="Arial"/>
                <a:cs typeface="Arial"/>
                <a:sym typeface="Arial"/>
              </a:rPr>
              <a:t>Pagrindiniai konfliktai</a:t>
            </a:r>
            <a:endParaRPr/>
          </a:p>
          <a:p>
            <a:pPr indent="-228600" lvl="2" marL="1371600" rtl="0" algn="just">
              <a:lnSpc>
                <a:spcPct val="100000"/>
              </a:lnSpc>
              <a:spcBef>
                <a:spcPts val="1000"/>
              </a:spcBef>
              <a:spcAft>
                <a:spcPts val="0"/>
              </a:spcAft>
              <a:buSzPts val="1120"/>
              <a:buNone/>
            </a:pPr>
            <a:r>
              <a:rPr lang="en-US" sz="2400">
                <a:latin typeface="Arial"/>
                <a:ea typeface="Arial"/>
                <a:cs typeface="Arial"/>
                <a:sym typeface="Arial"/>
              </a:rPr>
              <a:t>Sprendimas</a:t>
            </a:r>
            <a:endParaRPr sz="2400">
              <a:latin typeface="Arial"/>
              <a:ea typeface="Arial"/>
              <a:cs typeface="Arial"/>
              <a:sym typeface="Arial"/>
            </a:endParaRPr>
          </a:p>
        </p:txBody>
      </p:sp>
      <p:sp>
        <p:nvSpPr>
          <p:cNvPr id="997" name="Google Shape;997;p4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1" name="Shape 1001"/>
        <p:cNvGrpSpPr/>
        <p:nvPr/>
      </p:nvGrpSpPr>
      <p:grpSpPr>
        <a:xfrm>
          <a:off x="0" y="0"/>
          <a:ext cx="0" cy="0"/>
          <a:chOff x="0" y="0"/>
          <a:chExt cx="0" cy="0"/>
        </a:xfrm>
      </p:grpSpPr>
      <p:pic>
        <p:nvPicPr>
          <p:cNvPr descr="Three neatly stacked books" id="1002" name="Google Shape;1002;p45"/>
          <p:cNvPicPr preferRelativeResize="0"/>
          <p:nvPr/>
        </p:nvPicPr>
        <p:blipFill rotWithShape="1">
          <a:blip r:embed="rId3">
            <a:alphaModFix/>
          </a:blip>
          <a:srcRect b="8575" l="0" r="13339" t="18285"/>
          <a:stretch/>
        </p:blipFill>
        <p:spPr>
          <a:xfrm>
            <a:off x="0" y="0"/>
            <a:ext cx="12192000" cy="6858000"/>
          </a:xfrm>
          <a:prstGeom prst="rect">
            <a:avLst/>
          </a:prstGeom>
          <a:noFill/>
          <a:ln>
            <a:noFill/>
          </a:ln>
        </p:spPr>
      </p:pic>
      <p:sp>
        <p:nvSpPr>
          <p:cNvPr id="1003" name="Google Shape;1003;p45"/>
          <p:cNvSpPr txBox="1"/>
          <p:nvPr>
            <p:ph type="title"/>
          </p:nvPr>
        </p:nvSpPr>
        <p:spPr>
          <a:xfrm>
            <a:off x="780863" y="748278"/>
            <a:ext cx="6232984" cy="586095"/>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2"/>
              </a:buClr>
              <a:buSzPts val="2800"/>
              <a:buFont typeface="Sorts Mill Goudy"/>
              <a:buNone/>
            </a:pPr>
            <a:r>
              <a:rPr lang="en-US" sz="2800">
                <a:latin typeface="Arial"/>
                <a:ea typeface="Arial"/>
                <a:cs typeface="Arial"/>
                <a:sym typeface="Arial"/>
              </a:rPr>
              <a:t>4 veikla. Algoritmo kūrimas</a:t>
            </a:r>
            <a:endParaRPr>
              <a:latin typeface="Arial"/>
              <a:ea typeface="Arial"/>
              <a:cs typeface="Arial"/>
              <a:sym typeface="Arial"/>
            </a:endParaRPr>
          </a:p>
        </p:txBody>
      </p:sp>
      <p:sp>
        <p:nvSpPr>
          <p:cNvPr id="1004" name="Google Shape;1004;p45"/>
          <p:cNvSpPr txBox="1"/>
          <p:nvPr>
            <p:ph idx="1" type="body"/>
          </p:nvPr>
        </p:nvSpPr>
        <p:spPr>
          <a:xfrm>
            <a:off x="918649" y="1797454"/>
            <a:ext cx="6453748" cy="3442290"/>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dk2"/>
              </a:buClr>
              <a:buSzPts val="1680"/>
              <a:buNone/>
            </a:pPr>
            <a:r>
              <a:rPr lang="en-US" sz="2400">
                <a:latin typeface="Arial"/>
                <a:ea typeface="Arial"/>
                <a:cs typeface="Arial"/>
                <a:sym typeface="Arial"/>
              </a:rPr>
              <a:t>Sukurkite žingsnis po žingsnio instrukcijas užduočiai spręsti.</a:t>
            </a:r>
            <a:endParaRPr sz="2400">
              <a:latin typeface="Arial"/>
              <a:ea typeface="Arial"/>
              <a:cs typeface="Arial"/>
              <a:sym typeface="Arial"/>
            </a:endParaRPr>
          </a:p>
          <a:p>
            <a:pPr indent="-228600" lvl="0" marL="228600" rtl="0" algn="l">
              <a:lnSpc>
                <a:spcPct val="100000"/>
              </a:lnSpc>
              <a:spcBef>
                <a:spcPts val="0"/>
              </a:spcBef>
              <a:spcAft>
                <a:spcPts val="0"/>
              </a:spcAft>
              <a:buClr>
                <a:schemeClr val="dk2"/>
              </a:buClr>
              <a:buSzPts val="1680"/>
              <a:buNone/>
            </a:pPr>
            <a:r>
              <a:t/>
            </a:r>
            <a:endParaRPr sz="2400">
              <a:latin typeface="Arial"/>
              <a:ea typeface="Arial"/>
              <a:cs typeface="Arial"/>
              <a:sym typeface="Arial"/>
            </a:endParaRPr>
          </a:p>
          <a:p>
            <a:pPr indent="-228600" lvl="0" marL="228600" rtl="0" algn="l">
              <a:lnSpc>
                <a:spcPct val="100000"/>
              </a:lnSpc>
              <a:spcBef>
                <a:spcPts val="0"/>
              </a:spcBef>
              <a:spcAft>
                <a:spcPts val="0"/>
              </a:spcAft>
              <a:buClr>
                <a:schemeClr val="dk2"/>
              </a:buClr>
              <a:buSzPts val="1680"/>
              <a:buNone/>
            </a:pPr>
            <a:r>
              <a:rPr b="1" lang="en-US" sz="2400">
                <a:latin typeface="Arial"/>
                <a:ea typeface="Arial"/>
                <a:cs typeface="Arial"/>
                <a:sym typeface="Arial"/>
              </a:rPr>
              <a:t>Pavyzdys. </a:t>
            </a:r>
            <a:r>
              <a:rPr lang="en-US" sz="2400">
                <a:latin typeface="Arial"/>
                <a:ea typeface="Arial"/>
                <a:cs typeface="Arial"/>
                <a:sym typeface="Arial"/>
              </a:rPr>
              <a:t>Sukurti sumuštinio gaminimo algoritmą (parinkti ingredientus, supjaustyti duoną ir t. t.)</a:t>
            </a:r>
            <a:endParaRPr sz="2400">
              <a:latin typeface="Arial"/>
              <a:ea typeface="Arial"/>
              <a:cs typeface="Arial"/>
              <a:sym typeface="Arial"/>
            </a:endParaRPr>
          </a:p>
          <a:p>
            <a:pPr indent="-228600" lvl="0" marL="228600" rtl="0" algn="l">
              <a:lnSpc>
                <a:spcPct val="100000"/>
              </a:lnSpc>
              <a:spcBef>
                <a:spcPts val="0"/>
              </a:spcBef>
              <a:spcAft>
                <a:spcPts val="0"/>
              </a:spcAft>
              <a:buClr>
                <a:schemeClr val="dk2"/>
              </a:buClr>
              <a:buSzPts val="1680"/>
              <a:buNone/>
            </a:pPr>
            <a:r>
              <a:t/>
            </a:r>
            <a:endParaRPr sz="2400">
              <a:latin typeface="Arial"/>
              <a:ea typeface="Arial"/>
              <a:cs typeface="Arial"/>
              <a:sym typeface="Arial"/>
            </a:endParaRPr>
          </a:p>
          <a:p>
            <a:pPr indent="-228600" lvl="0" marL="228600" rtl="0" algn="l">
              <a:lnSpc>
                <a:spcPct val="100000"/>
              </a:lnSpc>
              <a:spcBef>
                <a:spcPts val="0"/>
              </a:spcBef>
              <a:spcAft>
                <a:spcPts val="0"/>
              </a:spcAft>
              <a:buClr>
                <a:schemeClr val="dk2"/>
              </a:buClr>
              <a:buSzPts val="1680"/>
              <a:buNone/>
            </a:pPr>
            <a:r>
              <a:rPr b="1" lang="en-US" sz="2400">
                <a:latin typeface="Arial"/>
                <a:ea typeface="Arial"/>
                <a:cs typeface="Arial"/>
                <a:sym typeface="Arial"/>
              </a:rPr>
              <a:t>Tikslas</a:t>
            </a:r>
            <a:r>
              <a:rPr lang="en-US" sz="2400">
                <a:latin typeface="Arial"/>
                <a:ea typeface="Arial"/>
                <a:cs typeface="Arial"/>
                <a:sym typeface="Arial"/>
              </a:rPr>
              <a:t> – iliustruoti, kaip pažingsniui galima sistemingai spręsti uždavinius.</a:t>
            </a:r>
            <a:endParaRPr sz="2000">
              <a:latin typeface="Arial"/>
              <a:ea typeface="Arial"/>
              <a:cs typeface="Arial"/>
              <a:sym typeface="Arial"/>
            </a:endParaRPr>
          </a:p>
        </p:txBody>
      </p:sp>
      <p:sp>
        <p:nvSpPr>
          <p:cNvPr id="1005" name="Google Shape;1005;p4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1" name="Shape 1011"/>
        <p:cNvGrpSpPr/>
        <p:nvPr/>
      </p:nvGrpSpPr>
      <p:grpSpPr>
        <a:xfrm>
          <a:off x="0" y="0"/>
          <a:ext cx="0" cy="0"/>
          <a:chOff x="0" y="0"/>
          <a:chExt cx="0" cy="0"/>
        </a:xfrm>
      </p:grpSpPr>
      <p:sp>
        <p:nvSpPr>
          <p:cNvPr id="1012" name="Google Shape;1012;p93"/>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13" name="Google Shape;1013;p93"/>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14" name="Google Shape;1014;p93"/>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en-US">
                <a:latin typeface="Arial"/>
                <a:ea typeface="Arial"/>
                <a:cs typeface="Arial"/>
                <a:sym typeface="Arial"/>
              </a:rPr>
              <a:t>Apibendrinimas</a:t>
            </a:r>
            <a:endParaRPr b="1">
              <a:latin typeface="Arial"/>
              <a:ea typeface="Arial"/>
              <a:cs typeface="Arial"/>
              <a:sym typeface="Arial"/>
            </a:endParaRPr>
          </a:p>
        </p:txBody>
      </p:sp>
      <p:sp>
        <p:nvSpPr>
          <p:cNvPr id="1015" name="Google Shape;1015;p93"/>
          <p:cNvSpPr txBox="1"/>
          <p:nvPr/>
        </p:nvSpPr>
        <p:spPr>
          <a:xfrm>
            <a:off x="1060450" y="1384299"/>
            <a:ext cx="10071000" cy="44022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Informatinis  mąstymas  – tai  struktūruotas  problemų  sprendimo  būdas,  kuris  remiasi  pagrindinėmis informatikos sąvokomis, tačiau taikomas kur kas plačiau. Šiame modulyje nagrinėjome, ką reiškia informatinis mąstymas, kokia jo kilmė ir kodėl jis svarbus, ypač suaugusiesiems besimokantiesiems.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Nagrinėjome, kaip IM padeda suskaidyti sudėtingus iššūkius, atpažinti šablonus, sutelkti dėmesį į esminę informaciją ir kurti logiškus, nuoseklius sprendimus. Lygindami, kaip mąsto kompiuteriai ir žmonės, sužinojome, kad IM yra tiltas tarp logikos ir kūrybiškumo.</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IM – tai ne tik programavimas, bet ir mąstymo procesas. Suaugusiųjų švietimo srityje IM turi praktinę vertę: remia savarankiškumą, kritinį mąstymą ir sprendimų priėmimą kasdieniame gyvenime, dirbant ir mokantis. IM  taikymas įgalina mus padėti besimokantiesiems įgyti pasitikėjimo savimi ir prisitaikyti prie sparčiai besikeičiančio pasaulio</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1" name="Shape 1021"/>
        <p:cNvGrpSpPr/>
        <p:nvPr/>
      </p:nvGrpSpPr>
      <p:grpSpPr>
        <a:xfrm>
          <a:off x="0" y="0"/>
          <a:ext cx="0" cy="0"/>
          <a:chOff x="0" y="0"/>
          <a:chExt cx="0" cy="0"/>
        </a:xfrm>
      </p:grpSpPr>
      <p:pic>
        <p:nvPicPr>
          <p:cNvPr descr="Teacher assisting student" id="1022" name="Google Shape;1022;p42"/>
          <p:cNvPicPr preferRelativeResize="0"/>
          <p:nvPr>
            <p:ph idx="2" type="pic"/>
          </p:nvPr>
        </p:nvPicPr>
        <p:blipFill rotWithShape="1">
          <a:blip r:embed="rId3">
            <a:alphaModFix/>
          </a:blip>
          <a:srcRect b="0" l="17037" r="17035" t="0"/>
          <a:stretch/>
        </p:blipFill>
        <p:spPr>
          <a:xfrm>
            <a:off x="0" y="0"/>
            <a:ext cx="6781800" cy="6858000"/>
          </a:xfrm>
          <a:prstGeom prst="rect">
            <a:avLst/>
          </a:prstGeom>
          <a:solidFill>
            <a:schemeClr val="dk2"/>
          </a:solidFill>
          <a:ln>
            <a:noFill/>
          </a:ln>
        </p:spPr>
      </p:pic>
      <p:sp>
        <p:nvSpPr>
          <p:cNvPr id="1023" name="Google Shape;1023;p42"/>
          <p:cNvSpPr txBox="1"/>
          <p:nvPr>
            <p:ph idx="11" type="ftr"/>
          </p:nvPr>
        </p:nvSpPr>
        <p:spPr>
          <a:xfrm>
            <a:off x="1333500" y="6310974"/>
            <a:ext cx="4114800" cy="410501"/>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COMPUTATIONAL SENIORS </a:t>
            </a:r>
            <a:endParaRPr/>
          </a:p>
        </p:txBody>
      </p:sp>
      <p:sp>
        <p:nvSpPr>
          <p:cNvPr id="1024" name="Google Shape;1024;p42"/>
          <p:cNvSpPr txBox="1"/>
          <p:nvPr>
            <p:ph idx="1" type="body"/>
          </p:nvPr>
        </p:nvSpPr>
        <p:spPr>
          <a:xfrm>
            <a:off x="7895303" y="3078797"/>
            <a:ext cx="3221037" cy="2316163"/>
          </a:xfrm>
          <a:prstGeom prst="rect">
            <a:avLst/>
          </a:prstGeom>
          <a:noFill/>
          <a:ln>
            <a:noFill/>
          </a:ln>
        </p:spPr>
        <p:txBody>
          <a:bodyPr anchorCtr="0" anchor="t" bIns="45700" lIns="91425" spcFirstLastPara="1" rIns="91425" wrap="square" tIns="45700">
            <a:normAutofit/>
          </a:bodyPr>
          <a:lstStyle/>
          <a:p>
            <a:pPr indent="-228600" lvl="0" marL="228600" rtl="0" algn="ctr">
              <a:lnSpc>
                <a:spcPct val="100000"/>
              </a:lnSpc>
              <a:spcBef>
                <a:spcPts val="1000"/>
              </a:spcBef>
              <a:spcAft>
                <a:spcPts val="0"/>
              </a:spcAft>
              <a:buClr>
                <a:schemeClr val="lt1"/>
              </a:buClr>
              <a:buSzPts val="1260"/>
              <a:buNone/>
            </a:pPr>
            <a:br>
              <a:rPr lang="en-US"/>
            </a:br>
            <a:endParaRPr/>
          </a:p>
        </p:txBody>
      </p:sp>
      <p:sp>
        <p:nvSpPr>
          <p:cNvPr id="1025" name="Google Shape;1025;p42"/>
          <p:cNvSpPr txBox="1"/>
          <p:nvPr/>
        </p:nvSpPr>
        <p:spPr>
          <a:xfrm>
            <a:off x="7596550" y="1791900"/>
            <a:ext cx="3790500" cy="4843200"/>
          </a:xfrm>
          <a:prstGeom prst="rect">
            <a:avLst/>
          </a:prstGeom>
          <a:noFill/>
          <a:ln>
            <a:noFill/>
          </a:ln>
        </p:spPr>
        <p:txBody>
          <a:bodyPr anchorCtr="0" anchor="t" bIns="45700" lIns="91425" spcFirstLastPara="1" rIns="91425" wrap="square" tIns="45700">
            <a:spAutoFit/>
          </a:bodyPr>
          <a:lstStyle/>
          <a:p>
            <a:pPr indent="0" lvl="0" marL="0" marR="0" rtl="0" algn="ctr">
              <a:lnSpc>
                <a:spcPct val="125000"/>
              </a:lnSpc>
              <a:spcBef>
                <a:spcPts val="0"/>
              </a:spcBef>
              <a:spcAft>
                <a:spcPts val="0"/>
              </a:spcAft>
              <a:buClr>
                <a:schemeClr val="dk1"/>
              </a:buClr>
              <a:buSzPts val="2400"/>
              <a:buFont typeface="Arial"/>
              <a:buNone/>
            </a:pPr>
            <a:r>
              <a:rPr b="1" i="0" lang="en-US" sz="2800" u="none" cap="none" strike="noStrike">
                <a:solidFill>
                  <a:schemeClr val="lt1"/>
                </a:solidFill>
                <a:latin typeface="Arial"/>
                <a:ea typeface="Arial"/>
                <a:cs typeface="Arial"/>
                <a:sym typeface="Arial"/>
              </a:rPr>
              <a:t>KVIETIMAS VEIKTI</a:t>
            </a:r>
            <a:endParaRPr b="0" i="0" sz="28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800"/>
              <a:buFont typeface="Arial"/>
              <a:buNone/>
            </a:pPr>
            <a:r>
              <a:rPr b="1" i="1" lang="en-US" sz="1800" u="none" cap="none" strike="noStrike">
                <a:solidFill>
                  <a:schemeClr val="lt1"/>
                </a:solidFill>
                <a:latin typeface="Arial"/>
                <a:ea typeface="Arial"/>
                <a:cs typeface="Arial"/>
                <a:sym typeface="Arial"/>
              </a:rPr>
              <a:t>Pagalvokite, ko išmokote</a:t>
            </a:r>
            <a:r>
              <a:rPr b="1" i="0" lang="en-US" sz="1800" u="none" cap="none" strike="noStrike">
                <a:solidFill>
                  <a:schemeClr val="lt1"/>
                </a:solidFill>
                <a:latin typeface="Arial"/>
                <a:ea typeface="Arial"/>
                <a:cs typeface="Arial"/>
                <a:sym typeface="Arial"/>
              </a:rPr>
              <a:t>:</a:t>
            </a: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a:p>
            <a:pPr indent="-311150" lvl="0" marL="457200" marR="0" rtl="0" algn="l">
              <a:lnSpc>
                <a:spcPct val="100000"/>
              </a:lnSpc>
              <a:spcBef>
                <a:spcPts val="0"/>
              </a:spcBef>
              <a:spcAft>
                <a:spcPts val="0"/>
              </a:spcAft>
              <a:buClr>
                <a:schemeClr val="lt1"/>
              </a:buClr>
              <a:buSzPts val="1300"/>
              <a:buFont typeface="Arial"/>
              <a:buChar char="●"/>
            </a:pPr>
            <a:r>
              <a:rPr b="1" i="1" lang="en-US" sz="1300" u="none" cap="none" strike="noStrike">
                <a:solidFill>
                  <a:schemeClr val="lt1"/>
                </a:solidFill>
                <a:latin typeface="Arial"/>
                <a:ea typeface="Arial"/>
                <a:cs typeface="Arial"/>
                <a:sym typeface="Arial"/>
              </a:rPr>
              <a:t>Kaip galite padėti besimokantiesiems naudoti skaidymą, šablonus, abstrakciją ir algoritmus kasdieniame gyvenime?</a:t>
            </a:r>
            <a:endParaRPr b="1" i="1" sz="1300" u="none" cap="none" strike="noStrike">
              <a:solidFill>
                <a:schemeClr val="lt1"/>
              </a:solidFill>
              <a:latin typeface="Arial"/>
              <a:ea typeface="Arial"/>
              <a:cs typeface="Arial"/>
              <a:sym typeface="Arial"/>
            </a:endParaRPr>
          </a:p>
          <a:p>
            <a:pPr indent="-311150" lvl="0" marL="457200" marR="0" rtl="0" algn="l">
              <a:lnSpc>
                <a:spcPct val="115000"/>
              </a:lnSpc>
              <a:spcBef>
                <a:spcPts val="0"/>
              </a:spcBef>
              <a:spcAft>
                <a:spcPts val="0"/>
              </a:spcAft>
              <a:buClr>
                <a:schemeClr val="lt1"/>
              </a:buClr>
              <a:buSzPts val="1300"/>
              <a:buFont typeface="Arial"/>
              <a:buChar char="●"/>
            </a:pPr>
            <a:r>
              <a:rPr b="1" i="1" lang="en-US" sz="1300" u="none" cap="none" strike="noStrike">
                <a:solidFill>
                  <a:schemeClr val="lt1"/>
                </a:solidFill>
                <a:latin typeface="Arial"/>
                <a:ea typeface="Arial"/>
                <a:cs typeface="Arial"/>
                <a:sym typeface="Arial"/>
              </a:rPr>
              <a:t>Kokią realią veiklą galėtumėte pritaikyti, kad su šiomis IM koncepcijomis supažindintumėte žemos kvalifikacijos  suaugusiuosius besimokančiuosius?</a:t>
            </a:r>
            <a:endParaRPr b="1" i="1" sz="1300" u="none" cap="none" strike="noStrike">
              <a:solidFill>
                <a:schemeClr val="lt1"/>
              </a:solidFill>
              <a:latin typeface="Arial"/>
              <a:ea typeface="Arial"/>
              <a:cs typeface="Arial"/>
              <a:sym typeface="Arial"/>
            </a:endParaRPr>
          </a:p>
          <a:p>
            <a:pPr indent="-311150" lvl="0" marL="457200" marR="0" rtl="0" algn="l">
              <a:lnSpc>
                <a:spcPct val="115000"/>
              </a:lnSpc>
              <a:spcBef>
                <a:spcPts val="0"/>
              </a:spcBef>
              <a:spcAft>
                <a:spcPts val="0"/>
              </a:spcAft>
              <a:buClr>
                <a:schemeClr val="lt1"/>
              </a:buClr>
              <a:buSzPts val="1300"/>
              <a:buFont typeface="Arial"/>
              <a:buChar char="●"/>
            </a:pPr>
            <a:r>
              <a:rPr b="1" i="1" lang="en-US" sz="1300" u="none" cap="none" strike="noStrike">
                <a:solidFill>
                  <a:schemeClr val="lt1"/>
                </a:solidFill>
                <a:latin typeface="Arial"/>
                <a:ea typeface="Arial"/>
                <a:cs typeface="Arial"/>
                <a:sym typeface="Arial"/>
              </a:rPr>
              <a:t>Kaip pritaikysite informatinį mąstymą, siekdami padėti besimokantiesiems suvokti jo vertę?</a:t>
            </a:r>
            <a:endParaRPr b="1" i="1" sz="1300" u="none" cap="none" strike="noStrike">
              <a:solidFill>
                <a:schemeClr val="lt1"/>
              </a:solidFill>
              <a:latin typeface="Arial"/>
              <a:ea typeface="Arial"/>
              <a:cs typeface="Arial"/>
              <a:sym typeface="Arial"/>
            </a:endParaRPr>
          </a:p>
          <a:p>
            <a:pPr indent="-196850" lvl="0" marL="285750" marR="0" rtl="0" algn="l">
              <a:lnSpc>
                <a:spcPct val="100000"/>
              </a:lnSpc>
              <a:spcBef>
                <a:spcPts val="1200"/>
              </a:spcBef>
              <a:spcAft>
                <a:spcPts val="0"/>
              </a:spcAft>
              <a:buClr>
                <a:schemeClr val="lt1"/>
              </a:buClr>
              <a:buSzPts val="1400"/>
              <a:buFont typeface="Arial"/>
              <a:buNone/>
            </a:pPr>
            <a:r>
              <a:t/>
            </a:r>
            <a:endParaRPr b="1" i="1" sz="1200" u="none" cap="none" strike="noStrike">
              <a:solidFill>
                <a:schemeClr val="lt1"/>
              </a:solidFill>
              <a:latin typeface="Arial"/>
              <a:ea typeface="Arial"/>
              <a:cs typeface="Arial"/>
              <a:sym typeface="Arial"/>
            </a:endParaRPr>
          </a:p>
          <a:p>
            <a:pPr indent="0" lvl="0" marL="0" marR="0" rtl="0" algn="ctr">
              <a:lnSpc>
                <a:spcPct val="100000"/>
              </a:lnSpc>
              <a:spcBef>
                <a:spcPts val="1200"/>
              </a:spcBef>
              <a:spcAft>
                <a:spcPts val="0"/>
              </a:spcAft>
              <a:buClr>
                <a:srgbClr val="000000"/>
              </a:buClr>
              <a:buSzPts val="1800"/>
              <a:buFont typeface="Arial"/>
              <a:buNone/>
            </a:pPr>
            <a:r>
              <a:t/>
            </a:r>
            <a:endParaRPr b="1" i="0" sz="1200" u="none" cap="none" strike="noStrike">
              <a:solidFill>
                <a:schemeClr val="lt1"/>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400"/>
              <a:buFont typeface="Arial"/>
              <a:buNone/>
            </a:pPr>
            <a:r>
              <a:t/>
            </a:r>
            <a:endParaRPr b="0" i="0" sz="800" u="none" cap="none" strike="noStrike">
              <a:solidFill>
                <a:srgbClr val="000000"/>
              </a:solidFill>
              <a:latin typeface="Arial"/>
              <a:ea typeface="Arial"/>
              <a:cs typeface="Arial"/>
              <a:sym typeface="Arial"/>
            </a:endParaRPr>
          </a:p>
        </p:txBody>
      </p:sp>
      <p:sp>
        <p:nvSpPr>
          <p:cNvPr id="1026" name="Google Shape;1026;p4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2" name="Shape 1032"/>
        <p:cNvGrpSpPr/>
        <p:nvPr/>
      </p:nvGrpSpPr>
      <p:grpSpPr>
        <a:xfrm>
          <a:off x="0" y="0"/>
          <a:ext cx="0" cy="0"/>
          <a:chOff x="0" y="0"/>
          <a:chExt cx="0" cy="0"/>
        </a:xfrm>
      </p:grpSpPr>
      <p:sp>
        <p:nvSpPr>
          <p:cNvPr id="1033" name="Google Shape;1033;g358f825758c_2_0"/>
          <p:cNvSpPr/>
          <p:nvPr/>
        </p:nvSpPr>
        <p:spPr>
          <a:xfrm>
            <a:off x="304800" y="241299"/>
            <a:ext cx="11582400" cy="6375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34" name="Google Shape;1034;g358f825758c_2_0"/>
          <p:cNvSpPr txBox="1"/>
          <p:nvPr/>
        </p:nvSpPr>
        <p:spPr>
          <a:xfrm>
            <a:off x="707088" y="1223864"/>
            <a:ext cx="98904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Informatinis mąstymas arba IM – </a:t>
            </a:r>
            <a:r>
              <a:rPr b="0" i="0" lang="en-US" sz="1400" u="none" cap="none" strike="noStrike">
                <a:solidFill>
                  <a:srgbClr val="678877"/>
                </a:solidFill>
                <a:latin typeface="Arial"/>
                <a:ea typeface="Arial"/>
                <a:cs typeface="Arial"/>
                <a:sym typeface="Arial"/>
              </a:rPr>
              <a:t>tai </a:t>
            </a:r>
            <a:r>
              <a:rPr b="0" i="0" lang="en-US" sz="1400" u="none" cap="none" strike="noStrike">
                <a:solidFill>
                  <a:srgbClr val="000000"/>
                </a:solidFill>
                <a:latin typeface="Arial"/>
                <a:ea typeface="Arial"/>
                <a:cs typeface="Arial"/>
                <a:sym typeface="Arial"/>
              </a:rPr>
              <a:t>problemų sprendimo procesas pažingsniui, kaip tai atlieka kompiuteris. </a:t>
            </a:r>
            <a:endParaRPr b="0" i="0" sz="1000" u="none" cap="none" strike="noStrike">
              <a:solidFill>
                <a:srgbClr val="000000"/>
              </a:solidFill>
              <a:latin typeface="Arial"/>
              <a:ea typeface="Arial"/>
              <a:cs typeface="Arial"/>
              <a:sym typeface="Arial"/>
            </a:endParaRPr>
          </a:p>
        </p:txBody>
      </p:sp>
      <p:sp>
        <p:nvSpPr>
          <p:cNvPr id="1035" name="Google Shape;1035;g358f825758c_2_0"/>
          <p:cNvSpPr txBox="1"/>
          <p:nvPr/>
        </p:nvSpPr>
        <p:spPr>
          <a:xfrm>
            <a:off x="713688" y="1586060"/>
            <a:ext cx="98904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Dekompozicija </a:t>
            </a:r>
            <a:r>
              <a:rPr b="0" i="0" lang="en-US" sz="1400" u="none" cap="none" strike="noStrike">
                <a:solidFill>
                  <a:srgbClr val="678877"/>
                </a:solidFill>
                <a:latin typeface="Arial"/>
                <a:ea typeface="Arial"/>
                <a:cs typeface="Arial"/>
                <a:sym typeface="Arial"/>
              </a:rPr>
              <a:t>– </a:t>
            </a:r>
            <a:r>
              <a:rPr b="0" i="0" lang="en-US" sz="1400" u="none" cap="none" strike="noStrike">
                <a:solidFill>
                  <a:srgbClr val="000000"/>
                </a:solidFill>
                <a:latin typeface="Arial"/>
                <a:ea typeface="Arial"/>
                <a:cs typeface="Arial"/>
                <a:sym typeface="Arial"/>
              </a:rPr>
              <a:t>didelės problemos suskaidymas į smulkesnes dalis. </a:t>
            </a:r>
            <a:endParaRPr b="0" i="0" sz="1000" u="none" cap="none" strike="noStrike">
              <a:solidFill>
                <a:srgbClr val="000000"/>
              </a:solidFill>
              <a:latin typeface="Arial"/>
              <a:ea typeface="Arial"/>
              <a:cs typeface="Arial"/>
              <a:sym typeface="Arial"/>
            </a:endParaRPr>
          </a:p>
        </p:txBody>
      </p:sp>
      <p:sp>
        <p:nvSpPr>
          <p:cNvPr id="1036" name="Google Shape;1036;g358f825758c_2_0"/>
          <p:cNvSpPr txBox="1"/>
          <p:nvPr/>
        </p:nvSpPr>
        <p:spPr>
          <a:xfrm>
            <a:off x="707088" y="1995174"/>
            <a:ext cx="98904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Abstrakcija –</a:t>
            </a:r>
            <a:r>
              <a:rPr b="1" i="0" lang="en-US" sz="1400" u="none" cap="none" strike="noStrike">
                <a:solidFill>
                  <a:srgbClr val="000000"/>
                </a:solidFill>
                <a:latin typeface="Arial"/>
                <a:ea typeface="Arial"/>
                <a:cs typeface="Arial"/>
                <a:sym typeface="Arial"/>
              </a:rPr>
              <a:t> </a:t>
            </a:r>
            <a:r>
              <a:rPr b="0" i="0" lang="en-US" sz="1400" u="none" cap="none" strike="noStrike">
                <a:solidFill>
                  <a:srgbClr val="000000"/>
                </a:solidFill>
                <a:latin typeface="Arial"/>
                <a:ea typeface="Arial"/>
                <a:cs typeface="Arial"/>
                <a:sym typeface="Arial"/>
              </a:rPr>
              <a:t>susikoncentravimas tik į svarbias detales.</a:t>
            </a:r>
            <a:endParaRPr b="0" i="0" sz="1000" u="none" cap="none" strike="noStrike">
              <a:solidFill>
                <a:srgbClr val="000000"/>
              </a:solidFill>
              <a:latin typeface="Arial"/>
              <a:ea typeface="Arial"/>
              <a:cs typeface="Arial"/>
              <a:sym typeface="Arial"/>
            </a:endParaRPr>
          </a:p>
        </p:txBody>
      </p:sp>
      <p:sp>
        <p:nvSpPr>
          <p:cNvPr id="1037" name="Google Shape;1037;g358f825758c_2_0"/>
          <p:cNvSpPr txBox="1"/>
          <p:nvPr/>
        </p:nvSpPr>
        <p:spPr>
          <a:xfrm>
            <a:off x="707088" y="2380829"/>
            <a:ext cx="98904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Šablonų atpažinimas</a:t>
            </a:r>
            <a:r>
              <a:rPr b="0" i="0" lang="en-US" sz="1400" u="none" cap="none" strike="noStrike">
                <a:solidFill>
                  <a:srgbClr val="000000"/>
                </a:solidFill>
                <a:latin typeface="Arial"/>
                <a:ea typeface="Arial"/>
                <a:cs typeface="Arial"/>
                <a:sym typeface="Arial"/>
              </a:rPr>
              <a:t> – pasikartojančių tendencijų ar dalykų pastebėjimas.</a:t>
            </a:r>
            <a:endParaRPr b="0" i="0" sz="1000" u="none" cap="none" strike="noStrike">
              <a:solidFill>
                <a:srgbClr val="000000"/>
              </a:solidFill>
              <a:latin typeface="Arial"/>
              <a:ea typeface="Arial"/>
              <a:cs typeface="Arial"/>
              <a:sym typeface="Arial"/>
            </a:endParaRPr>
          </a:p>
        </p:txBody>
      </p:sp>
      <p:sp>
        <p:nvSpPr>
          <p:cNvPr id="1038" name="Google Shape;1038;g358f825758c_2_0"/>
          <p:cNvSpPr txBox="1"/>
          <p:nvPr/>
        </p:nvSpPr>
        <p:spPr>
          <a:xfrm>
            <a:off x="707088" y="2728290"/>
            <a:ext cx="98904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Algoritminis mąstymas </a:t>
            </a:r>
            <a:r>
              <a:rPr b="0" i="0" lang="en-US" sz="1400" u="none" cap="none" strike="noStrike">
                <a:solidFill>
                  <a:srgbClr val="000000"/>
                </a:solidFill>
                <a:latin typeface="Arial"/>
                <a:ea typeface="Arial"/>
                <a:cs typeface="Arial"/>
                <a:sym typeface="Arial"/>
              </a:rPr>
              <a:t>– instrukcijų seka, kaip atlikti (išspręsti) uždavinį.</a:t>
            </a:r>
            <a:endParaRPr b="0" i="0" sz="1000" u="none" cap="none" strike="noStrike">
              <a:solidFill>
                <a:srgbClr val="000000"/>
              </a:solidFill>
              <a:latin typeface="Arial"/>
              <a:ea typeface="Arial"/>
              <a:cs typeface="Arial"/>
              <a:sym typeface="Arial"/>
            </a:endParaRPr>
          </a:p>
        </p:txBody>
      </p:sp>
      <p:sp>
        <p:nvSpPr>
          <p:cNvPr id="1039" name="Google Shape;1039;g358f825758c_2_0"/>
          <p:cNvSpPr txBox="1"/>
          <p:nvPr/>
        </p:nvSpPr>
        <p:spPr>
          <a:xfrm>
            <a:off x="707088" y="3499600"/>
            <a:ext cx="98904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Veiklos be kompiuterių – </a:t>
            </a:r>
            <a:r>
              <a:rPr b="0" i="0" lang="en-US" sz="1400" u="none" cap="none" strike="noStrike">
                <a:solidFill>
                  <a:srgbClr val="000000"/>
                </a:solidFill>
                <a:latin typeface="Arial"/>
                <a:ea typeface="Arial"/>
                <a:cs typeface="Arial"/>
                <a:sym typeface="Arial"/>
              </a:rPr>
              <a:t>IM</a:t>
            </a:r>
            <a:r>
              <a:rPr b="1" i="0" lang="en-US" sz="1400" u="none" cap="none" strike="noStrike">
                <a:solidFill>
                  <a:srgbClr val="678877"/>
                </a:solidFill>
                <a:latin typeface="Arial"/>
                <a:ea typeface="Arial"/>
                <a:cs typeface="Arial"/>
                <a:sym typeface="Arial"/>
              </a:rPr>
              <a:t> </a:t>
            </a:r>
            <a:r>
              <a:rPr b="0" i="0" lang="en-US" sz="1400" u="none" cap="none" strike="noStrike">
                <a:solidFill>
                  <a:srgbClr val="000000"/>
                </a:solidFill>
                <a:latin typeface="Arial"/>
                <a:ea typeface="Arial"/>
                <a:cs typeface="Arial"/>
                <a:sym typeface="Arial"/>
              </a:rPr>
              <a:t>mokymas(is) be kompiuterių naudojant žaidimus, galvosūkius ir kt.</a:t>
            </a:r>
            <a:endParaRPr b="0" i="0" sz="1000" u="none" cap="none" strike="noStrike">
              <a:solidFill>
                <a:srgbClr val="000000"/>
              </a:solidFill>
              <a:latin typeface="Arial"/>
              <a:ea typeface="Arial"/>
              <a:cs typeface="Arial"/>
              <a:sym typeface="Arial"/>
            </a:endParaRPr>
          </a:p>
        </p:txBody>
      </p:sp>
      <p:sp>
        <p:nvSpPr>
          <p:cNvPr id="1040" name="Google Shape;1040;g358f825758c_2_0"/>
          <p:cNvSpPr txBox="1"/>
          <p:nvPr/>
        </p:nvSpPr>
        <p:spPr>
          <a:xfrm>
            <a:off x="707088" y="3885255"/>
            <a:ext cx="98904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Derinimas (klaidų taisymas) – </a:t>
            </a:r>
            <a:r>
              <a:rPr b="0" i="0" lang="en-US" sz="1400" u="none" cap="none" strike="noStrike">
                <a:solidFill>
                  <a:srgbClr val="000000"/>
                </a:solidFill>
                <a:latin typeface="Arial"/>
                <a:ea typeface="Arial"/>
                <a:cs typeface="Arial"/>
                <a:sym typeface="Arial"/>
              </a:rPr>
              <a:t> proceso klaidų paieška ir taisymas.</a:t>
            </a:r>
            <a:endParaRPr b="0" i="0" sz="1000" u="none" cap="none" strike="noStrike">
              <a:solidFill>
                <a:srgbClr val="000000"/>
              </a:solidFill>
              <a:latin typeface="Arial"/>
              <a:ea typeface="Arial"/>
              <a:cs typeface="Arial"/>
              <a:sym typeface="Arial"/>
            </a:endParaRPr>
          </a:p>
        </p:txBody>
      </p:sp>
      <p:sp>
        <p:nvSpPr>
          <p:cNvPr id="1041" name="Google Shape;1041;g358f825758c_2_0"/>
          <p:cNvSpPr txBox="1"/>
          <p:nvPr/>
        </p:nvSpPr>
        <p:spPr>
          <a:xfrm>
            <a:off x="707101" y="4270900"/>
            <a:ext cx="108012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Minkštieji įgūdžiai – </a:t>
            </a:r>
            <a:r>
              <a:rPr b="0" i="0" lang="en-US" sz="1400" u="none" cap="none" strike="noStrike">
                <a:solidFill>
                  <a:srgbClr val="000000"/>
                </a:solidFill>
                <a:latin typeface="Arial"/>
                <a:ea typeface="Arial"/>
                <a:cs typeface="Arial"/>
                <a:sym typeface="Arial"/>
              </a:rPr>
              <a:t>netechniniai gebėjimai, padedantys žmonėms gerai dirbti su kitais asmenimis ir prisitaikyti prie iššūkių.</a:t>
            </a:r>
            <a:endParaRPr b="0" i="0" sz="1000" u="none" cap="none" strike="noStrike">
              <a:solidFill>
                <a:srgbClr val="000000"/>
              </a:solidFill>
              <a:latin typeface="Arial"/>
              <a:ea typeface="Arial"/>
              <a:cs typeface="Arial"/>
              <a:sym typeface="Arial"/>
            </a:endParaRPr>
          </a:p>
        </p:txBody>
      </p:sp>
      <p:sp>
        <p:nvSpPr>
          <p:cNvPr id="1042" name="Google Shape;1042;g358f825758c_2_0"/>
          <p:cNvSpPr txBox="1"/>
          <p:nvPr/>
        </p:nvSpPr>
        <p:spPr>
          <a:xfrm>
            <a:off x="707088" y="4656565"/>
            <a:ext cx="98904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Žaidybinimas – </a:t>
            </a:r>
            <a:r>
              <a:rPr b="0" i="0" lang="en-US" sz="1400" u="none" cap="none" strike="noStrike">
                <a:solidFill>
                  <a:srgbClr val="000000"/>
                </a:solidFill>
                <a:latin typeface="Arial"/>
                <a:ea typeface="Arial"/>
                <a:cs typeface="Arial"/>
                <a:sym typeface="Arial"/>
              </a:rPr>
              <a:t>žaidimo elementų, pvz., taškų ar iššūkių, naudojimas mokantis.</a:t>
            </a:r>
            <a:endParaRPr b="0" i="0" sz="1000" u="none" cap="none" strike="noStrike">
              <a:solidFill>
                <a:srgbClr val="000000"/>
              </a:solidFill>
              <a:latin typeface="Arial"/>
              <a:ea typeface="Arial"/>
              <a:cs typeface="Arial"/>
              <a:sym typeface="Arial"/>
            </a:endParaRPr>
          </a:p>
        </p:txBody>
      </p:sp>
      <p:sp>
        <p:nvSpPr>
          <p:cNvPr id="1043" name="Google Shape;1043;g358f825758c_2_0"/>
          <p:cNvSpPr txBox="1"/>
          <p:nvPr/>
        </p:nvSpPr>
        <p:spPr>
          <a:xfrm>
            <a:off x="707088" y="5042220"/>
            <a:ext cx="98904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Skaitmeninis raštingumas – </a:t>
            </a:r>
            <a:r>
              <a:rPr b="0" i="0" lang="en-US" sz="1400" u="none" cap="none" strike="noStrike">
                <a:solidFill>
                  <a:srgbClr val="000000"/>
                </a:solidFill>
                <a:latin typeface="Arial"/>
                <a:ea typeface="Arial"/>
                <a:cs typeface="Arial"/>
                <a:sym typeface="Arial"/>
              </a:rPr>
              <a:t>žinojimas, kaip saugiai ir efektyviai naudotis skaitmeninėmis priemonėmis.</a:t>
            </a:r>
            <a:endParaRPr b="0" i="0" sz="1000" u="none" cap="none" strike="noStrike">
              <a:solidFill>
                <a:srgbClr val="000000"/>
              </a:solidFill>
              <a:latin typeface="Arial"/>
              <a:ea typeface="Arial"/>
              <a:cs typeface="Arial"/>
              <a:sym typeface="Arial"/>
            </a:endParaRPr>
          </a:p>
        </p:txBody>
      </p:sp>
      <p:sp>
        <p:nvSpPr>
          <p:cNvPr id="1044" name="Google Shape;1044;g358f825758c_2_0"/>
          <p:cNvSpPr txBox="1"/>
          <p:nvPr/>
        </p:nvSpPr>
        <p:spPr>
          <a:xfrm>
            <a:off x="707088" y="5427875"/>
            <a:ext cx="98904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Įtrauktis – </a:t>
            </a:r>
            <a:r>
              <a:rPr b="0" i="0" lang="en-US" sz="1400" u="none" cap="none" strike="noStrike">
                <a:solidFill>
                  <a:srgbClr val="000000"/>
                </a:solidFill>
                <a:latin typeface="Arial"/>
                <a:ea typeface="Arial"/>
                <a:cs typeface="Arial"/>
                <a:sym typeface="Arial"/>
              </a:rPr>
              <a:t>mokymosi prieinamumas kiekvienam, neatsižvelgiant į jų kilmę.</a:t>
            </a:r>
            <a:endParaRPr b="0" i="0" sz="1000" u="none" cap="none" strike="noStrike">
              <a:solidFill>
                <a:srgbClr val="000000"/>
              </a:solidFill>
              <a:latin typeface="Arial"/>
              <a:ea typeface="Arial"/>
              <a:cs typeface="Arial"/>
              <a:sym typeface="Arial"/>
            </a:endParaRPr>
          </a:p>
        </p:txBody>
      </p:sp>
      <p:sp>
        <p:nvSpPr>
          <p:cNvPr id="1045" name="Google Shape;1045;g358f825758c_2_0"/>
          <p:cNvSpPr txBox="1"/>
          <p:nvPr/>
        </p:nvSpPr>
        <p:spPr>
          <a:xfrm>
            <a:off x="707101" y="5813525"/>
            <a:ext cx="110706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chemeClr val="dk1"/>
              </a:buClr>
              <a:buSzPts val="2099"/>
              <a:buFont typeface="Arial"/>
              <a:buNone/>
            </a:pPr>
            <a:r>
              <a:rPr b="1" i="0" lang="en-US" sz="1400" u="none" cap="none" strike="noStrike">
                <a:solidFill>
                  <a:srgbClr val="678877"/>
                </a:solidFill>
                <a:latin typeface="Arial"/>
                <a:ea typeface="Arial"/>
                <a:cs typeface="Arial"/>
                <a:sym typeface="Arial"/>
              </a:rPr>
              <a:t>Pastoliavimas  (angl. scaffolding) – </a:t>
            </a:r>
            <a:r>
              <a:rPr b="0" i="0" lang="en-US" sz="1400" u="none" cap="none" strike="noStrike">
                <a:solidFill>
                  <a:schemeClr val="dk1"/>
                </a:solidFill>
                <a:latin typeface="Arial"/>
                <a:ea typeface="Arial"/>
                <a:cs typeface="Arial"/>
                <a:sym typeface="Arial"/>
              </a:rPr>
              <a:t>parama besimokantiesiems pažingsniui, siekiant paskatinti palaipsniui mokytis savarankiškai.</a:t>
            </a:r>
            <a:endParaRPr b="0" i="0" sz="1000" u="none" cap="none" strike="noStrike">
              <a:solidFill>
                <a:srgbClr val="000000"/>
              </a:solidFill>
              <a:latin typeface="Arial"/>
              <a:ea typeface="Arial"/>
              <a:cs typeface="Arial"/>
              <a:sym typeface="Arial"/>
            </a:endParaRPr>
          </a:p>
        </p:txBody>
      </p:sp>
      <p:sp>
        <p:nvSpPr>
          <p:cNvPr id="1046" name="Google Shape;1046;g358f825758c_2_0"/>
          <p:cNvSpPr txBox="1"/>
          <p:nvPr/>
        </p:nvSpPr>
        <p:spPr>
          <a:xfrm>
            <a:off x="707088" y="3113945"/>
            <a:ext cx="98904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Iteracija </a:t>
            </a:r>
            <a:r>
              <a:rPr b="0" i="0" lang="en-US" sz="1400" u="none" cap="none" strike="noStrike">
                <a:solidFill>
                  <a:srgbClr val="678877"/>
                </a:solidFill>
                <a:latin typeface="Arial"/>
                <a:ea typeface="Arial"/>
                <a:cs typeface="Arial"/>
                <a:sym typeface="Arial"/>
              </a:rPr>
              <a:t>– </a:t>
            </a:r>
            <a:r>
              <a:rPr b="0" i="0" lang="en-US" sz="1400" u="none" cap="none" strike="noStrike">
                <a:solidFill>
                  <a:srgbClr val="000000"/>
                </a:solidFill>
                <a:latin typeface="Arial"/>
                <a:ea typeface="Arial"/>
                <a:cs typeface="Arial"/>
                <a:sym typeface="Arial"/>
              </a:rPr>
              <a:t>proceso kartojimas siekiant jį pagerinti.</a:t>
            </a:r>
            <a:endParaRPr b="0" i="0" sz="1000" u="none" cap="none" strike="noStrike">
              <a:solidFill>
                <a:srgbClr val="000000"/>
              </a:solidFill>
              <a:latin typeface="Arial"/>
              <a:ea typeface="Arial"/>
              <a:cs typeface="Arial"/>
              <a:sym typeface="Arial"/>
            </a:endParaRPr>
          </a:p>
        </p:txBody>
      </p:sp>
      <p:sp>
        <p:nvSpPr>
          <p:cNvPr id="1047" name="Google Shape;1047;g358f825758c_2_0"/>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en-US">
                <a:latin typeface="Arial"/>
                <a:ea typeface="Arial"/>
                <a:cs typeface="Arial"/>
                <a:sym typeface="Arial"/>
              </a:rPr>
              <a:t>ŽODYNĖLIS</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051" name="Shape 1051"/>
        <p:cNvGrpSpPr/>
        <p:nvPr/>
      </p:nvGrpSpPr>
      <p:grpSpPr>
        <a:xfrm>
          <a:off x="0" y="0"/>
          <a:ext cx="0" cy="0"/>
          <a:chOff x="0" y="0"/>
          <a:chExt cx="0" cy="0"/>
        </a:xfrm>
      </p:grpSpPr>
      <p:sp>
        <p:nvSpPr>
          <p:cNvPr id="1052" name="Google Shape;1052;p95"/>
          <p:cNvSpPr txBox="1"/>
          <p:nvPr>
            <p:ph idx="1" type="body"/>
          </p:nvPr>
        </p:nvSpPr>
        <p:spPr>
          <a:xfrm>
            <a:off x="826154" y="1290039"/>
            <a:ext cx="10539692" cy="4879618"/>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Clr>
                <a:schemeClr val="dk2"/>
              </a:buClr>
              <a:buSzPts val="1680"/>
              <a:buNone/>
            </a:pPr>
            <a:r>
              <a:rPr b="0" lang="en-US" sz="1400">
                <a:latin typeface="Arial"/>
                <a:ea typeface="Arial"/>
                <a:cs typeface="Arial"/>
                <a:sym typeface="Arial"/>
              </a:rPr>
              <a:t>Aho, A. V. (2011). Computation and computational thinking. Ubiquity, 2011(January), 1–1. </a:t>
            </a:r>
            <a:r>
              <a:rPr b="0" lang="en-US" sz="1400" u="sng">
                <a:solidFill>
                  <a:schemeClr val="hlink"/>
                </a:solidFill>
                <a:latin typeface="Arial"/>
                <a:ea typeface="Arial"/>
                <a:cs typeface="Arial"/>
                <a:sym typeface="Arial"/>
                <a:hlinkClick r:id="rId3"/>
              </a:rPr>
              <a:t>https://dl.acm.org/doi/10.1145/1922681.1922682</a:t>
            </a:r>
            <a:endParaRPr b="0" sz="1400">
              <a:latin typeface="Arial"/>
              <a:ea typeface="Arial"/>
              <a:cs typeface="Arial"/>
              <a:sym typeface="Arial"/>
            </a:endParaRPr>
          </a:p>
          <a:p>
            <a:pPr indent="0" lvl="0" marL="0" rtl="0" algn="just">
              <a:lnSpc>
                <a:spcPct val="100000"/>
              </a:lnSpc>
              <a:spcBef>
                <a:spcPts val="1200"/>
              </a:spcBef>
              <a:spcAft>
                <a:spcPts val="0"/>
              </a:spcAft>
              <a:buClr>
                <a:schemeClr val="dk2"/>
              </a:buClr>
              <a:buSzPts val="1680"/>
              <a:buNone/>
            </a:pPr>
            <a:r>
              <a:rPr b="0" lang="en-US" sz="1400">
                <a:latin typeface="Arial"/>
                <a:ea typeface="Arial"/>
                <a:cs typeface="Arial"/>
                <a:sym typeface="Arial"/>
              </a:rPr>
              <a:t>Tedre, M., &amp; Denning, P. J. (2016). The long quest for computational thinking. In Proceedings of the 16th Koli Calling Conference on Computing Education Research (pp. 120–129). ACM. </a:t>
            </a:r>
            <a:r>
              <a:rPr b="0" lang="en-US" sz="1400" u="sng">
                <a:solidFill>
                  <a:schemeClr val="hlink"/>
                </a:solidFill>
                <a:latin typeface="Arial"/>
                <a:ea typeface="Arial"/>
                <a:cs typeface="Arial"/>
                <a:sym typeface="Arial"/>
                <a:hlinkClick r:id="rId4"/>
              </a:rPr>
              <a:t>https://dl.acm.org/doi/10.1145/2999541.2999542</a:t>
            </a:r>
            <a:r>
              <a:rPr b="0" lang="en-US" sz="1400">
                <a:latin typeface="Arial"/>
                <a:ea typeface="Arial"/>
                <a:cs typeface="Arial"/>
                <a:sym typeface="Arial"/>
              </a:rPr>
              <a:t>   </a:t>
            </a:r>
            <a:endParaRPr/>
          </a:p>
          <a:p>
            <a:pPr indent="0" lvl="0" marL="0" rtl="0" algn="just">
              <a:lnSpc>
                <a:spcPct val="100000"/>
              </a:lnSpc>
              <a:spcBef>
                <a:spcPts val="1200"/>
              </a:spcBef>
              <a:spcAft>
                <a:spcPts val="0"/>
              </a:spcAft>
              <a:buClr>
                <a:schemeClr val="dk2"/>
              </a:buClr>
              <a:buSzPts val="1680"/>
              <a:buNone/>
            </a:pPr>
            <a:r>
              <a:rPr b="0" lang="en-US" sz="1400">
                <a:latin typeface="Arial"/>
                <a:ea typeface="Arial"/>
                <a:cs typeface="Arial"/>
                <a:sym typeface="Arial"/>
              </a:rPr>
              <a:t>Wing, J. M. (2008). Computational thinking and thinking about computing. Philosophical Transactions of the Royal Society A: Mathematical, Physical and Engineering Sciences, 366(1881), 3717–3725. </a:t>
            </a:r>
            <a:r>
              <a:rPr b="0" lang="en-US" sz="1400" u="sng">
                <a:solidFill>
                  <a:schemeClr val="hlink"/>
                </a:solidFill>
                <a:latin typeface="Arial"/>
                <a:ea typeface="Arial"/>
                <a:cs typeface="Arial"/>
                <a:sym typeface="Arial"/>
                <a:hlinkClick r:id="rId5"/>
              </a:rPr>
              <a:t>http://denninginstitute.com/pjd/PUBS/long-quest-ct.pdf</a:t>
            </a:r>
            <a:endParaRPr b="0" sz="1400">
              <a:latin typeface="Arial"/>
              <a:ea typeface="Arial"/>
              <a:cs typeface="Arial"/>
              <a:sym typeface="Arial"/>
            </a:endParaRPr>
          </a:p>
          <a:p>
            <a:pPr indent="0" lvl="0" marL="0" rtl="0" algn="just">
              <a:lnSpc>
                <a:spcPct val="100000"/>
              </a:lnSpc>
              <a:spcBef>
                <a:spcPts val="1200"/>
              </a:spcBef>
              <a:spcAft>
                <a:spcPts val="0"/>
              </a:spcAft>
              <a:buClr>
                <a:schemeClr val="dk2"/>
              </a:buClr>
              <a:buSzPts val="1680"/>
              <a:buNone/>
            </a:pPr>
            <a:r>
              <a:rPr b="0" lang="en-US" sz="1400">
                <a:latin typeface="Arial"/>
                <a:ea typeface="Arial"/>
                <a:cs typeface="Arial"/>
                <a:sym typeface="Arial"/>
              </a:rPr>
              <a:t>Smart City Consortium. (n.d.). Case studies. Logistics and Supply Chain MultiTech R&amp;D Centre. </a:t>
            </a:r>
            <a:r>
              <a:rPr b="0" lang="en-US" sz="1400" u="sng">
                <a:solidFill>
                  <a:schemeClr val="hlink"/>
                </a:solidFill>
                <a:latin typeface="Arial"/>
                <a:ea typeface="Arial"/>
                <a:cs typeface="Arial"/>
                <a:sym typeface="Arial"/>
                <a:hlinkClick r:id="rId6"/>
              </a:rPr>
              <a:t>https://www.lscm.hk/eng/channel.php?channel=case-stcs</a:t>
            </a:r>
            <a:r>
              <a:rPr b="0" lang="en-US" sz="1400">
                <a:latin typeface="Arial"/>
                <a:ea typeface="Arial"/>
                <a:cs typeface="Arial"/>
                <a:sym typeface="Arial"/>
              </a:rPr>
              <a:t> </a:t>
            </a:r>
            <a:endParaRPr/>
          </a:p>
          <a:p>
            <a:pPr indent="0" lvl="0" marL="0" rtl="0" algn="just">
              <a:lnSpc>
                <a:spcPct val="100000"/>
              </a:lnSpc>
              <a:spcBef>
                <a:spcPts val="1200"/>
              </a:spcBef>
              <a:spcAft>
                <a:spcPts val="0"/>
              </a:spcAft>
              <a:buClr>
                <a:schemeClr val="dk2"/>
              </a:buClr>
              <a:buSzPts val="1680"/>
              <a:buNone/>
            </a:pPr>
            <a:r>
              <a:rPr b="0" lang="en-US" sz="1400">
                <a:latin typeface="Arial"/>
                <a:ea typeface="Arial"/>
                <a:cs typeface="Arial"/>
                <a:sym typeface="Arial"/>
              </a:rPr>
              <a:t>Smart City Blueprint for Hong Kong. (n.d.). Smart City initiatives. </a:t>
            </a:r>
            <a:r>
              <a:rPr b="0" lang="en-US" sz="1400" u="sng">
                <a:solidFill>
                  <a:schemeClr val="hlink"/>
                </a:solidFill>
                <a:latin typeface="Arial"/>
                <a:ea typeface="Arial"/>
                <a:cs typeface="Arial"/>
                <a:sym typeface="Arial"/>
                <a:hlinkClick r:id="rId7"/>
              </a:rPr>
              <a:t>https://www.smartcity.gov.hk/</a:t>
            </a:r>
            <a:r>
              <a:rPr b="0" lang="en-US" sz="1400">
                <a:latin typeface="Arial"/>
                <a:ea typeface="Arial"/>
                <a:cs typeface="Arial"/>
                <a:sym typeface="Arial"/>
              </a:rPr>
              <a:t> </a:t>
            </a:r>
            <a:endParaRPr/>
          </a:p>
          <a:p>
            <a:pPr indent="0" lvl="0" marL="0" rtl="0" algn="just">
              <a:lnSpc>
                <a:spcPct val="100000"/>
              </a:lnSpc>
              <a:spcBef>
                <a:spcPts val="1200"/>
              </a:spcBef>
              <a:spcAft>
                <a:spcPts val="0"/>
              </a:spcAft>
              <a:buClr>
                <a:schemeClr val="dk2"/>
              </a:buClr>
              <a:buSzPts val="1680"/>
              <a:buNone/>
            </a:pPr>
            <a:r>
              <a:rPr b="0" lang="en-US" sz="1400">
                <a:latin typeface="Arial"/>
                <a:ea typeface="Arial"/>
                <a:cs typeface="Arial"/>
                <a:sym typeface="Arial"/>
              </a:rPr>
              <a:t>Grover, S., &amp; Pea, R. (2013). Computational thinking in K–12: A review of the state of the field. Educational Researcher, 42(1), 38–43. </a:t>
            </a:r>
            <a:r>
              <a:rPr b="0" lang="en-US" sz="1400" u="sng">
                <a:solidFill>
                  <a:schemeClr val="hlink"/>
                </a:solidFill>
                <a:latin typeface="Arial"/>
                <a:ea typeface="Arial"/>
                <a:cs typeface="Arial"/>
                <a:sym typeface="Arial"/>
                <a:hlinkClick r:id="rId8"/>
              </a:rPr>
              <a:t>https://journals.sagepub.com/doi/10.3102/0013189X12463051</a:t>
            </a:r>
            <a:r>
              <a:rPr b="0" lang="en-US" sz="1400">
                <a:latin typeface="Arial"/>
                <a:ea typeface="Arial"/>
                <a:cs typeface="Arial"/>
                <a:sym typeface="Arial"/>
              </a:rPr>
              <a:t> </a:t>
            </a:r>
            <a:endParaRPr/>
          </a:p>
          <a:p>
            <a:pPr indent="0" lvl="0" marL="0" rtl="0" algn="just">
              <a:lnSpc>
                <a:spcPct val="100000"/>
              </a:lnSpc>
              <a:spcBef>
                <a:spcPts val="1200"/>
              </a:spcBef>
              <a:spcAft>
                <a:spcPts val="0"/>
              </a:spcAft>
              <a:buClr>
                <a:schemeClr val="dk2"/>
              </a:buClr>
              <a:buSzPts val="1680"/>
              <a:buNone/>
            </a:pPr>
            <a:r>
              <a:rPr b="0" lang="en-US" sz="1400">
                <a:latin typeface="Arial"/>
                <a:ea typeface="Arial"/>
                <a:cs typeface="Arial"/>
                <a:sym typeface="Arial"/>
              </a:rPr>
              <a:t>Bocconi, S., Chioccariello, A., Dettori, G., &amp; Kampylis, P. (2016). Developing computational thinking in compulsory education: Implications for policy and practice. Joint Research Centre – European Commission. </a:t>
            </a:r>
            <a:r>
              <a:rPr b="0" lang="en-US" sz="1400" u="sng">
                <a:solidFill>
                  <a:schemeClr val="hlink"/>
                </a:solidFill>
                <a:latin typeface="Arial"/>
                <a:ea typeface="Arial"/>
                <a:cs typeface="Arial"/>
                <a:sym typeface="Arial"/>
                <a:hlinkClick r:id="rId9"/>
              </a:rPr>
              <a:t>https://op.europa.eu/en/publication-detail/-/publication/093eadcc-c820-11e6-a6db-01aa75ed71a1/language-en</a:t>
            </a:r>
            <a:r>
              <a:rPr b="0" lang="en-US" sz="1400">
                <a:latin typeface="Arial"/>
                <a:ea typeface="Arial"/>
                <a:cs typeface="Arial"/>
                <a:sym typeface="Arial"/>
              </a:rPr>
              <a:t> </a:t>
            </a:r>
            <a:endParaRPr/>
          </a:p>
          <a:p>
            <a:pPr indent="0" lvl="0" marL="0" rtl="0" algn="just">
              <a:lnSpc>
                <a:spcPct val="100000"/>
              </a:lnSpc>
              <a:spcBef>
                <a:spcPts val="1200"/>
              </a:spcBef>
              <a:spcAft>
                <a:spcPts val="0"/>
              </a:spcAft>
              <a:buClr>
                <a:schemeClr val="dk2"/>
              </a:buClr>
              <a:buSzPts val="1680"/>
              <a:buNone/>
            </a:pPr>
            <a:r>
              <a:rPr b="0" lang="en-US" sz="1400">
                <a:latin typeface="Arial"/>
                <a:ea typeface="Arial"/>
                <a:cs typeface="Arial"/>
                <a:sym typeface="Arial"/>
              </a:rPr>
              <a:t>European Commission. (2021). Digital Education Action Plan 2021–2027: Resetting education and training for the digital age. </a:t>
            </a:r>
            <a:r>
              <a:rPr b="0" lang="en-US" sz="1400" u="sng">
                <a:solidFill>
                  <a:schemeClr val="hlink"/>
                </a:solidFill>
                <a:latin typeface="Arial"/>
                <a:ea typeface="Arial"/>
                <a:cs typeface="Arial"/>
                <a:sym typeface="Arial"/>
                <a:hlinkClick r:id="rId10"/>
              </a:rPr>
              <a:t>https://education.ec.europa.eu/focus-topics/digital/digital-education-action-plan</a:t>
            </a:r>
            <a:r>
              <a:rPr b="0" lang="en-US" sz="1400">
                <a:latin typeface="Arial"/>
                <a:ea typeface="Arial"/>
                <a:cs typeface="Arial"/>
                <a:sym typeface="Arial"/>
              </a:rPr>
              <a:t> </a:t>
            </a:r>
            <a:endParaRPr/>
          </a:p>
          <a:p>
            <a:pPr indent="0" lvl="0" marL="0" rtl="0" algn="just">
              <a:lnSpc>
                <a:spcPct val="100000"/>
              </a:lnSpc>
              <a:spcBef>
                <a:spcPts val="1200"/>
              </a:spcBef>
              <a:spcAft>
                <a:spcPts val="1200"/>
              </a:spcAft>
              <a:buClr>
                <a:schemeClr val="dk2"/>
              </a:buClr>
              <a:buSzPts val="1680"/>
              <a:buNone/>
            </a:pPr>
            <a:r>
              <a:rPr b="0" lang="en-US" sz="1400">
                <a:latin typeface="Arial"/>
                <a:ea typeface="Arial"/>
                <a:cs typeface="Arial"/>
                <a:sym typeface="Arial"/>
              </a:rPr>
              <a:t>Computational Thinking. Resources and strategies for teaching computational thinking. </a:t>
            </a:r>
            <a:r>
              <a:rPr b="0" lang="en-US" sz="1400" u="sng">
                <a:solidFill>
                  <a:schemeClr val="hlink"/>
                </a:solidFill>
                <a:latin typeface="Arial"/>
                <a:ea typeface="Arial"/>
                <a:cs typeface="Arial"/>
                <a:sym typeface="Arial"/>
                <a:hlinkClick r:id="rId11"/>
              </a:rPr>
              <a:t>https://computationalthinking.org/</a:t>
            </a:r>
            <a:r>
              <a:rPr b="0" lang="en-US" sz="1400">
                <a:latin typeface="Arial"/>
                <a:ea typeface="Arial"/>
                <a:cs typeface="Arial"/>
                <a:sym typeface="Arial"/>
              </a:rPr>
              <a:t> </a:t>
            </a:r>
            <a:endParaRPr b="0" sz="1400">
              <a:latin typeface="Arial"/>
              <a:ea typeface="Arial"/>
              <a:cs typeface="Arial"/>
              <a:sym typeface="Arial"/>
            </a:endParaRPr>
          </a:p>
        </p:txBody>
      </p:sp>
      <p:sp>
        <p:nvSpPr>
          <p:cNvPr id="1053" name="Google Shape;1053;p95"/>
          <p:cNvSpPr txBox="1"/>
          <p:nvPr>
            <p:ph type="title"/>
          </p:nvPr>
        </p:nvSpPr>
        <p:spPr>
          <a:xfrm>
            <a:off x="826154" y="453111"/>
            <a:ext cx="5011885" cy="67088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2"/>
              </a:buClr>
              <a:buSzPts val="2800"/>
              <a:buFont typeface="Sorts Mill Goudy"/>
              <a:buNone/>
            </a:pPr>
            <a:r>
              <a:rPr b="1" lang="en-US" sz="2800">
                <a:solidFill>
                  <a:schemeClr val="dk2"/>
                </a:solidFill>
                <a:latin typeface="Arial"/>
                <a:ea typeface="Arial"/>
                <a:cs typeface="Arial"/>
                <a:sym typeface="Arial"/>
              </a:rPr>
              <a:t>IŠTEKLIAI</a:t>
            </a:r>
            <a:endParaRPr b="1">
              <a:solidFill>
                <a:schemeClr val="dk2"/>
              </a:solidFill>
              <a:latin typeface="Arial"/>
              <a:ea typeface="Arial"/>
              <a:cs typeface="Arial"/>
              <a:sym typeface="Arial"/>
            </a:endParaRPr>
          </a:p>
        </p:txBody>
      </p:sp>
      <p:sp>
        <p:nvSpPr>
          <p:cNvPr id="1054" name="Google Shape;1054;p9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1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2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664F5B8E-E08E-44CB-8021-18FABF67FBCC</vt:lpwstr>
  </property>
  <property fmtid="{D5CDD505-2E9C-101B-9397-08002B2CF9AE}" pid="3" name="ArticulatePath">
    <vt:lpwstr>Computational Serniors-WP2-R2_OER-M1-v6</vt:lpwstr>
  </property>
</Properties>
</file>