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8" r:id="rId2"/>
    <p:sldMasterId id="2147483669" r:id="rId3"/>
  </p:sldMasterIdLst>
  <p:notesMasterIdLst>
    <p:notesMasterId r:id="rId60"/>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311"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Lst>
  <p:sldSz cx="12192000" cy="6858000"/>
  <p:notesSz cx="6800850" cy="9932988"/>
  <p:embeddedFontLst>
    <p:embeddedFont>
      <p:font typeface="Gill Sans" panose="020B0604020202020204" charset="0"/>
      <p:regular r:id="rId61"/>
      <p:bold r:id="rId62"/>
    </p:embeddedFont>
    <p:embeddedFont>
      <p:font typeface="Lato Black" panose="020F0A02020204030203" pitchFamily="34" charset="0"/>
      <p:bold r:id="rId63"/>
    </p:embeddedFont>
    <p:embeddedFont>
      <p:font typeface="Open Sans" pitchFamily="2" charset="0"/>
      <p:regular r:id="rId64"/>
      <p:bold r:id="rId65"/>
      <p:italic r:id="rId66"/>
      <p:boldItalic r:id="rId67"/>
    </p:embeddedFont>
    <p:embeddedFont>
      <p:font typeface="Sorts Mill Goudy" panose="020B0604020202020204" charset="0"/>
      <p:regular r:id="rId68"/>
      <p:italic r:id="rId69"/>
    </p:embeddedFont>
  </p:embeddedFontLst>
  <p:custDataLst>
    <p:tags r:id="rId7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1" roundtripDataSignature="AMtx7miK/fJgfHkQS07RH32UMYJExapKr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ECCD469-C8EE-49AF-905E-CE1FC7EEE65D}">
  <a:tblStyle styleId="{BECCD469-C8EE-49AF-905E-CE1FC7EEE65D}"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DF5"/>
          </a:solidFill>
        </a:fill>
      </a:tcStyle>
    </a:wholeTbl>
    <a:band1H>
      <a:tcTxStyle b="off" i="off"/>
      <a:tcStyle>
        <a:tcBdr/>
        <a:fill>
          <a:solidFill>
            <a:srgbClr val="CCD9EB"/>
          </a:solidFill>
        </a:fill>
      </a:tcStyle>
    </a:band1H>
    <a:band2H>
      <a:tcTxStyle b="off" i="off"/>
      <a:tcStyle>
        <a:tcBdr/>
      </a:tcStyle>
    </a:band2H>
    <a:band1V>
      <a:tcTxStyle b="off" i="off"/>
      <a:tcStyle>
        <a:tcBdr/>
        <a:fill>
          <a:solidFill>
            <a:srgbClr val="CCD9EB"/>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font" Target="fonts/font3.fntdata"/><Relationship Id="rId68" Type="http://schemas.openxmlformats.org/officeDocument/2006/relationships/font" Target="fonts/font8.fntdata"/><Relationship Id="rId7" Type="http://schemas.openxmlformats.org/officeDocument/2006/relationships/slide" Target="slides/slide4.xml"/><Relationship Id="rId71"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font" Target="fonts/font6.fntdata"/><Relationship Id="rId7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font" Target="fonts/font1.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notesMaster" Target="notesMasters/notesMaster1.xml"/><Relationship Id="rId65" Type="http://schemas.openxmlformats.org/officeDocument/2006/relationships/font" Target="fonts/font5.fntdata"/><Relationship Id="rId73"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font" Target="fonts/font4.fntdata"/><Relationship Id="rId69" Type="http://schemas.openxmlformats.org/officeDocument/2006/relationships/font" Target="fonts/font9.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font" Target="fonts/font7.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2.fntdata"/><Relationship Id="rId70" Type="http://schemas.openxmlformats.org/officeDocument/2006/relationships/tags" Target="tags/tag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7035" cy="498374"/>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34615"/>
            <a:ext cx="2947035" cy="49837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5" name="Google Shape;205;p1: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59: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59: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8" name="Google Shape;218;p59: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
        <p:nvSpPr>
          <p:cNvPr id="219" name="Google Shape;219;p59: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60: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8" name="Google Shape;258;p60: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61: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8" name="Google Shape;268;p61: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9" name="Google Shape;269;p61: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
        <p:nvSpPr>
          <p:cNvPr id="270" name="Google Shape;270;p61: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5221da4ea0_0_25: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g35221da4ea0_0_25:notes"/>
          <p:cNvSpPr txBox="1">
            <a:spLocks noGrp="1"/>
          </p:cNvSpPr>
          <p:nvPr>
            <p:ph type="body" idx="1"/>
          </p:nvPr>
        </p:nvSpPr>
        <p:spPr>
          <a:xfrm>
            <a:off x="680085" y="4780244"/>
            <a:ext cx="5440800" cy="3911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35221da4ea0_0_25:notes"/>
          <p:cNvSpPr txBox="1">
            <a:spLocks noGrp="1"/>
          </p:cNvSpPr>
          <p:nvPr>
            <p:ph type="sldNum" idx="12"/>
          </p:nvPr>
        </p:nvSpPr>
        <p:spPr>
          <a:xfrm>
            <a:off x="3852241" y="9434602"/>
            <a:ext cx="2946900" cy="4983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
        <p:nvSpPr>
          <p:cNvPr id="291" name="Google Shape;291;g35221da4ea0_0_25:notes"/>
          <p:cNvSpPr txBox="1">
            <a:spLocks noGrp="1"/>
          </p:cNvSpPr>
          <p:nvPr>
            <p:ph type="dt" idx="10"/>
          </p:nvPr>
        </p:nvSpPr>
        <p:spPr>
          <a:xfrm>
            <a:off x="3852241" y="0"/>
            <a:ext cx="2946900" cy="4983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c</a:t>
            </a:r>
            <a:endParaRPr/>
          </a:p>
        </p:txBody>
      </p:sp>
      <p:sp>
        <p:nvSpPr>
          <p:cNvPr id="309" name="Google Shape;30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
        <p:nvSpPr>
          <p:cNvPr id="310" name="Google Shape;310;p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9" name="Google Shape;31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
        <p:nvSpPr>
          <p:cNvPr id="320" name="Google Shape;320;p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9" name="Google Shape;32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
        <p:nvSpPr>
          <p:cNvPr id="330" name="Google Shape;330;p62: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0" name="Google Shape;340;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
        <p:nvSpPr>
          <p:cNvPr id="341" name="Google Shape;341;p63: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5" name="Google Shape;355;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
        <p:nvSpPr>
          <p:cNvPr id="356" name="Google Shape;356;p6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9" name="Google Shape;369;p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
        <p:nvSpPr>
          <p:cNvPr id="370" name="Google Shape;370;p6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0" name="Google Shape;380;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1" name="Google Shape;381;p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
        <p:nvSpPr>
          <p:cNvPr id="382" name="Google Shape;382;p6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97" name="Google Shape;49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2" name="Google Shape;392;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
        <p:nvSpPr>
          <p:cNvPr id="393" name="Google Shape;393;p6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68: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68: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69: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0" name="Google Shape;410;p69: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70: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2" name="Google Shape;432;p70: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433" name="Google Shape;433;p70: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4" name="Google Shape;444;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
        <p:nvSpPr>
          <p:cNvPr id="445" name="Google Shape;445;p7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7: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p7: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4" name="Google Shape;454;p7: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
        <p:nvSpPr>
          <p:cNvPr id="455" name="Google Shape;455;p7: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72: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1" name="Google Shape;471;p72: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2" name="Google Shape;472;p72: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
        <p:nvSpPr>
          <p:cNvPr id="473" name="Google Shape;473;p72: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73: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8" name="Google Shape;488;p73: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489" name="Google Shape;489;p73: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74: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p74: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501" name="Google Shape;501;p74: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 name="Google Shape;511;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2" name="Google Shape;512;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
        <p:nvSpPr>
          <p:cNvPr id="513" name="Google Shape;513;p7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76: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1" name="Google Shape;521;p76: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g35221da4ea0_0_206: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0" name="Google Shape;530;g35221da4ea0_0_206:notes"/>
          <p:cNvSpPr txBox="1">
            <a:spLocks noGrp="1"/>
          </p:cNvSpPr>
          <p:nvPr>
            <p:ph type="body" idx="1"/>
          </p:nvPr>
        </p:nvSpPr>
        <p:spPr>
          <a:xfrm>
            <a:off x="680085" y="4780244"/>
            <a:ext cx="5440800" cy="3911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1" name="Google Shape;531;g35221da4ea0_0_206:notes"/>
          <p:cNvSpPr txBox="1">
            <a:spLocks noGrp="1"/>
          </p:cNvSpPr>
          <p:nvPr>
            <p:ph type="sldNum" idx="12"/>
          </p:nvPr>
        </p:nvSpPr>
        <p:spPr>
          <a:xfrm>
            <a:off x="3852241" y="9434602"/>
            <a:ext cx="2946900" cy="4983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
        <p:nvSpPr>
          <p:cNvPr id="532" name="Google Shape;532;g35221da4ea0_0_206:notes"/>
          <p:cNvSpPr txBox="1">
            <a:spLocks noGrp="1"/>
          </p:cNvSpPr>
          <p:nvPr>
            <p:ph type="dt" idx="10"/>
          </p:nvPr>
        </p:nvSpPr>
        <p:spPr>
          <a:xfrm>
            <a:off x="3852241" y="0"/>
            <a:ext cx="2946900" cy="4983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18: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p18: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2" name="Google Shape;552;p18: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
        <p:nvSpPr>
          <p:cNvPr id="553" name="Google Shape;553;p18: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77: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6" name="Google Shape;566;p77: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a:latin typeface="Arial"/>
                <a:ea typeface="Arial"/>
                <a:cs typeface="Arial"/>
                <a:sym typeface="Arial"/>
              </a:rPr>
              <a:t>Understanding Decomposition in practice</a:t>
            </a:r>
            <a:endParaRPr/>
          </a:p>
        </p:txBody>
      </p:sp>
      <p:sp>
        <p:nvSpPr>
          <p:cNvPr id="567" name="Google Shape;567;p77: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
        <p:nvSpPr>
          <p:cNvPr id="568" name="Google Shape;568;p77: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p78: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9" name="Google Shape;579;p78: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0" name="Google Shape;580;p78: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
        <p:nvSpPr>
          <p:cNvPr id="581" name="Google Shape;581;p78: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21: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3" name="Google Shape;593;p21: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4" name="Google Shape;594;p21: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
        <p:nvSpPr>
          <p:cNvPr id="595" name="Google Shape;595;p21: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79: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79: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4" name="Google Shape;604;p79: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30</a:t>
            </a:fld>
            <a:endParaRPr sz="1400" b="0" i="0" u="none" strike="noStrike" cap="none">
              <a:solidFill>
                <a:srgbClr val="000000"/>
              </a:solidFill>
              <a:latin typeface="Arial"/>
              <a:ea typeface="Arial"/>
              <a:cs typeface="Arial"/>
              <a:sym typeface="Arial"/>
            </a:endParaRPr>
          </a:p>
        </p:txBody>
      </p:sp>
      <p:sp>
        <p:nvSpPr>
          <p:cNvPr id="605" name="Google Shape;605;p79: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80: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5" name="Google Shape;615;p80: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6" name="Google Shape;616;p80: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31</a:t>
            </a:fld>
            <a:endParaRPr sz="1400" b="0" i="0" u="none" strike="noStrike" cap="none">
              <a:solidFill>
                <a:srgbClr val="000000"/>
              </a:solidFill>
              <a:latin typeface="Arial"/>
              <a:ea typeface="Arial"/>
              <a:cs typeface="Arial"/>
              <a:sym typeface="Arial"/>
            </a:endParaRPr>
          </a:p>
        </p:txBody>
      </p:sp>
      <p:sp>
        <p:nvSpPr>
          <p:cNvPr id="617" name="Google Shape;617;p80: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81: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8" name="Google Shape;628;p81: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9" name="Google Shape;629;p81: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32</a:t>
            </a:fld>
            <a:endParaRPr sz="1400" b="0" i="0" u="none" strike="noStrike" cap="none">
              <a:solidFill>
                <a:srgbClr val="000000"/>
              </a:solidFill>
              <a:latin typeface="Arial"/>
              <a:ea typeface="Arial"/>
              <a:cs typeface="Arial"/>
              <a:sym typeface="Arial"/>
            </a:endParaRPr>
          </a:p>
        </p:txBody>
      </p:sp>
      <p:sp>
        <p:nvSpPr>
          <p:cNvPr id="630" name="Google Shape;630;p81: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35221da4ea0_0_782: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9" name="Google Shape;639;g35221da4ea0_0_782:notes"/>
          <p:cNvSpPr txBox="1">
            <a:spLocks noGrp="1"/>
          </p:cNvSpPr>
          <p:nvPr>
            <p:ph type="body" idx="1"/>
          </p:nvPr>
        </p:nvSpPr>
        <p:spPr>
          <a:xfrm>
            <a:off x="680085" y="4780244"/>
            <a:ext cx="5440800" cy="3911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0" name="Google Shape;640;g35221da4ea0_0_782:notes"/>
          <p:cNvSpPr txBox="1">
            <a:spLocks noGrp="1"/>
          </p:cNvSpPr>
          <p:nvPr>
            <p:ph type="sldNum" idx="12"/>
          </p:nvPr>
        </p:nvSpPr>
        <p:spPr>
          <a:xfrm>
            <a:off x="3852241" y="9434602"/>
            <a:ext cx="2946900" cy="4983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
        <p:nvSpPr>
          <p:cNvPr id="641" name="Google Shape;641;g35221da4ea0_0_782:notes"/>
          <p:cNvSpPr txBox="1">
            <a:spLocks noGrp="1"/>
          </p:cNvSpPr>
          <p:nvPr>
            <p:ph type="dt" idx="10"/>
          </p:nvPr>
        </p:nvSpPr>
        <p:spPr>
          <a:xfrm>
            <a:off x="3852241" y="0"/>
            <a:ext cx="2946900" cy="4983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p82: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1" name="Google Shape;651;p82: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2" name="Google Shape;652;p82: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34</a:t>
            </a:fld>
            <a:endParaRPr sz="1400" b="0" i="0" u="none" strike="noStrike" cap="none">
              <a:solidFill>
                <a:srgbClr val="000000"/>
              </a:solidFill>
              <a:latin typeface="Arial"/>
              <a:ea typeface="Arial"/>
              <a:cs typeface="Arial"/>
              <a:sym typeface="Arial"/>
            </a:endParaRPr>
          </a:p>
        </p:txBody>
      </p:sp>
      <p:sp>
        <p:nvSpPr>
          <p:cNvPr id="653" name="Google Shape;653;p82: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83: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3" name="Google Shape;663;p83: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4" name="Google Shape;664;p83: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35</a:t>
            </a:fld>
            <a:endParaRPr sz="1400" b="0" i="0" u="none" strike="noStrike" cap="none">
              <a:solidFill>
                <a:srgbClr val="000000"/>
              </a:solidFill>
              <a:latin typeface="Arial"/>
              <a:ea typeface="Arial"/>
              <a:cs typeface="Arial"/>
              <a:sym typeface="Arial"/>
            </a:endParaRPr>
          </a:p>
        </p:txBody>
      </p:sp>
      <p:sp>
        <p:nvSpPr>
          <p:cNvPr id="665" name="Google Shape;665;p83: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84: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6" name="Google Shape;676;p84: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7" name="Google Shape;677;p84: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36</a:t>
            </a:fld>
            <a:endParaRPr sz="1400" b="0" i="0" u="none" strike="noStrike" cap="none">
              <a:solidFill>
                <a:srgbClr val="000000"/>
              </a:solidFill>
              <a:latin typeface="Arial"/>
              <a:ea typeface="Arial"/>
              <a:cs typeface="Arial"/>
              <a:sym typeface="Arial"/>
            </a:endParaRPr>
          </a:p>
        </p:txBody>
      </p:sp>
      <p:sp>
        <p:nvSpPr>
          <p:cNvPr id="678" name="Google Shape;678;p84: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35221da4ea0_0_893: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7" name="Google Shape;687;g35221da4ea0_0_893:notes"/>
          <p:cNvSpPr txBox="1">
            <a:spLocks noGrp="1"/>
          </p:cNvSpPr>
          <p:nvPr>
            <p:ph type="body" idx="1"/>
          </p:nvPr>
        </p:nvSpPr>
        <p:spPr>
          <a:xfrm>
            <a:off x="680085" y="4780244"/>
            <a:ext cx="5440800" cy="3911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8" name="Google Shape;688;g35221da4ea0_0_893:notes"/>
          <p:cNvSpPr txBox="1">
            <a:spLocks noGrp="1"/>
          </p:cNvSpPr>
          <p:nvPr>
            <p:ph type="sldNum" idx="12"/>
          </p:nvPr>
        </p:nvSpPr>
        <p:spPr>
          <a:xfrm>
            <a:off x="3852241" y="9434602"/>
            <a:ext cx="2946900" cy="4983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
        <p:nvSpPr>
          <p:cNvPr id="689" name="Google Shape;689;g35221da4ea0_0_893:notes"/>
          <p:cNvSpPr txBox="1">
            <a:spLocks noGrp="1"/>
          </p:cNvSpPr>
          <p:nvPr>
            <p:ph type="dt" idx="10"/>
          </p:nvPr>
        </p:nvSpPr>
        <p:spPr>
          <a:xfrm>
            <a:off x="3852241" y="0"/>
            <a:ext cx="2946900" cy="4983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p85: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5" name="Google Shape;705;p85: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6" name="Google Shape;706;p85: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38</a:t>
            </a:fld>
            <a:endParaRPr sz="1400" b="0" i="0" u="none" strike="noStrike" cap="none">
              <a:solidFill>
                <a:srgbClr val="000000"/>
              </a:solidFill>
              <a:latin typeface="Arial"/>
              <a:ea typeface="Arial"/>
              <a:cs typeface="Arial"/>
              <a:sym typeface="Arial"/>
            </a:endParaRPr>
          </a:p>
        </p:txBody>
      </p:sp>
      <p:sp>
        <p:nvSpPr>
          <p:cNvPr id="707" name="Google Shape;707;p85: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p86: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5" name="Google Shape;725;p86: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6" name="Google Shape;726;p86: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39</a:t>
            </a:fld>
            <a:endParaRPr sz="1400" b="0" i="0" u="none" strike="noStrike" cap="none">
              <a:solidFill>
                <a:srgbClr val="000000"/>
              </a:solidFill>
              <a:latin typeface="Arial"/>
              <a:ea typeface="Arial"/>
              <a:cs typeface="Arial"/>
              <a:sym typeface="Arial"/>
            </a:endParaRPr>
          </a:p>
        </p:txBody>
      </p:sp>
      <p:sp>
        <p:nvSpPr>
          <p:cNvPr id="727" name="Google Shape;727;p86: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p87: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8" name="Google Shape;738;p87: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9" name="Google Shape;739;p87: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40</a:t>
            </a:fld>
            <a:endParaRPr sz="1400" b="0" i="0" u="none" strike="noStrike" cap="none">
              <a:solidFill>
                <a:srgbClr val="000000"/>
              </a:solidFill>
              <a:latin typeface="Arial"/>
              <a:ea typeface="Arial"/>
              <a:cs typeface="Arial"/>
              <a:sym typeface="Arial"/>
            </a:endParaRPr>
          </a:p>
        </p:txBody>
      </p:sp>
      <p:sp>
        <p:nvSpPr>
          <p:cNvPr id="740" name="Google Shape;740;p87: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0" name="Google Shape;750;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41</a:t>
            </a:fld>
            <a:endParaRPr/>
          </a:p>
        </p:txBody>
      </p:sp>
      <p:sp>
        <p:nvSpPr>
          <p:cNvPr id="752" name="Google Shape;752;p8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p89: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0" name="Google Shape;760;p89: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761" name="Google Shape;761;p89: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42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90: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a:p>
        </p:txBody>
      </p:sp>
      <p:sp>
        <p:nvSpPr>
          <p:cNvPr id="769" name="Google Shape;769;p90: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p91: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4" name="Google Shape;804;p91: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4" name="Google Shape;834;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5" name="Google Shape;835;p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45</a:t>
            </a:fld>
            <a:endParaRPr/>
          </a:p>
        </p:txBody>
      </p:sp>
      <p:sp>
        <p:nvSpPr>
          <p:cNvPr id="836" name="Google Shape;836;p92: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p34: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4" name="Google Shape;844;p34: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p36: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2" name="Google Shape;852;p36: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g35221da4ea0_0_339:notes"/>
          <p:cNvSpPr txBox="1">
            <a:spLocks noGrp="1"/>
          </p:cNvSpPr>
          <p:nvPr>
            <p:ph type="body" idx="1"/>
          </p:nvPr>
        </p:nvSpPr>
        <p:spPr>
          <a:xfrm>
            <a:off x="680085" y="4780244"/>
            <a:ext cx="5440800" cy="3911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0" name="Google Shape;860;g35221da4ea0_0_339: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g35221da4ea0_0_445:notes"/>
          <p:cNvSpPr txBox="1">
            <a:spLocks noGrp="1"/>
          </p:cNvSpPr>
          <p:nvPr>
            <p:ph type="body" idx="1"/>
          </p:nvPr>
        </p:nvSpPr>
        <p:spPr>
          <a:xfrm>
            <a:off x="680085" y="4780244"/>
            <a:ext cx="5440800" cy="3911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7" name="Google Shape;867;g35221da4ea0_0_445: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g35221da4ea0_0_551:notes"/>
          <p:cNvSpPr txBox="1">
            <a:spLocks noGrp="1"/>
          </p:cNvSpPr>
          <p:nvPr>
            <p:ph type="body" idx="1"/>
          </p:nvPr>
        </p:nvSpPr>
        <p:spPr>
          <a:xfrm>
            <a:off x="680085" y="4780244"/>
            <a:ext cx="5440800" cy="3911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4" name="Google Shape;874;g35221da4ea0_0_551: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g35221da4ea0_0_657:notes"/>
          <p:cNvSpPr txBox="1">
            <a:spLocks noGrp="1"/>
          </p:cNvSpPr>
          <p:nvPr>
            <p:ph type="body" idx="1"/>
          </p:nvPr>
        </p:nvSpPr>
        <p:spPr>
          <a:xfrm>
            <a:off x="680085" y="4780244"/>
            <a:ext cx="5440800" cy="3911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1" name="Google Shape;881;g35221da4ea0_0_657: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p93: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8" name="Google Shape;888;p93: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9" name="Google Shape;889;p93: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52</a:t>
            </a:fld>
            <a:endParaRPr/>
          </a:p>
        </p:txBody>
      </p:sp>
      <p:sp>
        <p:nvSpPr>
          <p:cNvPr id="890" name="Google Shape;890;p93: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8" name="Google Shape;898;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9" name="Google Shape;899;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53</a:t>
            </a:fld>
            <a:endParaRPr/>
          </a:p>
        </p:txBody>
      </p:sp>
      <p:sp>
        <p:nvSpPr>
          <p:cNvPr id="900" name="Google Shape;900;p42: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7"/>
        <p:cNvGrpSpPr/>
        <p:nvPr/>
      </p:nvGrpSpPr>
      <p:grpSpPr>
        <a:xfrm>
          <a:off x="0" y="0"/>
          <a:ext cx="0" cy="0"/>
          <a:chOff x="0" y="0"/>
          <a:chExt cx="0" cy="0"/>
        </a:xfrm>
      </p:grpSpPr>
      <p:sp>
        <p:nvSpPr>
          <p:cNvPr id="908" name="Google Shape;908;p94: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9" name="Google Shape;909;p94: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0" name="Google Shape;910;p94: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54</a:t>
            </a:fld>
            <a:endParaRPr/>
          </a:p>
        </p:txBody>
      </p:sp>
      <p:sp>
        <p:nvSpPr>
          <p:cNvPr id="911" name="Google Shape;911;p94: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95: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1" name="Google Shape;931;p95: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p96: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8" name="Google Shape;938;p96: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15"/>
        <p:cNvGrpSpPr/>
        <p:nvPr/>
      </p:nvGrpSpPr>
      <p:grpSpPr>
        <a:xfrm>
          <a:off x="0" y="0"/>
          <a:ext cx="0" cy="0"/>
          <a:chOff x="0" y="0"/>
          <a:chExt cx="0" cy="0"/>
        </a:xfrm>
      </p:grpSpPr>
      <p:sp>
        <p:nvSpPr>
          <p:cNvPr id="16" name="Google Shape;16;p49"/>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 name="Google Shape;17;p49"/>
          <p:cNvSpPr>
            <a:spLocks noGrp="1"/>
          </p:cNvSpPr>
          <p:nvPr>
            <p:ph type="pic" idx="2"/>
          </p:nvPr>
        </p:nvSpPr>
        <p:spPr>
          <a:xfrm>
            <a:off x="680720" y="685799"/>
            <a:ext cx="10830560" cy="5486401"/>
          </a:xfrm>
          <a:prstGeom prst="rect">
            <a:avLst/>
          </a:prstGeom>
          <a:noFill/>
          <a:ln>
            <a:noFill/>
          </a:ln>
        </p:spPr>
      </p:sp>
      <p:sp>
        <p:nvSpPr>
          <p:cNvPr id="18" name="Google Shape;18;p49"/>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49803"/>
                </a:srgbClr>
              </a:gs>
              <a:gs pos="100000">
                <a:srgbClr val="000000">
                  <a:alpha val="42745"/>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9"/>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20"/>
        <p:cNvGrpSpPr/>
        <p:nvPr/>
      </p:nvGrpSpPr>
      <p:grpSpPr>
        <a:xfrm>
          <a:off x="0" y="0"/>
          <a:ext cx="0" cy="0"/>
          <a:chOff x="0" y="0"/>
          <a:chExt cx="0" cy="0"/>
        </a:xfrm>
      </p:grpSpPr>
      <p:sp>
        <p:nvSpPr>
          <p:cNvPr id="21" name="Google Shape;21;p51"/>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 name="Google Shape;22;p51"/>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5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51"/>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5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5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7"/>
        <p:cNvGrpSpPr/>
        <p:nvPr/>
      </p:nvGrpSpPr>
      <p:grpSpPr>
        <a:xfrm>
          <a:off x="0" y="0"/>
          <a:ext cx="0" cy="0"/>
          <a:chOff x="0" y="0"/>
          <a:chExt cx="0" cy="0"/>
        </a:xfrm>
      </p:grpSpPr>
      <p:sp>
        <p:nvSpPr>
          <p:cNvPr id="28" name="Google Shape;28;p50"/>
          <p:cNvSpPr/>
          <p:nvPr/>
        </p:nvSpPr>
        <p:spPr>
          <a:xfrm>
            <a:off x="-1" y="0"/>
            <a:ext cx="12192001" cy="6858000"/>
          </a:xfrm>
          <a:prstGeom prst="rect">
            <a:avLst/>
          </a:pr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9" name="Google Shape;29;p50"/>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 name="Google Shape;30;p50"/>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0"/>
          <p:cNvSpPr>
            <a:spLocks noGrp="1"/>
          </p:cNvSpPr>
          <p:nvPr>
            <p:ph type="pic" idx="2"/>
          </p:nvPr>
        </p:nvSpPr>
        <p:spPr>
          <a:xfrm>
            <a:off x="1279525" y="2155389"/>
            <a:ext cx="2003425" cy="2002536"/>
          </a:xfrm>
          <a:prstGeom prst="rect">
            <a:avLst/>
          </a:prstGeom>
          <a:noFill/>
          <a:ln>
            <a:noFill/>
          </a:ln>
        </p:spPr>
      </p:sp>
      <p:sp>
        <p:nvSpPr>
          <p:cNvPr id="33" name="Google Shape;33;p50"/>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50"/>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50"/>
          <p:cNvSpPr>
            <a:spLocks noGrp="1"/>
          </p:cNvSpPr>
          <p:nvPr>
            <p:ph type="pic" idx="4"/>
          </p:nvPr>
        </p:nvSpPr>
        <p:spPr>
          <a:xfrm>
            <a:off x="3804132" y="2155389"/>
            <a:ext cx="2003425" cy="2002536"/>
          </a:xfrm>
          <a:prstGeom prst="rect">
            <a:avLst/>
          </a:prstGeom>
          <a:noFill/>
          <a:ln>
            <a:noFill/>
          </a:ln>
        </p:spPr>
      </p:sp>
      <p:sp>
        <p:nvSpPr>
          <p:cNvPr id="36" name="Google Shape;36;p50"/>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0"/>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50"/>
          <p:cNvSpPr>
            <a:spLocks noGrp="1"/>
          </p:cNvSpPr>
          <p:nvPr>
            <p:ph type="pic" idx="7"/>
          </p:nvPr>
        </p:nvSpPr>
        <p:spPr>
          <a:xfrm>
            <a:off x="6332269" y="2155389"/>
            <a:ext cx="2003425" cy="2002536"/>
          </a:xfrm>
          <a:prstGeom prst="rect">
            <a:avLst/>
          </a:prstGeom>
          <a:noFill/>
          <a:ln>
            <a:noFill/>
          </a:ln>
        </p:spPr>
      </p:sp>
      <p:sp>
        <p:nvSpPr>
          <p:cNvPr id="39" name="Google Shape;39;p50"/>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50"/>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50"/>
          <p:cNvSpPr>
            <a:spLocks noGrp="1"/>
          </p:cNvSpPr>
          <p:nvPr>
            <p:ph type="pic" idx="13"/>
          </p:nvPr>
        </p:nvSpPr>
        <p:spPr>
          <a:xfrm>
            <a:off x="8858607" y="2155389"/>
            <a:ext cx="2003425" cy="2002536"/>
          </a:xfrm>
          <a:prstGeom prst="rect">
            <a:avLst/>
          </a:prstGeom>
          <a:noFill/>
          <a:ln>
            <a:noFill/>
          </a:ln>
        </p:spPr>
      </p:sp>
      <p:sp>
        <p:nvSpPr>
          <p:cNvPr id="42" name="Google Shape;42;p50"/>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50"/>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50"/>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50"/>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46"/>
        <p:cNvGrpSpPr/>
        <p:nvPr/>
      </p:nvGrpSpPr>
      <p:grpSpPr>
        <a:xfrm>
          <a:off x="0" y="0"/>
          <a:ext cx="0" cy="0"/>
          <a:chOff x="0" y="0"/>
          <a:chExt cx="0" cy="0"/>
        </a:xfrm>
      </p:grpSpPr>
      <p:sp>
        <p:nvSpPr>
          <p:cNvPr id="47" name="Google Shape;47;p53"/>
          <p:cNvSpPr/>
          <p:nvPr/>
        </p:nvSpPr>
        <p:spPr>
          <a:xfrm>
            <a:off x="0" y="0"/>
            <a:ext cx="8153400" cy="6857999"/>
          </a:xfrm>
          <a:prstGeom prst="rect">
            <a:avLst/>
          </a:pr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48" name="Google Shape;48;p53"/>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49" name="Google Shape;49;p53"/>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5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53"/>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53"/>
          <p:cNvSpPr>
            <a:spLocks noGrp="1"/>
          </p:cNvSpPr>
          <p:nvPr>
            <p:ph type="pic" idx="2"/>
          </p:nvPr>
        </p:nvSpPr>
        <p:spPr>
          <a:xfrm>
            <a:off x="8839200" y="685800"/>
            <a:ext cx="2667000" cy="2400300"/>
          </a:xfrm>
          <a:prstGeom prst="rect">
            <a:avLst/>
          </a:prstGeom>
          <a:noFill/>
          <a:ln>
            <a:noFill/>
          </a:ln>
        </p:spPr>
      </p:sp>
      <p:sp>
        <p:nvSpPr>
          <p:cNvPr id="53" name="Google Shape;53;p53"/>
          <p:cNvSpPr>
            <a:spLocks noGrp="1"/>
          </p:cNvSpPr>
          <p:nvPr>
            <p:ph type="pic" idx="3"/>
          </p:nvPr>
        </p:nvSpPr>
        <p:spPr>
          <a:xfrm>
            <a:off x="8839200" y="3764738"/>
            <a:ext cx="2667000" cy="2404872"/>
          </a:xfrm>
          <a:prstGeom prst="rect">
            <a:avLst/>
          </a:prstGeom>
          <a:noFill/>
          <a:ln>
            <a:noFill/>
          </a:ln>
        </p:spPr>
      </p:sp>
      <p:sp>
        <p:nvSpPr>
          <p:cNvPr id="54" name="Google Shape;54;p5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5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56"/>
        <p:cNvGrpSpPr/>
        <p:nvPr/>
      </p:nvGrpSpPr>
      <p:grpSpPr>
        <a:xfrm>
          <a:off x="0" y="0"/>
          <a:ext cx="0" cy="0"/>
          <a:chOff x="0" y="0"/>
          <a:chExt cx="0" cy="0"/>
        </a:xfrm>
      </p:grpSpPr>
      <p:sp>
        <p:nvSpPr>
          <p:cNvPr id="57" name="Google Shape;57;p52"/>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58" name="Google Shape;58;p52"/>
          <p:cNvSpPr>
            <a:spLocks noGrp="1"/>
          </p:cNvSpPr>
          <p:nvPr>
            <p:ph type="pic" idx="2"/>
          </p:nvPr>
        </p:nvSpPr>
        <p:spPr>
          <a:xfrm>
            <a:off x="0" y="0"/>
            <a:ext cx="12192000" cy="6858000"/>
          </a:xfrm>
          <a:prstGeom prst="rect">
            <a:avLst/>
          </a:prstGeom>
          <a:noFill/>
          <a:ln>
            <a:noFill/>
          </a:ln>
        </p:spPr>
      </p:sp>
      <p:sp>
        <p:nvSpPr>
          <p:cNvPr id="59" name="Google Shape;59;p52"/>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52"/>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61"/>
        <p:cNvGrpSpPr/>
        <p:nvPr/>
      </p:nvGrpSpPr>
      <p:grpSpPr>
        <a:xfrm>
          <a:off x="0" y="0"/>
          <a:ext cx="0" cy="0"/>
          <a:chOff x="0" y="0"/>
          <a:chExt cx="0" cy="0"/>
        </a:xfrm>
      </p:grpSpPr>
      <p:sp>
        <p:nvSpPr>
          <p:cNvPr id="62" name="Google Shape;62;p54"/>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63" name="Google Shape;63;p54"/>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5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54"/>
          <p:cNvSpPr>
            <a:spLocks noGrp="1"/>
          </p:cNvSpPr>
          <p:nvPr>
            <p:ph type="pic" idx="2"/>
          </p:nvPr>
        </p:nvSpPr>
        <p:spPr>
          <a:xfrm>
            <a:off x="0" y="0"/>
            <a:ext cx="6781800" cy="6858000"/>
          </a:xfrm>
          <a:prstGeom prst="rect">
            <a:avLst/>
          </a:prstGeom>
          <a:solidFill>
            <a:schemeClr val="dk2"/>
          </a:solidFill>
          <a:ln>
            <a:noFill/>
          </a:ln>
        </p:spPr>
      </p:sp>
      <p:sp>
        <p:nvSpPr>
          <p:cNvPr id="66" name="Google Shape;66;p54"/>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5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5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69"/>
        <p:cNvGrpSpPr/>
        <p:nvPr/>
      </p:nvGrpSpPr>
      <p:grpSpPr>
        <a:xfrm>
          <a:off x="0" y="0"/>
          <a:ext cx="0" cy="0"/>
          <a:chOff x="0" y="0"/>
          <a:chExt cx="0" cy="0"/>
        </a:xfrm>
      </p:grpSpPr>
      <p:sp>
        <p:nvSpPr>
          <p:cNvPr id="70" name="Google Shape;70;p55"/>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71" name="Google Shape;71;p55"/>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72" name="Google Shape;72;p55"/>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5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55"/>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5" name="Google Shape;75;p55"/>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55"/>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7" name="Google Shape;77;p55"/>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55"/>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9" name="Google Shape;79;p55"/>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5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5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82"/>
        <p:cNvGrpSpPr/>
        <p:nvPr/>
      </p:nvGrpSpPr>
      <p:grpSpPr>
        <a:xfrm>
          <a:off x="0" y="0"/>
          <a:ext cx="0" cy="0"/>
          <a:chOff x="0" y="0"/>
          <a:chExt cx="0" cy="0"/>
        </a:xfrm>
      </p:grpSpPr>
      <p:sp>
        <p:nvSpPr>
          <p:cNvPr id="83" name="Google Shape;83;p56"/>
          <p:cNvSpPr/>
          <p:nvPr/>
        </p:nvSpPr>
        <p:spPr>
          <a:xfrm>
            <a:off x="4076700" y="685798"/>
            <a:ext cx="4076700" cy="5486401"/>
          </a:xfrm>
          <a:prstGeom prst="rect">
            <a:avLst/>
          </a:pr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84" name="Google Shape;84;p56"/>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56"/>
          <p:cNvSpPr>
            <a:spLocks noGrp="1"/>
          </p:cNvSpPr>
          <p:nvPr>
            <p:ph type="pic" idx="2"/>
          </p:nvPr>
        </p:nvSpPr>
        <p:spPr>
          <a:xfrm>
            <a:off x="0" y="0"/>
            <a:ext cx="3390900" cy="6858000"/>
          </a:xfrm>
          <a:prstGeom prst="rect">
            <a:avLst/>
          </a:prstGeom>
          <a:noFill/>
          <a:ln>
            <a:noFill/>
          </a:ln>
        </p:spPr>
      </p:sp>
      <p:sp>
        <p:nvSpPr>
          <p:cNvPr id="86" name="Google Shape;86;p5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56"/>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56"/>
          <p:cNvSpPr>
            <a:spLocks noGrp="1"/>
          </p:cNvSpPr>
          <p:nvPr>
            <p:ph type="pic" idx="3"/>
          </p:nvPr>
        </p:nvSpPr>
        <p:spPr>
          <a:xfrm>
            <a:off x="8801100" y="0"/>
            <a:ext cx="3390900" cy="6858000"/>
          </a:xfrm>
          <a:prstGeom prst="rect">
            <a:avLst/>
          </a:prstGeom>
          <a:noFill/>
          <a:ln>
            <a:noFill/>
          </a:ln>
        </p:spPr>
      </p:sp>
      <p:sp>
        <p:nvSpPr>
          <p:cNvPr id="89" name="Google Shape;89;p5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5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91"/>
        <p:cNvGrpSpPr/>
        <p:nvPr/>
      </p:nvGrpSpPr>
      <p:grpSpPr>
        <a:xfrm>
          <a:off x="0" y="0"/>
          <a:ext cx="0" cy="0"/>
          <a:chOff x="0" y="0"/>
          <a:chExt cx="0" cy="0"/>
        </a:xfrm>
      </p:grpSpPr>
      <p:sp>
        <p:nvSpPr>
          <p:cNvPr id="92" name="Google Shape;92;p58"/>
          <p:cNvSpPr/>
          <p:nvPr/>
        </p:nvSpPr>
        <p:spPr>
          <a:xfrm>
            <a:off x="685800" y="685801"/>
            <a:ext cx="7467601" cy="5486400"/>
          </a:xfrm>
          <a:prstGeom prst="rect">
            <a:avLst/>
          </a:pr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93" name="Google Shape;93;p58"/>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5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58"/>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58"/>
          <p:cNvSpPr>
            <a:spLocks noGrp="1"/>
          </p:cNvSpPr>
          <p:nvPr>
            <p:ph type="pic" idx="2"/>
          </p:nvPr>
        </p:nvSpPr>
        <p:spPr>
          <a:xfrm>
            <a:off x="8153400" y="685799"/>
            <a:ext cx="3397250" cy="5486401"/>
          </a:xfrm>
          <a:prstGeom prst="rect">
            <a:avLst/>
          </a:prstGeom>
          <a:noFill/>
          <a:ln>
            <a:noFill/>
          </a:ln>
        </p:spPr>
      </p:sp>
      <p:sp>
        <p:nvSpPr>
          <p:cNvPr id="97" name="Google Shape;97;p5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5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105"/>
        <p:cNvGrpSpPr/>
        <p:nvPr/>
      </p:nvGrpSpPr>
      <p:grpSpPr>
        <a:xfrm>
          <a:off x="0" y="0"/>
          <a:ext cx="0" cy="0"/>
          <a:chOff x="0" y="0"/>
          <a:chExt cx="0" cy="0"/>
        </a:xfrm>
      </p:grpSpPr>
      <p:sp>
        <p:nvSpPr>
          <p:cNvPr id="106" name="Google Shape;106;p98"/>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07" name="Google Shape;107;p98"/>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08" name="Google Shape;108;p98"/>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9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98"/>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1" name="Google Shape;111;p98"/>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98"/>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3" name="Google Shape;113;p98"/>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98"/>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5" name="Google Shape;115;p98"/>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9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9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118"/>
        <p:cNvGrpSpPr/>
        <p:nvPr/>
      </p:nvGrpSpPr>
      <p:grpSpPr>
        <a:xfrm>
          <a:off x="0" y="0"/>
          <a:ext cx="0" cy="0"/>
          <a:chOff x="0" y="0"/>
          <a:chExt cx="0" cy="0"/>
        </a:xfrm>
      </p:grpSpPr>
      <p:sp>
        <p:nvSpPr>
          <p:cNvPr id="119" name="Google Shape;119;p99"/>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20" name="Google Shape;120;p99"/>
          <p:cNvSpPr>
            <a:spLocks noGrp="1"/>
          </p:cNvSpPr>
          <p:nvPr>
            <p:ph type="pic" idx="2"/>
          </p:nvPr>
        </p:nvSpPr>
        <p:spPr>
          <a:xfrm>
            <a:off x="0" y="0"/>
            <a:ext cx="12192000" cy="6858000"/>
          </a:xfrm>
          <a:prstGeom prst="rect">
            <a:avLst/>
          </a:prstGeom>
          <a:noFill/>
          <a:ln>
            <a:noFill/>
          </a:ln>
        </p:spPr>
      </p:sp>
      <p:sp>
        <p:nvSpPr>
          <p:cNvPr id="121" name="Google Shape;121;p99"/>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99"/>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123"/>
        <p:cNvGrpSpPr/>
        <p:nvPr/>
      </p:nvGrpSpPr>
      <p:grpSpPr>
        <a:xfrm>
          <a:off x="0" y="0"/>
          <a:ext cx="0" cy="0"/>
          <a:chOff x="0" y="0"/>
          <a:chExt cx="0" cy="0"/>
        </a:xfrm>
      </p:grpSpPr>
      <p:sp>
        <p:nvSpPr>
          <p:cNvPr id="124" name="Google Shape;124;p100"/>
          <p:cNvSpPr/>
          <p:nvPr/>
        </p:nvSpPr>
        <p:spPr>
          <a:xfrm>
            <a:off x="-1" y="0"/>
            <a:ext cx="12192001" cy="6858000"/>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25" name="Google Shape;125;p100"/>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26" name="Google Shape;126;p100"/>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10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100"/>
          <p:cNvSpPr>
            <a:spLocks noGrp="1"/>
          </p:cNvSpPr>
          <p:nvPr>
            <p:ph type="pic" idx="2"/>
          </p:nvPr>
        </p:nvSpPr>
        <p:spPr>
          <a:xfrm>
            <a:off x="1279525" y="2155389"/>
            <a:ext cx="2003425" cy="2002536"/>
          </a:xfrm>
          <a:prstGeom prst="rect">
            <a:avLst/>
          </a:prstGeom>
          <a:noFill/>
          <a:ln>
            <a:noFill/>
          </a:ln>
        </p:spPr>
      </p:sp>
      <p:sp>
        <p:nvSpPr>
          <p:cNvPr id="129" name="Google Shape;129;p100"/>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0" name="Google Shape;130;p100"/>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1" name="Google Shape;131;p100"/>
          <p:cNvSpPr>
            <a:spLocks noGrp="1"/>
          </p:cNvSpPr>
          <p:nvPr>
            <p:ph type="pic" idx="4"/>
          </p:nvPr>
        </p:nvSpPr>
        <p:spPr>
          <a:xfrm>
            <a:off x="3804132" y="2155389"/>
            <a:ext cx="2003425" cy="2002536"/>
          </a:xfrm>
          <a:prstGeom prst="rect">
            <a:avLst/>
          </a:prstGeom>
          <a:noFill/>
          <a:ln>
            <a:noFill/>
          </a:ln>
        </p:spPr>
      </p:sp>
      <p:sp>
        <p:nvSpPr>
          <p:cNvPr id="132" name="Google Shape;132;p100"/>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3" name="Google Shape;133;p100"/>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4" name="Google Shape;134;p100"/>
          <p:cNvSpPr>
            <a:spLocks noGrp="1"/>
          </p:cNvSpPr>
          <p:nvPr>
            <p:ph type="pic" idx="7"/>
          </p:nvPr>
        </p:nvSpPr>
        <p:spPr>
          <a:xfrm>
            <a:off x="6332269" y="2155389"/>
            <a:ext cx="2003425" cy="2002536"/>
          </a:xfrm>
          <a:prstGeom prst="rect">
            <a:avLst/>
          </a:prstGeom>
          <a:noFill/>
          <a:ln>
            <a:noFill/>
          </a:ln>
        </p:spPr>
      </p:sp>
      <p:sp>
        <p:nvSpPr>
          <p:cNvPr id="135" name="Google Shape;135;p100"/>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6" name="Google Shape;136;p100"/>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100"/>
          <p:cNvSpPr>
            <a:spLocks noGrp="1"/>
          </p:cNvSpPr>
          <p:nvPr>
            <p:ph type="pic" idx="13"/>
          </p:nvPr>
        </p:nvSpPr>
        <p:spPr>
          <a:xfrm>
            <a:off x="8858607" y="2155389"/>
            <a:ext cx="2003425" cy="2002536"/>
          </a:xfrm>
          <a:prstGeom prst="rect">
            <a:avLst/>
          </a:prstGeom>
          <a:noFill/>
          <a:ln>
            <a:noFill/>
          </a:ln>
        </p:spPr>
      </p:sp>
      <p:sp>
        <p:nvSpPr>
          <p:cNvPr id="138" name="Google Shape;138;p100"/>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9" name="Google Shape;139;p100"/>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0" name="Google Shape;140;p100"/>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100"/>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142"/>
        <p:cNvGrpSpPr/>
        <p:nvPr/>
      </p:nvGrpSpPr>
      <p:grpSpPr>
        <a:xfrm>
          <a:off x="0" y="0"/>
          <a:ext cx="0" cy="0"/>
          <a:chOff x="0" y="0"/>
          <a:chExt cx="0" cy="0"/>
        </a:xfrm>
      </p:grpSpPr>
      <p:sp>
        <p:nvSpPr>
          <p:cNvPr id="143" name="Google Shape;143;p101"/>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44" name="Google Shape;144;p101"/>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45" name="Google Shape;145;p101"/>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10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p101"/>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8" name="Google Shape;148;p101"/>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101"/>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50" name="Google Shape;150;p101"/>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10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10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153"/>
        <p:cNvGrpSpPr/>
        <p:nvPr/>
      </p:nvGrpSpPr>
      <p:grpSpPr>
        <a:xfrm>
          <a:off x="0" y="0"/>
          <a:ext cx="0" cy="0"/>
          <a:chOff x="0" y="0"/>
          <a:chExt cx="0" cy="0"/>
        </a:xfrm>
      </p:grpSpPr>
      <p:sp>
        <p:nvSpPr>
          <p:cNvPr id="154" name="Google Shape;154;p102"/>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55" name="Google Shape;155;p102"/>
          <p:cNvSpPr>
            <a:spLocks noGrp="1"/>
          </p:cNvSpPr>
          <p:nvPr>
            <p:ph type="pic" idx="2"/>
          </p:nvPr>
        </p:nvSpPr>
        <p:spPr>
          <a:xfrm>
            <a:off x="680720" y="685799"/>
            <a:ext cx="10830560" cy="5486401"/>
          </a:xfrm>
          <a:prstGeom prst="rect">
            <a:avLst/>
          </a:prstGeom>
          <a:noFill/>
          <a:ln>
            <a:noFill/>
          </a:ln>
        </p:spPr>
      </p:sp>
      <p:sp>
        <p:nvSpPr>
          <p:cNvPr id="156" name="Google Shape;156;p102"/>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196"/>
                </a:srgbClr>
              </a:gs>
              <a:gs pos="100000">
                <a:srgbClr val="000000">
                  <a:alpha val="43137"/>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102"/>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158"/>
        <p:cNvGrpSpPr/>
        <p:nvPr/>
      </p:nvGrpSpPr>
      <p:grpSpPr>
        <a:xfrm>
          <a:off x="0" y="0"/>
          <a:ext cx="0" cy="0"/>
          <a:chOff x="0" y="0"/>
          <a:chExt cx="0" cy="0"/>
        </a:xfrm>
      </p:grpSpPr>
      <p:sp>
        <p:nvSpPr>
          <p:cNvPr id="159" name="Google Shape;159;p103"/>
          <p:cNvSpPr/>
          <p:nvPr/>
        </p:nvSpPr>
        <p:spPr>
          <a:xfrm>
            <a:off x="0" y="0"/>
            <a:ext cx="8153400" cy="6857999"/>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60" name="Google Shape;160;p103"/>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61" name="Google Shape;161;p103"/>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10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103"/>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103"/>
          <p:cNvSpPr>
            <a:spLocks noGrp="1"/>
          </p:cNvSpPr>
          <p:nvPr>
            <p:ph type="pic" idx="2"/>
          </p:nvPr>
        </p:nvSpPr>
        <p:spPr>
          <a:xfrm>
            <a:off x="8839200" y="685800"/>
            <a:ext cx="2667000" cy="2400300"/>
          </a:xfrm>
          <a:prstGeom prst="rect">
            <a:avLst/>
          </a:prstGeom>
          <a:noFill/>
          <a:ln>
            <a:noFill/>
          </a:ln>
        </p:spPr>
      </p:sp>
      <p:sp>
        <p:nvSpPr>
          <p:cNvPr id="165" name="Google Shape;165;p103"/>
          <p:cNvSpPr>
            <a:spLocks noGrp="1"/>
          </p:cNvSpPr>
          <p:nvPr>
            <p:ph type="pic" idx="3"/>
          </p:nvPr>
        </p:nvSpPr>
        <p:spPr>
          <a:xfrm>
            <a:off x="8839200" y="3764738"/>
            <a:ext cx="2667000" cy="2404872"/>
          </a:xfrm>
          <a:prstGeom prst="rect">
            <a:avLst/>
          </a:prstGeom>
          <a:noFill/>
          <a:ln>
            <a:noFill/>
          </a:ln>
        </p:spPr>
      </p:sp>
      <p:sp>
        <p:nvSpPr>
          <p:cNvPr id="166" name="Google Shape;166;p10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10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168"/>
        <p:cNvGrpSpPr/>
        <p:nvPr/>
      </p:nvGrpSpPr>
      <p:grpSpPr>
        <a:xfrm>
          <a:off x="0" y="0"/>
          <a:ext cx="0" cy="0"/>
          <a:chOff x="0" y="0"/>
          <a:chExt cx="0" cy="0"/>
        </a:xfrm>
      </p:grpSpPr>
      <p:sp>
        <p:nvSpPr>
          <p:cNvPr id="169" name="Google Shape;169;p104"/>
          <p:cNvSpPr/>
          <p:nvPr/>
        </p:nvSpPr>
        <p:spPr>
          <a:xfrm>
            <a:off x="4076700" y="685798"/>
            <a:ext cx="4076700" cy="5486401"/>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0" name="Google Shape;170;p104"/>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104"/>
          <p:cNvSpPr>
            <a:spLocks noGrp="1"/>
          </p:cNvSpPr>
          <p:nvPr>
            <p:ph type="pic" idx="2"/>
          </p:nvPr>
        </p:nvSpPr>
        <p:spPr>
          <a:xfrm>
            <a:off x="0" y="0"/>
            <a:ext cx="3390900" cy="6858000"/>
          </a:xfrm>
          <a:prstGeom prst="rect">
            <a:avLst/>
          </a:prstGeom>
          <a:noFill/>
          <a:ln>
            <a:noFill/>
          </a:ln>
        </p:spPr>
      </p:sp>
      <p:sp>
        <p:nvSpPr>
          <p:cNvPr id="172" name="Google Shape;172;p10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3" name="Google Shape;173;p104"/>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4" name="Google Shape;174;p104"/>
          <p:cNvSpPr>
            <a:spLocks noGrp="1"/>
          </p:cNvSpPr>
          <p:nvPr>
            <p:ph type="pic" idx="3"/>
          </p:nvPr>
        </p:nvSpPr>
        <p:spPr>
          <a:xfrm>
            <a:off x="8801100" y="0"/>
            <a:ext cx="3390900" cy="6858000"/>
          </a:xfrm>
          <a:prstGeom prst="rect">
            <a:avLst/>
          </a:prstGeom>
          <a:noFill/>
          <a:ln>
            <a:noFill/>
          </a:ln>
        </p:spPr>
      </p:sp>
      <p:sp>
        <p:nvSpPr>
          <p:cNvPr id="175" name="Google Shape;175;p10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p10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177"/>
        <p:cNvGrpSpPr/>
        <p:nvPr/>
      </p:nvGrpSpPr>
      <p:grpSpPr>
        <a:xfrm>
          <a:off x="0" y="0"/>
          <a:ext cx="0" cy="0"/>
          <a:chOff x="0" y="0"/>
          <a:chExt cx="0" cy="0"/>
        </a:xfrm>
      </p:grpSpPr>
      <p:sp>
        <p:nvSpPr>
          <p:cNvPr id="178" name="Google Shape;178;p105"/>
          <p:cNvSpPr/>
          <p:nvPr/>
        </p:nvSpPr>
        <p:spPr>
          <a:xfrm>
            <a:off x="0" y="0"/>
            <a:ext cx="8153400" cy="6857999"/>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9" name="Google Shape;179;p105"/>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80" name="Google Shape;180;p105"/>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10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p105"/>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p105"/>
          <p:cNvSpPr>
            <a:spLocks noGrp="1"/>
          </p:cNvSpPr>
          <p:nvPr>
            <p:ph type="pic" idx="2"/>
          </p:nvPr>
        </p:nvSpPr>
        <p:spPr>
          <a:xfrm>
            <a:off x="8839200" y="685800"/>
            <a:ext cx="2667000" cy="2400300"/>
          </a:xfrm>
          <a:prstGeom prst="rect">
            <a:avLst/>
          </a:prstGeom>
          <a:noFill/>
          <a:ln>
            <a:noFill/>
          </a:ln>
        </p:spPr>
      </p:sp>
      <p:sp>
        <p:nvSpPr>
          <p:cNvPr id="184" name="Google Shape;184;p105"/>
          <p:cNvSpPr>
            <a:spLocks noGrp="1"/>
          </p:cNvSpPr>
          <p:nvPr>
            <p:ph type="pic" idx="3"/>
          </p:nvPr>
        </p:nvSpPr>
        <p:spPr>
          <a:xfrm>
            <a:off x="8839200" y="3726638"/>
            <a:ext cx="2667000" cy="2445558"/>
          </a:xfrm>
          <a:prstGeom prst="rect">
            <a:avLst/>
          </a:prstGeom>
          <a:noFill/>
          <a:ln>
            <a:noFill/>
          </a:ln>
        </p:spPr>
      </p:sp>
      <p:sp>
        <p:nvSpPr>
          <p:cNvPr id="185" name="Google Shape;185;p10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6" name="Google Shape;186;p10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187"/>
        <p:cNvGrpSpPr/>
        <p:nvPr/>
      </p:nvGrpSpPr>
      <p:grpSpPr>
        <a:xfrm>
          <a:off x="0" y="0"/>
          <a:ext cx="0" cy="0"/>
          <a:chOff x="0" y="0"/>
          <a:chExt cx="0" cy="0"/>
        </a:xfrm>
      </p:grpSpPr>
      <p:sp>
        <p:nvSpPr>
          <p:cNvPr id="188" name="Google Shape;188;p106"/>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89" name="Google Shape;189;p106"/>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0" name="Google Shape;190;p10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106"/>
          <p:cNvSpPr>
            <a:spLocks noGrp="1"/>
          </p:cNvSpPr>
          <p:nvPr>
            <p:ph type="pic" idx="2"/>
          </p:nvPr>
        </p:nvSpPr>
        <p:spPr>
          <a:xfrm>
            <a:off x="0" y="0"/>
            <a:ext cx="6781800" cy="6858000"/>
          </a:xfrm>
          <a:prstGeom prst="rect">
            <a:avLst/>
          </a:prstGeom>
          <a:solidFill>
            <a:schemeClr val="dk2"/>
          </a:solidFill>
          <a:ln>
            <a:noFill/>
          </a:ln>
        </p:spPr>
      </p:sp>
      <p:sp>
        <p:nvSpPr>
          <p:cNvPr id="192" name="Google Shape;192;p106"/>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3" name="Google Shape;193;p10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p10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195"/>
        <p:cNvGrpSpPr/>
        <p:nvPr/>
      </p:nvGrpSpPr>
      <p:grpSpPr>
        <a:xfrm>
          <a:off x="0" y="0"/>
          <a:ext cx="0" cy="0"/>
          <a:chOff x="0" y="0"/>
          <a:chExt cx="0" cy="0"/>
        </a:xfrm>
      </p:grpSpPr>
      <p:sp>
        <p:nvSpPr>
          <p:cNvPr id="196" name="Google Shape;196;p107"/>
          <p:cNvSpPr/>
          <p:nvPr/>
        </p:nvSpPr>
        <p:spPr>
          <a:xfrm>
            <a:off x="685800" y="685801"/>
            <a:ext cx="7467601" cy="5486400"/>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97" name="Google Shape;197;p107"/>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8" name="Google Shape;198;p10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9" name="Google Shape;199;p107"/>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107"/>
          <p:cNvSpPr>
            <a:spLocks noGrp="1"/>
          </p:cNvSpPr>
          <p:nvPr>
            <p:ph type="pic" idx="2"/>
          </p:nvPr>
        </p:nvSpPr>
        <p:spPr>
          <a:xfrm>
            <a:off x="8153400" y="685799"/>
            <a:ext cx="3397250" cy="5486401"/>
          </a:xfrm>
          <a:prstGeom prst="rect">
            <a:avLst/>
          </a:prstGeom>
          <a:noFill/>
          <a:ln>
            <a:noFill/>
          </a:ln>
        </p:spPr>
      </p:sp>
      <p:sp>
        <p:nvSpPr>
          <p:cNvPr id="201" name="Google Shape;201;p10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10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209"/>
        <p:cNvGrpSpPr/>
        <p:nvPr/>
      </p:nvGrpSpPr>
      <p:grpSpPr>
        <a:xfrm>
          <a:off x="0" y="0"/>
          <a:ext cx="0" cy="0"/>
          <a:chOff x="0" y="0"/>
          <a:chExt cx="0" cy="0"/>
        </a:xfrm>
      </p:grpSpPr>
      <p:sp>
        <p:nvSpPr>
          <p:cNvPr id="210" name="Google Shape;210;p6"/>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1" name="Google Shape;211;p6"/>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2" name="Google Shape;212;p6"/>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6"/>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5" name="Google Shape;215;p6"/>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6" name="Google Shape;216;p6"/>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7" name="Google Shape;217;p6"/>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8" name="Google Shape;218;p6"/>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9" name="Google Shape;219;p6"/>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0" name="Google Shape;220;p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393543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222"/>
        <p:cNvGrpSpPr/>
        <p:nvPr/>
      </p:nvGrpSpPr>
      <p:grpSpPr>
        <a:xfrm>
          <a:off x="0" y="0"/>
          <a:ext cx="0" cy="0"/>
          <a:chOff x="0" y="0"/>
          <a:chExt cx="0" cy="0"/>
        </a:xfrm>
      </p:grpSpPr>
      <p:sp>
        <p:nvSpPr>
          <p:cNvPr id="223" name="Google Shape;223;p8"/>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4" name="Google Shape;224;p8"/>
          <p:cNvSpPr>
            <a:spLocks noGrp="1"/>
          </p:cNvSpPr>
          <p:nvPr>
            <p:ph type="pic" idx="2"/>
          </p:nvPr>
        </p:nvSpPr>
        <p:spPr>
          <a:xfrm>
            <a:off x="680720" y="685799"/>
            <a:ext cx="10830560" cy="5486401"/>
          </a:xfrm>
          <a:prstGeom prst="rect">
            <a:avLst/>
          </a:prstGeom>
          <a:noFill/>
          <a:ln>
            <a:noFill/>
          </a:ln>
        </p:spPr>
      </p:sp>
      <p:sp>
        <p:nvSpPr>
          <p:cNvPr id="225" name="Google Shape;225;p8"/>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p8"/>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4377711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27"/>
        <p:cNvGrpSpPr/>
        <p:nvPr/>
      </p:nvGrpSpPr>
      <p:grpSpPr>
        <a:xfrm>
          <a:off x="0" y="0"/>
          <a:ext cx="0" cy="0"/>
          <a:chOff x="0" y="0"/>
          <a:chExt cx="0" cy="0"/>
        </a:xfrm>
      </p:grpSpPr>
      <p:sp>
        <p:nvSpPr>
          <p:cNvPr id="228" name="Google Shape;228;p10"/>
          <p:cNvSpPr/>
          <p:nvPr/>
        </p:nvSpPr>
        <p:spPr>
          <a:xfrm>
            <a:off x="-1" y="0"/>
            <a:ext cx="12192001" cy="68580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9" name="Google Shape;229;p10"/>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0" name="Google Shape;230;p10"/>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1" name="Google Shape;231;p1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10"/>
          <p:cNvSpPr>
            <a:spLocks noGrp="1"/>
          </p:cNvSpPr>
          <p:nvPr>
            <p:ph type="pic" idx="2"/>
          </p:nvPr>
        </p:nvSpPr>
        <p:spPr>
          <a:xfrm>
            <a:off x="1279525" y="2155389"/>
            <a:ext cx="2003425" cy="2002536"/>
          </a:xfrm>
          <a:prstGeom prst="rect">
            <a:avLst/>
          </a:prstGeom>
          <a:noFill/>
          <a:ln>
            <a:noFill/>
          </a:ln>
        </p:spPr>
      </p:sp>
      <p:sp>
        <p:nvSpPr>
          <p:cNvPr id="233" name="Google Shape;233;p10"/>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4" name="Google Shape;234;p10"/>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5" name="Google Shape;235;p10"/>
          <p:cNvSpPr>
            <a:spLocks noGrp="1"/>
          </p:cNvSpPr>
          <p:nvPr>
            <p:ph type="pic" idx="4"/>
          </p:nvPr>
        </p:nvSpPr>
        <p:spPr>
          <a:xfrm>
            <a:off x="3804132" y="2155389"/>
            <a:ext cx="2003425" cy="2002536"/>
          </a:xfrm>
          <a:prstGeom prst="rect">
            <a:avLst/>
          </a:prstGeom>
          <a:noFill/>
          <a:ln>
            <a:noFill/>
          </a:ln>
        </p:spPr>
      </p:sp>
      <p:sp>
        <p:nvSpPr>
          <p:cNvPr id="236" name="Google Shape;236;p10"/>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7" name="Google Shape;237;p10"/>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8" name="Google Shape;238;p10"/>
          <p:cNvSpPr>
            <a:spLocks noGrp="1"/>
          </p:cNvSpPr>
          <p:nvPr>
            <p:ph type="pic" idx="7"/>
          </p:nvPr>
        </p:nvSpPr>
        <p:spPr>
          <a:xfrm>
            <a:off x="6332269" y="2155389"/>
            <a:ext cx="2003425" cy="2002536"/>
          </a:xfrm>
          <a:prstGeom prst="rect">
            <a:avLst/>
          </a:prstGeom>
          <a:noFill/>
          <a:ln>
            <a:noFill/>
          </a:ln>
        </p:spPr>
      </p:sp>
      <p:sp>
        <p:nvSpPr>
          <p:cNvPr id="239" name="Google Shape;239;p10"/>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0" name="Google Shape;240;p10"/>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1" name="Google Shape;241;p10"/>
          <p:cNvSpPr>
            <a:spLocks noGrp="1"/>
          </p:cNvSpPr>
          <p:nvPr>
            <p:ph type="pic" idx="13"/>
          </p:nvPr>
        </p:nvSpPr>
        <p:spPr>
          <a:xfrm>
            <a:off x="8858607" y="2155389"/>
            <a:ext cx="2003425" cy="2002536"/>
          </a:xfrm>
          <a:prstGeom prst="rect">
            <a:avLst/>
          </a:prstGeom>
          <a:noFill/>
          <a:ln>
            <a:noFill/>
          </a:ln>
        </p:spPr>
      </p:sp>
      <p:sp>
        <p:nvSpPr>
          <p:cNvPr id="242" name="Google Shape;242;p10"/>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3" name="Google Shape;243;p10"/>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4" name="Google Shape;244;p10"/>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10"/>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966143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246"/>
        <p:cNvGrpSpPr/>
        <p:nvPr/>
      </p:nvGrpSpPr>
      <p:grpSpPr>
        <a:xfrm>
          <a:off x="0" y="0"/>
          <a:ext cx="0" cy="0"/>
          <a:chOff x="0" y="0"/>
          <a:chExt cx="0" cy="0"/>
        </a:xfrm>
      </p:grpSpPr>
      <p:sp>
        <p:nvSpPr>
          <p:cNvPr id="247" name="Google Shape;247;p11"/>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8" name="Google Shape;248;p11"/>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9" name="Google Shape;249;p11"/>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0" name="Google Shape;250;p1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1" name="Google Shape;251;p11"/>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2" name="Google Shape;252;p11"/>
          <p:cNvSpPr>
            <a:spLocks noGrp="1"/>
          </p:cNvSpPr>
          <p:nvPr>
            <p:ph type="pic" idx="2"/>
          </p:nvPr>
        </p:nvSpPr>
        <p:spPr>
          <a:xfrm>
            <a:off x="8839200" y="685800"/>
            <a:ext cx="2667000" cy="2400300"/>
          </a:xfrm>
          <a:prstGeom prst="rect">
            <a:avLst/>
          </a:prstGeom>
          <a:noFill/>
          <a:ln>
            <a:noFill/>
          </a:ln>
        </p:spPr>
      </p:sp>
      <p:sp>
        <p:nvSpPr>
          <p:cNvPr id="253" name="Google Shape;253;p11"/>
          <p:cNvSpPr>
            <a:spLocks noGrp="1"/>
          </p:cNvSpPr>
          <p:nvPr>
            <p:ph type="pic" idx="3"/>
          </p:nvPr>
        </p:nvSpPr>
        <p:spPr>
          <a:xfrm>
            <a:off x="8839200" y="3764738"/>
            <a:ext cx="2667000" cy="2404872"/>
          </a:xfrm>
          <a:prstGeom prst="rect">
            <a:avLst/>
          </a:prstGeom>
          <a:noFill/>
          <a:ln>
            <a:noFill/>
          </a:ln>
        </p:spPr>
      </p:sp>
      <p:sp>
        <p:nvSpPr>
          <p:cNvPr id="254" name="Google Shape;254;p1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5" name="Google Shape;255;p1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078441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256"/>
        <p:cNvGrpSpPr/>
        <p:nvPr/>
      </p:nvGrpSpPr>
      <p:grpSpPr>
        <a:xfrm>
          <a:off x="0" y="0"/>
          <a:ext cx="0" cy="0"/>
          <a:chOff x="0" y="0"/>
          <a:chExt cx="0" cy="0"/>
        </a:xfrm>
      </p:grpSpPr>
      <p:sp>
        <p:nvSpPr>
          <p:cNvPr id="257" name="Google Shape;257;p12"/>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8" name="Google Shape;258;p12"/>
          <p:cNvSpPr>
            <a:spLocks noGrp="1"/>
          </p:cNvSpPr>
          <p:nvPr>
            <p:ph type="pic" idx="2"/>
          </p:nvPr>
        </p:nvSpPr>
        <p:spPr>
          <a:xfrm>
            <a:off x="0" y="0"/>
            <a:ext cx="12192000" cy="6858000"/>
          </a:xfrm>
          <a:prstGeom prst="rect">
            <a:avLst/>
          </a:prstGeom>
          <a:noFill/>
          <a:ln>
            <a:noFill/>
          </a:ln>
        </p:spPr>
      </p:sp>
      <p:sp>
        <p:nvSpPr>
          <p:cNvPr id="259" name="Google Shape;259;p12"/>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0" name="Google Shape;260;p12"/>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1363150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261"/>
        <p:cNvGrpSpPr/>
        <p:nvPr/>
      </p:nvGrpSpPr>
      <p:grpSpPr>
        <a:xfrm>
          <a:off x="0" y="0"/>
          <a:ext cx="0" cy="0"/>
          <a:chOff x="0" y="0"/>
          <a:chExt cx="0" cy="0"/>
        </a:xfrm>
      </p:grpSpPr>
      <p:sp>
        <p:nvSpPr>
          <p:cNvPr id="262" name="Google Shape;262;p13"/>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3" name="Google Shape;263;p13"/>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4" name="Google Shape;264;p13"/>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5" name="Google Shape;265;p1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6" name="Google Shape;266;p13"/>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7" name="Google Shape;267;p13"/>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8" name="Google Shape;268;p13"/>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9" name="Google Shape;269;p13"/>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0" name="Google Shape;270;p1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1" name="Google Shape;271;p1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18388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72"/>
        <p:cNvGrpSpPr/>
        <p:nvPr/>
      </p:nvGrpSpPr>
      <p:grpSpPr>
        <a:xfrm>
          <a:off x="0" y="0"/>
          <a:ext cx="0" cy="0"/>
          <a:chOff x="0" y="0"/>
          <a:chExt cx="0" cy="0"/>
        </a:xfrm>
      </p:grpSpPr>
      <p:sp>
        <p:nvSpPr>
          <p:cNvPr id="273" name="Google Shape;273;p14"/>
          <p:cNvSpPr/>
          <p:nvPr/>
        </p:nvSpPr>
        <p:spPr>
          <a:xfrm>
            <a:off x="4076700" y="685798"/>
            <a:ext cx="4076700" cy="5486401"/>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4" name="Google Shape;274;p14"/>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5" name="Google Shape;275;p14"/>
          <p:cNvSpPr>
            <a:spLocks noGrp="1"/>
          </p:cNvSpPr>
          <p:nvPr>
            <p:ph type="pic" idx="2"/>
          </p:nvPr>
        </p:nvSpPr>
        <p:spPr>
          <a:xfrm>
            <a:off x="0" y="0"/>
            <a:ext cx="3390900" cy="6858000"/>
          </a:xfrm>
          <a:prstGeom prst="rect">
            <a:avLst/>
          </a:prstGeom>
          <a:noFill/>
          <a:ln>
            <a:noFill/>
          </a:ln>
        </p:spPr>
      </p:sp>
      <p:sp>
        <p:nvSpPr>
          <p:cNvPr id="276" name="Google Shape;276;p1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7" name="Google Shape;277;p14"/>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8" name="Google Shape;278;p14"/>
          <p:cNvSpPr>
            <a:spLocks noGrp="1"/>
          </p:cNvSpPr>
          <p:nvPr>
            <p:ph type="pic" idx="3"/>
          </p:nvPr>
        </p:nvSpPr>
        <p:spPr>
          <a:xfrm>
            <a:off x="8801100" y="0"/>
            <a:ext cx="3390900" cy="6858000"/>
          </a:xfrm>
          <a:prstGeom prst="rect">
            <a:avLst/>
          </a:prstGeom>
          <a:noFill/>
          <a:ln>
            <a:noFill/>
          </a:ln>
        </p:spPr>
      </p:sp>
      <p:sp>
        <p:nvSpPr>
          <p:cNvPr id="279" name="Google Shape;279;p1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0" name="Google Shape;280;p1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327050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281"/>
        <p:cNvGrpSpPr/>
        <p:nvPr/>
      </p:nvGrpSpPr>
      <p:grpSpPr>
        <a:xfrm>
          <a:off x="0" y="0"/>
          <a:ext cx="0" cy="0"/>
          <a:chOff x="0" y="0"/>
          <a:chExt cx="0" cy="0"/>
        </a:xfrm>
      </p:grpSpPr>
      <p:sp>
        <p:nvSpPr>
          <p:cNvPr id="282" name="Google Shape;282;p15"/>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3" name="Google Shape;283;p15"/>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4" name="Google Shape;284;p15"/>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5" name="Google Shape;285;p1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6" name="Google Shape;286;p15"/>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7" name="Google Shape;287;p15"/>
          <p:cNvSpPr>
            <a:spLocks noGrp="1"/>
          </p:cNvSpPr>
          <p:nvPr>
            <p:ph type="pic" idx="2"/>
          </p:nvPr>
        </p:nvSpPr>
        <p:spPr>
          <a:xfrm>
            <a:off x="8839200" y="685800"/>
            <a:ext cx="2667000" cy="2400300"/>
          </a:xfrm>
          <a:prstGeom prst="rect">
            <a:avLst/>
          </a:prstGeom>
          <a:noFill/>
          <a:ln>
            <a:noFill/>
          </a:ln>
        </p:spPr>
      </p:sp>
      <p:sp>
        <p:nvSpPr>
          <p:cNvPr id="288" name="Google Shape;288;p15"/>
          <p:cNvSpPr>
            <a:spLocks noGrp="1"/>
          </p:cNvSpPr>
          <p:nvPr>
            <p:ph type="pic" idx="3"/>
          </p:nvPr>
        </p:nvSpPr>
        <p:spPr>
          <a:xfrm>
            <a:off x="8839200" y="3726638"/>
            <a:ext cx="2667000" cy="2445558"/>
          </a:xfrm>
          <a:prstGeom prst="rect">
            <a:avLst/>
          </a:prstGeom>
          <a:noFill/>
          <a:ln>
            <a:noFill/>
          </a:ln>
        </p:spPr>
      </p:sp>
      <p:sp>
        <p:nvSpPr>
          <p:cNvPr id="289" name="Google Shape;289;p1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0" name="Google Shape;290;p1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518793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291"/>
        <p:cNvGrpSpPr/>
        <p:nvPr/>
      </p:nvGrpSpPr>
      <p:grpSpPr>
        <a:xfrm>
          <a:off x="0" y="0"/>
          <a:ext cx="0" cy="0"/>
          <a:chOff x="0" y="0"/>
          <a:chExt cx="0" cy="0"/>
        </a:xfrm>
      </p:grpSpPr>
      <p:sp>
        <p:nvSpPr>
          <p:cNvPr id="292" name="Google Shape;292;p16"/>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93" name="Google Shape;293;p16"/>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4" name="Google Shape;294;p1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5" name="Google Shape;295;p16"/>
          <p:cNvSpPr>
            <a:spLocks noGrp="1"/>
          </p:cNvSpPr>
          <p:nvPr>
            <p:ph type="pic" idx="2"/>
          </p:nvPr>
        </p:nvSpPr>
        <p:spPr>
          <a:xfrm>
            <a:off x="0" y="0"/>
            <a:ext cx="6781800" cy="6858000"/>
          </a:xfrm>
          <a:prstGeom prst="rect">
            <a:avLst/>
          </a:prstGeom>
          <a:solidFill>
            <a:schemeClr val="dk2"/>
          </a:solidFill>
          <a:ln>
            <a:noFill/>
          </a:ln>
        </p:spPr>
      </p:sp>
      <p:sp>
        <p:nvSpPr>
          <p:cNvPr id="296" name="Google Shape;296;p16"/>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7" name="Google Shape;297;p1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8" name="Google Shape;298;p1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764776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299"/>
        <p:cNvGrpSpPr/>
        <p:nvPr/>
      </p:nvGrpSpPr>
      <p:grpSpPr>
        <a:xfrm>
          <a:off x="0" y="0"/>
          <a:ext cx="0" cy="0"/>
          <a:chOff x="0" y="0"/>
          <a:chExt cx="0" cy="0"/>
        </a:xfrm>
      </p:grpSpPr>
      <p:sp>
        <p:nvSpPr>
          <p:cNvPr id="300" name="Google Shape;300;p19"/>
          <p:cNvSpPr/>
          <p:nvPr/>
        </p:nvSpPr>
        <p:spPr>
          <a:xfrm>
            <a:off x="685800" y="685801"/>
            <a:ext cx="7467601" cy="54864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1" name="Google Shape;301;p19"/>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2" name="Google Shape;302;p1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3" name="Google Shape;303;p19"/>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4" name="Google Shape;304;p19"/>
          <p:cNvSpPr>
            <a:spLocks noGrp="1"/>
          </p:cNvSpPr>
          <p:nvPr>
            <p:ph type="pic" idx="2"/>
          </p:nvPr>
        </p:nvSpPr>
        <p:spPr>
          <a:xfrm>
            <a:off x="8153400" y="685799"/>
            <a:ext cx="3397250" cy="5486401"/>
          </a:xfrm>
          <a:prstGeom prst="rect">
            <a:avLst/>
          </a:prstGeom>
          <a:noFill/>
          <a:ln>
            <a:noFill/>
          </a:ln>
        </p:spPr>
      </p:sp>
      <p:sp>
        <p:nvSpPr>
          <p:cNvPr id="305" name="Google Shape;305;p1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6" name="Google Shape;306;p1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904005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3.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8"/>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2" name="Google Shape;12;p48"/>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13" name="Google Shape;13;p4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4" name="Google Shape;14;p4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9"/>
        <p:cNvGrpSpPr/>
        <p:nvPr/>
      </p:nvGrpSpPr>
      <p:grpSpPr>
        <a:xfrm>
          <a:off x="0" y="0"/>
          <a:ext cx="0" cy="0"/>
          <a:chOff x="0" y="0"/>
          <a:chExt cx="0" cy="0"/>
        </a:xfrm>
      </p:grpSpPr>
      <p:sp>
        <p:nvSpPr>
          <p:cNvPr id="100" name="Google Shape;100;p97"/>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1" name="Google Shape;101;p9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02" name="Google Shape;102;p97"/>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103" name="Google Shape;103;p9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04" name="Google Shape;104;p9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3"/>
        <p:cNvGrpSpPr/>
        <p:nvPr/>
      </p:nvGrpSpPr>
      <p:grpSpPr>
        <a:xfrm>
          <a:off x="0" y="0"/>
          <a:ext cx="0" cy="0"/>
          <a:chOff x="0" y="0"/>
          <a:chExt cx="0" cy="0"/>
        </a:xfrm>
      </p:grpSpPr>
      <p:sp>
        <p:nvSpPr>
          <p:cNvPr id="204" name="Google Shape;204;p5"/>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05" name="Google Shape;205;p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06" name="Google Shape;206;p5"/>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07" name="Google Shape;207;p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08" name="Google Shape;208;p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24068238"/>
      </p:ext>
    </p:extLst>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3.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0.xml"/><Relationship Id="rId1" Type="http://schemas.openxmlformats.org/officeDocument/2006/relationships/tags" Target="../tags/tag4.xml"/><Relationship Id="rId5" Type="http://schemas.openxmlformats.org/officeDocument/2006/relationships/image" Target="../media/image21.png"/><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36.jp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jpg"/></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1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1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hyperlink" Target="https://journals.sagepub.com/doi/10.3102/0013189X12463051" TargetMode="External"/><Relationship Id="rId3" Type="http://schemas.openxmlformats.org/officeDocument/2006/relationships/hyperlink" Target="https://dl.acm.org/doi/10.1145/1922681.1922682" TargetMode="External"/><Relationship Id="rId7" Type="http://schemas.openxmlformats.org/officeDocument/2006/relationships/hyperlink" Target="https://www.smartcity.gov.hk/" TargetMode="External"/><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hyperlink" Target="https://www.lscm.hk/eng/channel.php?channel=case-stcs" TargetMode="External"/><Relationship Id="rId11" Type="http://schemas.openxmlformats.org/officeDocument/2006/relationships/hyperlink" Target="https://computationalthinking.org/" TargetMode="External"/><Relationship Id="rId5" Type="http://schemas.openxmlformats.org/officeDocument/2006/relationships/hyperlink" Target="http://denninginstitute.com/pjd/PUBS/long-quest-ct.pdf" TargetMode="External"/><Relationship Id="rId10" Type="http://schemas.openxmlformats.org/officeDocument/2006/relationships/hyperlink" Target="https://education.ec.europa.eu/focus-topics/digital/digital-education-action-plan" TargetMode="External"/><Relationship Id="rId4" Type="http://schemas.openxmlformats.org/officeDocument/2006/relationships/hyperlink" Target="https://dl.acm.org/doi/10.1145/2999541.2999542" TargetMode="External"/><Relationship Id="rId9" Type="http://schemas.openxmlformats.org/officeDocument/2006/relationships/hyperlink" Target="https://op.europa.eu/en/publication-detail/-/publication/093eadcc-c820-11e6-a6db-01aa75ed71a1/language-en" TargetMode="Externa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6"/>
        <p:cNvGrpSpPr/>
        <p:nvPr/>
      </p:nvGrpSpPr>
      <p:grpSpPr>
        <a:xfrm>
          <a:off x="0" y="0"/>
          <a:ext cx="0" cy="0"/>
          <a:chOff x="0" y="0"/>
          <a:chExt cx="0" cy="0"/>
        </a:xfrm>
      </p:grpSpPr>
      <p:pic>
        <p:nvPicPr>
          <p:cNvPr id="207" name="Google Shape;207;p1" descr="Imagen que contiene persona, tabla, hombre, interior&#10;&#10;Descripción generada automáticamente"/>
          <p:cNvPicPr preferRelativeResize="0">
            <a:picLocks noGrp="1"/>
          </p:cNvPicPr>
          <p:nvPr>
            <p:ph type="pic" idx="2"/>
          </p:nvPr>
        </p:nvPicPr>
        <p:blipFill rotWithShape="1">
          <a:blip r:embed="rId4">
            <a:alphaModFix amt="54000"/>
          </a:blip>
          <a:srcRect t="12024" b="12023"/>
          <a:stretch/>
        </p:blipFill>
        <p:spPr>
          <a:xfrm>
            <a:off x="680720" y="685799"/>
            <a:ext cx="10830560" cy="5486401"/>
          </a:xfrm>
          <a:prstGeom prst="rect">
            <a:avLst/>
          </a:prstGeom>
          <a:noFill/>
          <a:ln>
            <a:noFill/>
          </a:ln>
        </p:spPr>
      </p:pic>
      <p:sp>
        <p:nvSpPr>
          <p:cNvPr id="208" name="Google Shape;208;p1"/>
          <p:cNvSpPr txBox="1">
            <a:spLocks noGrp="1"/>
          </p:cNvSpPr>
          <p:nvPr>
            <p:ph type="title"/>
          </p:nvPr>
        </p:nvSpPr>
        <p:spPr>
          <a:xfrm>
            <a:off x="680720" y="3293616"/>
            <a:ext cx="10830560" cy="2878584"/>
          </a:xfrm>
          <a:prstGeom prst="rect">
            <a:avLst/>
          </a:prstGeom>
          <a:gradFill>
            <a:gsLst>
              <a:gs pos="0">
                <a:srgbClr val="000000">
                  <a:alpha val="0"/>
                </a:srgbClr>
              </a:gs>
              <a:gs pos="61000">
                <a:srgbClr val="000000">
                  <a:alpha val="49803"/>
                </a:srgbClr>
              </a:gs>
              <a:gs pos="100000">
                <a:srgbClr val="000000">
                  <a:alpha val="42745"/>
                </a:srgbClr>
              </a:gs>
            </a:gsLst>
            <a:lin ang="5400000" scaled="0"/>
          </a:gradFill>
          <a:ln>
            <a:noFill/>
          </a:ln>
        </p:spPr>
        <p:txBody>
          <a:bodyPr spcFirstLastPara="1" wrap="square" lIns="91425" tIns="45700" rIns="91425" bIns="91425" anchor="ctr" anchorCtr="0">
            <a:normAutofit/>
          </a:bodyPr>
          <a:lstStyle/>
          <a:p>
            <a:pPr marL="0" lvl="0" indent="0" algn="ctr" rtl="0">
              <a:lnSpc>
                <a:spcPct val="90000"/>
              </a:lnSpc>
              <a:spcBef>
                <a:spcPts val="0"/>
              </a:spcBef>
              <a:spcAft>
                <a:spcPts val="0"/>
              </a:spcAft>
              <a:buClr>
                <a:schemeClr val="lt1"/>
              </a:buClr>
              <a:buSzPts val="4800"/>
              <a:buFont typeface="Gill Sans"/>
              <a:buNone/>
            </a:pPr>
            <a:r>
              <a:rPr lang="en-US" sz="4800">
                <a:latin typeface="Arial"/>
                <a:ea typeface="Arial"/>
                <a:cs typeface="Arial"/>
                <a:sym typeface="Arial"/>
              </a:rPr>
              <a:t>MODUŁ 1</a:t>
            </a:r>
            <a:endParaRPr>
              <a:latin typeface="Arial"/>
              <a:ea typeface="Arial"/>
              <a:cs typeface="Arial"/>
              <a:sym typeface="Arial"/>
            </a:endParaRPr>
          </a:p>
        </p:txBody>
      </p:sp>
      <p:sp>
        <p:nvSpPr>
          <p:cNvPr id="209" name="Google Shape;209;p1"/>
          <p:cNvSpPr txBox="1">
            <a:spLocks noGrp="1"/>
          </p:cNvSpPr>
          <p:nvPr>
            <p:ph type="body" idx="1"/>
          </p:nvPr>
        </p:nvSpPr>
        <p:spPr>
          <a:xfrm>
            <a:off x="855025" y="4990350"/>
            <a:ext cx="10651200" cy="784200"/>
          </a:xfrm>
          <a:prstGeom prst="rect">
            <a:avLst/>
          </a:prstGeom>
          <a:noFill/>
          <a:ln>
            <a:noFill/>
          </a:ln>
        </p:spPr>
        <p:txBody>
          <a:bodyPr spcFirstLastPara="1" wrap="square" lIns="91425" tIns="45700" rIns="91425" bIns="45700" anchor="t" anchorCtr="0">
            <a:noAutofit/>
          </a:bodyPr>
          <a:lstStyle/>
          <a:p>
            <a:pPr marL="228600" lvl="0" indent="-228600" algn="ctr" rtl="0">
              <a:lnSpc>
                <a:spcPct val="100000"/>
              </a:lnSpc>
              <a:spcBef>
                <a:spcPts val="0"/>
              </a:spcBef>
              <a:spcAft>
                <a:spcPts val="0"/>
              </a:spcAft>
              <a:buClr>
                <a:srgbClr val="FFFFFF"/>
              </a:buClr>
              <a:buSzPts val="3294"/>
              <a:buNone/>
            </a:pPr>
            <a:r>
              <a:rPr lang="en-US" sz="2700" i="0">
                <a:solidFill>
                  <a:schemeClr val="lt1"/>
                </a:solidFill>
                <a:latin typeface="Arial"/>
                <a:ea typeface="Arial"/>
                <a:cs typeface="Arial"/>
                <a:sym typeface="Arial"/>
              </a:rPr>
              <a:t>Jak myślą komputery? Kluczowe pojęcia myślenia komputacyjnego</a:t>
            </a:r>
            <a:endParaRPr sz="2700" i="0">
              <a:solidFill>
                <a:schemeClr val="lt1"/>
              </a:solidFill>
              <a:latin typeface="Arial"/>
              <a:ea typeface="Arial"/>
              <a:cs typeface="Arial"/>
              <a:sym typeface="Arial"/>
            </a:endParaRPr>
          </a:p>
        </p:txBody>
      </p:sp>
      <p:pic>
        <p:nvPicPr>
          <p:cNvPr id="210" name="Google Shape;210;p1"/>
          <p:cNvPicPr preferRelativeResize="0"/>
          <p:nvPr/>
        </p:nvPicPr>
        <p:blipFill rotWithShape="1">
          <a:blip r:embed="rId5">
            <a:alphaModFix/>
          </a:blip>
          <a:srcRect/>
          <a:stretch/>
        </p:blipFill>
        <p:spPr>
          <a:xfrm>
            <a:off x="855014" y="877790"/>
            <a:ext cx="985308" cy="344858"/>
          </a:xfrm>
          <a:prstGeom prst="rect">
            <a:avLst/>
          </a:prstGeom>
          <a:noFill/>
          <a:ln>
            <a:noFill/>
          </a:ln>
        </p:spPr>
      </p:pic>
      <p:pic>
        <p:nvPicPr>
          <p:cNvPr id="211" name="Google Shape;211;p1" descr="Blue text on a black background&#10;&#10;Description automatically generated"/>
          <p:cNvPicPr preferRelativeResize="0"/>
          <p:nvPr/>
        </p:nvPicPr>
        <p:blipFill rotWithShape="1">
          <a:blip r:embed="rId6">
            <a:alphaModFix/>
          </a:blip>
          <a:srcRect/>
          <a:stretch/>
        </p:blipFill>
        <p:spPr>
          <a:xfrm>
            <a:off x="2014616" y="877789"/>
            <a:ext cx="1647906" cy="344857"/>
          </a:xfrm>
          <a:prstGeom prst="rect">
            <a:avLst/>
          </a:prstGeom>
          <a:noFill/>
          <a:ln>
            <a:noFill/>
          </a:ln>
        </p:spPr>
      </p:pic>
      <p:sp>
        <p:nvSpPr>
          <p:cNvPr id="212" name="Google Shape;212;p1"/>
          <p:cNvSpPr txBox="1"/>
          <p:nvPr/>
        </p:nvSpPr>
        <p:spPr>
          <a:xfrm>
            <a:off x="680720" y="6389288"/>
            <a:ext cx="10878919" cy="89251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Open Sans"/>
                <a:ea typeface="Open Sans"/>
                <a:cs typeface="Open Sans"/>
                <a:sym typeface="Open Sans"/>
              </a:rPr>
              <a:t>Projekt COMPutational Seniors jest współfinansowany przez Unię Europejską. Poglądy i opinie wyrażone w niniejszym dokumencie są wyłącznie poglądami i opiniami autora (autorów) i nie muszą odzwierciedlać poglądów Unii Europejskiej ani Hiszpańskiej Służby ds. Internacjonalizacji Edukacji (SEPIE). Ani Unia Europejska, ani agencja krajowa SEPIE nie ponoszą za nie odpowiedzialności.</a:t>
            </a:r>
            <a:endParaRPr sz="1800" b="0" i="0" u="none" strike="noStrike" cap="none">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1800"/>
              <a:buFont typeface="Arial"/>
              <a:buNone/>
            </a:pPr>
            <a:br>
              <a:rPr lang="en-US" sz="1800" b="0" i="0" u="none" strike="noStrike" cap="none">
                <a:solidFill>
                  <a:schemeClr val="dk1"/>
                </a:solidFill>
                <a:latin typeface="Arial"/>
                <a:ea typeface="Arial"/>
                <a:cs typeface="Arial"/>
                <a:sym typeface="Arial"/>
              </a:rPr>
            </a:br>
            <a:endParaRPr sz="1800" b="0" i="0" u="none" strike="noStrike" cap="none">
              <a:solidFill>
                <a:schemeClr val="dk1"/>
              </a:solidFill>
              <a:latin typeface="Arial"/>
              <a:ea typeface="Arial"/>
              <a:cs typeface="Arial"/>
              <a:sym typeface="Arial"/>
            </a:endParaRPr>
          </a:p>
        </p:txBody>
      </p:sp>
      <p:pic>
        <p:nvPicPr>
          <p:cNvPr id="213" name="Google Shape;213;p1" descr="A logo with a head and gears in the middle&#10;&#10;Description automatically generated"/>
          <p:cNvPicPr preferRelativeResize="0"/>
          <p:nvPr/>
        </p:nvPicPr>
        <p:blipFill rotWithShape="1">
          <a:blip r:embed="rId7">
            <a:alphaModFix/>
          </a:blip>
          <a:srcRect/>
          <a:stretch/>
        </p:blipFill>
        <p:spPr>
          <a:xfrm>
            <a:off x="951132" y="1339123"/>
            <a:ext cx="1406984" cy="1417646"/>
          </a:xfrm>
          <a:prstGeom prst="rect">
            <a:avLst/>
          </a:prstGeom>
          <a:noFill/>
          <a:ln>
            <a:noFill/>
          </a:ln>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59"/>
          <p:cNvSpPr/>
          <p:nvPr/>
        </p:nvSpPr>
        <p:spPr>
          <a:xfrm>
            <a:off x="0" y="0"/>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22" name="Google Shape;222;p59"/>
          <p:cNvSpPr/>
          <p:nvPr/>
        </p:nvSpPr>
        <p:spPr>
          <a:xfrm>
            <a:off x="304800" y="212116"/>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This course is designed for </a:t>
            </a:r>
            <a:r>
              <a:rPr lang="en-US" sz="1400" b="1" i="0" u="none" strike="noStrike" cap="none">
                <a:solidFill>
                  <a:schemeClr val="lt1"/>
                </a:solidFill>
                <a:latin typeface="Arial"/>
                <a:ea typeface="Arial"/>
                <a:cs typeface="Arial"/>
                <a:sym typeface="Arial"/>
              </a:rPr>
              <a:t>adult trainers</a:t>
            </a:r>
            <a:r>
              <a:rPr lang="en-US" sz="1400" b="0" i="0" u="none" strike="noStrike" cap="none">
                <a:solidFill>
                  <a:schemeClr val="lt1"/>
                </a:solidFill>
                <a:latin typeface="Arial"/>
                <a:ea typeface="Arial"/>
                <a:cs typeface="Arial"/>
                <a:sym typeface="Arial"/>
              </a:rPr>
              <a:t> who want to bring </a:t>
            </a:r>
            <a:r>
              <a:rPr lang="en-US" sz="1400" b="1" i="0" u="none" strike="noStrike" cap="none">
                <a:solidFill>
                  <a:schemeClr val="lt1"/>
                </a:solidFill>
                <a:latin typeface="Arial"/>
                <a:ea typeface="Arial"/>
                <a:cs typeface="Arial"/>
                <a:sym typeface="Arial"/>
              </a:rPr>
              <a:t>computational thinking (CT)</a:t>
            </a:r>
            <a:r>
              <a:rPr lang="en-US" sz="1400" b="0" i="0" u="none" strike="noStrike" cap="none">
                <a:solidFill>
                  <a:schemeClr val="lt1"/>
                </a:solidFill>
                <a:latin typeface="Arial"/>
                <a:ea typeface="Arial"/>
                <a:cs typeface="Arial"/>
                <a:sym typeface="Arial"/>
              </a:rPr>
              <a:t> into their practice — even if they have little or no background in tech.</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Computational thinking isn’t just about programming — it’s a way of solving problems, thinking logically, and adapting to a digital world. And adults, especially those from vulnerable or low-skilled groups, can benefit greatly from it.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In this course, you will:</a:t>
            </a:r>
            <a:endParaRPr sz="1400" b="0" i="0" u="none" strike="noStrike" cap="none">
              <a:solidFill>
                <a:srgbClr val="000000"/>
              </a:solidFill>
              <a:latin typeface="Arial"/>
              <a:ea typeface="Arial"/>
              <a:cs typeface="Arial"/>
              <a:sym typeface="Arial"/>
            </a:endParaRPr>
          </a:p>
        </p:txBody>
      </p:sp>
      <p:sp>
        <p:nvSpPr>
          <p:cNvPr id="223" name="Google Shape;223;p59"/>
          <p:cNvSpPr txBox="1">
            <a:spLocks noGrp="1"/>
          </p:cNvSpPr>
          <p:nvPr>
            <p:ph type="title"/>
          </p:nvPr>
        </p:nvSpPr>
        <p:spPr>
          <a:xfrm>
            <a:off x="695400" y="17793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sz="2800" b="1">
                <a:solidFill>
                  <a:srgbClr val="678877"/>
                </a:solidFill>
                <a:latin typeface="Arial"/>
                <a:ea typeface="Arial"/>
                <a:cs typeface="Arial"/>
                <a:sym typeface="Arial"/>
              </a:rPr>
              <a:t>Witamy na kursie COMPutational (myślenia komputacyjnego) dla seniorów</a:t>
            </a:r>
            <a:endParaRPr sz="2800" b="1">
              <a:solidFill>
                <a:srgbClr val="678877"/>
              </a:solidFill>
              <a:latin typeface="Arial"/>
              <a:ea typeface="Arial"/>
              <a:cs typeface="Arial"/>
              <a:sym typeface="Arial"/>
            </a:endParaRPr>
          </a:p>
        </p:txBody>
      </p:sp>
      <p:sp>
        <p:nvSpPr>
          <p:cNvPr id="224" name="Google Shape;224;p59"/>
          <p:cNvSpPr/>
          <p:nvPr/>
        </p:nvSpPr>
        <p:spPr>
          <a:xfrm>
            <a:off x="6191803" y="2604720"/>
            <a:ext cx="5392737" cy="1020509"/>
          </a:xfrm>
          <a:prstGeom prst="rect">
            <a:avLst/>
          </a:prstGeom>
          <a:noFill/>
          <a:ln w="9525" cap="flat" cmpd="sng">
            <a:solidFill>
              <a:srgbClr val="D8D8D8"/>
            </a:solidFill>
            <a:prstDash val="solid"/>
            <a:round/>
            <a:headEnd type="none" w="sm" len="sm"/>
            <a:tailEnd type="none" w="sm" len="sm"/>
          </a:ln>
        </p:spPr>
        <p:txBody>
          <a:bodyPr spcFirstLastPara="1" wrap="square" lIns="121875" tIns="60925" rIns="121875" bIns="60925" anchor="ctr" anchorCtr="0">
            <a:noAutofit/>
          </a:bodyPr>
          <a:lstStyle/>
          <a:p>
            <a:pPr marL="0" marR="0" lvl="0" indent="0" algn="ctr" rtl="0">
              <a:lnSpc>
                <a:spcPct val="100000"/>
              </a:lnSpc>
              <a:spcBef>
                <a:spcPts val="0"/>
              </a:spcBef>
              <a:spcAft>
                <a:spcPts val="0"/>
              </a:spcAft>
              <a:buClr>
                <a:srgbClr val="000000"/>
              </a:buClr>
              <a:buSzPts val="2399"/>
              <a:buFont typeface="Arial"/>
              <a:buNone/>
            </a:pPr>
            <a:endParaRPr sz="2399" b="0" i="0" u="none" strike="noStrike" cap="none">
              <a:solidFill>
                <a:schemeClr val="lt1"/>
              </a:solidFill>
              <a:latin typeface="Arial"/>
              <a:ea typeface="Arial"/>
              <a:cs typeface="Arial"/>
              <a:sym typeface="Arial"/>
            </a:endParaRPr>
          </a:p>
        </p:txBody>
      </p:sp>
      <p:sp>
        <p:nvSpPr>
          <p:cNvPr id="225" name="Google Shape;225;p59"/>
          <p:cNvSpPr/>
          <p:nvPr/>
        </p:nvSpPr>
        <p:spPr>
          <a:xfrm>
            <a:off x="591675" y="2604720"/>
            <a:ext cx="5392800" cy="1032301"/>
          </a:xfrm>
          <a:prstGeom prst="rect">
            <a:avLst/>
          </a:prstGeom>
          <a:noFill/>
          <a:ln w="9525" cap="flat" cmpd="sng">
            <a:solidFill>
              <a:srgbClr val="D8D8D8"/>
            </a:solidFill>
            <a:prstDash val="solid"/>
            <a:round/>
            <a:headEnd type="none" w="sm" len="sm"/>
            <a:tailEnd type="none" w="sm" len="sm"/>
          </a:ln>
        </p:spPr>
        <p:txBody>
          <a:bodyPr spcFirstLastPara="1" wrap="square" lIns="121875" tIns="60925" rIns="121875" bIns="60925" anchor="ctr" anchorCtr="0">
            <a:noAutofit/>
          </a:bodyPr>
          <a:lstStyle/>
          <a:p>
            <a:pPr marL="0" marR="0" lvl="0" indent="0" algn="ctr" rtl="0">
              <a:lnSpc>
                <a:spcPct val="100000"/>
              </a:lnSpc>
              <a:spcBef>
                <a:spcPts val="0"/>
              </a:spcBef>
              <a:spcAft>
                <a:spcPts val="0"/>
              </a:spcAft>
              <a:buClr>
                <a:srgbClr val="000000"/>
              </a:buClr>
              <a:buSzPts val="2399"/>
              <a:buFont typeface="Arial"/>
              <a:buNone/>
            </a:pPr>
            <a:endParaRPr sz="2399" b="0" i="0" u="none" strike="noStrike" cap="none">
              <a:solidFill>
                <a:srgbClr val="FFFFFF"/>
              </a:solidFill>
              <a:latin typeface="Arial"/>
              <a:ea typeface="Arial"/>
              <a:cs typeface="Arial"/>
              <a:sym typeface="Arial"/>
            </a:endParaRPr>
          </a:p>
        </p:txBody>
      </p:sp>
      <p:sp>
        <p:nvSpPr>
          <p:cNvPr id="226" name="Google Shape;226;p59"/>
          <p:cNvSpPr txBox="1"/>
          <p:nvPr/>
        </p:nvSpPr>
        <p:spPr>
          <a:xfrm>
            <a:off x="1538154" y="2569986"/>
            <a:ext cx="3895200" cy="3657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chemeClr val="dk1"/>
                </a:solidFill>
                <a:latin typeface="Arial"/>
                <a:ea typeface="Arial"/>
                <a:cs typeface="Arial"/>
                <a:sym typeface="Arial"/>
              </a:rPr>
              <a:t>01</a:t>
            </a:r>
            <a:endParaRPr sz="1400" b="1" i="0" u="none" strike="noStrike" cap="none">
              <a:solidFill>
                <a:srgbClr val="000000"/>
              </a:solidFill>
              <a:latin typeface="Arial"/>
              <a:ea typeface="Arial"/>
              <a:cs typeface="Arial"/>
              <a:sym typeface="Arial"/>
            </a:endParaRPr>
          </a:p>
        </p:txBody>
      </p:sp>
      <p:sp>
        <p:nvSpPr>
          <p:cNvPr id="227" name="Google Shape;227;p59"/>
          <p:cNvSpPr txBox="1"/>
          <p:nvPr/>
        </p:nvSpPr>
        <p:spPr>
          <a:xfrm>
            <a:off x="1531366" y="2963496"/>
            <a:ext cx="4309200" cy="7314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chemeClr val="dk1"/>
              </a:buClr>
              <a:buSzPts val="1600"/>
              <a:buFont typeface="Arial"/>
              <a:buNone/>
            </a:pPr>
            <a:r>
              <a:rPr lang="en-US" sz="1400" b="0" i="0" u="none" strike="noStrike" cap="none">
                <a:solidFill>
                  <a:schemeClr val="dk1"/>
                </a:solidFill>
                <a:latin typeface="Arial"/>
                <a:ea typeface="Arial"/>
                <a:cs typeface="Arial"/>
                <a:sym typeface="Arial"/>
              </a:rPr>
              <a:t>Zrozumiesz, czym jest myślenie komputacyjne i dlaczego ma ono znaczenie w edukacji dorosłych.</a:t>
            </a:r>
            <a:endParaRPr sz="1200" b="0" i="0" u="none" strike="noStrike" cap="none">
              <a:solidFill>
                <a:schemeClr val="dk1"/>
              </a:solidFill>
              <a:latin typeface="Arial"/>
              <a:ea typeface="Arial"/>
              <a:cs typeface="Arial"/>
              <a:sym typeface="Arial"/>
            </a:endParaRPr>
          </a:p>
        </p:txBody>
      </p:sp>
      <p:sp>
        <p:nvSpPr>
          <p:cNvPr id="228" name="Google Shape;228;p59"/>
          <p:cNvSpPr txBox="1"/>
          <p:nvPr/>
        </p:nvSpPr>
        <p:spPr>
          <a:xfrm>
            <a:off x="7184804" y="2579682"/>
            <a:ext cx="3895200" cy="3657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chemeClr val="dk1"/>
                </a:solidFill>
                <a:latin typeface="Arial"/>
                <a:ea typeface="Arial"/>
                <a:cs typeface="Arial"/>
                <a:sym typeface="Arial"/>
              </a:rPr>
              <a:t>02</a:t>
            </a:r>
            <a:endParaRPr sz="1400" b="1" i="0" u="none" strike="noStrike" cap="none">
              <a:solidFill>
                <a:srgbClr val="000000"/>
              </a:solidFill>
              <a:latin typeface="Arial"/>
              <a:ea typeface="Arial"/>
              <a:cs typeface="Arial"/>
              <a:sym typeface="Arial"/>
            </a:endParaRPr>
          </a:p>
        </p:txBody>
      </p:sp>
      <p:sp>
        <p:nvSpPr>
          <p:cNvPr id="229" name="Google Shape;229;p59"/>
          <p:cNvSpPr/>
          <p:nvPr/>
        </p:nvSpPr>
        <p:spPr>
          <a:xfrm>
            <a:off x="6407782" y="2723593"/>
            <a:ext cx="682800" cy="682800"/>
          </a:xfrm>
          <a:prstGeom prst="ellipse">
            <a:avLst/>
          </a:prstGeom>
          <a:solidFill>
            <a:srgbClr val="E3E7E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99"/>
              <a:buFont typeface="Arial"/>
              <a:buNone/>
            </a:pPr>
            <a:endParaRPr sz="2399" b="0" i="0" u="none" strike="noStrike" cap="none">
              <a:solidFill>
                <a:schemeClr val="lt1"/>
              </a:solidFill>
              <a:latin typeface="Arial"/>
              <a:ea typeface="Arial"/>
              <a:cs typeface="Arial"/>
              <a:sym typeface="Arial"/>
            </a:endParaRPr>
          </a:p>
        </p:txBody>
      </p:sp>
      <p:sp>
        <p:nvSpPr>
          <p:cNvPr id="230" name="Google Shape;230;p59"/>
          <p:cNvSpPr/>
          <p:nvPr/>
        </p:nvSpPr>
        <p:spPr>
          <a:xfrm>
            <a:off x="797097" y="2728822"/>
            <a:ext cx="682800" cy="682800"/>
          </a:xfrm>
          <a:prstGeom prst="ellipse">
            <a:avLst/>
          </a:prstGeom>
          <a:solidFill>
            <a:srgbClr val="E3E7E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99"/>
              <a:buFont typeface="Arial"/>
              <a:buNone/>
            </a:pPr>
            <a:endParaRPr sz="2399" b="0" i="0" u="none" strike="noStrike" cap="none">
              <a:solidFill>
                <a:schemeClr val="lt1"/>
              </a:solidFill>
              <a:latin typeface="Arial"/>
              <a:ea typeface="Arial"/>
              <a:cs typeface="Arial"/>
              <a:sym typeface="Arial"/>
            </a:endParaRPr>
          </a:p>
        </p:txBody>
      </p:sp>
      <p:sp>
        <p:nvSpPr>
          <p:cNvPr id="231" name="Google Shape;231;p59"/>
          <p:cNvSpPr txBox="1"/>
          <p:nvPr/>
        </p:nvSpPr>
        <p:spPr>
          <a:xfrm>
            <a:off x="7184798" y="2880714"/>
            <a:ext cx="4399743" cy="7314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374151"/>
              </a:buClr>
              <a:buSzPts val="1600"/>
              <a:buFont typeface="Arial"/>
              <a:buNone/>
            </a:pPr>
            <a:r>
              <a:rPr lang="en-US" sz="1400" b="0" i="0" u="none" strike="noStrike" cap="none">
                <a:solidFill>
                  <a:schemeClr val="dk1"/>
                </a:solidFill>
                <a:latin typeface="Arial"/>
                <a:ea typeface="Arial"/>
                <a:cs typeface="Arial"/>
                <a:sym typeface="Arial"/>
              </a:rPr>
              <a:t>Poznasz podstawowe koncepcje CT: dekompozycję, abstrahowanie, rozpoznawanie wzorców i budowanie algorytmów.</a:t>
            </a:r>
            <a:endParaRPr sz="1800" b="0" i="0" u="none" strike="noStrike" cap="none">
              <a:solidFill>
                <a:schemeClr val="dk1"/>
              </a:solidFill>
              <a:latin typeface="Arial"/>
              <a:ea typeface="Arial"/>
              <a:cs typeface="Arial"/>
              <a:sym typeface="Arial"/>
            </a:endParaRPr>
          </a:p>
        </p:txBody>
      </p:sp>
      <p:sp>
        <p:nvSpPr>
          <p:cNvPr id="232" name="Google Shape;232;p59"/>
          <p:cNvSpPr txBox="1"/>
          <p:nvPr/>
        </p:nvSpPr>
        <p:spPr>
          <a:xfrm>
            <a:off x="531150" y="1088403"/>
            <a:ext cx="11129700" cy="140034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chemeClr val="dk1"/>
              </a:buClr>
              <a:buSzPts val="1100"/>
              <a:buFont typeface="Arial"/>
              <a:buNone/>
            </a:pPr>
            <a:r>
              <a:rPr lang="en-US" sz="1400" b="0" i="0" u="none" strike="noStrike" cap="none">
                <a:solidFill>
                  <a:srgbClr val="000000"/>
                </a:solidFill>
                <a:latin typeface="Arial"/>
                <a:ea typeface="Arial"/>
                <a:cs typeface="Arial"/>
                <a:sym typeface="Arial"/>
              </a:rPr>
              <a:t>Ten kurs jest przeznaczony dla trenerów osób dorosłych, którzy chcą wprowadzić myślenie komputacyjne (skrót CT, z ang. </a:t>
            </a:r>
            <a:r>
              <a:rPr lang="en-US" sz="1400" b="0" i="1" u="none" strike="noStrike" cap="none">
                <a:solidFill>
                  <a:srgbClr val="000000"/>
                </a:solidFill>
                <a:latin typeface="Arial"/>
                <a:ea typeface="Arial"/>
                <a:cs typeface="Arial"/>
                <a:sym typeface="Arial"/>
              </a:rPr>
              <a:t>Computational Thinking</a:t>
            </a:r>
            <a:r>
              <a:rPr lang="en-US" sz="1400" b="0" i="0" u="none" strike="noStrike" cap="none">
                <a:solidFill>
                  <a:srgbClr val="000000"/>
                </a:solidFill>
                <a:latin typeface="Arial"/>
                <a:ea typeface="Arial"/>
                <a:cs typeface="Arial"/>
                <a:sym typeface="Arial"/>
              </a:rPr>
              <a:t>) do swojej praktyki trenerskiej, nawet jeśli mają niewielkie lub żadne doświadczenie w technologiach cyfrowych.</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0"/>
              </a:spcAft>
              <a:buClr>
                <a:schemeClr val="dk1"/>
              </a:buClr>
              <a:buSzPts val="1100"/>
              <a:buFont typeface="Arial"/>
              <a:buNone/>
            </a:pPr>
            <a:r>
              <a:rPr lang="en-US" sz="1400" b="0" i="0" u="none" strike="noStrike" cap="none">
                <a:solidFill>
                  <a:srgbClr val="000000"/>
                </a:solidFill>
                <a:latin typeface="Arial"/>
                <a:ea typeface="Arial"/>
                <a:cs typeface="Arial"/>
                <a:sym typeface="Arial"/>
              </a:rPr>
              <a:t>Myślenie komputacyjne to nie tylko programowanie. To sposób rozwiązywania problemów, logicznego myślenia i adaptacji do cyfrowego świata. Dorośli, zwłaszcza ci z grup szczególnie wrażliwych lub o niskich kwalifikacjach, mogą odnieść z niego ogromne korzyści.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0"/>
              </a:spcAft>
              <a:buClr>
                <a:schemeClr val="dk1"/>
              </a:buClr>
              <a:buSzPts val="1100"/>
              <a:buFont typeface="Arial"/>
              <a:buNone/>
            </a:pPr>
            <a:r>
              <a:rPr lang="en-US" sz="1400" b="0" i="0" u="none" strike="noStrike" cap="none">
                <a:solidFill>
                  <a:srgbClr val="000000"/>
                </a:solidFill>
                <a:latin typeface="Arial"/>
                <a:ea typeface="Arial"/>
                <a:cs typeface="Arial"/>
                <a:sym typeface="Arial"/>
              </a:rPr>
              <a:t>W czasie kursu:</a:t>
            </a:r>
            <a:endParaRPr sz="1400" b="0" i="0" u="none" strike="noStrike" cap="none">
              <a:solidFill>
                <a:srgbClr val="000000"/>
              </a:solidFill>
              <a:latin typeface="Arial"/>
              <a:ea typeface="Arial"/>
              <a:cs typeface="Arial"/>
              <a:sym typeface="Arial"/>
            </a:endParaRPr>
          </a:p>
        </p:txBody>
      </p:sp>
      <p:sp>
        <p:nvSpPr>
          <p:cNvPr id="233" name="Google Shape;233;p59"/>
          <p:cNvSpPr/>
          <p:nvPr/>
        </p:nvSpPr>
        <p:spPr>
          <a:xfrm>
            <a:off x="6191803" y="3770397"/>
            <a:ext cx="5392737" cy="1061442"/>
          </a:xfrm>
          <a:prstGeom prst="rect">
            <a:avLst/>
          </a:prstGeom>
          <a:noFill/>
          <a:ln w="9525" cap="flat" cmpd="sng">
            <a:solidFill>
              <a:srgbClr val="D8D8D8"/>
            </a:solidFill>
            <a:prstDash val="solid"/>
            <a:round/>
            <a:headEnd type="none" w="sm" len="sm"/>
            <a:tailEnd type="none" w="sm" len="sm"/>
          </a:ln>
        </p:spPr>
        <p:txBody>
          <a:bodyPr spcFirstLastPara="1" wrap="square" lIns="121875" tIns="60925" rIns="121875" bIns="60925" anchor="ctr" anchorCtr="0">
            <a:noAutofit/>
          </a:bodyPr>
          <a:lstStyle/>
          <a:p>
            <a:pPr marL="0" marR="0" lvl="0" indent="0" algn="ctr" rtl="0">
              <a:lnSpc>
                <a:spcPct val="100000"/>
              </a:lnSpc>
              <a:spcBef>
                <a:spcPts val="0"/>
              </a:spcBef>
              <a:spcAft>
                <a:spcPts val="0"/>
              </a:spcAft>
              <a:buClr>
                <a:srgbClr val="000000"/>
              </a:buClr>
              <a:buSzPts val="2399"/>
              <a:buFont typeface="Arial"/>
              <a:buNone/>
            </a:pPr>
            <a:endParaRPr sz="2399" b="0" i="0" u="none" strike="noStrike" cap="none">
              <a:solidFill>
                <a:schemeClr val="lt1"/>
              </a:solidFill>
              <a:latin typeface="Arial"/>
              <a:ea typeface="Arial"/>
              <a:cs typeface="Arial"/>
              <a:sym typeface="Arial"/>
            </a:endParaRPr>
          </a:p>
        </p:txBody>
      </p:sp>
      <p:sp>
        <p:nvSpPr>
          <p:cNvPr id="234" name="Google Shape;234;p59"/>
          <p:cNvSpPr/>
          <p:nvPr/>
        </p:nvSpPr>
        <p:spPr>
          <a:xfrm>
            <a:off x="591675" y="3770396"/>
            <a:ext cx="5392800" cy="1061443"/>
          </a:xfrm>
          <a:prstGeom prst="rect">
            <a:avLst/>
          </a:prstGeom>
          <a:noFill/>
          <a:ln w="9525" cap="flat" cmpd="sng">
            <a:solidFill>
              <a:srgbClr val="D8D8D8"/>
            </a:solidFill>
            <a:prstDash val="solid"/>
            <a:round/>
            <a:headEnd type="none" w="sm" len="sm"/>
            <a:tailEnd type="none" w="sm" len="sm"/>
          </a:ln>
        </p:spPr>
        <p:txBody>
          <a:bodyPr spcFirstLastPara="1" wrap="square" lIns="121875" tIns="60925" rIns="121875" bIns="60925" anchor="ctr" anchorCtr="0">
            <a:noAutofit/>
          </a:bodyPr>
          <a:lstStyle/>
          <a:p>
            <a:pPr marL="0" marR="0" lvl="0" indent="0" algn="ctr" rtl="0">
              <a:lnSpc>
                <a:spcPct val="100000"/>
              </a:lnSpc>
              <a:spcBef>
                <a:spcPts val="0"/>
              </a:spcBef>
              <a:spcAft>
                <a:spcPts val="0"/>
              </a:spcAft>
              <a:buClr>
                <a:srgbClr val="000000"/>
              </a:buClr>
              <a:buSzPts val="2399"/>
              <a:buFont typeface="Arial"/>
              <a:buNone/>
            </a:pPr>
            <a:endParaRPr sz="2399" b="0" i="0" u="none" strike="noStrike" cap="none">
              <a:solidFill>
                <a:srgbClr val="FFFFFF"/>
              </a:solidFill>
              <a:latin typeface="Arial"/>
              <a:ea typeface="Arial"/>
              <a:cs typeface="Arial"/>
              <a:sym typeface="Arial"/>
            </a:endParaRPr>
          </a:p>
        </p:txBody>
      </p:sp>
      <p:sp>
        <p:nvSpPr>
          <p:cNvPr id="235" name="Google Shape;235;p59"/>
          <p:cNvSpPr txBox="1"/>
          <p:nvPr/>
        </p:nvSpPr>
        <p:spPr>
          <a:xfrm>
            <a:off x="1529343" y="3749116"/>
            <a:ext cx="3895200" cy="3657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chemeClr val="dk1"/>
                </a:solidFill>
                <a:latin typeface="Arial"/>
                <a:ea typeface="Arial"/>
                <a:cs typeface="Arial"/>
                <a:sym typeface="Arial"/>
              </a:rPr>
              <a:t>03</a:t>
            </a:r>
            <a:endParaRPr sz="1400" b="1" i="0" u="none" strike="noStrike" cap="none">
              <a:solidFill>
                <a:srgbClr val="000000"/>
              </a:solidFill>
              <a:latin typeface="Arial"/>
              <a:ea typeface="Arial"/>
              <a:cs typeface="Arial"/>
              <a:sym typeface="Arial"/>
            </a:endParaRPr>
          </a:p>
        </p:txBody>
      </p:sp>
      <p:sp>
        <p:nvSpPr>
          <p:cNvPr id="236" name="Google Shape;236;p59"/>
          <p:cNvSpPr txBox="1"/>
          <p:nvPr/>
        </p:nvSpPr>
        <p:spPr>
          <a:xfrm>
            <a:off x="1531366" y="4129172"/>
            <a:ext cx="4309200" cy="7314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chemeClr val="dk1"/>
              </a:buClr>
              <a:buSzPts val="1600"/>
              <a:buFont typeface="Arial"/>
              <a:buNone/>
            </a:pPr>
            <a:r>
              <a:rPr lang="en-US" sz="1400" b="0" i="0" u="none" strike="noStrike" cap="none">
                <a:solidFill>
                  <a:schemeClr val="dk1"/>
                </a:solidFill>
                <a:latin typeface="Arial"/>
                <a:ea typeface="Arial"/>
                <a:cs typeface="Arial"/>
                <a:sym typeface="Arial"/>
              </a:rPr>
              <a:t>Poznasz strategie dydaktyczne, aby te koncepcje były dostępne, angażujące i włączające.</a:t>
            </a:r>
            <a:endParaRPr sz="1200" b="0" i="0" u="none" strike="noStrike" cap="none">
              <a:solidFill>
                <a:schemeClr val="dk1"/>
              </a:solidFill>
              <a:latin typeface="Arial"/>
              <a:ea typeface="Arial"/>
              <a:cs typeface="Arial"/>
              <a:sym typeface="Arial"/>
            </a:endParaRPr>
          </a:p>
        </p:txBody>
      </p:sp>
      <p:sp>
        <p:nvSpPr>
          <p:cNvPr id="237" name="Google Shape;237;p59"/>
          <p:cNvSpPr txBox="1"/>
          <p:nvPr/>
        </p:nvSpPr>
        <p:spPr>
          <a:xfrm>
            <a:off x="7184797" y="3754082"/>
            <a:ext cx="3895200" cy="3657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chemeClr val="dk1"/>
                </a:solidFill>
                <a:latin typeface="Arial"/>
                <a:ea typeface="Arial"/>
                <a:cs typeface="Arial"/>
                <a:sym typeface="Arial"/>
              </a:rPr>
              <a:t>04</a:t>
            </a:r>
            <a:endParaRPr sz="1400" b="1" i="0" u="none" strike="noStrike" cap="none">
              <a:solidFill>
                <a:srgbClr val="000000"/>
              </a:solidFill>
              <a:latin typeface="Arial"/>
              <a:ea typeface="Arial"/>
              <a:cs typeface="Arial"/>
              <a:sym typeface="Arial"/>
            </a:endParaRPr>
          </a:p>
        </p:txBody>
      </p:sp>
      <p:sp>
        <p:nvSpPr>
          <p:cNvPr id="238" name="Google Shape;238;p59"/>
          <p:cNvSpPr/>
          <p:nvPr/>
        </p:nvSpPr>
        <p:spPr>
          <a:xfrm>
            <a:off x="6407782" y="3889269"/>
            <a:ext cx="682800" cy="682800"/>
          </a:xfrm>
          <a:prstGeom prst="ellipse">
            <a:avLst/>
          </a:prstGeom>
          <a:solidFill>
            <a:srgbClr val="E3E7E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99"/>
              <a:buFont typeface="Arial"/>
              <a:buNone/>
            </a:pPr>
            <a:endParaRPr sz="2399" b="0" i="0" u="none" strike="noStrike" cap="none">
              <a:solidFill>
                <a:schemeClr val="lt1"/>
              </a:solidFill>
              <a:latin typeface="Arial"/>
              <a:ea typeface="Arial"/>
              <a:cs typeface="Arial"/>
              <a:sym typeface="Arial"/>
            </a:endParaRPr>
          </a:p>
        </p:txBody>
      </p:sp>
      <p:sp>
        <p:nvSpPr>
          <p:cNvPr id="239" name="Google Shape;239;p59"/>
          <p:cNvSpPr/>
          <p:nvPr/>
        </p:nvSpPr>
        <p:spPr>
          <a:xfrm>
            <a:off x="797097" y="3894498"/>
            <a:ext cx="682800" cy="682800"/>
          </a:xfrm>
          <a:prstGeom prst="ellipse">
            <a:avLst/>
          </a:prstGeom>
          <a:solidFill>
            <a:srgbClr val="E3E7E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99"/>
              <a:buFont typeface="Arial"/>
              <a:buNone/>
            </a:pPr>
            <a:endParaRPr sz="2399" b="0" i="0" u="none" strike="noStrike" cap="none">
              <a:solidFill>
                <a:schemeClr val="lt1"/>
              </a:solidFill>
              <a:latin typeface="Arial"/>
              <a:ea typeface="Arial"/>
              <a:cs typeface="Arial"/>
              <a:sym typeface="Arial"/>
            </a:endParaRPr>
          </a:p>
        </p:txBody>
      </p:sp>
      <p:sp>
        <p:nvSpPr>
          <p:cNvPr id="240" name="Google Shape;240;p59"/>
          <p:cNvSpPr txBox="1"/>
          <p:nvPr/>
        </p:nvSpPr>
        <p:spPr>
          <a:xfrm>
            <a:off x="7184797" y="4057592"/>
            <a:ext cx="4399743" cy="7314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374151"/>
              </a:buClr>
              <a:buSzPts val="1600"/>
              <a:buFont typeface="Arial"/>
              <a:buNone/>
            </a:pPr>
            <a:r>
              <a:rPr lang="en-US" sz="1400" b="0" i="0" u="none" strike="noStrike" cap="none">
                <a:solidFill>
                  <a:schemeClr val="dk1"/>
                </a:solidFill>
                <a:latin typeface="Arial"/>
                <a:ea typeface="Arial"/>
                <a:cs typeface="Arial"/>
                <a:sym typeface="Arial"/>
              </a:rPr>
              <a:t>Nauczysz się wykorzystywać CT do rozwijania umiejętności miękkich, takich jak rozwiązywanie problemów i współpraca.</a:t>
            </a:r>
            <a:endParaRPr sz="1899" b="0" i="0" u="none" strike="noStrike" cap="none">
              <a:solidFill>
                <a:schemeClr val="dk1"/>
              </a:solidFill>
              <a:latin typeface="Arial"/>
              <a:ea typeface="Arial"/>
              <a:cs typeface="Arial"/>
              <a:sym typeface="Arial"/>
            </a:endParaRPr>
          </a:p>
        </p:txBody>
      </p:sp>
      <p:sp>
        <p:nvSpPr>
          <p:cNvPr id="241" name="Google Shape;241;p59"/>
          <p:cNvSpPr/>
          <p:nvPr/>
        </p:nvSpPr>
        <p:spPr>
          <a:xfrm>
            <a:off x="6167514" y="4970592"/>
            <a:ext cx="5392737" cy="1057711"/>
          </a:xfrm>
          <a:prstGeom prst="rect">
            <a:avLst/>
          </a:prstGeom>
          <a:noFill/>
          <a:ln w="9525" cap="flat" cmpd="sng">
            <a:solidFill>
              <a:srgbClr val="D8D8D8"/>
            </a:solidFill>
            <a:prstDash val="solid"/>
            <a:round/>
            <a:headEnd type="none" w="sm" len="sm"/>
            <a:tailEnd type="none" w="sm" len="sm"/>
          </a:ln>
        </p:spPr>
        <p:txBody>
          <a:bodyPr spcFirstLastPara="1" wrap="square" lIns="121875" tIns="60925" rIns="121875" bIns="60925" anchor="ctr" anchorCtr="0">
            <a:noAutofit/>
          </a:bodyPr>
          <a:lstStyle/>
          <a:p>
            <a:pPr marL="0" marR="0" lvl="0" indent="0" algn="ctr" rtl="0">
              <a:lnSpc>
                <a:spcPct val="100000"/>
              </a:lnSpc>
              <a:spcBef>
                <a:spcPts val="0"/>
              </a:spcBef>
              <a:spcAft>
                <a:spcPts val="0"/>
              </a:spcAft>
              <a:buClr>
                <a:srgbClr val="000000"/>
              </a:buClr>
              <a:buSzPts val="2399"/>
              <a:buFont typeface="Arial"/>
              <a:buNone/>
            </a:pPr>
            <a:endParaRPr sz="2399" b="0" i="0" u="none" strike="noStrike" cap="none">
              <a:solidFill>
                <a:schemeClr val="lt1"/>
              </a:solidFill>
              <a:latin typeface="Arial"/>
              <a:ea typeface="Arial"/>
              <a:cs typeface="Arial"/>
              <a:sym typeface="Arial"/>
            </a:endParaRPr>
          </a:p>
        </p:txBody>
      </p:sp>
      <p:sp>
        <p:nvSpPr>
          <p:cNvPr id="242" name="Google Shape;242;p59"/>
          <p:cNvSpPr/>
          <p:nvPr/>
        </p:nvSpPr>
        <p:spPr>
          <a:xfrm>
            <a:off x="591675" y="4988855"/>
            <a:ext cx="5392800" cy="1073819"/>
          </a:xfrm>
          <a:prstGeom prst="rect">
            <a:avLst/>
          </a:prstGeom>
          <a:noFill/>
          <a:ln w="9525" cap="flat" cmpd="sng">
            <a:solidFill>
              <a:srgbClr val="D8D8D8"/>
            </a:solidFill>
            <a:prstDash val="solid"/>
            <a:round/>
            <a:headEnd type="none" w="sm" len="sm"/>
            <a:tailEnd type="none" w="sm" len="sm"/>
          </a:ln>
        </p:spPr>
        <p:txBody>
          <a:bodyPr spcFirstLastPara="1" wrap="square" lIns="121875" tIns="60925" rIns="121875" bIns="60925" anchor="ctr" anchorCtr="0">
            <a:noAutofit/>
          </a:bodyPr>
          <a:lstStyle/>
          <a:p>
            <a:pPr marL="0" marR="0" lvl="0" indent="0" algn="ctr" rtl="0">
              <a:lnSpc>
                <a:spcPct val="100000"/>
              </a:lnSpc>
              <a:spcBef>
                <a:spcPts val="0"/>
              </a:spcBef>
              <a:spcAft>
                <a:spcPts val="0"/>
              </a:spcAft>
              <a:buClr>
                <a:srgbClr val="000000"/>
              </a:buClr>
              <a:buSzPts val="2399"/>
              <a:buFont typeface="Arial"/>
              <a:buNone/>
            </a:pPr>
            <a:endParaRPr sz="2399" b="0" i="0" u="none" strike="noStrike" cap="none">
              <a:solidFill>
                <a:srgbClr val="FFFFFF"/>
              </a:solidFill>
              <a:latin typeface="Arial"/>
              <a:ea typeface="Arial"/>
              <a:cs typeface="Arial"/>
              <a:sym typeface="Arial"/>
            </a:endParaRPr>
          </a:p>
        </p:txBody>
      </p:sp>
      <p:sp>
        <p:nvSpPr>
          <p:cNvPr id="243" name="Google Shape;243;p59"/>
          <p:cNvSpPr txBox="1"/>
          <p:nvPr/>
        </p:nvSpPr>
        <p:spPr>
          <a:xfrm>
            <a:off x="1538154" y="4965657"/>
            <a:ext cx="3895200" cy="3657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chemeClr val="dk1"/>
                </a:solidFill>
                <a:latin typeface="Arial"/>
                <a:ea typeface="Arial"/>
                <a:cs typeface="Arial"/>
                <a:sym typeface="Arial"/>
              </a:rPr>
              <a:t>05</a:t>
            </a:r>
            <a:endParaRPr sz="1400" b="1" i="0" u="none" strike="noStrike" cap="none">
              <a:solidFill>
                <a:srgbClr val="000000"/>
              </a:solidFill>
              <a:latin typeface="Arial"/>
              <a:ea typeface="Arial"/>
              <a:cs typeface="Arial"/>
              <a:sym typeface="Arial"/>
            </a:endParaRPr>
          </a:p>
        </p:txBody>
      </p:sp>
      <p:sp>
        <p:nvSpPr>
          <p:cNvPr id="244" name="Google Shape;244;p59"/>
          <p:cNvSpPr txBox="1"/>
          <p:nvPr/>
        </p:nvSpPr>
        <p:spPr>
          <a:xfrm>
            <a:off x="1531366" y="5283801"/>
            <a:ext cx="4309200" cy="7314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chemeClr val="dk1"/>
              </a:buClr>
              <a:buSzPts val="1600"/>
              <a:buFont typeface="Arial"/>
              <a:buNone/>
            </a:pPr>
            <a:r>
              <a:rPr lang="en-US" sz="1400" b="0" i="0" u="none" strike="noStrike" cap="none">
                <a:solidFill>
                  <a:schemeClr val="dk1"/>
                </a:solidFill>
                <a:latin typeface="Arial"/>
                <a:ea typeface="Arial"/>
                <a:cs typeface="Arial"/>
                <a:sym typeface="Arial"/>
              </a:rPr>
              <a:t>Dowiesz się jak zastosować CT w różnych kontekstach, od codziennych czynności po uczenie się przez całe życie</a:t>
            </a:r>
            <a:r>
              <a:rPr lang="en-US" sz="1600" b="0" i="0" u="none" strike="noStrike" cap="none">
                <a:solidFill>
                  <a:schemeClr val="dk1"/>
                </a:solidFill>
                <a:latin typeface="Arial"/>
                <a:ea typeface="Arial"/>
                <a:cs typeface="Arial"/>
                <a:sym typeface="Arial"/>
              </a:rPr>
              <a:t>.</a:t>
            </a:r>
            <a:endParaRPr sz="1400" b="0" i="0" u="none" strike="noStrike" cap="none">
              <a:solidFill>
                <a:schemeClr val="dk1"/>
              </a:solidFill>
              <a:latin typeface="Arial"/>
              <a:ea typeface="Arial"/>
              <a:cs typeface="Arial"/>
              <a:sym typeface="Arial"/>
            </a:endParaRPr>
          </a:p>
        </p:txBody>
      </p:sp>
      <p:sp>
        <p:nvSpPr>
          <p:cNvPr id="245" name="Google Shape;245;p59"/>
          <p:cNvSpPr txBox="1"/>
          <p:nvPr/>
        </p:nvSpPr>
        <p:spPr>
          <a:xfrm>
            <a:off x="7184804" y="4965657"/>
            <a:ext cx="3895200" cy="3657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chemeClr val="dk1"/>
                </a:solidFill>
                <a:latin typeface="Arial"/>
                <a:ea typeface="Arial"/>
                <a:cs typeface="Arial"/>
                <a:sym typeface="Arial"/>
              </a:rPr>
              <a:t>06</a:t>
            </a:r>
            <a:endParaRPr sz="1400" b="1" i="0" u="none" strike="noStrike" cap="none">
              <a:solidFill>
                <a:srgbClr val="000000"/>
              </a:solidFill>
              <a:latin typeface="Arial"/>
              <a:ea typeface="Arial"/>
              <a:cs typeface="Arial"/>
              <a:sym typeface="Arial"/>
            </a:endParaRPr>
          </a:p>
        </p:txBody>
      </p:sp>
      <p:sp>
        <p:nvSpPr>
          <p:cNvPr id="246" name="Google Shape;246;p59"/>
          <p:cNvSpPr/>
          <p:nvPr/>
        </p:nvSpPr>
        <p:spPr>
          <a:xfrm>
            <a:off x="6407782" y="5031198"/>
            <a:ext cx="682800" cy="682800"/>
          </a:xfrm>
          <a:prstGeom prst="ellipse">
            <a:avLst/>
          </a:prstGeom>
          <a:solidFill>
            <a:srgbClr val="E3E7E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99"/>
              <a:buFont typeface="Arial"/>
              <a:buNone/>
            </a:pPr>
            <a:endParaRPr sz="2399" b="0" i="0" u="none" strike="noStrike" cap="none">
              <a:solidFill>
                <a:schemeClr val="lt1"/>
              </a:solidFill>
              <a:latin typeface="Arial"/>
              <a:ea typeface="Arial"/>
              <a:cs typeface="Arial"/>
              <a:sym typeface="Arial"/>
            </a:endParaRPr>
          </a:p>
        </p:txBody>
      </p:sp>
      <p:sp>
        <p:nvSpPr>
          <p:cNvPr id="247" name="Google Shape;247;p59"/>
          <p:cNvSpPr/>
          <p:nvPr/>
        </p:nvSpPr>
        <p:spPr>
          <a:xfrm>
            <a:off x="797097" y="5036427"/>
            <a:ext cx="682800" cy="682800"/>
          </a:xfrm>
          <a:prstGeom prst="ellipse">
            <a:avLst/>
          </a:prstGeom>
          <a:solidFill>
            <a:srgbClr val="E3E7E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99"/>
              <a:buFont typeface="Arial"/>
              <a:buNone/>
            </a:pPr>
            <a:endParaRPr sz="2399" b="0" i="0" u="none" strike="noStrike" cap="none">
              <a:solidFill>
                <a:schemeClr val="lt1"/>
              </a:solidFill>
              <a:latin typeface="Arial"/>
              <a:ea typeface="Arial"/>
              <a:cs typeface="Arial"/>
              <a:sym typeface="Arial"/>
            </a:endParaRPr>
          </a:p>
        </p:txBody>
      </p:sp>
      <p:sp>
        <p:nvSpPr>
          <p:cNvPr id="248" name="Google Shape;248;p59"/>
          <p:cNvSpPr txBox="1"/>
          <p:nvPr/>
        </p:nvSpPr>
        <p:spPr>
          <a:xfrm>
            <a:off x="7184798" y="5279975"/>
            <a:ext cx="4399743" cy="7314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374151"/>
              </a:buClr>
              <a:buSzPts val="1600"/>
              <a:buFont typeface="Arial"/>
              <a:buNone/>
            </a:pPr>
            <a:r>
              <a:rPr lang="en-US" sz="1300" b="0" i="0" u="none" strike="noStrike" cap="none">
                <a:solidFill>
                  <a:schemeClr val="dk1"/>
                </a:solidFill>
                <a:latin typeface="Arial"/>
                <a:ea typeface="Arial"/>
                <a:cs typeface="Arial"/>
                <a:sym typeface="Arial"/>
              </a:rPr>
              <a:t>Dowiesz się jak tworzyć i dostosowywać własne działania oparte na CT, korzystając z przykładów z kursu.</a:t>
            </a:r>
            <a:endParaRPr sz="1799" b="0" i="0" u="none" strike="noStrike" cap="none">
              <a:solidFill>
                <a:schemeClr val="dk1"/>
              </a:solidFill>
              <a:latin typeface="Arial"/>
              <a:ea typeface="Arial"/>
              <a:cs typeface="Arial"/>
              <a:sym typeface="Arial"/>
            </a:endParaRPr>
          </a:p>
        </p:txBody>
      </p:sp>
      <p:pic>
        <p:nvPicPr>
          <p:cNvPr id="249" name="Google Shape;249;p59" descr="A brain in a circle&#10;&#10;AI-generated content may be incorrect."/>
          <p:cNvPicPr preferRelativeResize="0"/>
          <p:nvPr/>
        </p:nvPicPr>
        <p:blipFill rotWithShape="1">
          <a:blip r:embed="rId3">
            <a:alphaModFix/>
          </a:blip>
          <a:srcRect/>
          <a:stretch/>
        </p:blipFill>
        <p:spPr>
          <a:xfrm>
            <a:off x="647567" y="2594523"/>
            <a:ext cx="982800" cy="982800"/>
          </a:xfrm>
          <a:prstGeom prst="rect">
            <a:avLst/>
          </a:prstGeom>
          <a:noFill/>
          <a:ln>
            <a:noFill/>
          </a:ln>
        </p:spPr>
      </p:pic>
      <p:pic>
        <p:nvPicPr>
          <p:cNvPr id="250" name="Google Shape;250;p59" descr="A book and paper plane&#10;&#10;AI-generated content may be incorrect."/>
          <p:cNvPicPr preferRelativeResize="0"/>
          <p:nvPr/>
        </p:nvPicPr>
        <p:blipFill rotWithShape="1">
          <a:blip r:embed="rId4">
            <a:alphaModFix/>
          </a:blip>
          <a:srcRect/>
          <a:stretch/>
        </p:blipFill>
        <p:spPr>
          <a:xfrm>
            <a:off x="647567" y="3738392"/>
            <a:ext cx="982800" cy="982800"/>
          </a:xfrm>
          <a:prstGeom prst="rect">
            <a:avLst/>
          </a:prstGeom>
          <a:noFill/>
          <a:ln>
            <a:noFill/>
          </a:ln>
        </p:spPr>
      </p:pic>
      <p:pic>
        <p:nvPicPr>
          <p:cNvPr id="251" name="Google Shape;251;p59" descr="A purple puzzle piece in a circle&#10;&#10;AI-generated content may be incorrect."/>
          <p:cNvPicPr preferRelativeResize="0"/>
          <p:nvPr/>
        </p:nvPicPr>
        <p:blipFill rotWithShape="1">
          <a:blip r:embed="rId5">
            <a:alphaModFix/>
          </a:blip>
          <a:srcRect/>
          <a:stretch/>
        </p:blipFill>
        <p:spPr>
          <a:xfrm>
            <a:off x="6254384" y="3732783"/>
            <a:ext cx="994018" cy="994018"/>
          </a:xfrm>
          <a:prstGeom prst="rect">
            <a:avLst/>
          </a:prstGeom>
          <a:noFill/>
          <a:ln>
            <a:noFill/>
          </a:ln>
        </p:spPr>
      </p:pic>
      <p:pic>
        <p:nvPicPr>
          <p:cNvPr id="252" name="Google Shape;252;p59" descr="A yellow and white square with a pencil in it&#10;&#10;AI-generated content may be incorrect."/>
          <p:cNvPicPr preferRelativeResize="0"/>
          <p:nvPr/>
        </p:nvPicPr>
        <p:blipFill rotWithShape="1">
          <a:blip r:embed="rId6">
            <a:alphaModFix/>
          </a:blip>
          <a:srcRect/>
          <a:stretch/>
        </p:blipFill>
        <p:spPr>
          <a:xfrm>
            <a:off x="6247778" y="4895323"/>
            <a:ext cx="980920" cy="980920"/>
          </a:xfrm>
          <a:prstGeom prst="rect">
            <a:avLst/>
          </a:prstGeom>
          <a:noFill/>
          <a:ln>
            <a:noFill/>
          </a:ln>
        </p:spPr>
      </p:pic>
      <p:pic>
        <p:nvPicPr>
          <p:cNvPr id="253" name="Google Shape;253;p59" descr="A logo of a graduation cap&#10;&#10;AI-generated content may be incorrect."/>
          <p:cNvPicPr preferRelativeResize="0"/>
          <p:nvPr/>
        </p:nvPicPr>
        <p:blipFill rotWithShape="1">
          <a:blip r:embed="rId7">
            <a:alphaModFix/>
          </a:blip>
          <a:srcRect/>
          <a:stretch/>
        </p:blipFill>
        <p:spPr>
          <a:xfrm>
            <a:off x="6247778" y="2595463"/>
            <a:ext cx="980921" cy="980921"/>
          </a:xfrm>
          <a:prstGeom prst="rect">
            <a:avLst/>
          </a:prstGeom>
          <a:noFill/>
          <a:ln>
            <a:noFill/>
          </a:ln>
        </p:spPr>
      </p:pic>
      <p:pic>
        <p:nvPicPr>
          <p:cNvPr id="254" name="Google Shape;254;p59" descr="A planet earth in a circle&#10;&#10;AI-generated content may be incorrect."/>
          <p:cNvPicPr preferRelativeResize="0"/>
          <p:nvPr/>
        </p:nvPicPr>
        <p:blipFill rotWithShape="1">
          <a:blip r:embed="rId8">
            <a:alphaModFix/>
          </a:blip>
          <a:srcRect/>
          <a:stretch/>
        </p:blipFill>
        <p:spPr>
          <a:xfrm>
            <a:off x="648507" y="4895323"/>
            <a:ext cx="980920" cy="980920"/>
          </a:xfrm>
          <a:prstGeom prst="rect">
            <a:avLst/>
          </a:prstGeom>
          <a:noFill/>
          <a:ln>
            <a:noFill/>
          </a:ln>
        </p:spPr>
      </p:pic>
      <p:sp>
        <p:nvSpPr>
          <p:cNvPr id="255" name="Google Shape;255;p59"/>
          <p:cNvSpPr txBox="1"/>
          <p:nvPr/>
        </p:nvSpPr>
        <p:spPr>
          <a:xfrm>
            <a:off x="569093" y="6166154"/>
            <a:ext cx="11129801" cy="338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Gotowi? Odkryjmy, jak myślenie komputacyjne może otworzyć nowe drzwi dla edukacji dorosłych.</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259"/>
        <p:cNvGrpSpPr/>
        <p:nvPr/>
      </p:nvGrpSpPr>
      <p:grpSpPr>
        <a:xfrm>
          <a:off x="0" y="0"/>
          <a:ext cx="0" cy="0"/>
          <a:chOff x="0" y="0"/>
          <a:chExt cx="0" cy="0"/>
        </a:xfrm>
      </p:grpSpPr>
      <p:sp>
        <p:nvSpPr>
          <p:cNvPr id="260" name="Google Shape;260;p60"/>
          <p:cNvSpPr txBox="1"/>
          <p:nvPr/>
        </p:nvSpPr>
        <p:spPr>
          <a:xfrm>
            <a:off x="4004905" y="986597"/>
            <a:ext cx="7527830" cy="4094897"/>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just" rtl="0">
              <a:lnSpc>
                <a:spcPct val="107000"/>
              </a:lnSpc>
              <a:spcBef>
                <a:spcPts val="1800"/>
              </a:spcBef>
              <a:spcAft>
                <a:spcPts val="0"/>
              </a:spcAft>
              <a:buClr>
                <a:schemeClr val="dk1"/>
              </a:buClr>
              <a:buSzPct val="66066"/>
              <a:buFont typeface="Arial"/>
              <a:buNone/>
            </a:pPr>
            <a:r>
              <a:rPr lang="en-US" sz="1800" b="0" i="0" u="none" strike="noStrike" cap="none">
                <a:solidFill>
                  <a:schemeClr val="dk1"/>
                </a:solidFill>
                <a:latin typeface="Arial"/>
                <a:ea typeface="Arial"/>
                <a:cs typeface="Arial"/>
                <a:sym typeface="Arial"/>
              </a:rPr>
              <a:t>W tym module dowiesz się, jak myślą komputery i jakie elementy składają się na myślenie komputacyjne. </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0"/>
              </a:spcAft>
              <a:buClr>
                <a:schemeClr val="dk1"/>
              </a:buClr>
              <a:buSzPct val="66066"/>
              <a:buFont typeface="Arial"/>
              <a:buNone/>
            </a:pPr>
            <a:r>
              <a:rPr lang="en-US" sz="1800" b="0" i="0" u="none" strike="noStrike" cap="none">
                <a:solidFill>
                  <a:schemeClr val="dk1"/>
                </a:solidFill>
                <a:latin typeface="Arial"/>
                <a:ea typeface="Arial"/>
                <a:cs typeface="Arial"/>
                <a:sym typeface="Arial"/>
              </a:rPr>
              <a:t>Zbadamy konceptualne podstawy tej metodologii, koncentrując się na kluczowych elementach, takich jak dekompozycja, rozpoznawanie wzorców, abstrahowanie i projektowanie (budowanie) algorytmów, oraz na tym, w jaki sposób procesy te umożliwiają ustrukturyzowane i skuteczne rozwiązywanie problemów. </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0"/>
              </a:spcAft>
              <a:buClr>
                <a:schemeClr val="dk1"/>
              </a:buClr>
              <a:buSzPct val="66066"/>
              <a:buFont typeface="Arial"/>
              <a:buNone/>
            </a:pPr>
            <a:r>
              <a:rPr lang="en-US" sz="1800" b="0" i="0" u="none" strike="noStrike" cap="none">
                <a:solidFill>
                  <a:schemeClr val="dk1"/>
                </a:solidFill>
                <a:latin typeface="Arial"/>
                <a:ea typeface="Arial"/>
                <a:cs typeface="Arial"/>
                <a:sym typeface="Arial"/>
              </a:rPr>
              <a:t>Przyjrzymy się, w jaki sposób podejście to zostało przyjęte w obowiązkowej edukacji w wielu krajach europejskich i przeanalizujemy jego potencjalne zastosowanie w edukacji dorosłych. </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800"/>
              </a:spcAft>
              <a:buClr>
                <a:schemeClr val="dk1"/>
              </a:buClr>
              <a:buSzPct val="66066"/>
              <a:buFont typeface="Arial"/>
              <a:buNone/>
            </a:pPr>
            <a:r>
              <a:rPr lang="en-US" sz="1800" b="0" i="0" u="none" strike="noStrike" cap="none">
                <a:solidFill>
                  <a:schemeClr val="dk1"/>
                </a:solidFill>
                <a:latin typeface="Arial"/>
                <a:ea typeface="Arial"/>
                <a:cs typeface="Arial"/>
                <a:sym typeface="Arial"/>
              </a:rPr>
              <a:t>Dzięki praktycznym przykładom nauczysz się identyfikować tę metodę w życiu codziennym i stosować ją w kontekstach edukacyjnych dostosowanych do potrzeb osób dorosłych uczących się.</a:t>
            </a:r>
            <a:endParaRPr sz="1800" b="0" i="0" u="none" strike="noStrike" cap="none">
              <a:solidFill>
                <a:schemeClr val="dk1"/>
              </a:solidFill>
              <a:latin typeface="Arial"/>
              <a:ea typeface="Arial"/>
              <a:cs typeface="Arial"/>
              <a:sym typeface="Arial"/>
            </a:endParaRPr>
          </a:p>
        </p:txBody>
      </p:sp>
      <p:pic>
        <p:nvPicPr>
          <p:cNvPr id="261" name="Google Shape;261;p60" descr="Imagen que contiene electrónica, circuito&#10;&#10;Descripción generada automáticamente"/>
          <p:cNvPicPr preferRelativeResize="0"/>
          <p:nvPr/>
        </p:nvPicPr>
        <p:blipFill rotWithShape="1">
          <a:blip r:embed="rId3">
            <a:alphaModFix/>
          </a:blip>
          <a:srcRect l="6035" r="6035"/>
          <a:stretch/>
        </p:blipFill>
        <p:spPr>
          <a:xfrm>
            <a:off x="0" y="0"/>
            <a:ext cx="3390900" cy="6858000"/>
          </a:xfrm>
          <a:prstGeom prst="rect">
            <a:avLst/>
          </a:prstGeom>
          <a:noFill/>
          <a:ln>
            <a:noFill/>
          </a:ln>
        </p:spPr>
      </p:pic>
      <p:sp>
        <p:nvSpPr>
          <p:cNvPr id="262" name="Google Shape;262;p60"/>
          <p:cNvSpPr/>
          <p:nvPr/>
        </p:nvSpPr>
        <p:spPr>
          <a:xfrm>
            <a:off x="4127088" y="5041217"/>
            <a:ext cx="7283464" cy="1250577"/>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800" b="0" i="1" u="none" strike="noStrike" cap="none">
                <a:solidFill>
                  <a:schemeClr val="dk1"/>
                </a:solidFill>
                <a:latin typeface="Arial"/>
                <a:ea typeface="Arial"/>
                <a:cs typeface="Arial"/>
                <a:sym typeface="Arial"/>
              </a:rPr>
              <a:t>Skorzystaj z tego modułu, aby pomóc dorosłym uczestnikom </a:t>
            </a:r>
            <a:br>
              <a:rPr lang="en-US" sz="1800" b="0" i="1" u="none" strike="noStrike" cap="none">
                <a:solidFill>
                  <a:schemeClr val="dk1"/>
                </a:solidFill>
                <a:latin typeface="Arial"/>
                <a:ea typeface="Arial"/>
                <a:cs typeface="Arial"/>
                <a:sym typeface="Arial"/>
              </a:rPr>
            </a:br>
            <a:r>
              <a:rPr lang="en-US" sz="1800" b="0" i="1" u="none" strike="noStrike" cap="none">
                <a:solidFill>
                  <a:schemeClr val="dk1"/>
                </a:solidFill>
                <a:latin typeface="Arial"/>
                <a:ea typeface="Arial"/>
                <a:cs typeface="Arial"/>
                <a:sym typeface="Arial"/>
              </a:rPr>
              <a:t>Twoich zajęć rozwinąć sposób myślenia, który mogą </a:t>
            </a:r>
            <a:br>
              <a:rPr lang="en-US" sz="1800" b="0" i="1" u="none" strike="noStrike" cap="none">
                <a:solidFill>
                  <a:schemeClr val="dk1"/>
                </a:solidFill>
                <a:latin typeface="Arial"/>
                <a:ea typeface="Arial"/>
                <a:cs typeface="Arial"/>
                <a:sym typeface="Arial"/>
              </a:rPr>
            </a:br>
            <a:r>
              <a:rPr lang="en-US" sz="1800" b="0" i="1" u="none" strike="noStrike" cap="none">
                <a:solidFill>
                  <a:schemeClr val="dk1"/>
                </a:solidFill>
                <a:latin typeface="Arial"/>
                <a:ea typeface="Arial"/>
                <a:cs typeface="Arial"/>
                <a:sym typeface="Arial"/>
              </a:rPr>
              <a:t>zastosować poza zajęciami</a:t>
            </a:r>
            <a:endParaRPr sz="1800" b="0" i="1" u="none" strike="noStrike" cap="none">
              <a:solidFill>
                <a:schemeClr val="dk1"/>
              </a:solidFill>
              <a:latin typeface="Arial"/>
              <a:ea typeface="Arial"/>
              <a:cs typeface="Arial"/>
              <a:sym typeface="Arial"/>
            </a:endParaRPr>
          </a:p>
        </p:txBody>
      </p:sp>
      <p:pic>
        <p:nvPicPr>
          <p:cNvPr id="263" name="Google Shape;263;p60" descr="Imagen que contiene firmar, dibujo, reloj, señal&#10;&#10;El contenido generado por IA puede ser incorrecto."/>
          <p:cNvPicPr preferRelativeResize="0"/>
          <p:nvPr/>
        </p:nvPicPr>
        <p:blipFill rotWithShape="1">
          <a:blip r:embed="rId4">
            <a:alphaModFix/>
          </a:blip>
          <a:srcRect/>
          <a:stretch/>
        </p:blipFill>
        <p:spPr>
          <a:xfrm>
            <a:off x="10880820" y="5136773"/>
            <a:ext cx="1059463" cy="1059463"/>
          </a:xfrm>
          <a:prstGeom prst="rect">
            <a:avLst/>
          </a:prstGeom>
          <a:noFill/>
          <a:ln>
            <a:noFill/>
          </a:ln>
        </p:spPr>
      </p:pic>
      <p:sp>
        <p:nvSpPr>
          <p:cNvPr id="264" name="Google Shape;264;p6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3</a:t>
            </a:fld>
            <a:endParaRPr/>
          </a:p>
        </p:txBody>
      </p:sp>
      <p:sp>
        <p:nvSpPr>
          <p:cNvPr id="265" name="Google Shape;265;p60"/>
          <p:cNvSpPr txBox="1">
            <a:spLocks noGrp="1"/>
          </p:cNvSpPr>
          <p:nvPr>
            <p:ph type="title"/>
          </p:nvPr>
        </p:nvSpPr>
        <p:spPr>
          <a:xfrm>
            <a:off x="3083940" y="342899"/>
            <a:ext cx="6339459" cy="643697"/>
          </a:xfrm>
          <a:prstGeom prst="rect">
            <a:avLst/>
          </a:prstGeom>
          <a:noFill/>
          <a:ln>
            <a:noFill/>
          </a:ln>
        </p:spPr>
        <p:txBody>
          <a:bodyPr spcFirstLastPara="1" wrap="square" lIns="91425" tIns="45700" rIns="91425" bIns="45700" anchor="b" anchorCtr="0">
            <a:noAutofit/>
          </a:bodyPr>
          <a:lstStyle/>
          <a:p>
            <a:pPr marL="228600" lvl="0" indent="-50800" algn="ctr" rtl="0">
              <a:lnSpc>
                <a:spcPct val="100000"/>
              </a:lnSpc>
              <a:spcBef>
                <a:spcPts val="0"/>
              </a:spcBef>
              <a:spcAft>
                <a:spcPts val="0"/>
              </a:spcAft>
              <a:buSzPts val="2400"/>
              <a:buNone/>
            </a:pPr>
            <a:r>
              <a:rPr lang="en-US" b="1">
                <a:solidFill>
                  <a:schemeClr val="dk1"/>
                </a:solidFill>
                <a:latin typeface="Arial"/>
                <a:ea typeface="Arial"/>
                <a:cs typeface="Arial"/>
                <a:sym typeface="Arial"/>
              </a:rPr>
              <a:t>WITAMY W MODULE 1</a:t>
            </a:r>
            <a:endParaRPr b="1">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271"/>
        <p:cNvGrpSpPr/>
        <p:nvPr/>
      </p:nvGrpSpPr>
      <p:grpSpPr>
        <a:xfrm>
          <a:off x="0" y="0"/>
          <a:ext cx="0" cy="0"/>
          <a:chOff x="0" y="0"/>
          <a:chExt cx="0" cy="0"/>
        </a:xfrm>
      </p:grpSpPr>
      <p:sp>
        <p:nvSpPr>
          <p:cNvPr id="272" name="Google Shape;272;p61"/>
          <p:cNvSpPr/>
          <p:nvPr/>
        </p:nvSpPr>
        <p:spPr>
          <a:xfrm>
            <a:off x="0" y="0"/>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73" name="Google Shape;273;p61"/>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74" name="Google Shape;274;p61"/>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ZAWARTOŚĆ MODUŁU</a:t>
            </a:r>
            <a:endParaRPr b="1">
              <a:latin typeface="Arial"/>
              <a:ea typeface="Arial"/>
              <a:cs typeface="Arial"/>
              <a:sym typeface="Arial"/>
            </a:endParaRPr>
          </a:p>
        </p:txBody>
      </p:sp>
      <p:sp>
        <p:nvSpPr>
          <p:cNvPr id="275" name="Google Shape;275;p61"/>
          <p:cNvSpPr txBox="1"/>
          <p:nvPr/>
        </p:nvSpPr>
        <p:spPr>
          <a:xfrm>
            <a:off x="688800" y="1368550"/>
            <a:ext cx="6020400" cy="4185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Część 1. Czym jest myślenie komputacyjne?</a:t>
            </a:r>
            <a:endParaRPr sz="1400" b="1" i="0" u="none" strike="noStrike" cap="none">
              <a:solidFill>
                <a:srgbClr val="678877"/>
              </a:solidFill>
              <a:latin typeface="Arial"/>
              <a:ea typeface="Arial"/>
              <a:cs typeface="Arial"/>
              <a:sym typeface="Arial"/>
            </a:endParaRPr>
          </a:p>
        </p:txBody>
      </p:sp>
      <p:sp>
        <p:nvSpPr>
          <p:cNvPr id="276" name="Google Shape;276;p61"/>
          <p:cNvSpPr txBox="1"/>
          <p:nvPr/>
        </p:nvSpPr>
        <p:spPr>
          <a:xfrm>
            <a:off x="872662" y="1749061"/>
            <a:ext cx="4702638" cy="945684"/>
          </a:xfrm>
          <a:prstGeom prst="rect">
            <a:avLst/>
          </a:prstGeom>
          <a:noFill/>
          <a:ln>
            <a:noFill/>
          </a:ln>
        </p:spPr>
        <p:txBody>
          <a:bodyPr spcFirstLastPara="1" wrap="square" lIns="121875" tIns="60925" rIns="121875" bIns="60925" anchor="t" anchorCtr="0">
            <a:noAutofit/>
          </a:bodyPr>
          <a:lstStyle/>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Definicja i podstawowe zasady CT</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Początki i ewolucja koncepcji</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Kluczowe cechy charakterystyczne</a:t>
            </a:r>
            <a:endParaRPr sz="1400" b="0" i="0" u="none" strike="noStrike" cap="none">
              <a:solidFill>
                <a:srgbClr val="000000"/>
              </a:solidFill>
              <a:latin typeface="Arial"/>
              <a:ea typeface="Arial"/>
              <a:cs typeface="Arial"/>
              <a:sym typeface="Arial"/>
            </a:endParaRPr>
          </a:p>
        </p:txBody>
      </p:sp>
      <p:sp>
        <p:nvSpPr>
          <p:cNvPr id="277" name="Google Shape;277;p61"/>
          <p:cNvSpPr txBox="1"/>
          <p:nvPr/>
        </p:nvSpPr>
        <p:spPr>
          <a:xfrm>
            <a:off x="688800" y="2694745"/>
            <a:ext cx="4794000" cy="799611"/>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1799" b="1" i="0" u="none" strike="noStrike" cap="none">
                <a:solidFill>
                  <a:srgbClr val="678877"/>
                </a:solidFill>
                <a:latin typeface="Arial"/>
                <a:ea typeface="Arial"/>
                <a:cs typeface="Arial"/>
                <a:sym typeface="Arial"/>
              </a:rPr>
              <a:t>Część 2. Wartość myślenia komputacyjnego w kształceniu dorosłych</a:t>
            </a:r>
            <a:endParaRPr sz="1100" b="1" i="0" u="none" strike="noStrike" cap="none">
              <a:solidFill>
                <a:srgbClr val="678877"/>
              </a:solidFill>
              <a:latin typeface="Arial"/>
              <a:ea typeface="Arial"/>
              <a:cs typeface="Arial"/>
              <a:sym typeface="Arial"/>
            </a:endParaRPr>
          </a:p>
        </p:txBody>
      </p:sp>
      <p:sp>
        <p:nvSpPr>
          <p:cNvPr id="278" name="Google Shape;278;p61"/>
          <p:cNvSpPr txBox="1"/>
          <p:nvPr/>
        </p:nvSpPr>
        <p:spPr>
          <a:xfrm>
            <a:off x="688800" y="4433502"/>
            <a:ext cx="5407200" cy="709997"/>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1999" b="1" i="0" u="none" strike="noStrike" cap="none">
                <a:solidFill>
                  <a:srgbClr val="678877"/>
                </a:solidFill>
                <a:latin typeface="Arial"/>
                <a:ea typeface="Arial"/>
                <a:cs typeface="Arial"/>
                <a:sym typeface="Arial"/>
              </a:rPr>
              <a:t>Część 3. Myślenie komputerowe, myślenie ludzkie i myślenie komputacyjne</a:t>
            </a:r>
            <a:endParaRPr sz="1300" b="1" i="0" u="none" strike="noStrike" cap="none">
              <a:solidFill>
                <a:srgbClr val="678877"/>
              </a:solidFill>
              <a:latin typeface="Arial"/>
              <a:ea typeface="Arial"/>
              <a:cs typeface="Arial"/>
              <a:sym typeface="Arial"/>
            </a:endParaRPr>
          </a:p>
        </p:txBody>
      </p:sp>
      <p:sp>
        <p:nvSpPr>
          <p:cNvPr id="279" name="Google Shape;279;p61"/>
          <p:cNvSpPr txBox="1"/>
          <p:nvPr/>
        </p:nvSpPr>
        <p:spPr>
          <a:xfrm>
            <a:off x="872662" y="3494356"/>
            <a:ext cx="4702638" cy="799611"/>
          </a:xfrm>
          <a:prstGeom prst="rect">
            <a:avLst/>
          </a:prstGeom>
          <a:noFill/>
          <a:ln>
            <a:noFill/>
          </a:ln>
        </p:spPr>
        <p:txBody>
          <a:bodyPr spcFirstLastPara="1" wrap="square" lIns="121875" tIns="60925" rIns="121875" bIns="60925" anchor="t" anchorCtr="0">
            <a:noAutofit/>
          </a:bodyPr>
          <a:lstStyle/>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Dlaczego myślenie komputacyjne jest ważne?</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Codzienne przykłady myślenia komputacyjnego</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Korzyści dla dorosłych uczących się</a:t>
            </a:r>
            <a:endParaRPr sz="1400" b="0" i="0" u="none" strike="noStrike" cap="none">
              <a:solidFill>
                <a:srgbClr val="000000"/>
              </a:solidFill>
              <a:latin typeface="Arial"/>
              <a:ea typeface="Arial"/>
              <a:cs typeface="Arial"/>
              <a:sym typeface="Arial"/>
            </a:endParaRPr>
          </a:p>
        </p:txBody>
      </p:sp>
      <p:sp>
        <p:nvSpPr>
          <p:cNvPr id="280" name="Google Shape;280;p61"/>
          <p:cNvSpPr txBox="1"/>
          <p:nvPr/>
        </p:nvSpPr>
        <p:spPr>
          <a:xfrm>
            <a:off x="872662" y="5184004"/>
            <a:ext cx="5045538" cy="799611"/>
          </a:xfrm>
          <a:prstGeom prst="rect">
            <a:avLst/>
          </a:prstGeom>
          <a:noFill/>
          <a:ln>
            <a:noFill/>
          </a:ln>
        </p:spPr>
        <p:txBody>
          <a:bodyPr spcFirstLastPara="1" wrap="square" lIns="121875" tIns="60925" rIns="121875" bIns="60925" anchor="t" anchorCtr="0">
            <a:noAutofit/>
          </a:bodyPr>
          <a:lstStyle/>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Jak komputery przetwarzają informacje</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Jak myślą ludzie</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Porównanie obu rodzajów myślenia</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Programowanie a myślenie komputacyjne: podstawowe różnice</a:t>
            </a: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chemeClr val="dk1"/>
              </a:solidFill>
              <a:latin typeface="Arial"/>
              <a:ea typeface="Arial"/>
              <a:cs typeface="Arial"/>
              <a:sym typeface="Arial"/>
            </a:endParaRPr>
          </a:p>
        </p:txBody>
      </p:sp>
      <p:sp>
        <p:nvSpPr>
          <p:cNvPr id="281" name="Google Shape;281;p61"/>
          <p:cNvSpPr txBox="1"/>
          <p:nvPr/>
        </p:nvSpPr>
        <p:spPr>
          <a:xfrm>
            <a:off x="6525338" y="1368550"/>
            <a:ext cx="4794000" cy="4185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Część 4. Podstawowe zasady myślenia komputacyjnego</a:t>
            </a:r>
            <a:endParaRPr sz="1400" b="1" i="0" u="none" strike="noStrike" cap="none">
              <a:solidFill>
                <a:srgbClr val="678877"/>
              </a:solidFill>
              <a:latin typeface="Arial"/>
              <a:ea typeface="Arial"/>
              <a:cs typeface="Arial"/>
              <a:sym typeface="Arial"/>
            </a:endParaRPr>
          </a:p>
        </p:txBody>
      </p:sp>
      <p:sp>
        <p:nvSpPr>
          <p:cNvPr id="282" name="Google Shape;282;p61"/>
          <p:cNvSpPr txBox="1"/>
          <p:nvPr/>
        </p:nvSpPr>
        <p:spPr>
          <a:xfrm>
            <a:off x="6709202" y="2021269"/>
            <a:ext cx="4702638" cy="945684"/>
          </a:xfrm>
          <a:prstGeom prst="rect">
            <a:avLst/>
          </a:prstGeom>
          <a:noFill/>
          <a:ln>
            <a:noFill/>
          </a:ln>
        </p:spPr>
        <p:txBody>
          <a:bodyPr spcFirstLastPara="1" wrap="square" lIns="121875" tIns="60925" rIns="121875" bIns="60925" anchor="t" anchorCtr="0">
            <a:noAutofit/>
          </a:bodyPr>
          <a:lstStyle/>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Dekompozycja</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Rozpoznawanie wzorców</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Abstrahowanie</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Budowanie algorytmów</a:t>
            </a:r>
            <a:endParaRPr sz="1400" b="0" i="0" u="none" strike="noStrike" cap="none">
              <a:solidFill>
                <a:srgbClr val="000000"/>
              </a:solidFill>
              <a:latin typeface="Arial"/>
              <a:ea typeface="Arial"/>
              <a:cs typeface="Arial"/>
              <a:sym typeface="Arial"/>
            </a:endParaRPr>
          </a:p>
        </p:txBody>
      </p:sp>
      <p:sp>
        <p:nvSpPr>
          <p:cNvPr id="283" name="Google Shape;283;p61"/>
          <p:cNvSpPr txBox="1"/>
          <p:nvPr/>
        </p:nvSpPr>
        <p:spPr>
          <a:xfrm>
            <a:off x="6525338" y="3136273"/>
            <a:ext cx="4794000" cy="4185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Część 5. Myślenie komputacyjne w europejskiej strukturze edukacyjnej</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99"/>
              <a:buFont typeface="Arial"/>
              <a:buNone/>
            </a:pPr>
            <a:endParaRPr sz="1400" b="0" i="0" u="none" strike="noStrike" cap="none">
              <a:solidFill>
                <a:schemeClr val="dk1"/>
              </a:solidFill>
              <a:latin typeface="Arial"/>
              <a:ea typeface="Arial"/>
              <a:cs typeface="Arial"/>
              <a:sym typeface="Arial"/>
            </a:endParaRPr>
          </a:p>
        </p:txBody>
      </p:sp>
      <p:sp>
        <p:nvSpPr>
          <p:cNvPr id="284" name="Google Shape;284;p61"/>
          <p:cNvSpPr txBox="1"/>
          <p:nvPr/>
        </p:nvSpPr>
        <p:spPr>
          <a:xfrm>
            <a:off x="6709202" y="3877892"/>
            <a:ext cx="4702638" cy="606410"/>
          </a:xfrm>
          <a:prstGeom prst="rect">
            <a:avLst/>
          </a:prstGeom>
          <a:noFill/>
          <a:ln>
            <a:noFill/>
          </a:ln>
        </p:spPr>
        <p:txBody>
          <a:bodyPr spcFirstLastPara="1" wrap="square" lIns="121875" tIns="60925" rIns="121875" bIns="60925" anchor="t" anchorCtr="0">
            <a:noAutofit/>
          </a:bodyPr>
          <a:lstStyle/>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Obecny stan CT w Europie</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Jak różne kraje realizują integrację CT</a:t>
            </a: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p:txBody>
      </p:sp>
      <p:sp>
        <p:nvSpPr>
          <p:cNvPr id="285" name="Google Shape;285;p61"/>
          <p:cNvSpPr txBox="1"/>
          <p:nvPr/>
        </p:nvSpPr>
        <p:spPr>
          <a:xfrm>
            <a:off x="6525337" y="4573202"/>
            <a:ext cx="5157581" cy="4185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00" b="1" i="0" u="none" strike="noStrike" cap="none">
                <a:solidFill>
                  <a:srgbClr val="678877"/>
                </a:solidFill>
                <a:latin typeface="Arial"/>
                <a:ea typeface="Arial"/>
                <a:cs typeface="Arial"/>
                <a:sym typeface="Arial"/>
              </a:rPr>
              <a:t>Część 6. Studia przypadków i ćwiczenia</a:t>
            </a:r>
            <a:endParaRPr sz="1400" b="1" i="0" u="none" strike="noStrike" cap="none">
              <a:solidFill>
                <a:srgbClr val="678877"/>
              </a:solidFill>
              <a:latin typeface="Arial"/>
              <a:ea typeface="Arial"/>
              <a:cs typeface="Arial"/>
              <a:sym typeface="Arial"/>
            </a:endParaRPr>
          </a:p>
        </p:txBody>
      </p:sp>
      <p:sp>
        <p:nvSpPr>
          <p:cNvPr id="286" name="Google Shape;286;p61"/>
          <p:cNvSpPr txBox="1"/>
          <p:nvPr/>
        </p:nvSpPr>
        <p:spPr>
          <a:xfrm>
            <a:off x="6752808" y="5064447"/>
            <a:ext cx="4702638" cy="945684"/>
          </a:xfrm>
          <a:prstGeom prst="rect">
            <a:avLst/>
          </a:prstGeom>
          <a:noFill/>
          <a:ln>
            <a:noFill/>
          </a:ln>
        </p:spPr>
        <p:txBody>
          <a:bodyPr spcFirstLastPara="1" wrap="square" lIns="121875" tIns="60925" rIns="121875" bIns="60925" anchor="t" anchorCtr="0">
            <a:noAutofit/>
          </a:bodyPr>
          <a:lstStyle/>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Przykłady CT z życia wzięte</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Interaktywne ćwiczenia do odkrywania i stosowania dekompozycji, wzorców, abstrahowania i budowania algorytmów</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92"/>
        <p:cNvGrpSpPr/>
        <p:nvPr/>
      </p:nvGrpSpPr>
      <p:grpSpPr>
        <a:xfrm>
          <a:off x="0" y="0"/>
          <a:ext cx="0" cy="0"/>
          <a:chOff x="0" y="0"/>
          <a:chExt cx="0" cy="0"/>
        </a:xfrm>
      </p:grpSpPr>
      <p:grpSp>
        <p:nvGrpSpPr>
          <p:cNvPr id="293" name="Google Shape;293;g35221da4ea0_0_25"/>
          <p:cNvGrpSpPr/>
          <p:nvPr/>
        </p:nvGrpSpPr>
        <p:grpSpPr>
          <a:xfrm>
            <a:off x="4813445" y="853559"/>
            <a:ext cx="6347777" cy="5151001"/>
            <a:chOff x="0" y="34755"/>
            <a:chExt cx="6347777" cy="5151001"/>
          </a:xfrm>
        </p:grpSpPr>
        <p:sp>
          <p:nvSpPr>
            <p:cNvPr id="294" name="Google Shape;294;g35221da4ea0_0_25"/>
            <p:cNvSpPr/>
            <p:nvPr/>
          </p:nvSpPr>
          <p:spPr>
            <a:xfrm>
              <a:off x="0" y="34755"/>
              <a:ext cx="6303000" cy="917400"/>
            </a:xfrm>
            <a:prstGeom prst="roundRect">
              <a:avLst>
                <a:gd name="adj" fmla="val 16667"/>
              </a:avLst>
            </a:prstGeom>
            <a:solidFill>
              <a:srgbClr val="83B8DF"/>
            </a:solidFill>
            <a:ln w="12700" cap="flat" cmpd="sng">
              <a:solidFill>
                <a:srgbClr val="F9ECE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g35221da4ea0_0_25"/>
            <p:cNvSpPr txBox="1"/>
            <p:nvPr/>
          </p:nvSpPr>
          <p:spPr>
            <a:xfrm>
              <a:off x="44778" y="79533"/>
              <a:ext cx="6213300" cy="8277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lt1"/>
                </a:buClr>
                <a:buSzPts val="1800"/>
                <a:buFont typeface="Gill Sans"/>
                <a:buNone/>
              </a:pPr>
              <a:r>
                <a:rPr lang="en-US" sz="1400" b="0" i="0" u="none" strike="noStrike" cap="none">
                  <a:solidFill>
                    <a:schemeClr val="lt1"/>
                  </a:solidFill>
                  <a:latin typeface="Arial"/>
                  <a:ea typeface="Arial"/>
                  <a:cs typeface="Arial"/>
                  <a:sym typeface="Arial"/>
                </a:rPr>
                <a:t>Opisać, czym jest myślenie komputacyjne i czym różni się od ludzkich procesów myślowych.</a:t>
              </a:r>
              <a:endParaRPr sz="1400" b="0" i="0" u="none" strike="noStrike" cap="none">
                <a:solidFill>
                  <a:schemeClr val="lt1"/>
                </a:solidFill>
                <a:latin typeface="Arial"/>
                <a:ea typeface="Arial"/>
                <a:cs typeface="Arial"/>
                <a:sym typeface="Arial"/>
              </a:endParaRPr>
            </a:p>
          </p:txBody>
        </p:sp>
        <p:sp>
          <p:nvSpPr>
            <p:cNvPr id="296" name="Google Shape;296;g35221da4ea0_0_25"/>
            <p:cNvSpPr/>
            <p:nvPr/>
          </p:nvSpPr>
          <p:spPr>
            <a:xfrm>
              <a:off x="0" y="1093156"/>
              <a:ext cx="6303000" cy="917400"/>
            </a:xfrm>
            <a:prstGeom prst="roundRect">
              <a:avLst>
                <a:gd name="adj" fmla="val 16667"/>
              </a:avLst>
            </a:prstGeom>
            <a:solidFill>
              <a:srgbClr val="E1A28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g35221da4ea0_0_25"/>
            <p:cNvSpPr txBox="1"/>
            <p:nvPr/>
          </p:nvSpPr>
          <p:spPr>
            <a:xfrm>
              <a:off x="44777" y="1048233"/>
              <a:ext cx="6303000" cy="10584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lt1"/>
                </a:buClr>
                <a:buSzPts val="1800"/>
                <a:buFont typeface="Gill Sans"/>
                <a:buNone/>
              </a:pPr>
              <a:r>
                <a:rPr lang="en-US" sz="1400" b="0" i="0" u="none" strike="noStrike" cap="none">
                  <a:solidFill>
                    <a:schemeClr val="lt1"/>
                  </a:solidFill>
                  <a:latin typeface="Arial"/>
                  <a:ea typeface="Arial"/>
                  <a:cs typeface="Arial"/>
                  <a:sym typeface="Arial"/>
                </a:rPr>
                <a:t>Określić, w jaki sposób cztery kluczowe zasady myślenia komputacyjnego (dekompozycja, rozpoznawanie wzorców, abstrahowanie i budowanie algorytmów) mogą być wykorzystywane do rozwiązywania problemów</a:t>
              </a:r>
              <a:endParaRPr sz="1400" b="0" i="0" u="none" strike="noStrike" cap="none">
                <a:solidFill>
                  <a:schemeClr val="lt1"/>
                </a:solidFill>
                <a:latin typeface="Arial"/>
                <a:ea typeface="Arial"/>
                <a:cs typeface="Arial"/>
                <a:sym typeface="Arial"/>
              </a:endParaRPr>
            </a:p>
          </p:txBody>
        </p:sp>
        <p:sp>
          <p:nvSpPr>
            <p:cNvPr id="298" name="Google Shape;298;g35221da4ea0_0_25"/>
            <p:cNvSpPr/>
            <p:nvPr/>
          </p:nvSpPr>
          <p:spPr>
            <a:xfrm>
              <a:off x="0" y="2151556"/>
              <a:ext cx="6303000" cy="917400"/>
            </a:xfrm>
            <a:prstGeom prst="roundRect">
              <a:avLst>
                <a:gd name="adj" fmla="val 16667"/>
              </a:avLst>
            </a:prstGeom>
            <a:solidFill>
              <a:srgbClr val="00206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 name="Google Shape;299;g35221da4ea0_0_25"/>
            <p:cNvSpPr txBox="1"/>
            <p:nvPr/>
          </p:nvSpPr>
          <p:spPr>
            <a:xfrm>
              <a:off x="44778" y="2196334"/>
              <a:ext cx="6213300" cy="8277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lt1"/>
                </a:buClr>
                <a:buSzPts val="1800"/>
                <a:buFont typeface="Gill Sans"/>
                <a:buNone/>
              </a:pPr>
              <a:r>
                <a:rPr lang="en-US" sz="1400" b="0" i="0" u="none" strike="noStrike" cap="none">
                  <a:solidFill>
                    <a:schemeClr val="lt1"/>
                  </a:solidFill>
                  <a:latin typeface="Arial"/>
                  <a:ea typeface="Arial"/>
                  <a:cs typeface="Arial"/>
                  <a:sym typeface="Arial"/>
                </a:rPr>
                <a:t>Zidentyfikować  przykłady dekompozycji, rozpoznawania wzorców i abstrahowania oraz sposobu, w jaki prowadzą one do tworzenia algorytmów.</a:t>
              </a:r>
              <a:endParaRPr sz="1400" b="0" i="0" u="none" strike="noStrike" cap="none">
                <a:solidFill>
                  <a:schemeClr val="lt1"/>
                </a:solidFill>
                <a:latin typeface="Arial"/>
                <a:ea typeface="Arial"/>
                <a:cs typeface="Arial"/>
                <a:sym typeface="Arial"/>
              </a:endParaRPr>
            </a:p>
          </p:txBody>
        </p:sp>
        <p:sp>
          <p:nvSpPr>
            <p:cNvPr id="300" name="Google Shape;300;g35221da4ea0_0_25"/>
            <p:cNvSpPr/>
            <p:nvPr/>
          </p:nvSpPr>
          <p:spPr>
            <a:xfrm>
              <a:off x="0" y="3209956"/>
              <a:ext cx="6303000" cy="917400"/>
            </a:xfrm>
            <a:prstGeom prst="roundRect">
              <a:avLst>
                <a:gd name="adj" fmla="val 16667"/>
              </a:avLst>
            </a:prstGeom>
            <a:solidFill>
              <a:srgbClr val="0070C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 name="Google Shape;301;g35221da4ea0_0_25"/>
            <p:cNvSpPr txBox="1"/>
            <p:nvPr/>
          </p:nvSpPr>
          <p:spPr>
            <a:xfrm>
              <a:off x="44778" y="3254734"/>
              <a:ext cx="6213300" cy="8277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lt1"/>
                </a:buClr>
                <a:buSzPts val="1800"/>
                <a:buFont typeface="Gill Sans"/>
                <a:buNone/>
              </a:pPr>
              <a:r>
                <a:rPr lang="en-US" sz="1400" b="0" i="0" u="none" strike="noStrike" cap="none">
                  <a:solidFill>
                    <a:schemeClr val="lt1"/>
                  </a:solidFill>
                  <a:latin typeface="Arial"/>
                  <a:ea typeface="Arial"/>
                  <a:cs typeface="Arial"/>
                  <a:sym typeface="Arial"/>
                </a:rPr>
                <a:t>Zrozumieć, że komputery i ludzie podchodzą inaczej do rozwiązywania problemów.</a:t>
              </a:r>
              <a:endParaRPr sz="1400" b="0" i="0" u="none" strike="noStrike" cap="none">
                <a:solidFill>
                  <a:schemeClr val="lt1"/>
                </a:solidFill>
                <a:latin typeface="Arial"/>
                <a:ea typeface="Arial"/>
                <a:cs typeface="Arial"/>
                <a:sym typeface="Arial"/>
              </a:endParaRPr>
            </a:p>
          </p:txBody>
        </p:sp>
        <p:sp>
          <p:nvSpPr>
            <p:cNvPr id="302" name="Google Shape;302;g35221da4ea0_0_25"/>
            <p:cNvSpPr/>
            <p:nvPr/>
          </p:nvSpPr>
          <p:spPr>
            <a:xfrm>
              <a:off x="0" y="4268356"/>
              <a:ext cx="6303000" cy="917400"/>
            </a:xfrm>
            <a:prstGeom prst="roundRect">
              <a:avLst>
                <a:gd name="adj" fmla="val 16667"/>
              </a:avLst>
            </a:prstGeom>
            <a:solidFill>
              <a:srgbClr val="67887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 name="Google Shape;303;g35221da4ea0_0_25"/>
            <p:cNvSpPr txBox="1"/>
            <p:nvPr/>
          </p:nvSpPr>
          <p:spPr>
            <a:xfrm>
              <a:off x="44778" y="4313134"/>
              <a:ext cx="6213300" cy="827700"/>
            </a:xfrm>
            <a:prstGeom prst="rect">
              <a:avLst/>
            </a:prstGeom>
            <a:noFill/>
            <a:ln>
              <a:noFill/>
            </a:ln>
          </p:spPr>
          <p:txBody>
            <a:bodyPr spcFirstLastPara="1" wrap="square" lIns="60950" tIns="60950" rIns="60950" bIns="60950" anchor="ctr" anchorCtr="0">
              <a:noAutofit/>
            </a:bodyPr>
            <a:lstStyle/>
            <a:p>
              <a:pPr marL="0" marR="0" lvl="0" indent="0" algn="l" rtl="0">
                <a:lnSpc>
                  <a:spcPct val="100000"/>
                </a:lnSpc>
                <a:spcBef>
                  <a:spcPts val="0"/>
                </a:spcBef>
                <a:spcAft>
                  <a:spcPts val="0"/>
                </a:spcAft>
                <a:buClr>
                  <a:schemeClr val="lt1"/>
                </a:buClr>
                <a:buSzPts val="1600"/>
                <a:buFont typeface="Gill Sans"/>
                <a:buNone/>
              </a:pPr>
              <a:r>
                <a:rPr lang="en-US" sz="1400" b="0" i="0" u="none" strike="noStrike" cap="none">
                  <a:solidFill>
                    <a:schemeClr val="lt1"/>
                  </a:solidFill>
                  <a:latin typeface="Arial"/>
                  <a:ea typeface="Arial"/>
                  <a:cs typeface="Arial"/>
                  <a:sym typeface="Arial"/>
                </a:rPr>
                <a:t>Zaprezentować przykłady myślenia komputacyjnego w formie dekompozycji, rozpoznawania wzorców, abstrahowania i budowania algorytmów.</a:t>
              </a:r>
              <a:endParaRPr sz="1400" b="0" i="0" u="none" strike="noStrike" cap="none">
                <a:solidFill>
                  <a:schemeClr val="lt1"/>
                </a:solidFill>
                <a:latin typeface="Gill Sans"/>
                <a:ea typeface="Gill Sans"/>
                <a:cs typeface="Gill Sans"/>
                <a:sym typeface="Gill Sans"/>
              </a:endParaRPr>
            </a:p>
          </p:txBody>
        </p:sp>
      </p:grpSp>
      <p:sp>
        <p:nvSpPr>
          <p:cNvPr id="304" name="Google Shape;304;g35221da4ea0_0_25"/>
          <p:cNvSpPr txBox="1"/>
          <p:nvPr/>
        </p:nvSpPr>
        <p:spPr>
          <a:xfrm>
            <a:off x="11116340" y="6356350"/>
            <a:ext cx="871800" cy="365100"/>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l" rtl="0">
              <a:lnSpc>
                <a:spcPct val="100000"/>
              </a:lnSpc>
              <a:spcBef>
                <a:spcPts val="0"/>
              </a:spcBef>
              <a:spcAft>
                <a:spcPts val="0"/>
              </a:spcAft>
              <a:buClr>
                <a:schemeClr val="dk2"/>
              </a:buClr>
              <a:buSzPct val="70000"/>
              <a:buFont typeface="Arial"/>
              <a:buNone/>
            </a:pPr>
            <a:endParaRPr sz="2400" b="0" i="0" u="none" strike="noStrike" cap="none">
              <a:solidFill>
                <a:schemeClr val="dk2"/>
              </a:solidFill>
              <a:latin typeface="Sorts Mill Goudy"/>
              <a:ea typeface="Sorts Mill Goudy"/>
              <a:cs typeface="Sorts Mill Goudy"/>
              <a:sym typeface="Sorts Mill Goudy"/>
            </a:endParaRPr>
          </a:p>
        </p:txBody>
      </p:sp>
      <p:sp>
        <p:nvSpPr>
          <p:cNvPr id="305" name="Google Shape;305;g35221da4ea0_0_25"/>
          <p:cNvSpPr/>
          <p:nvPr/>
        </p:nvSpPr>
        <p:spPr>
          <a:xfrm>
            <a:off x="867029" y="2655960"/>
            <a:ext cx="3686700" cy="243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Pod koniec tego kursu, jako edukator, będziesz w stanie...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Oczekiwane efekty nauczania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0"/>
              <a:buFont typeface="Arial"/>
              <a:buNone/>
            </a:pPr>
            <a:endParaRPr sz="4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br>
              <a:rPr lang="en-US" sz="1800" b="0" i="0" u="none" strike="noStrike" cap="none">
                <a:solidFill>
                  <a:srgbClr val="000000"/>
                </a:solidFill>
                <a:latin typeface="Arial"/>
                <a:ea typeface="Arial"/>
                <a:cs typeface="Arial"/>
                <a:sym typeface="Arial"/>
              </a:rPr>
            </a:br>
            <a:endParaRPr sz="40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9"/>
          <p:cNvSpPr txBox="1">
            <a:spLocks noGrp="1"/>
          </p:cNvSpPr>
          <p:nvPr>
            <p:ph type="title"/>
          </p:nvPr>
        </p:nvSpPr>
        <p:spPr>
          <a:xfrm>
            <a:off x="1147604" y="681165"/>
            <a:ext cx="5605200" cy="641797"/>
          </a:xfrm>
          <a:prstGeom prst="rect">
            <a:avLst/>
          </a:prstGeom>
          <a:noFill/>
          <a:ln>
            <a:noFill/>
          </a:ln>
        </p:spPr>
        <p:txBody>
          <a:bodyPr spcFirstLastPara="1" wrap="square" lIns="91425" tIns="45700" rIns="91425" bIns="45700" anchor="b" anchorCtr="0">
            <a:noAutofit/>
          </a:bodyPr>
          <a:lstStyle/>
          <a:p>
            <a:pPr marL="228600" lvl="0" indent="-228600" algn="l" rtl="0">
              <a:lnSpc>
                <a:spcPct val="100000"/>
              </a:lnSpc>
              <a:spcBef>
                <a:spcPts val="0"/>
              </a:spcBef>
              <a:spcAft>
                <a:spcPts val="0"/>
              </a:spcAft>
              <a:buSzPts val="2400"/>
              <a:buNone/>
            </a:pPr>
            <a:r>
              <a:rPr lang="en-US" b="1">
                <a:latin typeface="Arial"/>
                <a:ea typeface="Arial"/>
                <a:cs typeface="Arial"/>
                <a:sym typeface="Arial"/>
              </a:rPr>
              <a:t>CELE i ZAŁOŻENIA MODUŁU</a:t>
            </a:r>
            <a:endParaRPr>
              <a:latin typeface="Arial"/>
              <a:ea typeface="Arial"/>
              <a:cs typeface="Arial"/>
              <a:sym typeface="Arial"/>
            </a:endParaRPr>
          </a:p>
        </p:txBody>
      </p:sp>
      <p:sp>
        <p:nvSpPr>
          <p:cNvPr id="313" name="Google Shape;313;p9"/>
          <p:cNvSpPr txBox="1">
            <a:spLocks noGrp="1"/>
          </p:cNvSpPr>
          <p:nvPr>
            <p:ph type="body" idx="1"/>
          </p:nvPr>
        </p:nvSpPr>
        <p:spPr>
          <a:xfrm>
            <a:off x="853440" y="1322962"/>
            <a:ext cx="6437376" cy="5248526"/>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1000"/>
              </a:spcBef>
              <a:spcAft>
                <a:spcPts val="0"/>
              </a:spcAft>
              <a:buSzPts val="1260"/>
              <a:buNone/>
            </a:pPr>
            <a:r>
              <a:rPr lang="en-US" sz="1600" b="1">
                <a:solidFill>
                  <a:schemeClr val="accent3"/>
                </a:solidFill>
                <a:latin typeface="Arial"/>
                <a:ea typeface="Arial"/>
                <a:cs typeface="Arial"/>
                <a:sym typeface="Arial"/>
              </a:rPr>
              <a:t>CEL: </a:t>
            </a:r>
            <a:endParaRPr sz="1600" b="1">
              <a:solidFill>
                <a:schemeClr val="accent3"/>
              </a:solidFill>
              <a:latin typeface="Arial"/>
              <a:ea typeface="Arial"/>
              <a:cs typeface="Arial"/>
              <a:sym typeface="Arial"/>
            </a:endParaRPr>
          </a:p>
          <a:p>
            <a:pPr marL="0" lvl="0" indent="0" algn="just" rtl="0">
              <a:lnSpc>
                <a:spcPct val="100000"/>
              </a:lnSpc>
              <a:spcBef>
                <a:spcPts val="1000"/>
              </a:spcBef>
              <a:spcAft>
                <a:spcPts val="0"/>
              </a:spcAft>
              <a:buSzPts val="1260"/>
              <a:buNone/>
            </a:pPr>
            <a:r>
              <a:rPr lang="en-US" sz="1600">
                <a:latin typeface="Arial"/>
                <a:ea typeface="Arial"/>
                <a:cs typeface="Arial"/>
                <a:sym typeface="Arial"/>
              </a:rPr>
              <a:t>Wprowadzenie koncepcji myślenia komputacyjnego, wyjaśnienie jego podstawowych elementów i podkreślenie jego znaczenia w życiu codziennym i uczeniu się przez całe życie, szczególnie dla dorosłych o niskich kwalifikacjach.</a:t>
            </a:r>
            <a:endParaRPr/>
          </a:p>
          <a:p>
            <a:pPr marL="0" lvl="0" indent="0" algn="just" rtl="0">
              <a:lnSpc>
                <a:spcPct val="100000"/>
              </a:lnSpc>
              <a:spcBef>
                <a:spcPts val="1000"/>
              </a:spcBef>
              <a:spcAft>
                <a:spcPts val="0"/>
              </a:spcAft>
              <a:buSzPts val="1260"/>
              <a:buNone/>
            </a:pPr>
            <a:r>
              <a:rPr lang="en-US" sz="1600" b="1">
                <a:solidFill>
                  <a:schemeClr val="accent3"/>
                </a:solidFill>
                <a:latin typeface="Arial"/>
                <a:ea typeface="Arial"/>
                <a:cs typeface="Arial"/>
                <a:sym typeface="Arial"/>
              </a:rPr>
              <a:t>ZAŁOŻENIA:</a:t>
            </a:r>
            <a:endParaRPr>
              <a:solidFill>
                <a:schemeClr val="accent3"/>
              </a:solidFill>
            </a:endParaRPr>
          </a:p>
          <a:p>
            <a:pPr marL="457200" lvl="0" indent="-317500" algn="just" rtl="0">
              <a:lnSpc>
                <a:spcPct val="100000"/>
              </a:lnSpc>
              <a:spcBef>
                <a:spcPts val="600"/>
              </a:spcBef>
              <a:spcAft>
                <a:spcPts val="0"/>
              </a:spcAft>
              <a:buSzPts val="1400"/>
              <a:buAutoNum type="arabicPeriod"/>
            </a:pPr>
            <a:r>
              <a:rPr lang="en-US" sz="1600">
                <a:latin typeface="Arial"/>
                <a:ea typeface="Arial"/>
                <a:cs typeface="Arial"/>
                <a:sym typeface="Arial"/>
              </a:rPr>
              <a:t>Zdefiniowanie, czym jest myślenie komputacyjne i dlaczego ma znaczenie w dzisiejszym świecie.</a:t>
            </a:r>
            <a:endParaRPr sz="1600"/>
          </a:p>
          <a:p>
            <a:pPr marL="457200" lvl="0" indent="-317500" algn="just" rtl="0">
              <a:lnSpc>
                <a:spcPct val="100000"/>
              </a:lnSpc>
              <a:spcBef>
                <a:spcPts val="600"/>
              </a:spcBef>
              <a:spcAft>
                <a:spcPts val="0"/>
              </a:spcAft>
              <a:buSzPts val="1400"/>
              <a:buAutoNum type="arabicPeriod"/>
            </a:pPr>
            <a:r>
              <a:rPr lang="en-US" sz="1600">
                <a:latin typeface="Arial"/>
                <a:ea typeface="Arial"/>
                <a:cs typeface="Arial"/>
                <a:sym typeface="Arial"/>
              </a:rPr>
              <a:t>Przedstawienie czterech podstawowych technik CT: dekompozycji, rozpoznawania wzorców, abstrahowania i algorytmów.</a:t>
            </a:r>
            <a:endParaRPr sz="1600"/>
          </a:p>
          <a:p>
            <a:pPr marL="457200" lvl="0" indent="-317500" algn="just" rtl="0">
              <a:lnSpc>
                <a:spcPct val="100000"/>
              </a:lnSpc>
              <a:spcBef>
                <a:spcPts val="600"/>
              </a:spcBef>
              <a:spcAft>
                <a:spcPts val="0"/>
              </a:spcAft>
              <a:buSzPts val="1400"/>
              <a:buAutoNum type="arabicPeriod"/>
            </a:pPr>
            <a:r>
              <a:rPr lang="en-US" sz="1600">
                <a:latin typeface="Arial"/>
                <a:ea typeface="Arial"/>
                <a:cs typeface="Arial"/>
                <a:sym typeface="Arial"/>
              </a:rPr>
              <a:t>Pokazanie, w jaki sposób CT pomaga w skuteczniejszym rozwiązywaniu problemów i ułatwia wykonywanie codziennych zadań.</a:t>
            </a:r>
            <a:endParaRPr sz="1600"/>
          </a:p>
          <a:p>
            <a:pPr marL="457200" lvl="0" indent="-317500" algn="just" rtl="0">
              <a:lnSpc>
                <a:spcPct val="100000"/>
              </a:lnSpc>
              <a:spcBef>
                <a:spcPts val="600"/>
              </a:spcBef>
              <a:spcAft>
                <a:spcPts val="0"/>
              </a:spcAft>
              <a:buSzPts val="1400"/>
              <a:buAutoNum type="arabicPeriod"/>
            </a:pPr>
            <a:r>
              <a:rPr lang="en-US" sz="1600">
                <a:latin typeface="Arial"/>
                <a:ea typeface="Arial"/>
                <a:cs typeface="Arial"/>
                <a:sym typeface="Arial"/>
              </a:rPr>
              <a:t>Stworzenie podstaw do zrozumienia, w jaki sposób CT może zostać włączone do edukacji dorosłych.</a:t>
            </a:r>
            <a:endParaRPr sz="1600" b="1">
              <a:latin typeface="Arial"/>
              <a:ea typeface="Arial"/>
              <a:cs typeface="Arial"/>
              <a:sym typeface="Arial"/>
            </a:endParaRPr>
          </a:p>
          <a:p>
            <a:pPr marL="0" lvl="0" indent="0" algn="l" rtl="0">
              <a:lnSpc>
                <a:spcPct val="100000"/>
              </a:lnSpc>
              <a:spcBef>
                <a:spcPts val="1000"/>
              </a:spcBef>
              <a:spcAft>
                <a:spcPts val="0"/>
              </a:spcAft>
              <a:buClr>
                <a:schemeClr val="dk2"/>
              </a:buClr>
              <a:buSzPts val="1120"/>
              <a:buFont typeface="Arial"/>
              <a:buNone/>
            </a:pPr>
            <a:endParaRPr sz="1600">
              <a:solidFill>
                <a:schemeClr val="dk2"/>
              </a:solidFill>
              <a:latin typeface="Arial"/>
              <a:ea typeface="Arial"/>
              <a:cs typeface="Arial"/>
              <a:sym typeface="Arial"/>
            </a:endParaRPr>
          </a:p>
        </p:txBody>
      </p:sp>
      <p:pic>
        <p:nvPicPr>
          <p:cNvPr id="314" name="Google Shape;314;p9"/>
          <p:cNvPicPr preferRelativeResize="0">
            <a:picLocks noGrp="1"/>
          </p:cNvPicPr>
          <p:nvPr>
            <p:ph type="pic" idx="2"/>
          </p:nvPr>
        </p:nvPicPr>
        <p:blipFill rotWithShape="1">
          <a:blip r:embed="rId3">
            <a:alphaModFix/>
          </a:blip>
          <a:srcRect l="30340" r="30341"/>
          <a:stretch/>
        </p:blipFill>
        <p:spPr>
          <a:xfrm>
            <a:off x="8140700" y="-1"/>
            <a:ext cx="4051300" cy="6858001"/>
          </a:xfrm>
          <a:prstGeom prst="rect">
            <a:avLst/>
          </a:prstGeom>
          <a:noFill/>
          <a:ln>
            <a:noFill/>
          </a:ln>
        </p:spPr>
      </p:pic>
      <p:sp>
        <p:nvSpPr>
          <p:cNvPr id="315" name="Google Shape;315;p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rPr>
              <a:t>6</a:t>
            </a:fld>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pic>
        <p:nvPicPr>
          <p:cNvPr id="322" name="Google Shape;322;p4"/>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323" name="Google Shape;323;p4"/>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CZĘŚĆ 1</a:t>
            </a:r>
            <a:endParaRPr>
              <a:latin typeface="Arial"/>
              <a:ea typeface="Arial"/>
              <a:cs typeface="Arial"/>
              <a:sym typeface="Arial"/>
            </a:endParaRPr>
          </a:p>
        </p:txBody>
      </p:sp>
      <p:sp>
        <p:nvSpPr>
          <p:cNvPr id="324" name="Google Shape;324;p4"/>
          <p:cNvSpPr txBox="1">
            <a:spLocks noGrp="1"/>
          </p:cNvSpPr>
          <p:nvPr>
            <p:ph type="body" idx="1"/>
          </p:nvPr>
        </p:nvSpPr>
        <p:spPr>
          <a:xfrm>
            <a:off x="7546848" y="3615661"/>
            <a:ext cx="3218688"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en-US">
                <a:latin typeface="Arial"/>
                <a:ea typeface="Arial"/>
                <a:cs typeface="Arial"/>
                <a:sym typeface="Arial"/>
              </a:rPr>
              <a:t>Czym jest myślenie komputacyjne?</a:t>
            </a:r>
            <a:endParaRPr>
              <a:latin typeface="Arial"/>
              <a:ea typeface="Arial"/>
              <a:cs typeface="Arial"/>
              <a:sym typeface="Arial"/>
            </a:endParaRPr>
          </a:p>
        </p:txBody>
      </p:sp>
      <p:sp>
        <p:nvSpPr>
          <p:cNvPr id="325" name="Google Shape;325;p4"/>
          <p:cNvSpPr txBox="1"/>
          <p:nvPr/>
        </p:nvSpPr>
        <p:spPr>
          <a:xfrm>
            <a:off x="11116340" y="6443434"/>
            <a:ext cx="871868"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Gill Sans"/>
                <a:ea typeface="Gill Sans"/>
                <a:cs typeface="Gill Sans"/>
                <a:sym typeface="Gill Sans"/>
              </a:rPr>
              <a:t>7</a:t>
            </a:fld>
            <a:endParaRPr sz="900" b="0" i="0" u="none" strike="noStrike" cap="none">
              <a:solidFill>
                <a:srgbClr val="000000"/>
              </a:solidFill>
              <a:latin typeface="Gill Sans"/>
              <a:ea typeface="Gill Sans"/>
              <a:cs typeface="Gill Sans"/>
              <a:sym typeface="Gill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62"/>
          <p:cNvSpPr txBox="1"/>
          <p:nvPr/>
        </p:nvSpPr>
        <p:spPr>
          <a:xfrm>
            <a:off x="1045800" y="1458811"/>
            <a:ext cx="9761630" cy="3869480"/>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1200"/>
              </a:spcBef>
              <a:spcAft>
                <a:spcPts val="0"/>
              </a:spcAft>
              <a:buClr>
                <a:schemeClr val="dk1"/>
              </a:buClr>
              <a:buSzPts val="1100"/>
              <a:buFont typeface="Arial"/>
              <a:buNone/>
            </a:pPr>
            <a:r>
              <a:rPr lang="en-US" sz="1600" b="0" i="0" u="none" strike="noStrike" cap="none">
                <a:solidFill>
                  <a:schemeClr val="dk1"/>
                </a:solidFill>
                <a:latin typeface="Arial"/>
                <a:ea typeface="Arial"/>
                <a:cs typeface="Arial"/>
                <a:sym typeface="Arial"/>
              </a:rPr>
              <a:t>Myślenie komputacyjne, zwane również myśleniem obliczeniowym, można zdefiniować jako metodę rozumienia i rozwiązywania różnego rodzaju problemów poprzez zastosowanie zasad informatyki. Jest to proces rozumowania, który pomaga analizować i rozwiązywać wyzwania niezależnie od użycia komputerów, opierając się na logice, organizacji i myśleniu krok po kroku. </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200"/>
              </a:spcBef>
              <a:spcAft>
                <a:spcPts val="0"/>
              </a:spcAft>
              <a:buClr>
                <a:schemeClr val="dk1"/>
              </a:buClr>
              <a:buSzPts val="1100"/>
              <a:buFont typeface="Arial"/>
              <a:buNone/>
            </a:pPr>
            <a:r>
              <a:rPr lang="en-US" sz="1600" b="0" i="0" u="none" strike="noStrike" cap="none">
                <a:solidFill>
                  <a:schemeClr val="dk1"/>
                </a:solidFill>
                <a:latin typeface="Arial"/>
                <a:ea typeface="Arial"/>
                <a:cs typeface="Arial"/>
                <a:sym typeface="Arial"/>
              </a:rPr>
              <a:t>U jego podstaw leży dzielenie złożonych problemów na mniejsze części (dekompozycja), identyfikowanie wzorców (rozpoznawanie wzorców), skupianie się na istotnych informacjach (abstrahowanie) i projektowanie strategii krok po kroku w celu osiągnięcia rozwiązania (budowanie algorytmów).</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200"/>
              </a:spcBef>
              <a:spcAft>
                <a:spcPts val="0"/>
              </a:spcAft>
              <a:buClr>
                <a:schemeClr val="dk1"/>
              </a:buClr>
              <a:buSzPts val="1100"/>
              <a:buFont typeface="Arial"/>
              <a:buNone/>
            </a:pPr>
            <a:r>
              <a:rPr lang="en-US" sz="1600" b="0" i="0" u="none" strike="noStrike" cap="none">
                <a:solidFill>
                  <a:schemeClr val="dk1"/>
                </a:solidFill>
                <a:latin typeface="Arial"/>
                <a:ea typeface="Arial"/>
                <a:cs typeface="Arial"/>
                <a:sym typeface="Arial"/>
              </a:rPr>
              <a:t>Ten sposób myślenia oferuje elastyczne ramy, które można zastosować w codziennych sytuacjach i typowych scenariuszach rozwiązywania problemów. Poza swoją praktyczną wartością, myślenie komputacyjne wspiera również kluczowe umiejętności XXI wieku, takie jak krytyczne myślenie, zdolność adaptacji, kreatywność i współpraca.</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20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p:txBody>
      </p:sp>
      <p:sp>
        <p:nvSpPr>
          <p:cNvPr id="333" name="Google Shape;333;p62"/>
          <p:cNvSpPr/>
          <p:nvPr/>
        </p:nvSpPr>
        <p:spPr>
          <a:xfrm>
            <a:off x="1252849" y="4981848"/>
            <a:ext cx="9686303" cy="1044812"/>
          </a:xfrm>
          <a:prstGeom prst="rect">
            <a:avLst/>
          </a:prstGeom>
          <a:solidFill>
            <a:srgbClr val="678877"/>
          </a:solidFill>
          <a:ln>
            <a:noFill/>
          </a:ln>
        </p:spPr>
        <p:txBody>
          <a:bodyPr spcFirstLastPara="1" wrap="square" lIns="432000" tIns="45700" rIns="432000" bIns="45700"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600" b="0" i="0" u="none" strike="noStrike" cap="none">
                <a:solidFill>
                  <a:schemeClr val="lt1"/>
                </a:solidFill>
                <a:latin typeface="Arial"/>
                <a:ea typeface="Arial"/>
                <a:cs typeface="Arial"/>
                <a:sym typeface="Arial"/>
              </a:rPr>
              <a:t>CT jest kluczową umiejętnością w erze cyfrowej. Z uwagi na to, że technologia nadal szybko ewoluuje, umiejętność myślenia komputacyjnego staje się jeszcze bardziej istotna dla innowacji i sukcesu w wielu branżach.</a:t>
            </a:r>
            <a:endParaRPr sz="1600" b="0" i="0" u="none" strike="noStrike" cap="none">
              <a:solidFill>
                <a:schemeClr val="lt1"/>
              </a:solidFill>
              <a:latin typeface="Arial"/>
              <a:ea typeface="Arial"/>
              <a:cs typeface="Arial"/>
              <a:sym typeface="Arial"/>
            </a:endParaRPr>
          </a:p>
        </p:txBody>
      </p:sp>
      <p:pic>
        <p:nvPicPr>
          <p:cNvPr id="334" name="Google Shape;334;p62" descr="Icono&#10;&#10;Descripción generada automáticamente"/>
          <p:cNvPicPr preferRelativeResize="0"/>
          <p:nvPr/>
        </p:nvPicPr>
        <p:blipFill rotWithShape="1">
          <a:blip r:embed="rId3">
            <a:alphaModFix/>
          </a:blip>
          <a:srcRect/>
          <a:stretch/>
        </p:blipFill>
        <p:spPr>
          <a:xfrm>
            <a:off x="10416745" y="4632664"/>
            <a:ext cx="1044812" cy="1044812"/>
          </a:xfrm>
          <a:prstGeom prst="rect">
            <a:avLst/>
          </a:prstGeom>
          <a:noFill/>
          <a:ln>
            <a:noFill/>
          </a:ln>
        </p:spPr>
      </p:pic>
      <p:sp>
        <p:nvSpPr>
          <p:cNvPr id="335" name="Google Shape;335;p62"/>
          <p:cNvSpPr txBox="1">
            <a:spLocks noGrp="1"/>
          </p:cNvSpPr>
          <p:nvPr>
            <p:ph type="body" idx="1"/>
          </p:nvPr>
        </p:nvSpPr>
        <p:spPr>
          <a:xfrm>
            <a:off x="1953076" y="820601"/>
            <a:ext cx="7546547" cy="683565"/>
          </a:xfrm>
          <a:prstGeom prst="rect">
            <a:avLst/>
          </a:prstGeom>
          <a:noFill/>
          <a:ln>
            <a:noFill/>
          </a:ln>
        </p:spPr>
        <p:txBody>
          <a:bodyPr spcFirstLastPara="1" wrap="square" lIns="91425" tIns="45700" rIns="91425" bIns="45700" anchor="b" anchorCtr="0">
            <a:normAutofit fontScale="92500"/>
          </a:bodyPr>
          <a:lstStyle/>
          <a:p>
            <a:pPr marL="0" lvl="0" indent="0" algn="ctr" rtl="0">
              <a:lnSpc>
                <a:spcPct val="100000"/>
              </a:lnSpc>
              <a:spcBef>
                <a:spcPts val="0"/>
              </a:spcBef>
              <a:spcAft>
                <a:spcPts val="0"/>
              </a:spcAft>
              <a:buClr>
                <a:schemeClr val="dk2"/>
              </a:buClr>
              <a:buSzPct val="59999"/>
              <a:buNone/>
            </a:pPr>
            <a:r>
              <a:rPr lang="en-US" sz="2800" b="1">
                <a:solidFill>
                  <a:schemeClr val="dk1"/>
                </a:solidFill>
                <a:latin typeface="Arial"/>
                <a:ea typeface="Arial"/>
                <a:cs typeface="Arial"/>
                <a:sym typeface="Arial"/>
              </a:rPr>
              <a:t>Co to jest myślenie komputacyjne? Definicja</a:t>
            </a:r>
            <a:endParaRPr sz="2800" b="1">
              <a:solidFill>
                <a:schemeClr val="dk1"/>
              </a:solidFill>
            </a:endParaRPr>
          </a:p>
        </p:txBody>
      </p:sp>
      <p:sp>
        <p:nvSpPr>
          <p:cNvPr id="336" name="Google Shape;336;p6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342"/>
        <p:cNvGrpSpPr/>
        <p:nvPr/>
      </p:nvGrpSpPr>
      <p:grpSpPr>
        <a:xfrm>
          <a:off x="0" y="0"/>
          <a:ext cx="0" cy="0"/>
          <a:chOff x="0" y="0"/>
          <a:chExt cx="0" cy="0"/>
        </a:xfrm>
      </p:grpSpPr>
      <p:sp>
        <p:nvSpPr>
          <p:cNvPr id="343" name="Google Shape;343;p63"/>
          <p:cNvSpPr txBox="1"/>
          <p:nvPr/>
        </p:nvSpPr>
        <p:spPr>
          <a:xfrm>
            <a:off x="654097" y="1027507"/>
            <a:ext cx="10870500" cy="4902392"/>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1200"/>
              </a:spcBef>
              <a:spcAft>
                <a:spcPts val="0"/>
              </a:spcAft>
              <a:buClr>
                <a:schemeClr val="dk1"/>
              </a:buClr>
              <a:buSzPts val="1100"/>
              <a:buFont typeface="Arial"/>
              <a:buNone/>
            </a:pPr>
            <a:r>
              <a:rPr lang="en-US" sz="1600" b="0" i="0" u="none" strike="noStrike" cap="none">
                <a:solidFill>
                  <a:schemeClr val="dk1"/>
                </a:solidFill>
                <a:latin typeface="Arial"/>
                <a:ea typeface="Arial"/>
                <a:cs typeface="Arial"/>
                <a:sym typeface="Arial"/>
              </a:rPr>
              <a:t>Chociaż koncepcja myślenia komputacyjnego została wspomniana już wcześniej, to dopiero w 2006 roku informatyk Jeannette Wing oficjalnie przedstawiła ją w artykule opublikowanym w Communications of the ACM. Opisała je jako sposób rozwiązywania problemów i rozumienia ludzkich zachowań przy użyciu fundamentalnych idei informatyki. </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200"/>
              </a:spcBef>
              <a:spcAft>
                <a:spcPts val="0"/>
              </a:spcAft>
              <a:buClr>
                <a:schemeClr val="dk1"/>
              </a:buClr>
              <a:buSzPts val="1100"/>
              <a:buFont typeface="Arial"/>
              <a:buNone/>
            </a:pPr>
            <a:r>
              <a:rPr lang="en-US" sz="1600" b="0" i="0" u="none" strike="noStrike" cap="none">
                <a:solidFill>
                  <a:schemeClr val="dk1"/>
                </a:solidFill>
                <a:latin typeface="Arial"/>
                <a:ea typeface="Arial"/>
                <a:cs typeface="Arial"/>
                <a:sym typeface="Arial"/>
              </a:rPr>
              <a:t>W swojej definicji z 2006 roku Wing stwierdziła:</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200"/>
              </a:spcBef>
              <a:spcAft>
                <a:spcPts val="0"/>
              </a:spcAft>
              <a:buClr>
                <a:schemeClr val="dk1"/>
              </a:buClr>
              <a:buSzPts val="11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7000"/>
              </a:lnSpc>
              <a:spcBef>
                <a:spcPts val="1200"/>
              </a:spcBef>
              <a:spcAft>
                <a:spcPts val="0"/>
              </a:spcAft>
              <a:buClr>
                <a:schemeClr val="dk1"/>
              </a:buClr>
              <a:buSzPts val="11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7000"/>
              </a:lnSpc>
              <a:spcBef>
                <a:spcPts val="1200"/>
              </a:spcBef>
              <a:spcAft>
                <a:spcPts val="0"/>
              </a:spcAft>
              <a:buClr>
                <a:schemeClr val="dk1"/>
              </a:buClr>
              <a:buSzPts val="1100"/>
              <a:buFont typeface="Arial"/>
              <a:buNone/>
            </a:pPr>
            <a:r>
              <a:rPr lang="en-US" sz="1600" b="0" i="0" u="none" strike="noStrike" cap="none">
                <a:solidFill>
                  <a:schemeClr val="dk1"/>
                </a:solidFill>
                <a:latin typeface="Arial"/>
                <a:ea typeface="Arial"/>
                <a:cs typeface="Arial"/>
                <a:sym typeface="Arial"/>
              </a:rPr>
              <a:t>Później, w 2011 roku Wing doprecyzowała swoją definicję:</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200"/>
              </a:spcBef>
              <a:spcAft>
                <a:spcPts val="0"/>
              </a:spcAft>
              <a:buClr>
                <a:schemeClr val="dk1"/>
              </a:buClr>
              <a:buSzPts val="11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7000"/>
              </a:lnSpc>
              <a:spcBef>
                <a:spcPts val="1200"/>
              </a:spcBef>
              <a:spcAft>
                <a:spcPts val="0"/>
              </a:spcAft>
              <a:buClr>
                <a:schemeClr val="dk1"/>
              </a:buClr>
              <a:buSzPts val="11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7000"/>
              </a:lnSpc>
              <a:spcBef>
                <a:spcPts val="1200"/>
              </a:spcBef>
              <a:spcAft>
                <a:spcPts val="0"/>
              </a:spcAft>
              <a:buClr>
                <a:schemeClr val="dk1"/>
              </a:buClr>
              <a:buSzPts val="1100"/>
              <a:buFont typeface="Arial"/>
              <a:buNone/>
            </a:pPr>
            <a:r>
              <a:rPr lang="en-US" sz="1600" b="0" i="0" u="none" strike="noStrike" cap="none">
                <a:solidFill>
                  <a:schemeClr val="dk1"/>
                </a:solidFill>
                <a:latin typeface="Arial"/>
                <a:ea typeface="Arial"/>
                <a:cs typeface="Arial"/>
                <a:sym typeface="Arial"/>
              </a:rPr>
              <a:t>Wybraliśmy te definicje, gdyż kładą one podwaliny pod zrozumienie CT zarówno jako sposobu myślenia, jak i podejścia do rozwiązywania problemów wykraczającego poza umiejętności techniczne. Dwie idee z tej ostatniej definicji są szczególnie ważne dla edukacji:</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20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p:txBody>
      </p:sp>
      <p:sp>
        <p:nvSpPr>
          <p:cNvPr id="344" name="Google Shape;344;p63"/>
          <p:cNvSpPr txBox="1">
            <a:spLocks noGrp="1"/>
          </p:cNvSpPr>
          <p:nvPr>
            <p:ph type="body" idx="1"/>
          </p:nvPr>
        </p:nvSpPr>
        <p:spPr>
          <a:xfrm>
            <a:off x="1021404" y="421724"/>
            <a:ext cx="8735753" cy="683565"/>
          </a:xfrm>
          <a:prstGeom prst="rect">
            <a:avLst/>
          </a:prstGeom>
          <a:noFill/>
          <a:ln>
            <a:noFill/>
          </a:ln>
        </p:spPr>
        <p:txBody>
          <a:bodyPr spcFirstLastPara="1" wrap="square" lIns="91425" tIns="45700" rIns="91425" bIns="45700" anchor="b" anchorCtr="0">
            <a:noAutofit/>
          </a:bodyPr>
          <a:lstStyle/>
          <a:p>
            <a:pPr marL="0" lvl="0" indent="0" algn="ctr" rtl="0">
              <a:lnSpc>
                <a:spcPct val="170000"/>
              </a:lnSpc>
              <a:spcBef>
                <a:spcPts val="0"/>
              </a:spcBef>
              <a:spcAft>
                <a:spcPts val="0"/>
              </a:spcAft>
              <a:buClr>
                <a:schemeClr val="dk2"/>
              </a:buClr>
              <a:buSzPts val="1680"/>
              <a:buNone/>
            </a:pPr>
            <a:r>
              <a:rPr lang="en-US" sz="2800" b="1">
                <a:solidFill>
                  <a:schemeClr val="dk1"/>
                </a:solidFill>
                <a:latin typeface="Arial"/>
                <a:ea typeface="Arial"/>
                <a:cs typeface="Arial"/>
                <a:sym typeface="Arial"/>
              </a:rPr>
              <a:t>Czym jest myślenie komputacyjne? Pochodzenie</a:t>
            </a:r>
            <a:endParaRPr sz="2800" b="1">
              <a:solidFill>
                <a:schemeClr val="dk1"/>
              </a:solidFill>
            </a:endParaRPr>
          </a:p>
        </p:txBody>
      </p:sp>
      <p:sp>
        <p:nvSpPr>
          <p:cNvPr id="345" name="Google Shape;345;p63"/>
          <p:cNvSpPr txBox="1"/>
          <p:nvPr/>
        </p:nvSpPr>
        <p:spPr>
          <a:xfrm>
            <a:off x="1756685" y="5361816"/>
            <a:ext cx="9811200" cy="1019700"/>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1200"/>
              </a:spcBef>
              <a:spcAft>
                <a:spcPts val="0"/>
              </a:spcAft>
              <a:buClr>
                <a:schemeClr val="dk1"/>
              </a:buClr>
              <a:buSzPts val="1100"/>
              <a:buFont typeface="Arial"/>
              <a:buNone/>
            </a:pPr>
            <a:r>
              <a:rPr lang="en-US" sz="1600" b="0" i="0" u="none" strike="noStrike" cap="none">
                <a:solidFill>
                  <a:schemeClr val="dk1"/>
                </a:solidFill>
                <a:latin typeface="Arial"/>
                <a:ea typeface="Arial"/>
                <a:cs typeface="Arial"/>
                <a:sym typeface="Arial"/>
              </a:rPr>
              <a:t>Myślenie komputacyjne to proces myślowy niezależny od komputerów lub technologii.</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200"/>
              </a:spcBef>
              <a:spcAft>
                <a:spcPts val="0"/>
              </a:spcAft>
              <a:buClr>
                <a:schemeClr val="dk1"/>
              </a:buClr>
              <a:buSzPts val="1100"/>
              <a:buFont typeface="Arial"/>
              <a:buNone/>
            </a:pPr>
            <a:r>
              <a:rPr lang="en-US" sz="1600" b="0" i="0" u="none" strike="noStrike" cap="none">
                <a:solidFill>
                  <a:schemeClr val="dk1"/>
                </a:solidFill>
                <a:latin typeface="Arial"/>
                <a:ea typeface="Arial"/>
                <a:cs typeface="Arial"/>
                <a:sym typeface="Arial"/>
              </a:rPr>
              <a:t>Jest to specyficzny rodzaj rozwiązywania problemów, który obejmuje projektowanie rozwiązań </a:t>
            </a:r>
            <a:r>
              <a:rPr lang="en-US" sz="1600">
                <a:solidFill>
                  <a:schemeClr val="dk1"/>
                </a:solidFill>
              </a:rPr>
              <a:t>realizowanych </a:t>
            </a:r>
            <a:r>
              <a:rPr lang="en-US" sz="1600" b="0" i="0" u="none" strike="noStrike" cap="none">
                <a:solidFill>
                  <a:schemeClr val="dk1"/>
                </a:solidFill>
                <a:latin typeface="Arial"/>
                <a:ea typeface="Arial"/>
                <a:cs typeface="Arial"/>
                <a:sym typeface="Arial"/>
              </a:rPr>
              <a:t>przez ludzi, maszyny lub obie te grupy.</a:t>
            </a:r>
            <a:endParaRPr sz="1600" b="0" i="0" u="none" strike="noStrike" cap="none">
              <a:solidFill>
                <a:schemeClr val="dk1"/>
              </a:solidFill>
              <a:latin typeface="Arial"/>
              <a:ea typeface="Arial"/>
              <a:cs typeface="Arial"/>
              <a:sym typeface="Arial"/>
            </a:endParaRPr>
          </a:p>
        </p:txBody>
      </p:sp>
      <p:sp>
        <p:nvSpPr>
          <p:cNvPr id="346" name="Google Shape;346;p63"/>
          <p:cNvSpPr txBox="1"/>
          <p:nvPr/>
        </p:nvSpPr>
        <p:spPr>
          <a:xfrm>
            <a:off x="2148847" y="2497186"/>
            <a:ext cx="8940300" cy="783829"/>
          </a:xfrm>
          <a:prstGeom prst="rect">
            <a:avLst/>
          </a:prstGeom>
          <a:noFill/>
          <a:ln>
            <a:noFill/>
          </a:ln>
        </p:spPr>
        <p:txBody>
          <a:bodyPr spcFirstLastPara="1" wrap="square" lIns="91425" tIns="45700" rIns="91425" bIns="45700" anchor="t" anchorCtr="0">
            <a:spAutoFit/>
          </a:bodyPr>
          <a:lstStyle/>
          <a:p>
            <a:pPr marL="0" marR="0" lvl="2" indent="0" algn="just" rtl="0">
              <a:lnSpc>
                <a:spcPct val="107000"/>
              </a:lnSpc>
              <a:spcBef>
                <a:spcPts val="0"/>
              </a:spcBef>
              <a:spcAft>
                <a:spcPts val="0"/>
              </a:spcAft>
              <a:buClr>
                <a:srgbClr val="000000"/>
              </a:buClr>
              <a:buSzPts val="1600"/>
              <a:buFont typeface="Arial"/>
              <a:buNone/>
            </a:pPr>
            <a:r>
              <a:rPr lang="en-US" sz="1400" b="0" i="1" u="none" strike="noStrike" cap="none">
                <a:solidFill>
                  <a:schemeClr val="dk1"/>
                </a:solidFill>
                <a:latin typeface="Arial"/>
                <a:ea typeface="Arial"/>
                <a:cs typeface="Arial"/>
                <a:sym typeface="Arial"/>
              </a:rPr>
              <a:t>„Myślenie komputacyjne obejmuje rozwiązywanie problemów, projektowanie systemów i rozumienie ludzkich zachowań poprzez korzystanie z pojęć fundamentalnych dla informatyki. Myślenie komputacyjne obejmuje szereg narzędzi umysłowych, które odzwierciedlają szeroki zakres dziedziny informatyki.”</a:t>
            </a:r>
            <a:endParaRPr sz="1200" b="0" i="0" u="none" strike="noStrike" cap="none">
              <a:solidFill>
                <a:srgbClr val="000000"/>
              </a:solidFill>
              <a:latin typeface="Arial"/>
              <a:ea typeface="Arial"/>
              <a:cs typeface="Arial"/>
              <a:sym typeface="Arial"/>
            </a:endParaRPr>
          </a:p>
        </p:txBody>
      </p:sp>
      <p:sp>
        <p:nvSpPr>
          <p:cNvPr id="347" name="Google Shape;347;p63"/>
          <p:cNvSpPr txBox="1"/>
          <p:nvPr/>
        </p:nvSpPr>
        <p:spPr>
          <a:xfrm>
            <a:off x="2148847" y="3732632"/>
            <a:ext cx="8940300" cy="783829"/>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Clr>
                <a:srgbClr val="000000"/>
              </a:buClr>
              <a:buSzPts val="1600"/>
              <a:buFont typeface="Arial"/>
              <a:buNone/>
            </a:pPr>
            <a:r>
              <a:rPr lang="en-US" sz="1400" b="0" i="1" u="none" strike="noStrike" cap="none">
                <a:solidFill>
                  <a:schemeClr val="dk1"/>
                </a:solidFill>
                <a:latin typeface="Arial"/>
                <a:ea typeface="Arial"/>
                <a:cs typeface="Arial"/>
                <a:sym typeface="Arial"/>
              </a:rPr>
              <a:t>„Myślenie komputacyjne to procesy myślowe zaangażowane w formułowanie problemów i ich rozwiązań, tak aby rozwiązania były reprezentowane w formie, która może być skutecznie przeprowadzona przez podmiot przetwarzający informacje”.</a:t>
            </a:r>
            <a:endParaRPr sz="1200" b="0" i="0" u="none" strike="noStrike" cap="none">
              <a:solidFill>
                <a:srgbClr val="000000"/>
              </a:solidFill>
              <a:latin typeface="Arial"/>
              <a:ea typeface="Arial"/>
              <a:cs typeface="Arial"/>
              <a:sym typeface="Arial"/>
            </a:endParaRPr>
          </a:p>
        </p:txBody>
      </p:sp>
      <p:pic>
        <p:nvPicPr>
          <p:cNvPr id="348" name="Google Shape;348;p63" descr="Un dibujo de una persona&#10;&#10;El contenido generado por IA puede ser incorrecto."/>
          <p:cNvPicPr preferRelativeResize="0"/>
          <p:nvPr/>
        </p:nvPicPr>
        <p:blipFill rotWithShape="1">
          <a:blip r:embed="rId3">
            <a:alphaModFix/>
          </a:blip>
          <a:srcRect/>
          <a:stretch/>
        </p:blipFill>
        <p:spPr>
          <a:xfrm>
            <a:off x="10298044" y="95158"/>
            <a:ext cx="1269841" cy="1269841"/>
          </a:xfrm>
          <a:prstGeom prst="rect">
            <a:avLst/>
          </a:prstGeom>
          <a:noFill/>
          <a:ln>
            <a:noFill/>
          </a:ln>
        </p:spPr>
      </p:pic>
      <p:sp>
        <p:nvSpPr>
          <p:cNvPr id="349" name="Google Shape;349;p6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9</a:t>
            </a:fld>
            <a:endParaRPr/>
          </a:p>
        </p:txBody>
      </p:sp>
      <p:pic>
        <p:nvPicPr>
          <p:cNvPr id="350" name="Google Shape;350;p63" descr="Icono&#10;&#10;Descripción generada automáticamente"/>
          <p:cNvPicPr preferRelativeResize="0"/>
          <p:nvPr/>
        </p:nvPicPr>
        <p:blipFill rotWithShape="1">
          <a:blip r:embed="rId4">
            <a:alphaModFix/>
          </a:blip>
          <a:srcRect/>
          <a:stretch/>
        </p:blipFill>
        <p:spPr>
          <a:xfrm>
            <a:off x="1371599" y="5504901"/>
            <a:ext cx="331200" cy="331200"/>
          </a:xfrm>
          <a:prstGeom prst="rect">
            <a:avLst/>
          </a:prstGeom>
          <a:noFill/>
          <a:ln>
            <a:noFill/>
          </a:ln>
        </p:spPr>
      </p:pic>
      <p:pic>
        <p:nvPicPr>
          <p:cNvPr id="351" name="Google Shape;351;p63" descr="Icono&#10;&#10;Descripción generada automáticamente"/>
          <p:cNvPicPr preferRelativeResize="0"/>
          <p:nvPr/>
        </p:nvPicPr>
        <p:blipFill rotWithShape="1">
          <a:blip r:embed="rId4">
            <a:alphaModFix/>
          </a:blip>
          <a:srcRect/>
          <a:stretch/>
        </p:blipFill>
        <p:spPr>
          <a:xfrm>
            <a:off x="1371599" y="5924376"/>
            <a:ext cx="331200" cy="331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357"/>
        <p:cNvGrpSpPr/>
        <p:nvPr/>
      </p:nvGrpSpPr>
      <p:grpSpPr>
        <a:xfrm>
          <a:off x="0" y="0"/>
          <a:ext cx="0" cy="0"/>
          <a:chOff x="0" y="0"/>
          <a:chExt cx="0" cy="0"/>
        </a:xfrm>
      </p:grpSpPr>
      <p:sp>
        <p:nvSpPr>
          <p:cNvPr id="358" name="Google Shape;358;p64"/>
          <p:cNvSpPr txBox="1"/>
          <p:nvPr/>
        </p:nvSpPr>
        <p:spPr>
          <a:xfrm>
            <a:off x="697486" y="1367035"/>
            <a:ext cx="10870500" cy="2975100"/>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Definicja Wing stała się punktem wyjścia ale wielu nauczycieli i badaczy rozszerzyło tę koncepcję. Przyjrzyjmy się kilku innym definicjom, które dodają głębi i niuansów naszemu rozumieniu CT. </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20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Zgodnie z definicją Barr &amp; Stephenson: </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20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7000"/>
              </a:lnSpc>
              <a:spcBef>
                <a:spcPts val="120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7000"/>
              </a:lnSpc>
              <a:spcBef>
                <a:spcPts val="1200"/>
              </a:spcBef>
              <a:spcAft>
                <a:spcPts val="0"/>
              </a:spcAft>
              <a:buClr>
                <a:srgbClr val="000000"/>
              </a:buClr>
              <a:buSzPts val="800"/>
              <a:buFont typeface="Arial"/>
              <a:buNone/>
            </a:pPr>
            <a:endParaRPr sz="800" b="0" i="0" u="none" strike="noStrike" cap="none">
              <a:solidFill>
                <a:schemeClr val="dk1"/>
              </a:solidFill>
              <a:latin typeface="Arial"/>
              <a:ea typeface="Arial"/>
              <a:cs typeface="Arial"/>
              <a:sym typeface="Arial"/>
            </a:endParaRPr>
          </a:p>
          <a:p>
            <a:pPr marL="0" marR="0" lvl="0" indent="0" algn="just" rtl="0">
              <a:lnSpc>
                <a:spcPct val="107000"/>
              </a:lnSpc>
              <a:spcBef>
                <a:spcPts val="120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Zgodnie z definicją ISTE (Międzynarodowe Stowarzyszenie na rzecz Technologii w Edukacji):</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20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p:txBody>
      </p:sp>
      <p:sp>
        <p:nvSpPr>
          <p:cNvPr id="359" name="Google Shape;359;p64"/>
          <p:cNvSpPr txBox="1"/>
          <p:nvPr/>
        </p:nvSpPr>
        <p:spPr>
          <a:xfrm>
            <a:off x="1662581" y="2487373"/>
            <a:ext cx="8940300" cy="865500"/>
          </a:xfrm>
          <a:prstGeom prst="rect">
            <a:avLst/>
          </a:prstGeom>
          <a:noFill/>
          <a:ln>
            <a:noFill/>
          </a:ln>
        </p:spPr>
        <p:txBody>
          <a:bodyPr spcFirstLastPara="1" wrap="square" lIns="91425" tIns="45700" rIns="91425" bIns="45700" anchor="t" anchorCtr="0">
            <a:spAutoFit/>
          </a:bodyPr>
          <a:lstStyle/>
          <a:p>
            <a:pPr marL="0" marR="0" lvl="2" indent="0" algn="just" rtl="0">
              <a:lnSpc>
                <a:spcPct val="107000"/>
              </a:lnSpc>
              <a:spcBef>
                <a:spcPts val="0"/>
              </a:spcBef>
              <a:spcAft>
                <a:spcPts val="0"/>
              </a:spcAft>
              <a:buClr>
                <a:srgbClr val="000000"/>
              </a:buClr>
              <a:buSzPts val="1600"/>
              <a:buFont typeface="Arial"/>
              <a:buNone/>
            </a:pPr>
            <a:r>
              <a:rPr lang="en-US" sz="1600" b="0" i="1" u="none" strike="noStrike" cap="none">
                <a:solidFill>
                  <a:schemeClr val="dk1"/>
                </a:solidFill>
                <a:latin typeface="Arial"/>
                <a:ea typeface="Arial"/>
                <a:cs typeface="Arial"/>
                <a:sym typeface="Arial"/>
              </a:rPr>
              <a:t>„Myślenie komputacyjne to proces rozwiązywania problemów, który obejmuje (ale nie ogranicza się do) następujących cech: logiczne organizowanie i analizowanie danych, reprezentowanie danych za pomocą abstrakcji i automatyzowanie rozwiązań poprzez myślenie algorytmiczne”.</a:t>
            </a:r>
            <a:endParaRPr sz="1400" b="0" i="0" u="none" strike="noStrike" cap="none">
              <a:solidFill>
                <a:srgbClr val="000000"/>
              </a:solidFill>
              <a:latin typeface="Arial"/>
              <a:ea typeface="Arial"/>
              <a:cs typeface="Arial"/>
              <a:sym typeface="Arial"/>
            </a:endParaRPr>
          </a:p>
        </p:txBody>
      </p:sp>
      <p:sp>
        <p:nvSpPr>
          <p:cNvPr id="360" name="Google Shape;360;p64"/>
          <p:cNvSpPr txBox="1"/>
          <p:nvPr/>
        </p:nvSpPr>
        <p:spPr>
          <a:xfrm>
            <a:off x="1662581" y="4066145"/>
            <a:ext cx="8940300" cy="1129200"/>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Clr>
                <a:srgbClr val="000000"/>
              </a:buClr>
              <a:buSzPts val="1600"/>
              <a:buFont typeface="Arial"/>
              <a:buNone/>
            </a:pPr>
            <a:r>
              <a:rPr lang="en-US" sz="1600" b="0" i="1" u="none" strike="noStrike" cap="none">
                <a:solidFill>
                  <a:schemeClr val="dk1"/>
                </a:solidFill>
                <a:latin typeface="Arial"/>
                <a:ea typeface="Arial"/>
                <a:cs typeface="Arial"/>
                <a:sym typeface="Arial"/>
              </a:rPr>
              <a:t>„CT to zestaw umiejętności i technik rozwiązywania problemów, których inżynierowie oprogramowania używają do pisania programów, ale które mogą być również wykorzystywane do wspierania rozwiązywania problemów we wszystkich dyscyplinach, w tym w naukach humanistycznych”.</a:t>
            </a:r>
            <a:endParaRPr sz="1400" b="0" i="0" u="none" strike="noStrike" cap="none">
              <a:solidFill>
                <a:srgbClr val="000000"/>
              </a:solidFill>
              <a:latin typeface="Arial"/>
              <a:ea typeface="Arial"/>
              <a:cs typeface="Arial"/>
              <a:sym typeface="Arial"/>
            </a:endParaRPr>
          </a:p>
        </p:txBody>
      </p:sp>
      <p:sp>
        <p:nvSpPr>
          <p:cNvPr id="361" name="Google Shape;361;p6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10</a:t>
            </a:fld>
            <a:endParaRPr/>
          </a:p>
        </p:txBody>
      </p:sp>
      <p:sp>
        <p:nvSpPr>
          <p:cNvPr id="362" name="Google Shape;362;p64"/>
          <p:cNvSpPr/>
          <p:nvPr/>
        </p:nvSpPr>
        <p:spPr>
          <a:xfrm>
            <a:off x="1140582" y="5362863"/>
            <a:ext cx="9910837" cy="1044812"/>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600" b="0" i="0" u="none" strike="noStrike" cap="none">
                <a:solidFill>
                  <a:schemeClr val="lt1"/>
                </a:solidFill>
                <a:latin typeface="Arial"/>
                <a:ea typeface="Arial"/>
                <a:cs typeface="Arial"/>
                <a:sym typeface="Arial"/>
              </a:rPr>
              <a:t>Każda z tych definicji podkreśla inną mocną stronę myślenia komputacyjnego. Dla edukatora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en-US" sz="1600" b="0" i="0" u="none" strike="noStrike" cap="none">
                <a:solidFill>
                  <a:schemeClr val="lt1"/>
                </a:solidFill>
                <a:latin typeface="Arial"/>
                <a:ea typeface="Arial"/>
                <a:cs typeface="Arial"/>
                <a:sym typeface="Arial"/>
              </a:rPr>
              <a:t>zrozumienie tych perspektyw pomaga wprowadzić CT nie tylko jako metodę, ale jako elastyczny sposób myślenia, który można dostosować do różnych potrzeb edukacyjnych.</a:t>
            </a:r>
            <a:endParaRPr sz="1600" b="0" i="0" u="none" strike="noStrike" cap="none">
              <a:solidFill>
                <a:schemeClr val="lt1"/>
              </a:solidFill>
              <a:latin typeface="Arial"/>
              <a:ea typeface="Arial"/>
              <a:cs typeface="Arial"/>
              <a:sym typeface="Arial"/>
            </a:endParaRPr>
          </a:p>
        </p:txBody>
      </p:sp>
      <p:pic>
        <p:nvPicPr>
          <p:cNvPr id="363" name="Google Shape;363;p64" descr="A cartoon light bulb with a face&#10;&#10;AI-generated content may be incorrect."/>
          <p:cNvPicPr preferRelativeResize="0"/>
          <p:nvPr/>
        </p:nvPicPr>
        <p:blipFill rotWithShape="1">
          <a:blip r:embed="rId3">
            <a:alphaModFix/>
          </a:blip>
          <a:srcRect/>
          <a:stretch/>
        </p:blipFill>
        <p:spPr>
          <a:xfrm>
            <a:off x="10843957" y="4871596"/>
            <a:ext cx="871868" cy="885155"/>
          </a:xfrm>
          <a:prstGeom prst="rect">
            <a:avLst/>
          </a:prstGeom>
          <a:noFill/>
          <a:ln>
            <a:noFill/>
          </a:ln>
        </p:spPr>
      </p:pic>
      <p:pic>
        <p:nvPicPr>
          <p:cNvPr id="364" name="Google Shape;364;p64" descr="Un dibujo de una persona&#10;&#10;El contenido generado por IA puede ser incorrecto."/>
          <p:cNvPicPr preferRelativeResize="0"/>
          <p:nvPr/>
        </p:nvPicPr>
        <p:blipFill rotWithShape="1">
          <a:blip r:embed="rId4">
            <a:alphaModFix/>
          </a:blip>
          <a:srcRect/>
          <a:stretch/>
        </p:blipFill>
        <p:spPr>
          <a:xfrm>
            <a:off x="10298044" y="95158"/>
            <a:ext cx="1269841" cy="1269841"/>
          </a:xfrm>
          <a:prstGeom prst="rect">
            <a:avLst/>
          </a:prstGeom>
          <a:noFill/>
          <a:ln>
            <a:noFill/>
          </a:ln>
        </p:spPr>
      </p:pic>
      <p:sp>
        <p:nvSpPr>
          <p:cNvPr id="365" name="Google Shape;365;p64"/>
          <p:cNvSpPr txBox="1">
            <a:spLocks noGrp="1"/>
          </p:cNvSpPr>
          <p:nvPr>
            <p:ph type="body" idx="1"/>
          </p:nvPr>
        </p:nvSpPr>
        <p:spPr>
          <a:xfrm>
            <a:off x="1021404" y="421724"/>
            <a:ext cx="8735753" cy="683565"/>
          </a:xfrm>
          <a:prstGeom prst="rect">
            <a:avLst/>
          </a:prstGeom>
          <a:noFill/>
          <a:ln>
            <a:noFill/>
          </a:ln>
        </p:spPr>
        <p:txBody>
          <a:bodyPr spcFirstLastPara="1" wrap="square" lIns="91425" tIns="45700" rIns="91425" bIns="45700" anchor="b" anchorCtr="0">
            <a:noAutofit/>
          </a:bodyPr>
          <a:lstStyle/>
          <a:p>
            <a:pPr marL="0" lvl="0" indent="0" algn="ctr" rtl="0">
              <a:lnSpc>
                <a:spcPct val="170000"/>
              </a:lnSpc>
              <a:spcBef>
                <a:spcPts val="0"/>
              </a:spcBef>
              <a:spcAft>
                <a:spcPts val="0"/>
              </a:spcAft>
              <a:buClr>
                <a:schemeClr val="dk2"/>
              </a:buClr>
              <a:buSzPts val="1680"/>
              <a:buNone/>
            </a:pPr>
            <a:r>
              <a:rPr lang="en-US" sz="2800" b="1">
                <a:solidFill>
                  <a:schemeClr val="dk1"/>
                </a:solidFill>
                <a:latin typeface="Arial"/>
                <a:ea typeface="Arial"/>
                <a:cs typeface="Arial"/>
                <a:sym typeface="Arial"/>
              </a:rPr>
              <a:t>Czym jest myślenie komputacyjne? Pochodzenie</a:t>
            </a:r>
            <a:endParaRPr sz="2800" b="1">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371"/>
        <p:cNvGrpSpPr/>
        <p:nvPr/>
      </p:nvGrpSpPr>
      <p:grpSpPr>
        <a:xfrm>
          <a:off x="0" y="0"/>
          <a:ext cx="0" cy="0"/>
          <a:chOff x="0" y="0"/>
          <a:chExt cx="0" cy="0"/>
        </a:xfrm>
      </p:grpSpPr>
      <p:sp>
        <p:nvSpPr>
          <p:cNvPr id="372" name="Google Shape;372;p65"/>
          <p:cNvSpPr txBox="1"/>
          <p:nvPr/>
        </p:nvSpPr>
        <p:spPr>
          <a:xfrm>
            <a:off x="683914" y="1105583"/>
            <a:ext cx="10824173" cy="3979062"/>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1200"/>
              </a:spcBef>
              <a:spcAft>
                <a:spcPts val="0"/>
              </a:spcAft>
              <a:buClr>
                <a:schemeClr val="dk1"/>
              </a:buClr>
              <a:buSzPts val="1100"/>
              <a:buFont typeface="Arial"/>
              <a:buNone/>
            </a:pPr>
            <a:r>
              <a:rPr lang="en-US" sz="1600" b="0" i="0" u="none" strike="noStrike" cap="none">
                <a:solidFill>
                  <a:schemeClr val="dk1"/>
                </a:solidFill>
                <a:latin typeface="Arial"/>
                <a:ea typeface="Arial"/>
                <a:cs typeface="Arial"/>
                <a:sym typeface="Arial"/>
              </a:rPr>
              <a:t>Na długo przed formalnym wprowadzeniem terminu myślenia komputacyjnego, programowanie miało już swoje miejsce w edukacji. W latach 80-tych wielu uczniów zapoznało się z programowaniem za pomocą języka o nazwie Logo, opracowanego w 1968 roku przez Seymoura Paperta na MIT. Logo pozwalało uczniom odkrywać matematyczne i naukowe idee poprzez wydawanie prostych poleceń żółwiowi na ekranie, oferując natychmiastową, wizualną informację zwrotną, która ułatwiała zrozumienie abstrakcyjnych pojęć.</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200"/>
              </a:spcBef>
              <a:spcAft>
                <a:spcPts val="0"/>
              </a:spcAft>
              <a:buClr>
                <a:schemeClr val="dk1"/>
              </a:buClr>
              <a:buSzPts val="1100"/>
              <a:buFont typeface="Arial"/>
              <a:buNone/>
            </a:pPr>
            <a:r>
              <a:rPr lang="en-US" sz="1600" b="0" i="0" u="none" strike="noStrike" cap="none">
                <a:solidFill>
                  <a:schemeClr val="dk1"/>
                </a:solidFill>
                <a:latin typeface="Arial"/>
                <a:ea typeface="Arial"/>
                <a:cs typeface="Arial"/>
                <a:sym typeface="Arial"/>
              </a:rPr>
              <a:t>Chociaż Logo stopniowo znikało z sal lekcyjnych, wczesne lata 2000 przyniosły ponowne zainteresowanie programowaniem edukacyjnym wraz z rozwojem narzędzi takich jak Scratch, Alice, Kodu i AppInventor. Platformy te, zwłaszcza Scratch, uczyniły programowanie znacznie bardziej dostępnym dzięki swojej wizualnej, opartej na blokach strukturze, pozwalając użytkownikom, zwłaszcza dzieciom, eksperymentować z logiką i kreatywnym rozwiązywaniem problemów.</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200"/>
              </a:spcBef>
              <a:spcAft>
                <a:spcPts val="0"/>
              </a:spcAft>
              <a:buClr>
                <a:schemeClr val="dk1"/>
              </a:buClr>
              <a:buSzPts val="1100"/>
              <a:buFont typeface="Arial"/>
              <a:buNone/>
            </a:pPr>
            <a:r>
              <a:rPr lang="en-US" sz="1600" b="0" i="0" u="none" strike="noStrike" cap="none">
                <a:solidFill>
                  <a:schemeClr val="dk1"/>
                </a:solidFill>
                <a:latin typeface="Arial"/>
                <a:ea typeface="Arial"/>
                <a:cs typeface="Arial"/>
                <a:sym typeface="Arial"/>
              </a:rPr>
              <a:t>Podczas gdy początkowo skupiano się na uczniach w wieku szkolnym, wartość myślenia obliczeniowego rozszerza się obecnie na edukację dorosłych, gdzie oferuje potężne strategie rozumienia problemów i podejmowania lepszych decyzji, niezależnie od pochodzenia lub zawodu danej osoby.</a:t>
            </a:r>
            <a:endParaRPr sz="1600" b="0" i="0" u="none" strike="noStrike" cap="none">
              <a:solidFill>
                <a:schemeClr val="dk1"/>
              </a:solidFill>
              <a:latin typeface="Arial"/>
              <a:ea typeface="Arial"/>
              <a:cs typeface="Arial"/>
              <a:sym typeface="Arial"/>
            </a:endParaRPr>
          </a:p>
        </p:txBody>
      </p:sp>
      <p:sp>
        <p:nvSpPr>
          <p:cNvPr id="373" name="Google Shape;373;p65"/>
          <p:cNvSpPr/>
          <p:nvPr/>
        </p:nvSpPr>
        <p:spPr>
          <a:xfrm>
            <a:off x="1140600" y="5359988"/>
            <a:ext cx="9910800" cy="1044812"/>
          </a:xfrm>
          <a:prstGeom prst="rect">
            <a:avLst/>
          </a:prstGeom>
          <a:solidFill>
            <a:srgbClr val="678877"/>
          </a:solidFill>
          <a:ln>
            <a:noFill/>
          </a:ln>
        </p:spPr>
        <p:txBody>
          <a:bodyPr spcFirstLastPara="1" wrap="square" lIns="432000" tIns="45700" rIns="432000"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Obecnie na całym świecie trwają działania mające na celu promowanie integracji myślenia komputacyjnego na wszystkich etapach edukacji. Coraz częściej uznaje się je za ważną umiejętność niezbędną w procesie uczenia się przez całe życie, podobnie jak czytanie i pisanie.</a:t>
            </a:r>
            <a:endParaRPr sz="1600" b="0" i="0" u="none" strike="noStrike" cap="none">
              <a:solidFill>
                <a:schemeClr val="lt1"/>
              </a:solidFill>
              <a:latin typeface="Arial"/>
              <a:ea typeface="Arial"/>
              <a:cs typeface="Arial"/>
              <a:sym typeface="Arial"/>
            </a:endParaRPr>
          </a:p>
        </p:txBody>
      </p:sp>
      <p:pic>
        <p:nvPicPr>
          <p:cNvPr id="374" name="Google Shape;374;p65" descr="Icono&#10;&#10;Descripción generada automáticamente"/>
          <p:cNvPicPr preferRelativeResize="0"/>
          <p:nvPr/>
        </p:nvPicPr>
        <p:blipFill rotWithShape="1">
          <a:blip r:embed="rId3">
            <a:alphaModFix/>
          </a:blip>
          <a:srcRect/>
          <a:stretch/>
        </p:blipFill>
        <p:spPr>
          <a:xfrm>
            <a:off x="10555620" y="4933903"/>
            <a:ext cx="1044812" cy="1044812"/>
          </a:xfrm>
          <a:prstGeom prst="rect">
            <a:avLst/>
          </a:prstGeom>
          <a:noFill/>
          <a:ln>
            <a:noFill/>
          </a:ln>
        </p:spPr>
      </p:pic>
      <p:sp>
        <p:nvSpPr>
          <p:cNvPr id="375" name="Google Shape;375;p6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11</a:t>
            </a:fld>
            <a:endParaRPr/>
          </a:p>
        </p:txBody>
      </p:sp>
      <p:sp>
        <p:nvSpPr>
          <p:cNvPr id="376" name="Google Shape;376;p65"/>
          <p:cNvSpPr txBox="1">
            <a:spLocks noGrp="1"/>
          </p:cNvSpPr>
          <p:nvPr>
            <p:ph type="body" idx="1"/>
          </p:nvPr>
        </p:nvSpPr>
        <p:spPr>
          <a:xfrm>
            <a:off x="1021404" y="421724"/>
            <a:ext cx="8735753" cy="683565"/>
          </a:xfrm>
          <a:prstGeom prst="rect">
            <a:avLst/>
          </a:prstGeom>
          <a:noFill/>
          <a:ln>
            <a:noFill/>
          </a:ln>
        </p:spPr>
        <p:txBody>
          <a:bodyPr spcFirstLastPara="1" wrap="square" lIns="91425" tIns="45700" rIns="91425" bIns="45700" anchor="b" anchorCtr="0">
            <a:noAutofit/>
          </a:bodyPr>
          <a:lstStyle/>
          <a:p>
            <a:pPr marL="0" lvl="0" indent="0" algn="ctr" rtl="0">
              <a:lnSpc>
                <a:spcPct val="170000"/>
              </a:lnSpc>
              <a:spcBef>
                <a:spcPts val="0"/>
              </a:spcBef>
              <a:spcAft>
                <a:spcPts val="0"/>
              </a:spcAft>
              <a:buClr>
                <a:schemeClr val="dk2"/>
              </a:buClr>
              <a:buSzPts val="1680"/>
              <a:buNone/>
            </a:pPr>
            <a:r>
              <a:rPr lang="en-US" sz="2800" b="1">
                <a:solidFill>
                  <a:schemeClr val="dk1"/>
                </a:solidFill>
                <a:latin typeface="Arial"/>
                <a:ea typeface="Arial"/>
                <a:cs typeface="Arial"/>
                <a:sym typeface="Arial"/>
              </a:rPr>
              <a:t>Czym jest myślenie komputacyjne? Pochodzenie</a:t>
            </a:r>
            <a:endParaRPr sz="2800" b="1">
              <a:solidFill>
                <a:schemeClr val="dk1"/>
              </a:solidFill>
            </a:endParaRPr>
          </a:p>
        </p:txBody>
      </p:sp>
      <p:pic>
        <p:nvPicPr>
          <p:cNvPr id="377" name="Google Shape;377;p65" descr="Un dibujo de una persona&#10;&#10;El contenido generado por IA puede ser incorrecto."/>
          <p:cNvPicPr preferRelativeResize="0"/>
          <p:nvPr/>
        </p:nvPicPr>
        <p:blipFill rotWithShape="1">
          <a:blip r:embed="rId4">
            <a:alphaModFix/>
          </a:blip>
          <a:srcRect/>
          <a:stretch/>
        </p:blipFill>
        <p:spPr>
          <a:xfrm>
            <a:off x="10298044" y="95158"/>
            <a:ext cx="1269841" cy="126984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66"/>
          <p:cNvSpPr txBox="1"/>
          <p:nvPr/>
        </p:nvSpPr>
        <p:spPr>
          <a:xfrm>
            <a:off x="966803" y="1356116"/>
            <a:ext cx="10355694" cy="4216499"/>
          </a:xfrm>
          <a:prstGeom prst="rect">
            <a:avLst/>
          </a:prstGeom>
          <a:noFill/>
          <a:ln>
            <a:noFill/>
          </a:ln>
        </p:spPr>
        <p:txBody>
          <a:bodyPr spcFirstLastPara="1" wrap="square" lIns="91425" tIns="45700" rIns="91425" bIns="45700" anchor="t" anchorCtr="0">
            <a:spAutoFit/>
          </a:bodyPr>
          <a:lstStyle/>
          <a:p>
            <a:pPr marL="139700" marR="0" lvl="0" indent="0" algn="just" rtl="0">
              <a:lnSpc>
                <a:spcPct val="100000"/>
              </a:lnSpc>
              <a:spcBef>
                <a:spcPts val="1200"/>
              </a:spcBef>
              <a:spcAft>
                <a:spcPts val="0"/>
              </a:spcAft>
              <a:buNone/>
            </a:pPr>
            <a:r>
              <a:rPr lang="en-US" sz="1600" b="0" i="0" u="none" strike="noStrike" cap="none">
                <a:solidFill>
                  <a:schemeClr val="dk1"/>
                </a:solidFill>
                <a:latin typeface="Arial"/>
                <a:ea typeface="Arial"/>
                <a:cs typeface="Arial"/>
                <a:sym typeface="Arial"/>
              </a:rPr>
              <a:t>Jak już wspomnieliśmy, myślenie komputacyjne jest ustrukturyzowanym i elastycznym podejściem do rozwiązywania problemów, które opiera się na kluczowych koncepcjach informatyki. Charakteryzuje się ono następującymi cechami:</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1200"/>
              </a:spcBef>
              <a:spcAft>
                <a:spcPts val="0"/>
              </a:spcAft>
              <a:buClr>
                <a:srgbClr val="000000"/>
              </a:buClr>
              <a:buSzPts val="1600"/>
              <a:buFont typeface="Noto Sans Symbols"/>
              <a:buChar char="❑"/>
            </a:pPr>
            <a:r>
              <a:rPr lang="en-US" sz="1600" b="0" i="0" u="none" strike="noStrike" cap="none">
                <a:solidFill>
                  <a:schemeClr val="dk1"/>
                </a:solidFill>
                <a:latin typeface="Arial"/>
                <a:ea typeface="Arial"/>
                <a:cs typeface="Arial"/>
                <a:sym typeface="Arial"/>
              </a:rPr>
              <a:t>Opiera się na czterech podstawowych zasadach: dekompozycji, rozpoznawaniu wzorców, abstrahowaniu i algorytmach, które kierują sposobem rozumienia problemów i podejścia do nich.</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1200"/>
              </a:spcBef>
              <a:spcAft>
                <a:spcPts val="0"/>
              </a:spcAft>
              <a:buClr>
                <a:srgbClr val="000000"/>
              </a:buClr>
              <a:buSzPts val="1600"/>
              <a:buFont typeface="Noto Sans Symbols"/>
              <a:buChar char="❑"/>
            </a:pPr>
            <a:r>
              <a:rPr lang="en-US" sz="1600" b="0" i="0" u="none" strike="noStrike" cap="none">
                <a:solidFill>
                  <a:schemeClr val="dk1"/>
                </a:solidFill>
                <a:latin typeface="Arial"/>
                <a:ea typeface="Arial"/>
                <a:cs typeface="Arial"/>
                <a:sym typeface="Arial"/>
              </a:rPr>
              <a:t>Zachęca do logicznego i zorganizowanego sposobu myślenia, pomagając jednostkom rozłożyć złożone wyzwania na prostsze kroki.</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1200"/>
              </a:spcBef>
              <a:spcAft>
                <a:spcPts val="0"/>
              </a:spcAft>
              <a:buClr>
                <a:srgbClr val="000000"/>
              </a:buClr>
              <a:buSzPts val="1600"/>
              <a:buFont typeface="Noto Sans Symbols"/>
              <a:buChar char="❑"/>
            </a:pPr>
            <a:r>
              <a:rPr lang="en-US" sz="1600" b="0" i="0" u="none" strike="noStrike" cap="none">
                <a:solidFill>
                  <a:schemeClr val="dk1"/>
                </a:solidFill>
                <a:latin typeface="Arial"/>
                <a:ea typeface="Arial"/>
                <a:cs typeface="Arial"/>
                <a:sym typeface="Arial"/>
              </a:rPr>
              <a:t>Wspiera zdolność filtrowania informacji, skupiania się na tym, co istotne i ignorowania czynników rozpraszających.</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1200"/>
              </a:spcBef>
              <a:spcAft>
                <a:spcPts val="0"/>
              </a:spcAft>
              <a:buClr>
                <a:srgbClr val="000000"/>
              </a:buClr>
              <a:buSzPts val="1600"/>
              <a:buFont typeface="Noto Sans Symbols"/>
              <a:buChar char="❑"/>
            </a:pPr>
            <a:r>
              <a:rPr lang="en-US" sz="1600" b="0" i="0" u="none" strike="noStrike" cap="none">
                <a:solidFill>
                  <a:schemeClr val="dk1"/>
                </a:solidFill>
                <a:latin typeface="Arial"/>
                <a:ea typeface="Arial"/>
                <a:cs typeface="Arial"/>
                <a:sym typeface="Arial"/>
              </a:rPr>
              <a:t>Promuje myślenie strategiczne, umożliwiając uczestnikom planowanie, testowanie i dostosowywanie działań w razie potrzeby.</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1200"/>
              </a:spcBef>
              <a:spcAft>
                <a:spcPts val="0"/>
              </a:spcAft>
              <a:buClr>
                <a:srgbClr val="000000"/>
              </a:buClr>
              <a:buSzPts val="1600"/>
              <a:buFont typeface="Noto Sans Symbols"/>
              <a:buChar char="❑"/>
            </a:pPr>
            <a:r>
              <a:rPr lang="en-US" sz="1600" b="0" i="0" u="none" strike="noStrike" cap="none">
                <a:solidFill>
                  <a:schemeClr val="dk1"/>
                </a:solidFill>
                <a:latin typeface="Arial"/>
                <a:ea typeface="Arial"/>
                <a:cs typeface="Arial"/>
                <a:sym typeface="Arial"/>
              </a:rPr>
              <a:t>Można go przenosić w różnych kontekstach, pomagając dorosłym zastosować ten sam proces rozumowania w nauce lub życiu codziennym.</a:t>
            </a:r>
            <a:endParaRPr sz="1600" b="0" i="0" u="none" strike="noStrike" cap="none">
              <a:solidFill>
                <a:srgbClr val="000000"/>
              </a:solidFill>
              <a:latin typeface="Arial"/>
              <a:ea typeface="Arial"/>
              <a:cs typeface="Arial"/>
              <a:sym typeface="Arial"/>
            </a:endParaRPr>
          </a:p>
        </p:txBody>
      </p:sp>
      <p:sp>
        <p:nvSpPr>
          <p:cNvPr id="385" name="Google Shape;385;p66"/>
          <p:cNvSpPr txBox="1">
            <a:spLocks noGrp="1"/>
          </p:cNvSpPr>
          <p:nvPr>
            <p:ph type="body" idx="1"/>
          </p:nvPr>
        </p:nvSpPr>
        <p:spPr>
          <a:xfrm>
            <a:off x="1949450" y="762234"/>
            <a:ext cx="8293099" cy="683565"/>
          </a:xfrm>
          <a:prstGeom prst="rect">
            <a:avLst/>
          </a:prstGeom>
          <a:noFill/>
          <a:ln>
            <a:noFill/>
          </a:ln>
        </p:spPr>
        <p:txBody>
          <a:bodyPr spcFirstLastPara="1" wrap="square" lIns="91425" tIns="45700" rIns="91425" bIns="45700" anchor="b" anchorCtr="0">
            <a:normAutofit fontScale="92500"/>
          </a:bodyPr>
          <a:lstStyle/>
          <a:p>
            <a:pPr marL="0" lvl="0" indent="0" algn="ctr" rtl="0">
              <a:lnSpc>
                <a:spcPct val="100000"/>
              </a:lnSpc>
              <a:spcBef>
                <a:spcPts val="0"/>
              </a:spcBef>
              <a:spcAft>
                <a:spcPts val="0"/>
              </a:spcAft>
              <a:buClr>
                <a:schemeClr val="dk2"/>
              </a:buClr>
              <a:buSzPct val="59999"/>
              <a:buNone/>
            </a:pPr>
            <a:r>
              <a:rPr lang="en-US" sz="2800" b="1">
                <a:solidFill>
                  <a:schemeClr val="dk1"/>
                </a:solidFill>
                <a:latin typeface="Arial"/>
                <a:ea typeface="Arial"/>
                <a:cs typeface="Arial"/>
                <a:sym typeface="Arial"/>
              </a:rPr>
              <a:t>Czym jest myślenie obliczeniowe? Charakterystyka</a:t>
            </a:r>
            <a:endParaRPr sz="2800" b="1">
              <a:solidFill>
                <a:schemeClr val="dk1"/>
              </a:solidFill>
            </a:endParaRPr>
          </a:p>
        </p:txBody>
      </p:sp>
      <p:sp>
        <p:nvSpPr>
          <p:cNvPr id="386" name="Google Shape;386;p6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12</a:t>
            </a:fld>
            <a:endParaRPr/>
          </a:p>
        </p:txBody>
      </p:sp>
      <p:sp>
        <p:nvSpPr>
          <p:cNvPr id="387" name="Google Shape;387;p66"/>
          <p:cNvSpPr/>
          <p:nvPr/>
        </p:nvSpPr>
        <p:spPr>
          <a:xfrm>
            <a:off x="966803" y="5711883"/>
            <a:ext cx="10258395" cy="725882"/>
          </a:xfrm>
          <a:prstGeom prst="rect">
            <a:avLst/>
          </a:prstGeom>
          <a:solidFill>
            <a:srgbClr val="BFBFB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Teraz, gdy zdefiniowaliśmy myślenie komputacyjne i poznaliśmy jego podstawowe cechy, </a:t>
            </a:r>
            <a:br>
              <a:rPr lang="en-US" sz="1600" b="0" i="0" u="none" strike="noStrike" cap="none">
                <a:solidFill>
                  <a:schemeClr val="dk1"/>
                </a:solidFill>
                <a:latin typeface="Arial"/>
                <a:ea typeface="Arial"/>
                <a:cs typeface="Arial"/>
                <a:sym typeface="Arial"/>
              </a:rPr>
            </a:br>
            <a:r>
              <a:rPr lang="en-US" sz="1600" b="0" i="0" u="none" strike="noStrike" cap="none">
                <a:solidFill>
                  <a:schemeClr val="dk1"/>
                </a:solidFill>
                <a:latin typeface="Arial"/>
                <a:ea typeface="Arial"/>
                <a:cs typeface="Arial"/>
                <a:sym typeface="Arial"/>
              </a:rPr>
              <a:t>przyjrzyjmy się jego znaczeniu oraz temu, jak wykorzystujemy je w praktyce, nie zdając sobie z tego sprawy.</a:t>
            </a:r>
            <a:endParaRPr sz="1600" b="0" i="0" u="none" strike="noStrike" cap="none">
              <a:solidFill>
                <a:schemeClr val="dk1"/>
              </a:solidFill>
              <a:latin typeface="Arial"/>
              <a:ea typeface="Arial"/>
              <a:cs typeface="Arial"/>
              <a:sym typeface="Arial"/>
            </a:endParaRPr>
          </a:p>
        </p:txBody>
      </p:sp>
      <p:pic>
        <p:nvPicPr>
          <p:cNvPr id="388" name="Google Shape;388;p66" descr="Logotipo, Icono&#10;&#10;El contenido generado por IA puede ser incorrecto."/>
          <p:cNvPicPr preferRelativeResize="0"/>
          <p:nvPr/>
        </p:nvPicPr>
        <p:blipFill rotWithShape="1">
          <a:blip r:embed="rId4">
            <a:alphaModFix/>
          </a:blip>
          <a:srcRect/>
          <a:stretch/>
        </p:blipFill>
        <p:spPr>
          <a:xfrm>
            <a:off x="10702934" y="5294517"/>
            <a:ext cx="921956" cy="921956"/>
          </a:xfrm>
          <a:prstGeom prst="rect">
            <a:avLst/>
          </a:prstGeom>
          <a:noFill/>
          <a:ln>
            <a:noFill/>
          </a:ln>
        </p:spPr>
      </p:pic>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498"/>
        <p:cNvGrpSpPr/>
        <p:nvPr/>
      </p:nvGrpSpPr>
      <p:grpSpPr>
        <a:xfrm>
          <a:off x="0" y="0"/>
          <a:ext cx="0" cy="0"/>
          <a:chOff x="0" y="0"/>
          <a:chExt cx="0" cy="0"/>
        </a:xfrm>
      </p:grpSpPr>
      <p:pic>
        <p:nvPicPr>
          <p:cNvPr id="499" name="Google Shape;499;p3"/>
          <p:cNvPicPr preferRelativeResize="0"/>
          <p:nvPr/>
        </p:nvPicPr>
        <p:blipFill rotWithShape="1">
          <a:blip r:embed="rId4">
            <a:alphaModFix/>
          </a:blip>
          <a:srcRect/>
          <a:stretch/>
        </p:blipFill>
        <p:spPr>
          <a:xfrm>
            <a:off x="0" y="2004550"/>
            <a:ext cx="12192000" cy="4853449"/>
          </a:xfrm>
          <a:prstGeom prst="rect">
            <a:avLst/>
          </a:prstGeom>
          <a:noFill/>
          <a:ln>
            <a:noFill/>
          </a:ln>
        </p:spPr>
      </p:pic>
      <p:sp>
        <p:nvSpPr>
          <p:cNvPr id="500" name="Google Shape;500;p3"/>
          <p:cNvSpPr/>
          <p:nvPr/>
        </p:nvSpPr>
        <p:spPr>
          <a:xfrm>
            <a:off x="0" y="2004550"/>
            <a:ext cx="12192000" cy="4853449"/>
          </a:xfrm>
          <a:prstGeom prst="rect">
            <a:avLst/>
          </a:prstGeom>
          <a:solidFill>
            <a:srgbClr val="7F7F7F">
              <a:alpha val="72549"/>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501" name="Google Shape;501;p3"/>
          <p:cNvSpPr txBox="1">
            <a:spLocks noGrp="1"/>
          </p:cNvSpPr>
          <p:nvPr>
            <p:ph type="body" idx="1"/>
          </p:nvPr>
        </p:nvSpPr>
        <p:spPr>
          <a:xfrm>
            <a:off x="533275" y="640825"/>
            <a:ext cx="9237900" cy="1055700"/>
          </a:xfrm>
          <a:prstGeom prst="rect">
            <a:avLst/>
          </a:prstGeom>
          <a:noFill/>
          <a:ln>
            <a:noFill/>
          </a:ln>
        </p:spPr>
        <p:txBody>
          <a:bodyPr spcFirstLastPara="1" wrap="square" lIns="91425" tIns="45700" rIns="91425" bIns="45700" anchor="b" anchorCtr="0">
            <a:noAutofit/>
          </a:bodyPr>
          <a:lstStyle/>
          <a:p>
            <a:pPr marL="0" lvl="0" indent="0" algn="l" rtl="0">
              <a:lnSpc>
                <a:spcPct val="80000"/>
              </a:lnSpc>
              <a:spcBef>
                <a:spcPts val="0"/>
              </a:spcBef>
              <a:spcAft>
                <a:spcPts val="0"/>
              </a:spcAft>
              <a:buClr>
                <a:schemeClr val="accent3"/>
              </a:buClr>
              <a:buSzPts val="1680"/>
              <a:buNone/>
            </a:pPr>
            <a:r>
              <a:rPr lang="en-US" sz="2800" dirty="0" err="1">
                <a:solidFill>
                  <a:srgbClr val="678877"/>
                </a:solidFill>
                <a:latin typeface="Arial"/>
                <a:ea typeface="Arial"/>
                <a:cs typeface="Arial"/>
                <a:sym typeface="Arial"/>
              </a:rPr>
              <a:t>Czy</a:t>
            </a:r>
            <a:r>
              <a:rPr lang="en-US" sz="2800" dirty="0">
                <a:solidFill>
                  <a:srgbClr val="678877"/>
                </a:solidFill>
                <a:latin typeface="Arial"/>
                <a:ea typeface="Arial"/>
                <a:cs typeface="Arial"/>
                <a:sym typeface="Arial"/>
              </a:rPr>
              <a:t> </a:t>
            </a:r>
            <a:r>
              <a:rPr lang="en-US" sz="2800" dirty="0" err="1">
                <a:solidFill>
                  <a:srgbClr val="678877"/>
                </a:solidFill>
                <a:latin typeface="Arial"/>
                <a:ea typeface="Arial"/>
                <a:cs typeface="Arial"/>
                <a:sym typeface="Arial"/>
              </a:rPr>
              <a:t>nadążasz</a:t>
            </a:r>
            <a:r>
              <a:rPr lang="en-US" sz="2800" dirty="0">
                <a:solidFill>
                  <a:srgbClr val="678877"/>
                </a:solidFill>
                <a:latin typeface="Arial"/>
                <a:ea typeface="Arial"/>
                <a:cs typeface="Arial"/>
                <a:sym typeface="Arial"/>
              </a:rPr>
              <a:t>? </a:t>
            </a:r>
            <a:r>
              <a:rPr lang="pl-PL" sz="2800" b="0" dirty="0">
                <a:latin typeface="Arial"/>
                <a:ea typeface="Arial"/>
                <a:cs typeface="Arial"/>
                <a:sym typeface="Arial"/>
              </a:rPr>
              <a:t>Spróbuj odpowiedzieć na to krótkie pytanie, aby utrwalić zdobytą wiedzę.</a:t>
            </a:r>
            <a:endParaRPr sz="3000" b="0" dirty="0"/>
          </a:p>
        </p:txBody>
      </p:sp>
      <p:sp>
        <p:nvSpPr>
          <p:cNvPr id="502" name="Google Shape;502;p3"/>
          <p:cNvSpPr txBox="1"/>
          <p:nvPr/>
        </p:nvSpPr>
        <p:spPr>
          <a:xfrm>
            <a:off x="935577" y="2533750"/>
            <a:ext cx="10058700" cy="356503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000"/>
              <a:buFont typeface="Arial"/>
              <a:buNone/>
              <a:tabLst/>
              <a:defRPr/>
            </a:pPr>
            <a:r>
              <a:rPr kumimoji="0" lang="en-US" sz="3000" b="1" i="0" u="none" strike="noStrike" kern="0" cap="none" spc="0" normalizeH="0" baseline="0" noProof="0" dirty="0" err="1">
                <a:ln>
                  <a:noFill/>
                </a:ln>
                <a:solidFill>
                  <a:srgbClr val="FFFFFF"/>
                </a:solidFill>
                <a:effectLst/>
                <a:uLnTx/>
                <a:uFillTx/>
                <a:latin typeface="Arial"/>
                <a:ea typeface="Arial"/>
                <a:cs typeface="Arial"/>
                <a:sym typeface="Arial"/>
              </a:rPr>
              <a:t>Myślenie</a:t>
            </a:r>
            <a:r>
              <a:rPr kumimoji="0" lang="en-US" sz="3000" b="1"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US" sz="3000" b="1" i="0" u="none" strike="noStrike" kern="0" cap="none" spc="0" normalizeH="0" baseline="0" noProof="0" dirty="0" err="1">
                <a:ln>
                  <a:noFill/>
                </a:ln>
                <a:solidFill>
                  <a:srgbClr val="FFFFFF"/>
                </a:solidFill>
                <a:effectLst/>
                <a:uLnTx/>
                <a:uFillTx/>
                <a:latin typeface="Arial"/>
                <a:ea typeface="Arial"/>
                <a:cs typeface="Arial"/>
                <a:sym typeface="Arial"/>
              </a:rPr>
              <a:t>Komputacyjne</a:t>
            </a:r>
            <a:r>
              <a:rPr kumimoji="0" lang="en-US" sz="3000" b="1" i="0" u="none" strike="noStrike" kern="0" cap="none" spc="0" normalizeH="0" baseline="0" noProof="0" dirty="0">
                <a:ln>
                  <a:noFill/>
                </a:ln>
                <a:solidFill>
                  <a:srgbClr val="FFFFFF"/>
                </a:solidFill>
                <a:effectLst/>
                <a:uLnTx/>
                <a:uFillTx/>
                <a:latin typeface="Arial"/>
                <a:ea typeface="Arial"/>
                <a:cs typeface="Arial"/>
                <a:sym typeface="Arial"/>
              </a:rPr>
              <a:t>...</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500"/>
              <a:buFont typeface="Arial"/>
              <a:buNone/>
              <a:tabLst/>
              <a:defRPr/>
            </a:pPr>
            <a:endParaRPr kumimoji="0" sz="2500" b="1"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50000"/>
              </a:lnSpc>
              <a:spcBef>
                <a:spcPts val="800"/>
              </a:spcBef>
              <a:spcAft>
                <a:spcPts val="0"/>
              </a:spcAft>
              <a:buClr>
                <a:srgbClr val="000000"/>
              </a:buClr>
              <a:buSzPts val="2500"/>
              <a:buFont typeface="Arial"/>
              <a:buNone/>
              <a:tabLst/>
              <a:defRPr/>
            </a:pPr>
            <a:r>
              <a:rPr kumimoji="0" lang="en-US" sz="2500" b="0" i="0" u="none" strike="noStrike" kern="0" cap="none" spc="0" normalizeH="0" baseline="0" noProof="0" dirty="0">
                <a:ln>
                  <a:noFill/>
                </a:ln>
                <a:solidFill>
                  <a:srgbClr val="FFFFFF"/>
                </a:solidFill>
                <a:effectLst/>
                <a:uLnTx/>
                <a:uFillTx/>
                <a:latin typeface="Arial"/>
                <a:ea typeface="Arial"/>
                <a:cs typeface="Arial"/>
                <a:sym typeface="Arial"/>
              </a:rPr>
              <a:t>A) </a:t>
            </a:r>
            <a:r>
              <a:rPr kumimoji="0" lang="pl-PL" sz="2500" b="0" i="0" u="none" strike="noStrike" kern="0" cap="none" spc="0" normalizeH="0" baseline="0" noProof="0" dirty="0">
                <a:ln>
                  <a:noFill/>
                </a:ln>
                <a:solidFill>
                  <a:srgbClr val="FFFFFF"/>
                </a:solidFill>
                <a:effectLst/>
                <a:uLnTx/>
                <a:uFillTx/>
                <a:latin typeface="Arial"/>
                <a:ea typeface="Arial"/>
                <a:cs typeface="Arial"/>
                <a:sym typeface="Arial"/>
              </a:rPr>
              <a:t>Zachęca do logicznego i zorganizowanego sposobu myślenia</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Pts val="2500"/>
              <a:buFont typeface="Arial"/>
              <a:buNone/>
              <a:tabLst/>
              <a:defRPr/>
            </a:pPr>
            <a:r>
              <a:rPr kumimoji="0" lang="pl-PL" sz="2500" b="0" i="0" u="none" strike="noStrike" kern="0" cap="none" spc="0" normalizeH="0" baseline="0" noProof="0" dirty="0">
                <a:ln>
                  <a:noFill/>
                </a:ln>
                <a:solidFill>
                  <a:srgbClr val="FFFFFF"/>
                </a:solidFill>
                <a:effectLst/>
                <a:uLnTx/>
                <a:uFillTx/>
                <a:latin typeface="Arial"/>
                <a:ea typeface="Arial"/>
                <a:cs typeface="Arial"/>
                <a:sym typeface="Arial"/>
              </a:rPr>
              <a:t>B) Wspiera możliwość filtrowania informacji</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Pts val="2500"/>
              <a:buFont typeface="Arial"/>
              <a:buNone/>
              <a:tabLst/>
              <a:defRPr/>
            </a:pPr>
            <a:r>
              <a:rPr kumimoji="0" lang="en-US" sz="2500" b="0" i="0" u="none" strike="noStrike" kern="0" cap="none" spc="0" normalizeH="0" baseline="0" noProof="0" dirty="0">
                <a:ln>
                  <a:noFill/>
                </a:ln>
                <a:solidFill>
                  <a:srgbClr val="FFFFFF"/>
                </a:solidFill>
                <a:effectLst/>
                <a:uLnTx/>
                <a:uFillTx/>
                <a:latin typeface="Arial"/>
                <a:ea typeface="Arial"/>
                <a:cs typeface="Arial"/>
                <a:sym typeface="Arial"/>
              </a:rPr>
              <a:t>C) </a:t>
            </a:r>
            <a:r>
              <a:rPr kumimoji="0" lang="en-US" sz="2500" b="0" i="0" u="none" strike="noStrike" kern="0" cap="none" spc="0" normalizeH="0" baseline="0" noProof="0" dirty="0" err="1">
                <a:ln>
                  <a:noFill/>
                </a:ln>
                <a:solidFill>
                  <a:srgbClr val="FFFFFF"/>
                </a:solidFill>
                <a:effectLst/>
                <a:uLnTx/>
                <a:uFillTx/>
                <a:latin typeface="Arial"/>
                <a:ea typeface="Arial"/>
                <a:cs typeface="Arial"/>
                <a:sym typeface="Arial"/>
              </a:rPr>
              <a:t>Promuje</a:t>
            </a:r>
            <a:r>
              <a:rPr kumimoji="0" lang="en-US" sz="25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US" sz="2500" b="0" i="0" u="none" strike="noStrike" kern="0" cap="none" spc="0" normalizeH="0" baseline="0" noProof="0" dirty="0" err="1">
                <a:ln>
                  <a:noFill/>
                </a:ln>
                <a:solidFill>
                  <a:srgbClr val="FFFFFF"/>
                </a:solidFill>
                <a:effectLst/>
                <a:uLnTx/>
                <a:uFillTx/>
                <a:latin typeface="Arial"/>
                <a:ea typeface="Arial"/>
                <a:cs typeface="Arial"/>
                <a:sym typeface="Arial"/>
              </a:rPr>
              <a:t>myślenie</a:t>
            </a:r>
            <a:r>
              <a:rPr kumimoji="0" lang="en-US" sz="25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US" sz="2500" b="0" i="0" u="none" strike="noStrike" kern="0" cap="none" spc="0" normalizeH="0" baseline="0" noProof="0" dirty="0" err="1">
                <a:ln>
                  <a:noFill/>
                </a:ln>
                <a:solidFill>
                  <a:srgbClr val="FFFFFF"/>
                </a:solidFill>
                <a:effectLst/>
                <a:uLnTx/>
                <a:uFillTx/>
                <a:latin typeface="Arial"/>
                <a:ea typeface="Arial"/>
                <a:cs typeface="Arial"/>
                <a:sym typeface="Arial"/>
              </a:rPr>
              <a:t>strategiczne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Pts val="2500"/>
              <a:buFont typeface="Arial"/>
              <a:buNone/>
              <a:tabLst/>
              <a:defRPr/>
            </a:pPr>
            <a:r>
              <a:rPr kumimoji="0" lang="en-US" sz="2500" b="0" i="0" u="none" strike="noStrike" kern="0" cap="none" spc="0" normalizeH="0" baseline="0" noProof="0" dirty="0">
                <a:ln>
                  <a:noFill/>
                </a:ln>
                <a:solidFill>
                  <a:srgbClr val="FFFFFF"/>
                </a:solidFill>
                <a:effectLst/>
                <a:uLnTx/>
                <a:uFillTx/>
                <a:latin typeface="Arial"/>
                <a:ea typeface="Arial"/>
                <a:cs typeface="Arial"/>
                <a:sym typeface="Arial"/>
              </a:rPr>
              <a:t>D) </a:t>
            </a:r>
            <a:r>
              <a:rPr kumimoji="0" lang="en-US" sz="2500" b="0" i="0" u="none" strike="noStrike" kern="0" cap="none" spc="0" normalizeH="0" baseline="0" noProof="0" dirty="0" err="1">
                <a:ln>
                  <a:noFill/>
                </a:ln>
                <a:solidFill>
                  <a:srgbClr val="FFFFFF"/>
                </a:solidFill>
                <a:effectLst/>
                <a:uLnTx/>
                <a:uFillTx/>
                <a:latin typeface="Arial"/>
                <a:ea typeface="Arial"/>
                <a:cs typeface="Arial"/>
                <a:sym typeface="Arial"/>
              </a:rPr>
              <a:t>Wszystkie</a:t>
            </a:r>
            <a:r>
              <a:rPr kumimoji="0" lang="en-US" sz="25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en-US" sz="2500" b="0" i="0" u="none" strike="noStrike" kern="0" cap="none" spc="0" normalizeH="0" baseline="0" noProof="0" dirty="0" err="1">
                <a:ln>
                  <a:noFill/>
                </a:ln>
                <a:solidFill>
                  <a:srgbClr val="FFFFFF"/>
                </a:solidFill>
                <a:effectLst/>
                <a:uLnTx/>
                <a:uFillTx/>
                <a:latin typeface="Arial"/>
                <a:ea typeface="Arial"/>
                <a:cs typeface="Arial"/>
                <a:sym typeface="Arial"/>
              </a:rPr>
              <a:t>powyższe</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503" name="Google Shape;503;p3" descr="Un dibujo de un perro&#10;&#10;Descripción generada automáticamente con confianza media"/>
          <p:cNvPicPr preferRelativeResize="0"/>
          <p:nvPr/>
        </p:nvPicPr>
        <p:blipFill rotWithShape="1">
          <a:blip r:embed="rId5">
            <a:alphaModFix/>
          </a:blip>
          <a:srcRect/>
          <a:stretch/>
        </p:blipFill>
        <p:spPr>
          <a:xfrm>
            <a:off x="10041536" y="207562"/>
            <a:ext cx="1658817" cy="1658817"/>
          </a:xfrm>
          <a:prstGeom prst="rect">
            <a:avLst/>
          </a:prstGeom>
          <a:noFill/>
          <a:ln>
            <a:noFill/>
          </a:ln>
        </p:spPr>
      </p:pic>
      <p:sp>
        <p:nvSpPr>
          <p:cNvPr id="504" name="Google Shape;504;p3"/>
          <p:cNvSpPr txBox="1"/>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900"/>
              <a:buFont typeface="Arial"/>
              <a:buNone/>
              <a:tabLst/>
              <a:defRPr/>
            </a:pPr>
            <a:fld id="{00000000-1234-1234-1234-123412341234}" type="slidenum">
              <a:rPr kumimoji="0" lang="en-US" sz="900" b="0" i="0" u="none" strike="noStrike" kern="0" cap="none" spc="0" normalizeH="0" baseline="0" noProof="0">
                <a:ln>
                  <a:noFill/>
                </a:ln>
                <a:solidFill>
                  <a:srgbClr val="537272"/>
                </a:solidFill>
                <a:effectLst/>
                <a:uLnTx/>
                <a:uFillTx/>
                <a:latin typeface="Gill Sans"/>
                <a:ea typeface="Gill Sans"/>
                <a:cs typeface="Gill Sans"/>
                <a:sym typeface="Gill Sans"/>
              </a:rPr>
              <a:pPr marL="0" marR="0" lvl="0" indent="0" algn="r" defTabSz="914400" rtl="0" eaLnBrk="1" fontAlgn="auto" latinLnBrk="0" hangingPunct="1">
                <a:lnSpc>
                  <a:spcPct val="100000"/>
                </a:lnSpc>
                <a:spcBef>
                  <a:spcPts val="0"/>
                </a:spcBef>
                <a:spcAft>
                  <a:spcPts val="0"/>
                </a:spcAft>
                <a:buClr>
                  <a:srgbClr val="000000"/>
                </a:buClr>
                <a:buSzPts val="900"/>
                <a:buFont typeface="Arial"/>
                <a:buNone/>
                <a:tabLst/>
                <a:defRPr/>
              </a:pPr>
              <a:t>13</a:t>
            </a:fld>
            <a:endParaRPr kumimoji="0" sz="900" b="0" i="0" u="none" strike="noStrike" kern="0" cap="none" spc="0" normalizeH="0" baseline="0" noProof="0">
              <a:ln>
                <a:noFill/>
              </a:ln>
              <a:solidFill>
                <a:srgbClr val="537272"/>
              </a:solidFill>
              <a:effectLst/>
              <a:uLnTx/>
              <a:uFillTx/>
              <a:latin typeface="Gill Sans"/>
              <a:ea typeface="Gill Sans"/>
              <a:cs typeface="Gill Sans"/>
              <a:sym typeface="Gill Sans"/>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pic>
        <p:nvPicPr>
          <p:cNvPr id="395" name="Google Shape;395;p67"/>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396" name="Google Shape;396;p67"/>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CZĘŚĆ 2</a:t>
            </a:r>
            <a:endParaRPr>
              <a:latin typeface="Arial"/>
              <a:ea typeface="Arial"/>
              <a:cs typeface="Arial"/>
              <a:sym typeface="Arial"/>
            </a:endParaRPr>
          </a:p>
        </p:txBody>
      </p:sp>
      <p:sp>
        <p:nvSpPr>
          <p:cNvPr id="397" name="Google Shape;397;p67"/>
          <p:cNvSpPr txBox="1">
            <a:spLocks noGrp="1"/>
          </p:cNvSpPr>
          <p:nvPr>
            <p:ph type="body" idx="1"/>
          </p:nvPr>
        </p:nvSpPr>
        <p:spPr>
          <a:xfrm>
            <a:off x="7546848" y="3615661"/>
            <a:ext cx="3218688"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en-US">
                <a:latin typeface="Arial"/>
                <a:ea typeface="Arial"/>
                <a:cs typeface="Arial"/>
                <a:sym typeface="Arial"/>
              </a:rPr>
              <a:t>Wartość CT w kształceniu dorosłych</a:t>
            </a:r>
            <a:endParaRPr>
              <a:latin typeface="Arial"/>
              <a:ea typeface="Arial"/>
              <a:cs typeface="Arial"/>
              <a:sym typeface="Arial"/>
            </a:endParaRPr>
          </a:p>
        </p:txBody>
      </p:sp>
      <p:sp>
        <p:nvSpPr>
          <p:cNvPr id="398" name="Google Shape;398;p67"/>
          <p:cNvSpPr txBox="1"/>
          <p:nvPr/>
        </p:nvSpPr>
        <p:spPr>
          <a:xfrm>
            <a:off x="11116340" y="6443434"/>
            <a:ext cx="871868"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Gill Sans"/>
                <a:ea typeface="Gill Sans"/>
                <a:cs typeface="Gill Sans"/>
                <a:sym typeface="Gill Sans"/>
              </a:rPr>
              <a:t>14</a:t>
            </a:fld>
            <a:endParaRPr sz="900" b="0" i="0" u="none" strike="noStrike" cap="none">
              <a:solidFill>
                <a:srgbClr val="000000"/>
              </a:solidFill>
              <a:latin typeface="Gill Sans"/>
              <a:ea typeface="Gill Sans"/>
              <a:cs typeface="Gill Sans"/>
              <a:sym typeface="Gill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68"/>
          <p:cNvSpPr/>
          <p:nvPr/>
        </p:nvSpPr>
        <p:spPr>
          <a:xfrm>
            <a:off x="0" y="0"/>
            <a:ext cx="12191999" cy="6858000"/>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Gill Sans"/>
              <a:ea typeface="Gill Sans"/>
              <a:cs typeface="Gill Sans"/>
              <a:sym typeface="Gill Sans"/>
            </a:endParaRPr>
          </a:p>
        </p:txBody>
      </p:sp>
      <p:pic>
        <p:nvPicPr>
          <p:cNvPr id="404" name="Google Shape;404;p68" descr="Electronic components on a white background"/>
          <p:cNvPicPr preferRelativeResize="0">
            <a:picLocks noGrp="1"/>
          </p:cNvPicPr>
          <p:nvPr>
            <p:ph type="body" idx="2"/>
          </p:nvPr>
        </p:nvPicPr>
        <p:blipFill rotWithShape="1">
          <a:blip r:embed="rId3">
            <a:alphaModFix/>
          </a:blip>
          <a:srcRect t="15728"/>
          <a:stretch/>
        </p:blipFill>
        <p:spPr>
          <a:xfrm>
            <a:off x="-1" y="0"/>
            <a:ext cx="12191999" cy="6858000"/>
          </a:xfrm>
          <a:prstGeom prst="rect">
            <a:avLst/>
          </a:prstGeom>
          <a:noFill/>
          <a:ln>
            <a:noFill/>
          </a:ln>
        </p:spPr>
      </p:pic>
      <p:sp>
        <p:nvSpPr>
          <p:cNvPr id="405" name="Google Shape;405;p68"/>
          <p:cNvSpPr txBox="1">
            <a:spLocks noGrp="1"/>
          </p:cNvSpPr>
          <p:nvPr>
            <p:ph type="body" idx="1"/>
          </p:nvPr>
        </p:nvSpPr>
        <p:spPr>
          <a:xfrm>
            <a:off x="696348" y="560832"/>
            <a:ext cx="7569828" cy="96137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chemeClr val="dk2"/>
              </a:buClr>
              <a:buSzPts val="1680"/>
              <a:buNone/>
            </a:pPr>
            <a:r>
              <a:rPr lang="en-US" sz="2800">
                <a:solidFill>
                  <a:schemeClr val="dk1"/>
                </a:solidFill>
                <a:latin typeface="Arial"/>
                <a:ea typeface="Arial"/>
                <a:cs typeface="Arial"/>
                <a:sym typeface="Arial"/>
              </a:rPr>
              <a:t>Dlaczego myślenie komputacyjne jest ważne?</a:t>
            </a:r>
            <a:endParaRPr/>
          </a:p>
        </p:txBody>
      </p:sp>
      <p:sp>
        <p:nvSpPr>
          <p:cNvPr id="406" name="Google Shape;406;p68"/>
          <p:cNvSpPr txBox="1"/>
          <p:nvPr/>
        </p:nvSpPr>
        <p:spPr>
          <a:xfrm>
            <a:off x="696348" y="1424671"/>
            <a:ext cx="7721938" cy="4771229"/>
          </a:xfrm>
          <a:prstGeom prst="rect">
            <a:avLst/>
          </a:prstGeom>
          <a:noFill/>
          <a:ln>
            <a:noFill/>
          </a:ln>
        </p:spPr>
        <p:txBody>
          <a:bodyPr spcFirstLastPara="1" wrap="square" lIns="91425" tIns="45700" rIns="91425" bIns="45700" anchor="t" anchorCtr="0">
            <a:normAutofit lnSpcReduction="10000"/>
          </a:bodyPr>
          <a:lstStyle/>
          <a:p>
            <a:pPr marL="0" marR="0" lvl="0" indent="0" algn="just" rtl="0">
              <a:lnSpc>
                <a:spcPct val="100000"/>
              </a:lnSpc>
              <a:spcBef>
                <a:spcPts val="1800"/>
              </a:spcBef>
              <a:spcAft>
                <a:spcPts val="0"/>
              </a:spcAft>
              <a:buClr>
                <a:schemeClr val="dk1"/>
              </a:buClr>
              <a:buSzPts val="1100"/>
              <a:buFont typeface="Arial"/>
              <a:buNone/>
            </a:pPr>
            <a:r>
              <a:rPr lang="en-US" sz="1700" b="0" i="0" u="none" strike="noStrike" cap="none">
                <a:solidFill>
                  <a:srgbClr val="000000"/>
                </a:solidFill>
                <a:latin typeface="Arial"/>
                <a:ea typeface="Arial"/>
                <a:cs typeface="Arial"/>
                <a:sym typeface="Arial"/>
              </a:rPr>
              <a:t>Włączenie myślenia komputacyjnego do szkolenia jest konieczną odpowiedzią na świat, w którym żyjemy. Jesteśmy otoczeni technologią i przytłaczającą ilością informacji, które kierują naszym sposobem pracy i podejmowania decyzji. Nauczanie CT oznacza zapewnienie uczestnikom umiejętności stawienia czoła tym realiom. Zachęca do rozwijania umiejętności miękkich, aby zrozumieć i poruszać się po cyfrowym świecie jako użytkownicy i obywatele.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0"/>
              </a:spcAft>
              <a:buClr>
                <a:schemeClr val="dk1"/>
              </a:buClr>
              <a:buSzPts val="1100"/>
              <a:buFont typeface="Arial"/>
              <a:buNone/>
            </a:pPr>
            <a:r>
              <a:rPr lang="en-US" sz="1700" b="0" i="0" u="none" strike="noStrike" cap="none">
                <a:solidFill>
                  <a:srgbClr val="000000"/>
                </a:solidFill>
                <a:latin typeface="Arial"/>
                <a:ea typeface="Arial"/>
                <a:cs typeface="Arial"/>
                <a:sym typeface="Arial"/>
              </a:rPr>
              <a:t>Integracja CT w edukacji dorosłych pomaga dorosłym w nabyciu takiego sposobu myślenia, który przygotowuje ich do przystosowania się do zmian, strategicznego podejścia do problemów i zrozumienia cyfrowego świata, który w coraz większym stopniu definiuje nasze codzienne życie. W tym sensie CT staje się pomostem do integracji, zdolności do zatrudnienia i uczenia się przez całe życie dla dorosłych słuchaczy.</a:t>
            </a:r>
            <a:endParaRPr sz="17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0"/>
              </a:spcAft>
              <a:buClr>
                <a:schemeClr val="dk1"/>
              </a:buClr>
              <a:buSzPts val="1100"/>
              <a:buFont typeface="Arial"/>
              <a:buNone/>
            </a:pPr>
            <a:r>
              <a:rPr lang="en-US" sz="1700" b="0" i="0" u="none" strike="noStrike" cap="none">
                <a:solidFill>
                  <a:srgbClr val="000000"/>
                </a:solidFill>
                <a:latin typeface="Arial"/>
                <a:ea typeface="Arial"/>
                <a:cs typeface="Arial"/>
                <a:sym typeface="Arial"/>
              </a:rPr>
              <a:t>Pomimo rosnącej świadomości jej znaczenia, wprowadzenie CT do kształcenia dorosłych pozostaje wyzwaniem. Jako trener masz wyjątkową okazję, aby zapewnić osobom dorosłym uczącym się sposób myślenia, który pomoże im dostosować się do szybko zmieniającego się świata.</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800"/>
              </a:spcAft>
              <a:buClr>
                <a:srgbClr val="293737"/>
              </a:buClr>
              <a:buSzPts val="1680"/>
              <a:buFont typeface="Arial"/>
              <a:buNone/>
            </a:pPr>
            <a:endParaRPr sz="1600" b="0" i="0" u="none" strike="noStrike" cap="none">
              <a:solidFill>
                <a:srgbClr val="000000"/>
              </a:solidFill>
              <a:latin typeface="Arial"/>
              <a:ea typeface="Arial"/>
              <a:cs typeface="Arial"/>
              <a:sym typeface="Arial"/>
            </a:endParaRPr>
          </a:p>
        </p:txBody>
      </p:sp>
      <p:sp>
        <p:nvSpPr>
          <p:cNvPr id="407" name="Google Shape;407;p6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69"/>
          <p:cNvSpPr txBox="1">
            <a:spLocks noGrp="1"/>
          </p:cNvSpPr>
          <p:nvPr>
            <p:ph type="title"/>
          </p:nvPr>
        </p:nvSpPr>
        <p:spPr>
          <a:xfrm>
            <a:off x="1352550" y="635599"/>
            <a:ext cx="9486900" cy="72511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2"/>
              </a:buClr>
              <a:buSzPts val="3200"/>
              <a:buFont typeface="Sorts Mill Goudy"/>
              <a:buNone/>
            </a:pPr>
            <a:r>
              <a:rPr lang="en-US" sz="2800" b="1">
                <a:latin typeface="Arial"/>
                <a:ea typeface="Arial"/>
                <a:cs typeface="Arial"/>
                <a:sym typeface="Arial"/>
              </a:rPr>
              <a:t>Myślenia obliczeniowego używamy na co dzień</a:t>
            </a:r>
            <a:endParaRPr sz="2800" b="1">
              <a:latin typeface="Arial"/>
              <a:ea typeface="Arial"/>
              <a:cs typeface="Arial"/>
              <a:sym typeface="Arial"/>
            </a:endParaRPr>
          </a:p>
        </p:txBody>
      </p:sp>
      <p:sp>
        <p:nvSpPr>
          <p:cNvPr id="413" name="Google Shape;413;p6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16</a:t>
            </a:fld>
            <a:endParaRPr/>
          </a:p>
        </p:txBody>
      </p:sp>
      <p:sp>
        <p:nvSpPr>
          <p:cNvPr id="414" name="Google Shape;414;p69"/>
          <p:cNvSpPr txBox="1"/>
          <p:nvPr/>
        </p:nvSpPr>
        <p:spPr>
          <a:xfrm>
            <a:off x="1002948" y="1503944"/>
            <a:ext cx="10226526" cy="83099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Myślenie komputacyjne może brzmieć technicznie, ale jest to coś, co już robimy, często nawet nie zdając sobie z tego sprawy. Wiele codziennych zadań obejmuje te same logiczne kroki: rozkładanie rzeczy na czynniki pierwsze, identyfikowanie wzorców, podążanie za instrukcjami i rozwiązywanie problemów.</a:t>
            </a:r>
            <a:endParaRPr sz="1400" b="0" i="0" u="none" strike="noStrike" cap="none">
              <a:solidFill>
                <a:srgbClr val="000000"/>
              </a:solidFill>
              <a:latin typeface="Arial"/>
              <a:ea typeface="Arial"/>
              <a:cs typeface="Arial"/>
              <a:sym typeface="Arial"/>
            </a:endParaRPr>
          </a:p>
        </p:txBody>
      </p:sp>
      <p:sp>
        <p:nvSpPr>
          <p:cNvPr id="415" name="Google Shape;415;p69"/>
          <p:cNvSpPr/>
          <p:nvPr/>
        </p:nvSpPr>
        <p:spPr>
          <a:xfrm>
            <a:off x="856643" y="2812181"/>
            <a:ext cx="2578610" cy="2333817"/>
          </a:xfrm>
          <a:prstGeom prst="rect">
            <a:avLst/>
          </a:prstGeom>
          <a:solidFill>
            <a:srgbClr val="678877"/>
          </a:solidFill>
          <a:ln>
            <a:noFill/>
          </a:ln>
        </p:spPr>
        <p:txBody>
          <a:bodyPr spcFirstLastPara="1" wrap="square" lIns="36000" tIns="180000" rIns="36000" bIns="45700" anchor="t" anchorCtr="0">
            <a:noAutofit/>
          </a:bodyPr>
          <a:lstStyle/>
          <a:p>
            <a:pPr marL="174625" marR="0" lvl="0" indent="0" algn="l" rtl="0">
              <a:lnSpc>
                <a:spcPct val="100000"/>
              </a:lnSpc>
              <a:spcBef>
                <a:spcPts val="0"/>
              </a:spcBef>
              <a:spcAft>
                <a:spcPts val="0"/>
              </a:spcAft>
              <a:buClr>
                <a:srgbClr val="000000"/>
              </a:buClr>
              <a:buSzPts val="1400"/>
              <a:buFont typeface="Arial"/>
              <a:buNone/>
            </a:pPr>
            <a:r>
              <a:rPr lang="en-US" sz="1200" b="1" i="0" u="none" strike="noStrike" cap="none">
                <a:solidFill>
                  <a:schemeClr val="lt1"/>
                </a:solidFill>
                <a:latin typeface="Arial"/>
                <a:ea typeface="Arial"/>
                <a:cs typeface="Arial"/>
                <a:sym typeface="Arial"/>
              </a:rPr>
              <a:t>Postępowanie </a:t>
            </a:r>
            <a:br>
              <a:rPr lang="en-US" sz="1200" b="1" i="0" u="none" strike="noStrike" cap="none">
                <a:solidFill>
                  <a:schemeClr val="lt1"/>
                </a:solidFill>
                <a:latin typeface="Arial"/>
                <a:ea typeface="Arial"/>
                <a:cs typeface="Arial"/>
                <a:sym typeface="Arial"/>
              </a:rPr>
            </a:br>
            <a:r>
              <a:rPr lang="en-US" sz="1200" b="1" i="0" u="none" strike="noStrike" cap="none">
                <a:solidFill>
                  <a:schemeClr val="lt1"/>
                </a:solidFill>
                <a:latin typeface="Arial"/>
                <a:ea typeface="Arial"/>
                <a:cs typeface="Arial"/>
                <a:sym typeface="Arial"/>
              </a:rPr>
              <a:t>według przepisu</a:t>
            </a:r>
            <a:endParaRPr sz="1400" b="1" i="0" u="none" strike="noStrike" cap="none">
              <a:solidFill>
                <a:schemeClr val="lt1"/>
              </a:solidFill>
              <a:latin typeface="Arial"/>
              <a:ea typeface="Arial"/>
              <a:cs typeface="Arial"/>
              <a:sym typeface="Arial"/>
            </a:endParaRPr>
          </a:p>
        </p:txBody>
      </p:sp>
      <p:sp>
        <p:nvSpPr>
          <p:cNvPr id="416" name="Google Shape;416;p69"/>
          <p:cNvSpPr/>
          <p:nvPr/>
        </p:nvSpPr>
        <p:spPr>
          <a:xfrm>
            <a:off x="1002948" y="3466332"/>
            <a:ext cx="2286000" cy="1569660"/>
          </a:xfrm>
          <a:prstGeom prst="rect">
            <a:avLst/>
          </a:prstGeom>
          <a:solidFill>
            <a:srgbClr val="F2F2F2"/>
          </a:solidFill>
          <a:ln>
            <a:noFill/>
          </a:ln>
        </p:spPr>
        <p:txBody>
          <a:bodyPr spcFirstLastPara="1" wrap="square" lIns="108000" tIns="36000" rIns="72000"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100" b="0" i="0" u="none" strike="noStrike" cap="none">
                <a:solidFill>
                  <a:schemeClr val="dk1"/>
                </a:solidFill>
                <a:latin typeface="Arial"/>
                <a:ea typeface="Arial"/>
                <a:cs typeface="Arial"/>
                <a:sym typeface="Arial"/>
              </a:rPr>
              <a:t>Dzielisz danie na etapy (rozkład), postępujesz zgodnie z instrukcjami w kolejności (algorytmy), dostosowujesz składniki lub czas (abstrahowanie) i rozpoznajesz wzorce w sposobie działania przepisów.</a:t>
            </a:r>
            <a:endParaRPr sz="1200" b="0" i="0" u="none" strike="noStrike" cap="none">
              <a:solidFill>
                <a:srgbClr val="000000"/>
              </a:solidFill>
              <a:latin typeface="Arial"/>
              <a:ea typeface="Arial"/>
              <a:cs typeface="Arial"/>
              <a:sym typeface="Arial"/>
            </a:endParaRPr>
          </a:p>
        </p:txBody>
      </p:sp>
      <p:sp>
        <p:nvSpPr>
          <p:cNvPr id="417" name="Google Shape;417;p69"/>
          <p:cNvSpPr/>
          <p:nvPr/>
        </p:nvSpPr>
        <p:spPr>
          <a:xfrm>
            <a:off x="3485306" y="2812181"/>
            <a:ext cx="2578610" cy="2333817"/>
          </a:xfrm>
          <a:prstGeom prst="rect">
            <a:avLst/>
          </a:prstGeom>
          <a:solidFill>
            <a:srgbClr val="678877"/>
          </a:solidFill>
          <a:ln>
            <a:noFill/>
          </a:ln>
        </p:spPr>
        <p:txBody>
          <a:bodyPr spcFirstLastPara="1" wrap="square" lIns="36000" tIns="180000" rIns="36000"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     </a:t>
            </a:r>
            <a:r>
              <a:rPr lang="en-US" sz="1200" b="1" i="0" u="none" strike="noStrike" cap="none">
                <a:solidFill>
                  <a:schemeClr val="lt1"/>
                </a:solidFill>
                <a:latin typeface="Arial"/>
                <a:ea typeface="Arial"/>
                <a:cs typeface="Arial"/>
                <a:sym typeface="Arial"/>
              </a:rPr>
              <a:t>Robienie prania</a:t>
            </a:r>
            <a:endParaRPr sz="1400" b="1" i="0" u="none" strike="noStrike" cap="none">
              <a:solidFill>
                <a:schemeClr val="lt1"/>
              </a:solidFill>
              <a:latin typeface="Arial"/>
              <a:ea typeface="Arial"/>
              <a:cs typeface="Arial"/>
              <a:sym typeface="Arial"/>
            </a:endParaRPr>
          </a:p>
        </p:txBody>
      </p:sp>
      <p:sp>
        <p:nvSpPr>
          <p:cNvPr id="418" name="Google Shape;418;p69"/>
          <p:cNvSpPr/>
          <p:nvPr/>
        </p:nvSpPr>
        <p:spPr>
          <a:xfrm>
            <a:off x="3631611" y="3450373"/>
            <a:ext cx="2286000" cy="1569660"/>
          </a:xfrm>
          <a:prstGeom prst="rect">
            <a:avLst/>
          </a:prstGeom>
          <a:solidFill>
            <a:srgbClr val="F2F2F2"/>
          </a:solidFill>
          <a:ln>
            <a:noFill/>
          </a:ln>
        </p:spPr>
        <p:txBody>
          <a:bodyPr spcFirstLastPara="1" wrap="square" lIns="108000" tIns="36000" rIns="72000" bIns="45700" anchor="ctr"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100" b="0" i="0" u="none" strike="noStrike" cap="none">
                <a:solidFill>
                  <a:schemeClr val="dk1"/>
                </a:solidFill>
                <a:latin typeface="Arial"/>
                <a:ea typeface="Arial"/>
                <a:cs typeface="Arial"/>
                <a:sym typeface="Arial"/>
              </a:rPr>
              <a:t>Sortujesz ubrania według koloru lub tkaniny (rozpoznawanie wzorów), wybierasz cykl w zależności od obciążenia (podejmowanie decyzji) i wykonujesz kroki w sekwencji.</a:t>
            </a:r>
            <a:endParaRPr sz="1100" b="0" i="0" u="none" strike="noStrike" cap="none">
              <a:solidFill>
                <a:srgbClr val="000000"/>
              </a:solidFill>
              <a:latin typeface="Arial"/>
              <a:ea typeface="Arial"/>
              <a:cs typeface="Arial"/>
              <a:sym typeface="Arial"/>
            </a:endParaRPr>
          </a:p>
        </p:txBody>
      </p:sp>
      <p:sp>
        <p:nvSpPr>
          <p:cNvPr id="419" name="Google Shape;419;p69"/>
          <p:cNvSpPr/>
          <p:nvPr/>
        </p:nvSpPr>
        <p:spPr>
          <a:xfrm>
            <a:off x="6122724" y="2812181"/>
            <a:ext cx="2578610" cy="2333817"/>
          </a:xfrm>
          <a:prstGeom prst="rect">
            <a:avLst/>
          </a:prstGeom>
          <a:solidFill>
            <a:srgbClr val="678877"/>
          </a:solidFill>
          <a:ln>
            <a:noFill/>
          </a:ln>
        </p:spPr>
        <p:txBody>
          <a:bodyPr spcFirstLastPara="1" wrap="square" lIns="36000" tIns="180000" rIns="36000" bIns="45700" anchor="t" anchorCtr="0">
            <a:noAutofit/>
          </a:bodyPr>
          <a:lstStyle/>
          <a:p>
            <a:pPr marL="174625" marR="0" lvl="0" indent="0" algn="l" rtl="0">
              <a:lnSpc>
                <a:spcPct val="100000"/>
              </a:lnSpc>
              <a:spcBef>
                <a:spcPts val="0"/>
              </a:spcBef>
              <a:spcAft>
                <a:spcPts val="0"/>
              </a:spcAft>
              <a:buClr>
                <a:srgbClr val="000000"/>
              </a:buClr>
              <a:buSzPts val="1400"/>
              <a:buFont typeface="Arial"/>
              <a:buNone/>
            </a:pPr>
            <a:r>
              <a:rPr lang="en-US" sz="1200" b="1" i="0" u="none" strike="noStrike" cap="none">
                <a:solidFill>
                  <a:schemeClr val="lt1"/>
                </a:solidFill>
                <a:latin typeface="Arial"/>
                <a:ea typeface="Arial"/>
                <a:cs typeface="Arial"/>
                <a:sym typeface="Arial"/>
              </a:rPr>
              <a:t>Planowanie </a:t>
            </a:r>
            <a:br>
              <a:rPr lang="en-US" sz="1200" b="1" i="0" u="none" strike="noStrike" cap="none">
                <a:solidFill>
                  <a:schemeClr val="lt1"/>
                </a:solidFill>
                <a:latin typeface="Arial"/>
                <a:ea typeface="Arial"/>
                <a:cs typeface="Arial"/>
                <a:sym typeface="Arial"/>
              </a:rPr>
            </a:br>
            <a:r>
              <a:rPr lang="en-US" sz="1200" b="1" i="0" u="none" strike="noStrike" cap="none">
                <a:solidFill>
                  <a:schemeClr val="lt1"/>
                </a:solidFill>
                <a:latin typeface="Arial"/>
                <a:ea typeface="Arial"/>
                <a:cs typeface="Arial"/>
                <a:sym typeface="Arial"/>
              </a:rPr>
              <a:t>wycieczki</a:t>
            </a:r>
            <a:endParaRPr sz="1400" b="1" i="0" u="none" strike="noStrike" cap="none">
              <a:solidFill>
                <a:schemeClr val="lt1"/>
              </a:solidFill>
              <a:latin typeface="Arial"/>
              <a:ea typeface="Arial"/>
              <a:cs typeface="Arial"/>
              <a:sym typeface="Arial"/>
            </a:endParaRPr>
          </a:p>
        </p:txBody>
      </p:sp>
      <p:sp>
        <p:nvSpPr>
          <p:cNvPr id="420" name="Google Shape;420;p69"/>
          <p:cNvSpPr/>
          <p:nvPr/>
        </p:nvSpPr>
        <p:spPr>
          <a:xfrm>
            <a:off x="6260274" y="3450373"/>
            <a:ext cx="2286000" cy="1569660"/>
          </a:xfrm>
          <a:prstGeom prst="rect">
            <a:avLst/>
          </a:prstGeom>
          <a:solidFill>
            <a:srgbClr val="F2F2F2"/>
          </a:solidFill>
          <a:ln>
            <a:noFill/>
          </a:ln>
        </p:spPr>
        <p:txBody>
          <a:bodyPr spcFirstLastPara="1" wrap="square" lIns="108000" tIns="36000" rIns="72000"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100" b="0" i="0" u="none" strike="noStrike" cap="none">
                <a:solidFill>
                  <a:schemeClr val="dk1"/>
                </a:solidFill>
                <a:latin typeface="Arial"/>
                <a:ea typeface="Arial"/>
                <a:cs typeface="Arial"/>
                <a:sym typeface="Arial"/>
              </a:rPr>
              <a:t>Zbierasz informacje, wybierasz trasy i harmonogramy (myślenie algorytmiczne) i dostosowujesz swój plan w oparciu o budżet lub czas ( abstrahowanie i rozwiązywanie problemów).</a:t>
            </a:r>
            <a:endParaRPr sz="1100" b="0" i="0" u="none" strike="noStrike" cap="none">
              <a:solidFill>
                <a:schemeClr val="dk1"/>
              </a:solidFill>
              <a:latin typeface="Arial"/>
              <a:ea typeface="Arial"/>
              <a:cs typeface="Arial"/>
              <a:sym typeface="Arial"/>
            </a:endParaRPr>
          </a:p>
        </p:txBody>
      </p:sp>
      <p:sp>
        <p:nvSpPr>
          <p:cNvPr id="421" name="Google Shape;421;p69"/>
          <p:cNvSpPr/>
          <p:nvPr/>
        </p:nvSpPr>
        <p:spPr>
          <a:xfrm>
            <a:off x="8754720" y="2812181"/>
            <a:ext cx="2578610" cy="2333817"/>
          </a:xfrm>
          <a:prstGeom prst="rect">
            <a:avLst/>
          </a:prstGeom>
          <a:solidFill>
            <a:srgbClr val="678877"/>
          </a:solidFill>
          <a:ln>
            <a:noFill/>
          </a:ln>
        </p:spPr>
        <p:txBody>
          <a:bodyPr spcFirstLastPara="1" wrap="square" lIns="36000" tIns="180000" rIns="36000"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lt1"/>
              </a:solidFill>
              <a:latin typeface="Arial"/>
              <a:ea typeface="Arial"/>
              <a:cs typeface="Arial"/>
              <a:sym typeface="Arial"/>
            </a:endParaRPr>
          </a:p>
        </p:txBody>
      </p:sp>
      <p:sp>
        <p:nvSpPr>
          <p:cNvPr id="422" name="Google Shape;422;p69"/>
          <p:cNvSpPr/>
          <p:nvPr/>
        </p:nvSpPr>
        <p:spPr>
          <a:xfrm>
            <a:off x="8901025" y="3460989"/>
            <a:ext cx="2286000" cy="1569660"/>
          </a:xfrm>
          <a:prstGeom prst="rect">
            <a:avLst/>
          </a:prstGeom>
          <a:solidFill>
            <a:srgbClr val="F2F2F2"/>
          </a:solidFill>
          <a:ln>
            <a:noFill/>
          </a:ln>
        </p:spPr>
        <p:txBody>
          <a:bodyPr spcFirstLastPara="1" wrap="square" lIns="108000" tIns="36000" rIns="72000"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100" b="0" i="0" u="none" strike="noStrike" cap="none">
                <a:solidFill>
                  <a:schemeClr val="dk1"/>
                </a:solidFill>
                <a:latin typeface="Arial"/>
                <a:ea typeface="Arial"/>
                <a:cs typeface="Arial"/>
                <a:sym typeface="Arial"/>
              </a:rPr>
              <a:t>Upraszczasz go na mniejsze części, używasz przykładów, które pasują do ich doświadczenia (rozpoznawanie wzorców) i przedstawiasz go w logicznych krokach.</a:t>
            </a:r>
            <a:endParaRPr sz="1100" b="0" i="0" u="none" strike="noStrike" cap="none">
              <a:solidFill>
                <a:schemeClr val="dk1"/>
              </a:solidFill>
              <a:latin typeface="Arial"/>
              <a:ea typeface="Arial"/>
              <a:cs typeface="Arial"/>
              <a:sym typeface="Arial"/>
            </a:endParaRPr>
          </a:p>
        </p:txBody>
      </p:sp>
      <p:sp>
        <p:nvSpPr>
          <p:cNvPr id="423" name="Google Shape;423;p69"/>
          <p:cNvSpPr txBox="1"/>
          <p:nvPr/>
        </p:nvSpPr>
        <p:spPr>
          <a:xfrm>
            <a:off x="962526" y="5273780"/>
            <a:ext cx="10370804" cy="83095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Jako</a:t>
            </a:r>
            <a:r>
              <a:rPr lang="en-US" sz="1600" b="1" i="0" u="none" strike="noStrike" cap="none">
                <a:solidFill>
                  <a:srgbClr val="000000"/>
                </a:solidFill>
                <a:latin typeface="Arial"/>
                <a:ea typeface="Arial"/>
                <a:cs typeface="Arial"/>
                <a:sym typeface="Arial"/>
              </a:rPr>
              <a:t> trener,</a:t>
            </a:r>
            <a:r>
              <a:rPr lang="en-US" sz="1600" b="0" i="0" u="none" strike="noStrike" cap="none">
                <a:solidFill>
                  <a:srgbClr val="000000"/>
                </a:solidFill>
                <a:latin typeface="Arial"/>
                <a:ea typeface="Arial"/>
                <a:cs typeface="Arial"/>
                <a:sym typeface="Arial"/>
              </a:rPr>
              <a:t> rozpoznawanie CT w codziennych czynnościach </a:t>
            </a:r>
            <a:r>
              <a:rPr lang="en-US" sz="1600" b="1" i="0" u="none" strike="noStrike" cap="none">
                <a:solidFill>
                  <a:srgbClr val="000000"/>
                </a:solidFill>
                <a:latin typeface="Arial"/>
                <a:ea typeface="Arial"/>
                <a:cs typeface="Arial"/>
                <a:sym typeface="Arial"/>
              </a:rPr>
              <a:t>może pomóc </a:t>
            </a:r>
            <a:r>
              <a:rPr lang="en-US" sz="1600" b="0" i="0" u="none" strike="noStrike" cap="none">
                <a:solidFill>
                  <a:srgbClr val="000000"/>
                </a:solidFill>
                <a:latin typeface="Arial"/>
                <a:ea typeface="Arial"/>
                <a:cs typeface="Arial"/>
                <a:sym typeface="Arial"/>
              </a:rPr>
              <a:t>Ci </a:t>
            </a:r>
            <a:r>
              <a:rPr lang="en-US" sz="1600" b="1" i="0" u="none" strike="noStrike" cap="none">
                <a:solidFill>
                  <a:srgbClr val="000000"/>
                </a:solidFill>
                <a:latin typeface="Arial"/>
                <a:ea typeface="Arial"/>
                <a:cs typeface="Arial"/>
                <a:sym typeface="Arial"/>
              </a:rPr>
              <a:t>uczynić je dostępnymi</a:t>
            </a:r>
            <a:r>
              <a:rPr lang="en-US" sz="1600" b="0" i="0" u="none" strike="noStrike" cap="none">
                <a:solidFill>
                  <a:srgbClr val="000000"/>
                </a:solidFill>
                <a:latin typeface="Arial"/>
                <a:ea typeface="Arial"/>
                <a:cs typeface="Arial"/>
                <a:sym typeface="Arial"/>
              </a:rPr>
              <a:t> dla Twoich uczestników. Chodzi o pokazanie im, jak wykorzystać sposób myślenia, który już stosują, i pomóc im przenieść go do </a:t>
            </a:r>
            <a:r>
              <a:rPr lang="en-US" sz="1600" b="1" i="0" u="none" strike="noStrike" cap="none">
                <a:solidFill>
                  <a:srgbClr val="000000"/>
                </a:solidFill>
                <a:latin typeface="Arial"/>
                <a:ea typeface="Arial"/>
                <a:cs typeface="Arial"/>
                <a:sym typeface="Arial"/>
              </a:rPr>
              <a:t>nowych kontekstów</a:t>
            </a:r>
            <a:r>
              <a:rPr lang="en-US" sz="1600" b="0" i="0" u="none" strike="noStrike" cap="none">
                <a:solidFill>
                  <a:srgbClr val="000000"/>
                </a:solidFill>
                <a:latin typeface="Arial"/>
                <a:ea typeface="Arial"/>
                <a:cs typeface="Arial"/>
                <a:sym typeface="Arial"/>
              </a:rPr>
              <a:t>, takich jak nauka, praca i środowiska cyfrowe.</a:t>
            </a:r>
            <a:endParaRPr sz="1400" b="0" i="0" u="none" strike="noStrike" cap="none">
              <a:solidFill>
                <a:srgbClr val="000000"/>
              </a:solidFill>
              <a:latin typeface="Arial"/>
              <a:ea typeface="Arial"/>
              <a:cs typeface="Arial"/>
              <a:sym typeface="Arial"/>
            </a:endParaRPr>
          </a:p>
        </p:txBody>
      </p:sp>
      <p:sp>
        <p:nvSpPr>
          <p:cNvPr id="424" name="Google Shape;424;p69"/>
          <p:cNvSpPr txBox="1"/>
          <p:nvPr/>
        </p:nvSpPr>
        <p:spPr>
          <a:xfrm>
            <a:off x="1002948" y="2384513"/>
            <a:ext cx="6096000"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Pomyśl o tych przykładach:</a:t>
            </a:r>
            <a:endParaRPr sz="1400" b="0" i="0" u="none" strike="noStrike" cap="none">
              <a:solidFill>
                <a:srgbClr val="000000"/>
              </a:solidFill>
              <a:latin typeface="Arial"/>
              <a:ea typeface="Arial"/>
              <a:cs typeface="Arial"/>
              <a:sym typeface="Arial"/>
            </a:endParaRPr>
          </a:p>
        </p:txBody>
      </p:sp>
      <p:pic>
        <p:nvPicPr>
          <p:cNvPr id="425" name="Google Shape;425;p69" descr="Icono&#10;&#10;El contenido generado por IA puede ser incorrecto."/>
          <p:cNvPicPr preferRelativeResize="0"/>
          <p:nvPr/>
        </p:nvPicPr>
        <p:blipFill rotWithShape="1">
          <a:blip r:embed="rId3">
            <a:alphaModFix/>
          </a:blip>
          <a:srcRect/>
          <a:stretch/>
        </p:blipFill>
        <p:spPr>
          <a:xfrm>
            <a:off x="2749697" y="2696141"/>
            <a:ext cx="634920" cy="634920"/>
          </a:xfrm>
          <a:prstGeom prst="rect">
            <a:avLst/>
          </a:prstGeom>
          <a:noFill/>
          <a:ln>
            <a:noFill/>
          </a:ln>
        </p:spPr>
      </p:pic>
      <p:pic>
        <p:nvPicPr>
          <p:cNvPr id="426" name="Google Shape;426;p69"/>
          <p:cNvPicPr preferRelativeResize="0"/>
          <p:nvPr/>
        </p:nvPicPr>
        <p:blipFill rotWithShape="1">
          <a:blip r:embed="rId4">
            <a:alphaModFix/>
          </a:blip>
          <a:srcRect/>
          <a:stretch/>
        </p:blipFill>
        <p:spPr>
          <a:xfrm>
            <a:off x="5277671" y="2598202"/>
            <a:ext cx="732859" cy="732859"/>
          </a:xfrm>
          <a:prstGeom prst="rect">
            <a:avLst/>
          </a:prstGeom>
          <a:noFill/>
          <a:ln>
            <a:noFill/>
          </a:ln>
        </p:spPr>
      </p:pic>
      <p:pic>
        <p:nvPicPr>
          <p:cNvPr id="427" name="Google Shape;427;p69" descr="Icono&#10;&#10;El contenido generado por IA puede ser incorrecto."/>
          <p:cNvPicPr preferRelativeResize="0"/>
          <p:nvPr/>
        </p:nvPicPr>
        <p:blipFill rotWithShape="1">
          <a:blip r:embed="rId5">
            <a:alphaModFix/>
          </a:blip>
          <a:srcRect/>
          <a:stretch/>
        </p:blipFill>
        <p:spPr>
          <a:xfrm>
            <a:off x="7852948" y="2568207"/>
            <a:ext cx="785662" cy="785662"/>
          </a:xfrm>
          <a:prstGeom prst="rect">
            <a:avLst/>
          </a:prstGeom>
          <a:noFill/>
          <a:ln>
            <a:noFill/>
          </a:ln>
        </p:spPr>
      </p:pic>
      <p:sp>
        <p:nvSpPr>
          <p:cNvPr id="428" name="Google Shape;428;p69"/>
          <p:cNvSpPr txBox="1"/>
          <p:nvPr/>
        </p:nvSpPr>
        <p:spPr>
          <a:xfrm>
            <a:off x="8938995" y="2907946"/>
            <a:ext cx="1716600"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200" b="1" i="0" u="none" strike="noStrike" cap="none">
                <a:solidFill>
                  <a:schemeClr val="lt1"/>
                </a:solidFill>
                <a:latin typeface="Arial"/>
                <a:ea typeface="Arial"/>
                <a:cs typeface="Arial"/>
                <a:sym typeface="Arial"/>
              </a:rPr>
              <a:t>Wyjaśnianie koncepcji</a:t>
            </a:r>
            <a:endParaRPr sz="1400" b="1" i="0" u="none" strike="noStrike" cap="none">
              <a:solidFill>
                <a:schemeClr val="lt1"/>
              </a:solidFill>
              <a:latin typeface="Arial"/>
              <a:ea typeface="Arial"/>
              <a:cs typeface="Arial"/>
              <a:sym typeface="Arial"/>
            </a:endParaRPr>
          </a:p>
        </p:txBody>
      </p:sp>
      <p:pic>
        <p:nvPicPr>
          <p:cNvPr id="429" name="Google Shape;429;p69" descr="Una caricatura de una persona&#10;&#10;El contenido generado por IA puede ser incorrecto."/>
          <p:cNvPicPr preferRelativeResize="0"/>
          <p:nvPr/>
        </p:nvPicPr>
        <p:blipFill rotWithShape="1">
          <a:blip r:embed="rId6">
            <a:alphaModFix/>
          </a:blip>
          <a:srcRect/>
          <a:stretch/>
        </p:blipFill>
        <p:spPr>
          <a:xfrm>
            <a:off x="10655595" y="2629343"/>
            <a:ext cx="768516" cy="76851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434"/>
        <p:cNvGrpSpPr/>
        <p:nvPr/>
      </p:nvGrpSpPr>
      <p:grpSpPr>
        <a:xfrm>
          <a:off x="0" y="0"/>
          <a:ext cx="0" cy="0"/>
          <a:chOff x="0" y="0"/>
          <a:chExt cx="0" cy="0"/>
        </a:xfrm>
      </p:grpSpPr>
      <p:sp>
        <p:nvSpPr>
          <p:cNvPr id="435" name="Google Shape;435;p70"/>
          <p:cNvSpPr/>
          <p:nvPr/>
        </p:nvSpPr>
        <p:spPr>
          <a:xfrm>
            <a:off x="423610" y="5380045"/>
            <a:ext cx="6290085" cy="1341430"/>
          </a:xfrm>
          <a:prstGeom prst="rect">
            <a:avLst/>
          </a:prstGeom>
          <a:solidFill>
            <a:srgbClr val="678877"/>
          </a:solidFill>
          <a:ln>
            <a:noFill/>
          </a:ln>
        </p:spPr>
        <p:txBody>
          <a:bodyPr spcFirstLastPara="1" wrap="square" lIns="91425" tIns="45700" rIns="90000"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Jako trener masz szansę wprowadzić ten sposób myślenia na swoje zajęcia jako narzędzie pomagające uczącym się w podejściu do problemów. Jakie codzienne wyzwania napotykają Twoi słuchacze, w których można wykorzystać podejście oparte na myśleniu komputerowym?</a:t>
            </a:r>
            <a:endParaRPr sz="1200" b="0" i="0" u="none" strike="noStrike" cap="none">
              <a:solidFill>
                <a:srgbClr val="000000"/>
              </a:solidFill>
              <a:latin typeface="Arial"/>
              <a:ea typeface="Arial"/>
              <a:cs typeface="Arial"/>
              <a:sym typeface="Arial"/>
            </a:endParaRPr>
          </a:p>
        </p:txBody>
      </p:sp>
      <p:pic>
        <p:nvPicPr>
          <p:cNvPr id="436" name="Google Shape;436;p70" descr="Adult listening in class"/>
          <p:cNvPicPr preferRelativeResize="0"/>
          <p:nvPr/>
        </p:nvPicPr>
        <p:blipFill rotWithShape="1">
          <a:blip r:embed="rId3">
            <a:alphaModFix/>
          </a:blip>
          <a:srcRect l="30085" t="1517" r="19933"/>
          <a:stretch/>
        </p:blipFill>
        <p:spPr>
          <a:xfrm>
            <a:off x="7170821" y="0"/>
            <a:ext cx="5021180" cy="6878656"/>
          </a:xfrm>
          <a:prstGeom prst="rect">
            <a:avLst/>
          </a:prstGeom>
          <a:noFill/>
          <a:ln>
            <a:noFill/>
          </a:ln>
        </p:spPr>
      </p:pic>
      <p:sp>
        <p:nvSpPr>
          <p:cNvPr id="437" name="Google Shape;437;p70"/>
          <p:cNvSpPr txBox="1"/>
          <p:nvPr/>
        </p:nvSpPr>
        <p:spPr>
          <a:xfrm>
            <a:off x="455315" y="234918"/>
            <a:ext cx="6486943"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Co CT daje dorosłym słuchaczom?</a:t>
            </a:r>
            <a:endParaRPr sz="2800" b="0" i="0" u="none" strike="noStrike" cap="none">
              <a:solidFill>
                <a:srgbClr val="000000"/>
              </a:solidFill>
              <a:latin typeface="Arial"/>
              <a:ea typeface="Arial"/>
              <a:cs typeface="Arial"/>
              <a:sym typeface="Arial"/>
            </a:endParaRPr>
          </a:p>
        </p:txBody>
      </p:sp>
      <p:sp>
        <p:nvSpPr>
          <p:cNvPr id="438" name="Google Shape;438;p70"/>
          <p:cNvSpPr txBox="1"/>
          <p:nvPr/>
        </p:nvSpPr>
        <p:spPr>
          <a:xfrm>
            <a:off x="455315" y="1100175"/>
            <a:ext cx="6258380" cy="403183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Myślenie komputerowe nie polega wyłącznie na umiejętności programowania. Dzięki temu procesowi uczenia się osoby dorosłe nabywają zestaw narzędzi, które pozwalają im wzmocnić umiejętności rozwiązywania problemów, projektowania i tworzenia projektów, wyrażania pomysłów, poprawy koncentracji i podejmowania świadomych decyzji.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W tym sensie dorośli słuchacze będą potrafili:</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Wzmocnić swoje umiejętności poznawcze i społeczno-emocjonalne, aby rozwiązywać codzienne problemy.</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Poprawić swoją kreatywność i wyobraźnię, aby odkrywać alternatywne rozwiązania różnych wyzwań.</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Umiejętności te są przydatne nie tylko w procesie uczenia się, ale można je również przenieść na inne obszary życia codziennego, takie jak zatrudnienie i współpraca.</a:t>
            </a:r>
            <a:endParaRPr sz="1600" b="0" i="0" u="none" strike="noStrike" cap="none">
              <a:solidFill>
                <a:srgbClr val="000000"/>
              </a:solidFill>
              <a:latin typeface="Arial"/>
              <a:ea typeface="Arial"/>
              <a:cs typeface="Arial"/>
              <a:sym typeface="Arial"/>
            </a:endParaRPr>
          </a:p>
        </p:txBody>
      </p:sp>
      <p:pic>
        <p:nvPicPr>
          <p:cNvPr id="439" name="Google Shape;439;p70" descr="Icono&#10;&#10;El contenido generado por IA puede ser incorrecto."/>
          <p:cNvPicPr preferRelativeResize="0"/>
          <p:nvPr/>
        </p:nvPicPr>
        <p:blipFill rotWithShape="1">
          <a:blip r:embed="rId4">
            <a:alphaModFix/>
          </a:blip>
          <a:srcRect/>
          <a:stretch/>
        </p:blipFill>
        <p:spPr>
          <a:xfrm>
            <a:off x="6462582" y="4846616"/>
            <a:ext cx="878006" cy="878006"/>
          </a:xfrm>
          <a:prstGeom prst="rect">
            <a:avLst/>
          </a:prstGeom>
          <a:noFill/>
          <a:ln>
            <a:noFill/>
          </a:ln>
        </p:spPr>
      </p:pic>
      <p:sp>
        <p:nvSpPr>
          <p:cNvPr id="440" name="Google Shape;440;p7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pic>
        <p:nvPicPr>
          <p:cNvPr id="447" name="Google Shape;447;p71"/>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448" name="Google Shape;448;p71"/>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CZĘŚĆ 3</a:t>
            </a:r>
            <a:endParaRPr>
              <a:latin typeface="Arial"/>
              <a:ea typeface="Arial"/>
              <a:cs typeface="Arial"/>
              <a:sym typeface="Arial"/>
            </a:endParaRPr>
          </a:p>
        </p:txBody>
      </p:sp>
      <p:sp>
        <p:nvSpPr>
          <p:cNvPr id="449" name="Google Shape;449;p71"/>
          <p:cNvSpPr txBox="1">
            <a:spLocks noGrp="1"/>
          </p:cNvSpPr>
          <p:nvPr>
            <p:ph type="body" idx="1"/>
          </p:nvPr>
        </p:nvSpPr>
        <p:spPr>
          <a:xfrm>
            <a:off x="7546848" y="3615661"/>
            <a:ext cx="3218688" cy="1248947"/>
          </a:xfrm>
          <a:prstGeom prst="rect">
            <a:avLst/>
          </a:prstGeom>
          <a:noFill/>
          <a:ln>
            <a:noFill/>
          </a:ln>
        </p:spPr>
        <p:txBody>
          <a:bodyPr spcFirstLastPara="1" wrap="square" lIns="91425" tIns="45700" rIns="91425" bIns="45700" anchor="t" anchorCtr="0">
            <a:noAutofit/>
          </a:bodyPr>
          <a:lstStyle/>
          <a:p>
            <a:pPr marL="457200" lvl="0" indent="-228600" algn="ctr" rtl="0">
              <a:lnSpc>
                <a:spcPct val="100000"/>
              </a:lnSpc>
              <a:spcBef>
                <a:spcPts val="1000"/>
              </a:spcBef>
              <a:spcAft>
                <a:spcPts val="0"/>
              </a:spcAft>
              <a:buClr>
                <a:schemeClr val="lt1"/>
              </a:buClr>
              <a:buSzPts val="1400"/>
              <a:buNone/>
            </a:pPr>
            <a:r>
              <a:rPr lang="en-US">
                <a:latin typeface="Arial"/>
                <a:ea typeface="Arial"/>
                <a:cs typeface="Arial"/>
                <a:sym typeface="Arial"/>
              </a:rPr>
              <a:t>Myślenie komputerowe, myślenie ludzkie i CT</a:t>
            </a:r>
            <a:endParaRPr/>
          </a:p>
        </p:txBody>
      </p:sp>
      <p:sp>
        <p:nvSpPr>
          <p:cNvPr id="450" name="Google Shape;450;p71"/>
          <p:cNvSpPr txBox="1"/>
          <p:nvPr/>
        </p:nvSpPr>
        <p:spPr>
          <a:xfrm>
            <a:off x="11116340" y="6443434"/>
            <a:ext cx="871868"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Gill Sans"/>
                <a:ea typeface="Gill Sans"/>
                <a:cs typeface="Gill Sans"/>
                <a:sym typeface="Gill Sans"/>
              </a:rPr>
              <a:t>18</a:t>
            </a:fld>
            <a:endParaRPr sz="900" b="0" i="0" u="none" strike="noStrike" cap="none">
              <a:solidFill>
                <a:srgbClr val="000000"/>
              </a:solidFill>
              <a:latin typeface="Gill Sans"/>
              <a:ea typeface="Gill Sans"/>
              <a:cs typeface="Gill Sans"/>
              <a:sym typeface="Gill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456"/>
        <p:cNvGrpSpPr/>
        <p:nvPr/>
      </p:nvGrpSpPr>
      <p:grpSpPr>
        <a:xfrm>
          <a:off x="0" y="0"/>
          <a:ext cx="0" cy="0"/>
          <a:chOff x="0" y="0"/>
          <a:chExt cx="0" cy="0"/>
        </a:xfrm>
      </p:grpSpPr>
      <p:sp>
        <p:nvSpPr>
          <p:cNvPr id="457" name="Google Shape;457;p7"/>
          <p:cNvSpPr txBox="1"/>
          <p:nvPr/>
        </p:nvSpPr>
        <p:spPr>
          <a:xfrm>
            <a:off x="599255" y="1677505"/>
            <a:ext cx="10993490" cy="107717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Komputery nie myślą ani nie czują tak jak my. Zamiast tego rozwiązują problemy, postępując zgodnie z jasnymi, logicznymi instrukcjami. Ich siła tkwi w szybkości, precyzji i zdolności do powtarzania tych samych czynności w dokładnie taki sam sposób za każdym razem. Zrozumienie zasad ich działania pomaga nam lepiej stosować zasady myślenia komputerowego.</a:t>
            </a:r>
            <a:endParaRPr sz="1600" b="0" i="0" u="none" strike="noStrike" cap="none">
              <a:solidFill>
                <a:srgbClr val="000000"/>
              </a:solidFill>
              <a:latin typeface="Arial"/>
              <a:ea typeface="Arial"/>
              <a:cs typeface="Arial"/>
              <a:sym typeface="Arial"/>
            </a:endParaRPr>
          </a:p>
        </p:txBody>
      </p:sp>
      <p:sp>
        <p:nvSpPr>
          <p:cNvPr id="458" name="Google Shape;458;p7"/>
          <p:cNvSpPr txBox="1"/>
          <p:nvPr/>
        </p:nvSpPr>
        <p:spPr>
          <a:xfrm>
            <a:off x="2473753" y="109728"/>
            <a:ext cx="7244494" cy="683565"/>
          </a:xfrm>
          <a:prstGeom prst="rect">
            <a:avLst/>
          </a:prstGeom>
          <a:noFill/>
          <a:ln>
            <a:noFill/>
          </a:ln>
        </p:spPr>
        <p:txBody>
          <a:bodyPr spcFirstLastPara="1" wrap="square" lIns="91425" tIns="45700" rIns="91425" bIns="45700" anchor="b" anchorCtr="0">
            <a:norm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Jak „myślą” komputery?</a:t>
            </a:r>
            <a:endParaRPr sz="2800" b="0" i="0" u="none" strike="noStrike" cap="none">
              <a:solidFill>
                <a:srgbClr val="000000"/>
              </a:solidFill>
              <a:latin typeface="Arial"/>
              <a:ea typeface="Arial"/>
              <a:cs typeface="Arial"/>
              <a:sym typeface="Arial"/>
            </a:endParaRPr>
          </a:p>
        </p:txBody>
      </p:sp>
      <p:sp>
        <p:nvSpPr>
          <p:cNvPr id="459" name="Google Shape;459;p7"/>
          <p:cNvSpPr/>
          <p:nvPr/>
        </p:nvSpPr>
        <p:spPr>
          <a:xfrm>
            <a:off x="720109" y="3070854"/>
            <a:ext cx="3053605" cy="2114507"/>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chemeClr val="lt1"/>
                </a:solidFill>
                <a:latin typeface="Arial"/>
                <a:ea typeface="Arial"/>
                <a:cs typeface="Arial"/>
                <a:sym typeface="Arial"/>
              </a:rPr>
              <a:t>Komputery wykorzystują energię elektryczną. Na najbardziej podstawowym poziomie wykorzystują one obecność (kodowaną jako 1) lub brak energii elektrycznej (kodowaną jako 0) w obwodzie, aby utworzyć prosty język składający się z dwóch cyfr, 0 i 1.</a:t>
            </a:r>
            <a:endParaRPr sz="1300" b="0" i="0" u="none" strike="noStrike" cap="none">
              <a:solidFill>
                <a:schemeClr val="lt1"/>
              </a:solidFill>
              <a:latin typeface="Arial"/>
              <a:ea typeface="Arial"/>
              <a:cs typeface="Arial"/>
              <a:sym typeface="Arial"/>
            </a:endParaRPr>
          </a:p>
        </p:txBody>
      </p:sp>
      <p:sp>
        <p:nvSpPr>
          <p:cNvPr id="460" name="Google Shape;460;p7"/>
          <p:cNvSpPr/>
          <p:nvPr/>
        </p:nvSpPr>
        <p:spPr>
          <a:xfrm>
            <a:off x="1171238" y="2865701"/>
            <a:ext cx="2151346" cy="42223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Włączanie i wyłączanie zasilania</a:t>
            </a:r>
            <a:endParaRPr sz="1400" b="0" i="0" u="none" strike="noStrike" cap="none">
              <a:solidFill>
                <a:srgbClr val="000000"/>
              </a:solidFill>
              <a:latin typeface="Arial"/>
              <a:ea typeface="Arial"/>
              <a:cs typeface="Arial"/>
              <a:sym typeface="Arial"/>
            </a:endParaRPr>
          </a:p>
        </p:txBody>
      </p:sp>
      <p:sp>
        <p:nvSpPr>
          <p:cNvPr id="461" name="Google Shape;461;p7"/>
          <p:cNvSpPr/>
          <p:nvPr/>
        </p:nvSpPr>
        <p:spPr>
          <a:xfrm>
            <a:off x="4569198" y="3070854"/>
            <a:ext cx="3053605" cy="2114507"/>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chemeClr val="lt1"/>
                </a:solidFill>
                <a:latin typeface="Arial"/>
                <a:ea typeface="Arial"/>
                <a:cs typeface="Arial"/>
                <a:sym typeface="Arial"/>
              </a:rPr>
              <a:t>Zbiór cyfr 0 i 1 nazywany jest kodem binarnym. Komputery używają tego kodu do przetwarzania i przechowywania danych. Wszystko, z czym użytkownik ma kontakt na komputerze, takie jak tekst, obrazy lub filmy, jest rozkładane na cyfry 0 i 1.</a:t>
            </a:r>
            <a:endParaRPr sz="1300" b="0" i="0" u="none" strike="noStrike" cap="none">
              <a:solidFill>
                <a:srgbClr val="000000"/>
              </a:solidFill>
              <a:latin typeface="Arial"/>
              <a:ea typeface="Arial"/>
              <a:cs typeface="Arial"/>
              <a:sym typeface="Arial"/>
            </a:endParaRPr>
          </a:p>
        </p:txBody>
      </p:sp>
      <p:sp>
        <p:nvSpPr>
          <p:cNvPr id="462" name="Google Shape;462;p7"/>
          <p:cNvSpPr/>
          <p:nvPr/>
        </p:nvSpPr>
        <p:spPr>
          <a:xfrm>
            <a:off x="5020327" y="2865701"/>
            <a:ext cx="2151346" cy="42223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Kod binarny, język komputerów</a:t>
            </a:r>
            <a:endParaRPr sz="1400" b="0" i="0" u="none" strike="noStrike" cap="none">
              <a:solidFill>
                <a:srgbClr val="000000"/>
              </a:solidFill>
              <a:latin typeface="Arial"/>
              <a:ea typeface="Arial"/>
              <a:cs typeface="Arial"/>
              <a:sym typeface="Arial"/>
            </a:endParaRPr>
          </a:p>
        </p:txBody>
      </p:sp>
      <p:sp>
        <p:nvSpPr>
          <p:cNvPr id="463" name="Google Shape;463;p7"/>
          <p:cNvSpPr/>
          <p:nvPr/>
        </p:nvSpPr>
        <p:spPr>
          <a:xfrm>
            <a:off x="8418286" y="3070854"/>
            <a:ext cx="3121706" cy="2114507"/>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US" sz="1300" b="0" i="0" u="none" strike="noStrike" cap="none">
                <a:solidFill>
                  <a:schemeClr val="lt1"/>
                </a:solidFill>
                <a:latin typeface="Arial"/>
                <a:ea typeface="Arial"/>
                <a:cs typeface="Arial"/>
                <a:sym typeface="Arial"/>
              </a:rPr>
              <a:t>Komputery wykorzystują bramki logiczne (AND, OR, NOT) do podejmowania decyzji. Bramki te kontrolują przepływ danych na podstawie danych wejściowych w postaci binarnej, umożliwiając komputerowi wydajne wykonywanie poleceń i realizację złożonych zadań za pomocą prostych operacji.</a:t>
            </a:r>
            <a:endParaRPr sz="1300" b="0" i="0" u="none" strike="noStrike" cap="none">
              <a:solidFill>
                <a:srgbClr val="000000"/>
              </a:solidFill>
              <a:latin typeface="Arial"/>
              <a:ea typeface="Arial"/>
              <a:cs typeface="Arial"/>
              <a:sym typeface="Arial"/>
            </a:endParaRPr>
          </a:p>
        </p:txBody>
      </p:sp>
      <p:sp>
        <p:nvSpPr>
          <p:cNvPr id="464" name="Google Shape;464;p7"/>
          <p:cNvSpPr/>
          <p:nvPr/>
        </p:nvSpPr>
        <p:spPr>
          <a:xfrm>
            <a:off x="8869415" y="2865701"/>
            <a:ext cx="2151346" cy="42223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Bramki logiczne i decyzje</a:t>
            </a:r>
            <a:endParaRPr sz="1400" b="0" i="0" u="none" strike="noStrike" cap="none">
              <a:solidFill>
                <a:srgbClr val="000000"/>
              </a:solidFill>
              <a:latin typeface="Arial"/>
              <a:ea typeface="Arial"/>
              <a:cs typeface="Arial"/>
              <a:sym typeface="Arial"/>
            </a:endParaRPr>
          </a:p>
        </p:txBody>
      </p:sp>
      <p:sp>
        <p:nvSpPr>
          <p:cNvPr id="465" name="Google Shape;465;p7"/>
          <p:cNvSpPr txBox="1"/>
          <p:nvPr/>
        </p:nvSpPr>
        <p:spPr>
          <a:xfrm>
            <a:off x="689429" y="5393998"/>
            <a:ext cx="8425542"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Tak jak komputery działają według logicznych sekwencji, </a:t>
            </a:r>
            <a:r>
              <a:rPr lang="en-US" sz="1600" b="1" i="0" u="none" strike="noStrike" cap="none">
                <a:solidFill>
                  <a:srgbClr val="000000"/>
                </a:solidFill>
                <a:latin typeface="Arial"/>
                <a:ea typeface="Arial"/>
                <a:cs typeface="Arial"/>
                <a:sym typeface="Arial"/>
              </a:rPr>
              <a:t>myślenie komputerowe pomaga nam rozwiązywać problemy przy użyciu podobnych zasad</a:t>
            </a:r>
            <a:r>
              <a:rPr lang="en-US" sz="1600" b="0" i="0" u="none" strike="noStrike" cap="none">
                <a:solidFill>
                  <a:srgbClr val="000000"/>
                </a:solidFill>
                <a:latin typeface="Arial"/>
                <a:ea typeface="Arial"/>
                <a:cs typeface="Arial"/>
                <a:sym typeface="Arial"/>
              </a:rPr>
              <a:t>. Ale co z nami, jak myślimy i przetwarzamy informacje?</a:t>
            </a:r>
            <a:endParaRPr sz="1400" b="0" i="0" u="none" strike="noStrike" cap="none">
              <a:solidFill>
                <a:srgbClr val="000000"/>
              </a:solidFill>
              <a:latin typeface="Arial"/>
              <a:ea typeface="Arial"/>
              <a:cs typeface="Arial"/>
              <a:sym typeface="Arial"/>
            </a:endParaRPr>
          </a:p>
        </p:txBody>
      </p:sp>
      <p:pic>
        <p:nvPicPr>
          <p:cNvPr id="466" name="Google Shape;466;p7" descr="Calendario&#10;&#10;El contenido generado por IA puede ser incorrecto."/>
          <p:cNvPicPr preferRelativeResize="0"/>
          <p:nvPr/>
        </p:nvPicPr>
        <p:blipFill rotWithShape="1">
          <a:blip r:embed="rId3">
            <a:alphaModFix/>
          </a:blip>
          <a:srcRect/>
          <a:stretch/>
        </p:blipFill>
        <p:spPr>
          <a:xfrm>
            <a:off x="9391505" y="5314606"/>
            <a:ext cx="1374031" cy="1382087"/>
          </a:xfrm>
          <a:prstGeom prst="rect">
            <a:avLst/>
          </a:prstGeom>
          <a:noFill/>
          <a:ln>
            <a:noFill/>
          </a:ln>
        </p:spPr>
      </p:pic>
      <p:sp>
        <p:nvSpPr>
          <p:cNvPr id="467" name="Google Shape;467;p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19</a:t>
            </a:fld>
            <a:endParaRPr/>
          </a:p>
        </p:txBody>
      </p:sp>
      <p:sp>
        <p:nvSpPr>
          <p:cNvPr id="468" name="Google Shape;468;p7"/>
          <p:cNvSpPr txBox="1"/>
          <p:nvPr/>
        </p:nvSpPr>
        <p:spPr>
          <a:xfrm>
            <a:off x="603240" y="859237"/>
            <a:ext cx="10887984" cy="83095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Teraz, gdy zdefiniowaliśmy myślenie komputerowe, zbadaliśmy jego podstawowe cechy i znaczenie, przyjrzyjmy się bliżej, jak „myślą” komputery i jak wygląda to w porównaniu z tym, jak my ludzie, przetwarzamy i rozwiązujemy problemy.</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474"/>
        <p:cNvGrpSpPr/>
        <p:nvPr/>
      </p:nvGrpSpPr>
      <p:grpSpPr>
        <a:xfrm>
          <a:off x="0" y="0"/>
          <a:ext cx="0" cy="0"/>
          <a:chOff x="0" y="0"/>
          <a:chExt cx="0" cy="0"/>
        </a:xfrm>
      </p:grpSpPr>
      <p:sp>
        <p:nvSpPr>
          <p:cNvPr id="475" name="Google Shape;475;p72"/>
          <p:cNvSpPr txBox="1"/>
          <p:nvPr/>
        </p:nvSpPr>
        <p:spPr>
          <a:xfrm>
            <a:off x="689429" y="1397165"/>
            <a:ext cx="10813143" cy="83099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Ludzkie myślenie jest znacznie bardziej elastyczne i kreatywne niż logika komputera. Nasze mózgi nie opierają się na kodzie binarnym lub poleceniach krok po kroku. Zamiast tego uczymy się, odczuwamy, dostosowujemy i podejmujemy decyzje pod wpływem emocji i doświadczenia.</a:t>
            </a:r>
            <a:endParaRPr sz="1600" b="0" i="0" u="none" strike="noStrike" cap="none">
              <a:solidFill>
                <a:srgbClr val="000000"/>
              </a:solidFill>
              <a:latin typeface="Arial"/>
              <a:ea typeface="Arial"/>
              <a:cs typeface="Arial"/>
              <a:sym typeface="Arial"/>
            </a:endParaRPr>
          </a:p>
        </p:txBody>
      </p:sp>
      <p:sp>
        <p:nvSpPr>
          <p:cNvPr id="476" name="Google Shape;476;p72"/>
          <p:cNvSpPr txBox="1"/>
          <p:nvPr/>
        </p:nvSpPr>
        <p:spPr>
          <a:xfrm>
            <a:off x="2473753" y="448171"/>
            <a:ext cx="7244494" cy="683565"/>
          </a:xfrm>
          <a:prstGeom prst="rect">
            <a:avLst/>
          </a:prstGeom>
          <a:noFill/>
          <a:ln>
            <a:noFill/>
          </a:ln>
        </p:spPr>
        <p:txBody>
          <a:bodyPr spcFirstLastPara="1" wrap="square" lIns="91425" tIns="45700" rIns="91425" bIns="45700" anchor="b" anchorCtr="0">
            <a:normAutofit/>
          </a:bodyPr>
          <a:lstStyle/>
          <a:p>
            <a:pPr marL="0" marR="0" lvl="0" indent="0" algn="ctr" rtl="0">
              <a:lnSpc>
                <a:spcPct val="100000"/>
              </a:lnSpc>
              <a:spcBef>
                <a:spcPts val="0"/>
              </a:spcBef>
              <a:spcAft>
                <a:spcPts val="0"/>
              </a:spcAft>
              <a:buClr>
                <a:schemeClr val="dk2"/>
              </a:buClr>
              <a:buSzPts val="1680"/>
              <a:buFont typeface="Arial"/>
              <a:buNone/>
            </a:pPr>
            <a:r>
              <a:rPr lang="en-US" sz="2800" b="1" i="0" u="none" strike="noStrike" cap="none">
                <a:solidFill>
                  <a:schemeClr val="dk1"/>
                </a:solidFill>
                <a:latin typeface="Arial"/>
                <a:ea typeface="Arial"/>
                <a:cs typeface="Arial"/>
                <a:sym typeface="Arial"/>
              </a:rPr>
              <a:t> Jak “myślą” ludzie?</a:t>
            </a:r>
            <a:endParaRPr sz="2800" b="1" i="0" u="none" strike="noStrike" cap="none">
              <a:solidFill>
                <a:schemeClr val="dk1"/>
              </a:solidFill>
              <a:latin typeface="Sorts Mill Goudy"/>
              <a:ea typeface="Sorts Mill Goudy"/>
              <a:cs typeface="Sorts Mill Goudy"/>
              <a:sym typeface="Sorts Mill Goudy"/>
            </a:endParaRPr>
          </a:p>
        </p:txBody>
      </p:sp>
      <p:sp>
        <p:nvSpPr>
          <p:cNvPr id="477" name="Google Shape;477;p72"/>
          <p:cNvSpPr/>
          <p:nvPr/>
        </p:nvSpPr>
        <p:spPr>
          <a:xfrm>
            <a:off x="720109" y="2729478"/>
            <a:ext cx="3053605" cy="1986503"/>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300" b="0" i="0" u="none" strike="noStrike" cap="none">
                <a:solidFill>
                  <a:schemeClr val="lt1"/>
                </a:solidFill>
                <a:latin typeface="Arial"/>
                <a:ea typeface="Arial"/>
                <a:cs typeface="Arial"/>
                <a:sym typeface="Arial"/>
              </a:rPr>
              <a:t>Ludzki mózg zawiera około 80-100 miliardów neuronów. Komórki te wysyłają do siebie sygnały, które pomagają nam myśleć, poruszać się, czuć i zapamiętywać.</a:t>
            </a:r>
            <a:endParaRPr sz="1300" b="0" i="0" u="none" strike="noStrike" cap="none">
              <a:solidFill>
                <a:srgbClr val="000000"/>
              </a:solidFill>
              <a:latin typeface="Arial"/>
              <a:ea typeface="Arial"/>
              <a:cs typeface="Arial"/>
              <a:sym typeface="Arial"/>
            </a:endParaRPr>
          </a:p>
        </p:txBody>
      </p:sp>
      <p:sp>
        <p:nvSpPr>
          <p:cNvPr id="478" name="Google Shape;478;p72"/>
          <p:cNvSpPr/>
          <p:nvPr/>
        </p:nvSpPr>
        <p:spPr>
          <a:xfrm>
            <a:off x="1171238" y="2524325"/>
            <a:ext cx="2151346" cy="42223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Struktura mózgu</a:t>
            </a:r>
            <a:endParaRPr sz="1400" b="1" i="0" u="none" strike="noStrike" cap="none">
              <a:solidFill>
                <a:schemeClr val="dk1"/>
              </a:solidFill>
              <a:latin typeface="Arial"/>
              <a:ea typeface="Arial"/>
              <a:cs typeface="Arial"/>
              <a:sym typeface="Arial"/>
            </a:endParaRPr>
          </a:p>
        </p:txBody>
      </p:sp>
      <p:sp>
        <p:nvSpPr>
          <p:cNvPr id="479" name="Google Shape;479;p72"/>
          <p:cNvSpPr/>
          <p:nvPr/>
        </p:nvSpPr>
        <p:spPr>
          <a:xfrm>
            <a:off x="4569198" y="2729478"/>
            <a:ext cx="3053605" cy="1986503"/>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300" b="0" i="0" u="none" strike="noStrike" cap="none">
                <a:solidFill>
                  <a:schemeClr val="lt1"/>
                </a:solidFill>
                <a:latin typeface="Arial"/>
                <a:ea typeface="Arial"/>
                <a:cs typeface="Arial"/>
                <a:sym typeface="Arial"/>
              </a:rPr>
              <a:t>Neurony tworzą połączenia zwane sieciami neuronowymi. Im częściej korzystamy z określonych ścieżek, tym stają się one silniejsze. W ten sposób uczymy się i rozwijamy nowe nawyki lub umiejętności.</a:t>
            </a:r>
            <a:endParaRPr sz="1300" b="0" i="0" u="none" strike="noStrike" cap="none">
              <a:solidFill>
                <a:srgbClr val="000000"/>
              </a:solidFill>
              <a:latin typeface="Arial"/>
              <a:ea typeface="Arial"/>
              <a:cs typeface="Arial"/>
              <a:sym typeface="Arial"/>
            </a:endParaRPr>
          </a:p>
        </p:txBody>
      </p:sp>
      <p:sp>
        <p:nvSpPr>
          <p:cNvPr id="480" name="Google Shape;480;p72"/>
          <p:cNvSpPr/>
          <p:nvPr/>
        </p:nvSpPr>
        <p:spPr>
          <a:xfrm>
            <a:off x="5020327" y="2524325"/>
            <a:ext cx="2151346" cy="42223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Sieci neuronowe</a:t>
            </a:r>
            <a:endParaRPr sz="1400" b="1" i="0" u="none" strike="noStrike" cap="none">
              <a:solidFill>
                <a:schemeClr val="dk1"/>
              </a:solidFill>
              <a:latin typeface="Arial"/>
              <a:ea typeface="Arial"/>
              <a:cs typeface="Arial"/>
              <a:sym typeface="Arial"/>
            </a:endParaRPr>
          </a:p>
        </p:txBody>
      </p:sp>
      <p:sp>
        <p:nvSpPr>
          <p:cNvPr id="481" name="Google Shape;481;p72"/>
          <p:cNvSpPr/>
          <p:nvPr/>
        </p:nvSpPr>
        <p:spPr>
          <a:xfrm>
            <a:off x="8418286" y="2729478"/>
            <a:ext cx="3053605" cy="1986503"/>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300" b="0" i="0" u="none" strike="noStrike" cap="none">
                <a:solidFill>
                  <a:schemeClr val="lt1"/>
                </a:solidFill>
                <a:latin typeface="Arial"/>
                <a:ea typeface="Arial"/>
                <a:cs typeface="Arial"/>
                <a:sym typeface="Arial"/>
              </a:rPr>
              <a:t>Nadal nie jest pewne, w jaki sposób mózg faktycznie przyjmuje pomysły i łączy je na nowe sposoby, tworząc nowe myśli.</a:t>
            </a:r>
            <a:endParaRPr sz="1300" b="0" i="0" u="none" strike="noStrike" cap="none">
              <a:solidFill>
                <a:srgbClr val="000000"/>
              </a:solidFill>
              <a:latin typeface="Arial"/>
              <a:ea typeface="Arial"/>
              <a:cs typeface="Arial"/>
              <a:sym typeface="Arial"/>
            </a:endParaRPr>
          </a:p>
        </p:txBody>
      </p:sp>
      <p:sp>
        <p:nvSpPr>
          <p:cNvPr id="482" name="Google Shape;482;p72"/>
          <p:cNvSpPr/>
          <p:nvPr/>
        </p:nvSpPr>
        <p:spPr>
          <a:xfrm>
            <a:off x="8869415" y="2524325"/>
            <a:ext cx="2151346" cy="42223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Ludzkie zdolności poznawcze</a:t>
            </a:r>
            <a:endParaRPr sz="1400" b="1" i="0" u="none" strike="noStrike" cap="none">
              <a:solidFill>
                <a:schemeClr val="dk1"/>
              </a:solidFill>
              <a:latin typeface="Arial"/>
              <a:ea typeface="Arial"/>
              <a:cs typeface="Arial"/>
              <a:sym typeface="Arial"/>
            </a:endParaRPr>
          </a:p>
        </p:txBody>
      </p:sp>
      <p:sp>
        <p:nvSpPr>
          <p:cNvPr id="483" name="Google Shape;483;p72"/>
          <p:cNvSpPr txBox="1"/>
          <p:nvPr/>
        </p:nvSpPr>
        <p:spPr>
          <a:xfrm>
            <a:off x="689429" y="5071701"/>
            <a:ext cx="8630700" cy="10773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Zrozumienie, w jaki sposób zarówno komputery, jak i ludzie podchodzą do rozwiązywania problemów, pomaga nam </a:t>
            </a:r>
            <a:r>
              <a:rPr lang="en-US" sz="1600" b="1" i="0" u="none" strike="noStrike" cap="none">
                <a:solidFill>
                  <a:srgbClr val="000000"/>
                </a:solidFill>
                <a:latin typeface="Arial"/>
                <a:ea typeface="Arial"/>
                <a:cs typeface="Arial"/>
                <a:sym typeface="Arial"/>
              </a:rPr>
              <a:t>dostrzec moc myślenia komputacyjnego.</a:t>
            </a:r>
            <a:r>
              <a:rPr lang="en-US" sz="1600" b="0" i="0" u="none" strike="noStrike" cap="none">
                <a:solidFill>
                  <a:srgbClr val="000000"/>
                </a:solidFill>
                <a:latin typeface="Arial"/>
                <a:ea typeface="Arial"/>
                <a:cs typeface="Arial"/>
                <a:sym typeface="Arial"/>
              </a:rPr>
              <a:t> Teraz porównajmy te dwa podejścia i zbadajmy, w jaki sposób te różnice mogą pomóc nam w projektowaniu lepszych doświadczeń edukacyjnych.</a:t>
            </a:r>
            <a:endParaRPr sz="1600" b="0" i="0" u="none" strike="noStrike" cap="none">
              <a:solidFill>
                <a:srgbClr val="000000"/>
              </a:solidFill>
              <a:latin typeface="Arial"/>
              <a:ea typeface="Arial"/>
              <a:cs typeface="Arial"/>
              <a:sym typeface="Arial"/>
            </a:endParaRPr>
          </a:p>
        </p:txBody>
      </p:sp>
      <p:pic>
        <p:nvPicPr>
          <p:cNvPr id="484" name="Google Shape;484;p72" descr="Icono&#10;&#10;El contenido generado por IA puede ser incorrecto."/>
          <p:cNvPicPr preferRelativeResize="0"/>
          <p:nvPr/>
        </p:nvPicPr>
        <p:blipFill rotWithShape="1">
          <a:blip r:embed="rId3">
            <a:alphaModFix/>
          </a:blip>
          <a:srcRect/>
          <a:stretch/>
        </p:blipFill>
        <p:spPr>
          <a:xfrm>
            <a:off x="9497636" y="4928439"/>
            <a:ext cx="1302514" cy="1274126"/>
          </a:xfrm>
          <a:prstGeom prst="rect">
            <a:avLst/>
          </a:prstGeom>
          <a:noFill/>
          <a:ln>
            <a:noFill/>
          </a:ln>
        </p:spPr>
      </p:pic>
      <p:sp>
        <p:nvSpPr>
          <p:cNvPr id="485" name="Google Shape;485;p7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490"/>
        <p:cNvGrpSpPr/>
        <p:nvPr/>
      </p:nvGrpSpPr>
      <p:grpSpPr>
        <a:xfrm>
          <a:off x="0" y="0"/>
          <a:ext cx="0" cy="0"/>
          <a:chOff x="0" y="0"/>
          <a:chExt cx="0" cy="0"/>
        </a:xfrm>
      </p:grpSpPr>
      <p:sp>
        <p:nvSpPr>
          <p:cNvPr id="491" name="Google Shape;491;p7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21</a:t>
            </a:fld>
            <a:endParaRPr/>
          </a:p>
        </p:txBody>
      </p:sp>
      <p:sp>
        <p:nvSpPr>
          <p:cNvPr id="492" name="Google Shape;492;p73"/>
          <p:cNvSpPr txBox="1"/>
          <p:nvPr/>
        </p:nvSpPr>
        <p:spPr>
          <a:xfrm>
            <a:off x="1605863" y="229734"/>
            <a:ext cx="8980273" cy="683565"/>
          </a:xfrm>
          <a:prstGeom prst="rect">
            <a:avLst/>
          </a:prstGeom>
          <a:noFill/>
          <a:ln>
            <a:noFill/>
          </a:ln>
        </p:spPr>
        <p:txBody>
          <a:bodyPr spcFirstLastPara="1" wrap="square" lIns="91425" tIns="45700" rIns="91425" bIns="45700" anchor="b" anchorCtr="0">
            <a:normAutofit/>
          </a:bodyPr>
          <a:lstStyle/>
          <a:p>
            <a:pPr marL="0" marR="0" lvl="0" indent="0" algn="ctr" rtl="0">
              <a:lnSpc>
                <a:spcPct val="100000"/>
              </a:lnSpc>
              <a:spcBef>
                <a:spcPts val="0"/>
              </a:spcBef>
              <a:spcAft>
                <a:spcPts val="0"/>
              </a:spcAft>
              <a:buClr>
                <a:schemeClr val="dk2"/>
              </a:buClr>
              <a:buSzPts val="1680"/>
              <a:buFont typeface="Arial"/>
              <a:buNone/>
            </a:pPr>
            <a:r>
              <a:rPr lang="en-US" sz="2800" b="1" i="0" u="none" strike="noStrike" cap="none">
                <a:solidFill>
                  <a:schemeClr val="dk1"/>
                </a:solidFill>
                <a:latin typeface="Arial"/>
                <a:ea typeface="Arial"/>
                <a:cs typeface="Arial"/>
                <a:sym typeface="Arial"/>
              </a:rPr>
              <a:t>Jak myślą komputery i ludzie? Porównanie</a:t>
            </a:r>
            <a:endParaRPr sz="2800" b="1" i="0" u="none" strike="noStrike" cap="none">
              <a:solidFill>
                <a:schemeClr val="dk1"/>
              </a:solidFill>
              <a:latin typeface="Sorts Mill Goudy"/>
              <a:ea typeface="Sorts Mill Goudy"/>
              <a:cs typeface="Sorts Mill Goudy"/>
              <a:sym typeface="Sorts Mill Goudy"/>
            </a:endParaRPr>
          </a:p>
        </p:txBody>
      </p:sp>
      <p:sp>
        <p:nvSpPr>
          <p:cNvPr id="493" name="Google Shape;493;p73"/>
          <p:cNvSpPr txBox="1"/>
          <p:nvPr/>
        </p:nvSpPr>
        <p:spPr>
          <a:xfrm>
            <a:off x="689399" y="978142"/>
            <a:ext cx="10341767" cy="10773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Zrozumienie sposobu myślenia komputerów i ludzi pomaga nam docenić, dlaczego myślenie komputacyjne jest tak potężnym narzędziem. Podczas gdy komputery polegają na logice i strukturze, ludzkie myślenie wnosi elastyczność i kreatywność. Oba te elementy mają swoje mocne strony, a ich połączenie może prowadzić do lepszego rozwiązywania problemów.</a:t>
            </a:r>
            <a:endParaRPr sz="1600" b="0" i="0" u="none" strike="noStrike" cap="none">
              <a:solidFill>
                <a:srgbClr val="000000"/>
              </a:solidFill>
              <a:latin typeface="Arial"/>
              <a:ea typeface="Arial"/>
              <a:cs typeface="Arial"/>
              <a:sym typeface="Arial"/>
            </a:endParaRPr>
          </a:p>
        </p:txBody>
      </p:sp>
      <p:sp>
        <p:nvSpPr>
          <p:cNvPr id="494" name="Google Shape;494;p73"/>
          <p:cNvSpPr txBox="1"/>
          <p:nvPr/>
        </p:nvSpPr>
        <p:spPr>
          <a:xfrm>
            <a:off x="689399" y="5109148"/>
            <a:ext cx="10813200" cy="58473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Myślenie komputacyjne łączy te dwa światy: uczy nas podchodzić do problemów jak komputer (jasno, logicznie, strukturalnie), jednocześnie wykorzystując ludzką zdolność do adaptacji, uczenia się i innowacji.</a:t>
            </a:r>
            <a:endParaRPr sz="1600" b="0" i="0" u="none" strike="noStrike" cap="none">
              <a:solidFill>
                <a:srgbClr val="000000"/>
              </a:solidFill>
              <a:latin typeface="Arial"/>
              <a:ea typeface="Arial"/>
              <a:cs typeface="Arial"/>
              <a:sym typeface="Arial"/>
            </a:endParaRPr>
          </a:p>
        </p:txBody>
      </p:sp>
      <p:graphicFrame>
        <p:nvGraphicFramePr>
          <p:cNvPr id="495" name="Google Shape;495;p73"/>
          <p:cNvGraphicFramePr/>
          <p:nvPr/>
        </p:nvGraphicFramePr>
        <p:xfrm>
          <a:off x="2031999" y="2134955"/>
          <a:ext cx="3000000" cy="3000000"/>
        </p:xfrm>
        <a:graphic>
          <a:graphicData uri="http://schemas.openxmlformats.org/drawingml/2006/table">
            <a:tbl>
              <a:tblPr firstRow="1" bandRow="1">
                <a:noFill/>
                <a:tableStyleId>{BECCD469-C8EE-49AF-905E-CE1FC7EEE65D}</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50">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Komputery</a:t>
                      </a:r>
                      <a:endParaRPr sz="1400" u="none" strike="noStrike" cap="none"/>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67887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Ludzie</a:t>
                      </a:r>
                      <a:endParaRPr sz="1400" u="none" strike="noStrike" cap="none"/>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678877"/>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400"/>
                        <a:buFont typeface="Arial"/>
                        <a:buNone/>
                      </a:pPr>
                      <a:r>
                        <a:rPr lang="en-US" sz="1300" u="none" strike="noStrike" cap="none"/>
                        <a:t>Postępują zgodnie ze ścisłymi instrukcjami krok po kroku</a:t>
                      </a:r>
                      <a:endParaRPr sz="1300" u="none" strike="noStrike" cap="none"/>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300" u="none" strike="noStrike" cap="none"/>
                        <a:t>Potrafią dostosować kroki lub zmienić podejście w trakcie procesu</a:t>
                      </a:r>
                      <a:endParaRPr sz="1300" u="none" strike="noStrike" cap="none">
                        <a:latin typeface="Arial"/>
                        <a:ea typeface="Arial"/>
                        <a:cs typeface="Arial"/>
                        <a:sym typeface="Aria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400"/>
                        <a:buFont typeface="Arial"/>
                        <a:buNone/>
                      </a:pPr>
                      <a:r>
                        <a:rPr lang="en-US" sz="1300" u="none" strike="noStrike" cap="none"/>
                        <a:t>Używają języka binarnego (0 i 1) do przetwarzania danych</a:t>
                      </a:r>
                      <a:endParaRPr sz="1300" u="none" strike="noStrike" cap="none">
                        <a:latin typeface="Arial"/>
                        <a:ea typeface="Arial"/>
                        <a:cs typeface="Arial"/>
                        <a:sym typeface="Aria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300" u="none" strike="noStrike" cap="none"/>
                        <a:t>Używają języka, emocji, intuicji i doświadczenia</a:t>
                      </a:r>
                      <a:endParaRPr sz="1300" b="0" i="0" u="none" strike="noStrike" cap="none">
                        <a:solidFill>
                          <a:schemeClr val="dk1"/>
                        </a:solidFill>
                        <a:latin typeface="Arial"/>
                        <a:ea typeface="Arial"/>
                        <a:cs typeface="Arial"/>
                        <a:sym typeface="Arial"/>
                      </a:endParaRP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400"/>
                        <a:buFont typeface="Arial"/>
                        <a:buNone/>
                      </a:pPr>
                      <a:r>
                        <a:rPr lang="en-US" sz="1300" u="none" strike="noStrike" cap="none"/>
                        <a:t>Podejmują decyzje w oparciu o bramki logiczne</a:t>
                      </a:r>
                      <a:endParaRPr sz="1300" u="none" strike="noStrike" cap="none">
                        <a:latin typeface="Arial"/>
                        <a:ea typeface="Arial"/>
                        <a:cs typeface="Arial"/>
                        <a:sym typeface="Aria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300" u="none" strike="noStrike" cap="none"/>
                        <a:t>Podejmują decyzje w oparciu o logikę i uczucia/kontekst</a:t>
                      </a:r>
                      <a:endParaRPr sz="1300" u="none" strike="noStrike" cap="none">
                        <a:latin typeface="Arial"/>
                        <a:ea typeface="Arial"/>
                        <a:cs typeface="Arial"/>
                        <a:sym typeface="Aria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4016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Wyciągają wnioski z doświadczeń i zmieniają zachowanie</a:t>
                      </a:r>
                      <a:endParaRPr sz="1400" u="none" strike="noStrike" cap="none"/>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Wyciągają wnioski z doświadczeń i zmieniają zachowanie</a:t>
                      </a:r>
                      <a:endParaRPr sz="1400" u="none" strike="noStrike" cap="none"/>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400"/>
                        <a:buFont typeface="Arial"/>
                        <a:buNone/>
                      </a:pPr>
                      <a:r>
                        <a:rPr lang="en-US" sz="1300" u="none" strike="noStrike" cap="none"/>
                        <a:t>Nie „rozumieją” tego, co robią</a:t>
                      </a:r>
                      <a:endParaRPr sz="1300" u="none" strike="noStrike" cap="none">
                        <a:latin typeface="Arial"/>
                        <a:ea typeface="Arial"/>
                        <a:cs typeface="Arial"/>
                        <a:sym typeface="Aria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300" u="none" strike="noStrike" cap="none"/>
                        <a:t>Myślą, korzystają z wyobraźni i tworzą nowe koncepcje</a:t>
                      </a:r>
                      <a:endParaRPr sz="1300" u="none" strike="noStrike" cap="none">
                        <a:latin typeface="Arial"/>
                        <a:ea typeface="Arial"/>
                        <a:cs typeface="Arial"/>
                        <a:sym typeface="Aria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496" name="Google Shape;496;p73"/>
          <p:cNvSpPr/>
          <p:nvPr/>
        </p:nvSpPr>
        <p:spPr>
          <a:xfrm>
            <a:off x="765847" y="5828296"/>
            <a:ext cx="10660306" cy="719645"/>
          </a:xfrm>
          <a:prstGeom prst="rect">
            <a:avLst/>
          </a:prstGeom>
          <a:solidFill>
            <a:srgbClr val="678877"/>
          </a:solidFill>
          <a:ln>
            <a:noFill/>
          </a:ln>
        </p:spPr>
        <p:txBody>
          <a:bodyPr spcFirstLastPara="1" wrap="square" lIns="91425" tIns="45700" rIns="756000" bIns="45700"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400" b="0" i="0" u="none" strike="noStrike" cap="none">
                <a:solidFill>
                  <a:schemeClr val="lt1"/>
                </a:solidFill>
                <a:latin typeface="Arial"/>
                <a:ea typeface="Arial"/>
                <a:cs typeface="Arial"/>
                <a:sym typeface="Arial"/>
              </a:rPr>
              <a:t>Teraz, gdy przyjrzeliśmy się, w jaki sposób komputery i ludzie myślą inaczej, nadszedł czas, aby wyjaśnić ważne rozróżnienie, które  poprowadzi nas przez całą strukturę modułu: różnica między myśleniem komputacyjnym a programowaniem.</a:t>
            </a:r>
            <a:endParaRPr sz="1400" b="0" i="0" u="none" strike="noStrike" cap="none">
              <a:solidFill>
                <a:schemeClr val="lt1"/>
              </a:solidFill>
              <a:latin typeface="Arial"/>
              <a:ea typeface="Arial"/>
              <a:cs typeface="Arial"/>
              <a:sym typeface="Arial"/>
            </a:endParaRPr>
          </a:p>
        </p:txBody>
      </p:sp>
      <p:pic>
        <p:nvPicPr>
          <p:cNvPr id="497" name="Google Shape;497;p73" descr="Dibujo de mujer con la boca abierta&#10;&#10;El contenido generado por IA puede ser incorrecto."/>
          <p:cNvPicPr preferRelativeResize="0"/>
          <p:nvPr/>
        </p:nvPicPr>
        <p:blipFill rotWithShape="1">
          <a:blip r:embed="rId3">
            <a:alphaModFix/>
          </a:blip>
          <a:srcRect/>
          <a:stretch/>
        </p:blipFill>
        <p:spPr>
          <a:xfrm>
            <a:off x="10333024" y="5359060"/>
            <a:ext cx="1498940" cy="149894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502"/>
        <p:cNvGrpSpPr/>
        <p:nvPr/>
      </p:nvGrpSpPr>
      <p:grpSpPr>
        <a:xfrm>
          <a:off x="0" y="0"/>
          <a:ext cx="0" cy="0"/>
          <a:chOff x="0" y="0"/>
          <a:chExt cx="0" cy="0"/>
        </a:xfrm>
      </p:grpSpPr>
      <p:sp>
        <p:nvSpPr>
          <p:cNvPr id="503" name="Google Shape;503;p74"/>
          <p:cNvSpPr/>
          <p:nvPr/>
        </p:nvSpPr>
        <p:spPr>
          <a:xfrm>
            <a:off x="689429" y="5913119"/>
            <a:ext cx="7042174" cy="757153"/>
          </a:xfrm>
          <a:prstGeom prst="rect">
            <a:avLst/>
          </a:prstGeom>
          <a:solidFill>
            <a:srgbClr val="678877"/>
          </a:solidFill>
          <a:ln>
            <a:noFill/>
          </a:ln>
        </p:spPr>
        <p:txBody>
          <a:bodyPr spcFirstLastPara="1" wrap="square" lIns="91425" tIns="45700" rIns="90000" bIns="45700"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600" b="0" i="0" u="none" strike="noStrike" cap="none">
                <a:solidFill>
                  <a:schemeClr val="lt1"/>
                </a:solidFill>
                <a:latin typeface="Arial"/>
                <a:ea typeface="Arial"/>
                <a:cs typeface="Arial"/>
                <a:sym typeface="Arial"/>
              </a:rPr>
              <a:t>Myślenie komputacyjne pomaga nam jasno myśleć. </a:t>
            </a:r>
            <a:endParaRPr sz="16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en-US" sz="1600" b="0" i="0" u="none" strike="noStrike" cap="none">
                <a:solidFill>
                  <a:schemeClr val="lt1"/>
                </a:solidFill>
                <a:latin typeface="Arial"/>
                <a:ea typeface="Arial"/>
                <a:cs typeface="Arial"/>
                <a:sym typeface="Arial"/>
              </a:rPr>
              <a:t>Programowanie pomaga nam realizować te myśli.</a:t>
            </a:r>
            <a:endParaRPr sz="1600" b="0" i="0" u="none" strike="noStrike" cap="none">
              <a:solidFill>
                <a:schemeClr val="lt1"/>
              </a:solidFill>
              <a:latin typeface="Arial"/>
              <a:ea typeface="Arial"/>
              <a:cs typeface="Arial"/>
              <a:sym typeface="Arial"/>
            </a:endParaRPr>
          </a:p>
        </p:txBody>
      </p:sp>
      <p:sp>
        <p:nvSpPr>
          <p:cNvPr id="504" name="Google Shape;504;p74"/>
          <p:cNvSpPr txBox="1"/>
          <p:nvPr/>
        </p:nvSpPr>
        <p:spPr>
          <a:xfrm>
            <a:off x="406400" y="187728"/>
            <a:ext cx="7325204" cy="987550"/>
          </a:xfrm>
          <a:prstGeom prst="rect">
            <a:avLst/>
          </a:prstGeom>
          <a:noFill/>
          <a:ln>
            <a:noFill/>
          </a:ln>
        </p:spPr>
        <p:txBody>
          <a:bodyPr spcFirstLastPara="1" wrap="square" lIns="91425" tIns="45700" rIns="91425" bIns="45700" anchor="b" anchorCtr="0">
            <a:normAutofit/>
          </a:bodyPr>
          <a:lstStyle/>
          <a:p>
            <a:pPr marL="0" marR="0" lvl="0" indent="0" algn="ctr" rtl="0">
              <a:lnSpc>
                <a:spcPct val="100000"/>
              </a:lnSpc>
              <a:spcBef>
                <a:spcPts val="0"/>
              </a:spcBef>
              <a:spcAft>
                <a:spcPts val="0"/>
              </a:spcAft>
              <a:buClr>
                <a:schemeClr val="dk1"/>
              </a:buClr>
              <a:buSzPts val="1100"/>
              <a:buFont typeface="Arial"/>
              <a:buNone/>
            </a:pPr>
            <a:r>
              <a:rPr lang="en-US" sz="2400" b="1" i="0" u="none" strike="noStrike" cap="none">
                <a:solidFill>
                  <a:schemeClr val="dk1"/>
                </a:solidFill>
                <a:latin typeface="Arial"/>
                <a:ea typeface="Arial"/>
                <a:cs typeface="Arial"/>
                <a:sym typeface="Arial"/>
              </a:rPr>
              <a:t>Programowanie a myślenie komputacyjne: </a:t>
            </a:r>
            <a:endParaRPr sz="24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en-US" sz="2400" b="1" i="0" u="none" strike="noStrike" cap="none">
                <a:solidFill>
                  <a:schemeClr val="dk1"/>
                </a:solidFill>
                <a:latin typeface="Arial"/>
                <a:ea typeface="Arial"/>
                <a:cs typeface="Arial"/>
                <a:sym typeface="Arial"/>
              </a:rPr>
              <a:t>podstawowe różnice</a:t>
            </a:r>
            <a:endParaRPr sz="2400" b="1" i="0" u="none" strike="noStrike" cap="none">
              <a:solidFill>
                <a:schemeClr val="dk1"/>
              </a:solidFill>
              <a:latin typeface="Arial"/>
              <a:ea typeface="Arial"/>
              <a:cs typeface="Arial"/>
              <a:sym typeface="Arial"/>
            </a:endParaRPr>
          </a:p>
        </p:txBody>
      </p:sp>
      <p:sp>
        <p:nvSpPr>
          <p:cNvPr id="505" name="Google Shape;505;p74"/>
          <p:cNvSpPr txBox="1"/>
          <p:nvPr/>
        </p:nvSpPr>
        <p:spPr>
          <a:xfrm>
            <a:off x="406400" y="1147785"/>
            <a:ext cx="7325100" cy="4479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1200"/>
              </a:spcBef>
              <a:spcAft>
                <a:spcPts val="0"/>
              </a:spcAft>
              <a:buClr>
                <a:schemeClr val="dk1"/>
              </a:buClr>
              <a:buSzPts val="1100"/>
              <a:buFont typeface="Arial"/>
              <a:buNone/>
            </a:pPr>
            <a:r>
              <a:rPr lang="en-US" sz="1500" b="0" i="0" u="none" strike="noStrike" cap="none">
                <a:solidFill>
                  <a:srgbClr val="000000"/>
                </a:solidFill>
                <a:latin typeface="Arial"/>
                <a:ea typeface="Arial"/>
                <a:cs typeface="Arial"/>
                <a:sym typeface="Arial"/>
              </a:rPr>
              <a:t>Myślenie komputacyjne i programowanie są często mylone, ale ważne jest, aby zrozumieć, że nie są one tym samym. Według Międzynarodowego Stowarzyszenia Technologii w Edukacji (ISTE), zarówno informatyka, jak i programowanie wykorzystują podobne procesy poznawcze i mają na celu rozbijanie i rozwiązywanie problemów przy użyciu algorytmicznego myślenia. Kluczowa różnica polega jednak na ich ukierunkowaniu.</a:t>
            </a:r>
            <a:endParaRPr sz="15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chemeClr val="dk1"/>
              </a:buClr>
              <a:buSzPts val="1100"/>
              <a:buFont typeface="Arial"/>
              <a:buNone/>
            </a:pPr>
            <a:r>
              <a:rPr lang="en-US" sz="1500" b="0" i="0" u="none" strike="noStrike" cap="none">
                <a:solidFill>
                  <a:srgbClr val="000000"/>
                </a:solidFill>
                <a:latin typeface="Arial"/>
                <a:ea typeface="Arial"/>
                <a:cs typeface="Arial"/>
                <a:sym typeface="Arial"/>
              </a:rPr>
              <a:t>Myślenie komputacyjne to zdolność poznawcza do logicznego i systematycznego rozwiązywania problemów. Obejmuje ono analizowanie problemu, identyfikowanie wzorców, abstrahowanie istotnych informacji i projektowanie rozwiązania krok po kroku, niezależnie od tego, czy zaangażowany jest komputer.</a:t>
            </a:r>
            <a:endParaRPr sz="15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chemeClr val="dk1"/>
              </a:buClr>
              <a:buSzPts val="1100"/>
              <a:buFont typeface="Arial"/>
              <a:buNone/>
            </a:pPr>
            <a:r>
              <a:rPr lang="en-US" sz="1500" b="0" i="0" u="none" strike="noStrike" cap="none">
                <a:solidFill>
                  <a:srgbClr val="000000"/>
                </a:solidFill>
                <a:latin typeface="Arial"/>
                <a:ea typeface="Arial"/>
                <a:cs typeface="Arial"/>
                <a:sym typeface="Arial"/>
              </a:rPr>
              <a:t>Z drugiej strony, programowanie to techniczna umiejętność wdrażania tych rozwiązań za pomocą kodu. Wymaga formalnej nauki i znajomości języków programowania w celu przekształcenia pomysłów w instrukcje wykonywalne dla maszyny.</a:t>
            </a:r>
            <a:endParaRPr sz="15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chemeClr val="dk1"/>
              </a:buClr>
              <a:buSzPts val="1100"/>
              <a:buFont typeface="Arial"/>
              <a:buNone/>
            </a:pPr>
            <a:r>
              <a:rPr lang="en-US" sz="1500" b="0" i="0" u="none" strike="noStrike" cap="none">
                <a:solidFill>
                  <a:srgbClr val="000000"/>
                </a:solidFill>
                <a:latin typeface="Arial"/>
                <a:ea typeface="Arial"/>
                <a:cs typeface="Arial"/>
                <a:sym typeface="Arial"/>
              </a:rPr>
              <a:t>Aby wyjaśnić to rozróżnienie, organizacja Programamos oferuje użyteczną definicję: możemy rozumieć CT jako umiejętność umysłową, podczas gdy programowanie jest praktycznym narzędziem, które wprowadza to myślenie w czyn.</a:t>
            </a:r>
            <a:endParaRPr sz="1500" b="0" i="0" u="none" strike="noStrike" cap="none">
              <a:solidFill>
                <a:srgbClr val="000000"/>
              </a:solidFill>
              <a:latin typeface="Arial"/>
              <a:ea typeface="Arial"/>
              <a:cs typeface="Arial"/>
              <a:sym typeface="Arial"/>
            </a:endParaRPr>
          </a:p>
        </p:txBody>
      </p:sp>
      <p:pic>
        <p:nvPicPr>
          <p:cNvPr id="506" name="Google Shape;506;p74"/>
          <p:cNvPicPr preferRelativeResize="0"/>
          <p:nvPr/>
        </p:nvPicPr>
        <p:blipFill rotWithShape="1">
          <a:blip r:embed="rId3">
            <a:alphaModFix/>
          </a:blip>
          <a:srcRect l="30340" r="30341"/>
          <a:stretch/>
        </p:blipFill>
        <p:spPr>
          <a:xfrm>
            <a:off x="8140700" y="-1"/>
            <a:ext cx="4051300" cy="6858001"/>
          </a:xfrm>
          <a:prstGeom prst="rect">
            <a:avLst/>
          </a:prstGeom>
          <a:noFill/>
          <a:ln>
            <a:noFill/>
          </a:ln>
        </p:spPr>
      </p:pic>
      <p:sp>
        <p:nvSpPr>
          <p:cNvPr id="507" name="Google Shape;507;p7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rPr>
              <a:t>22</a:t>
            </a:fld>
            <a:endParaRPr>
              <a:solidFill>
                <a:schemeClr val="lt1"/>
              </a:solidFill>
            </a:endParaRPr>
          </a:p>
        </p:txBody>
      </p:sp>
      <p:pic>
        <p:nvPicPr>
          <p:cNvPr id="508" name="Google Shape;508;p74" descr="Un dibujo animado&#10;&#10;El contenido generado por IA puede ser incorrecto."/>
          <p:cNvPicPr preferRelativeResize="0"/>
          <p:nvPr/>
        </p:nvPicPr>
        <p:blipFill rotWithShape="1">
          <a:blip r:embed="rId4">
            <a:alphaModFix/>
          </a:blip>
          <a:srcRect/>
          <a:stretch/>
        </p:blipFill>
        <p:spPr>
          <a:xfrm>
            <a:off x="406400" y="5856477"/>
            <a:ext cx="885371" cy="90834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pic>
        <p:nvPicPr>
          <p:cNvPr id="515" name="Google Shape;515;p75"/>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516" name="Google Shape;516;p75"/>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CZĘŚĆ 4</a:t>
            </a:r>
            <a:endParaRPr>
              <a:latin typeface="Arial"/>
              <a:ea typeface="Arial"/>
              <a:cs typeface="Arial"/>
              <a:sym typeface="Arial"/>
            </a:endParaRPr>
          </a:p>
        </p:txBody>
      </p:sp>
      <p:sp>
        <p:nvSpPr>
          <p:cNvPr id="517" name="Google Shape;517;p75"/>
          <p:cNvSpPr txBox="1">
            <a:spLocks noGrp="1"/>
          </p:cNvSpPr>
          <p:nvPr>
            <p:ph type="body" idx="1"/>
          </p:nvPr>
        </p:nvSpPr>
        <p:spPr>
          <a:xfrm>
            <a:off x="7546848" y="3615661"/>
            <a:ext cx="3218688"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en-US">
                <a:latin typeface="Arial"/>
                <a:ea typeface="Arial"/>
                <a:cs typeface="Arial"/>
                <a:sym typeface="Arial"/>
              </a:rPr>
              <a:t>Podstawowe zasady myślenia komputacyjnego</a:t>
            </a:r>
            <a:endParaRPr>
              <a:latin typeface="Arial"/>
              <a:ea typeface="Arial"/>
              <a:cs typeface="Arial"/>
              <a:sym typeface="Arial"/>
            </a:endParaRPr>
          </a:p>
        </p:txBody>
      </p:sp>
      <p:sp>
        <p:nvSpPr>
          <p:cNvPr id="518" name="Google Shape;518;p75"/>
          <p:cNvSpPr txBox="1"/>
          <p:nvPr/>
        </p:nvSpPr>
        <p:spPr>
          <a:xfrm>
            <a:off x="11097640" y="6417719"/>
            <a:ext cx="871868"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Gill Sans"/>
                <a:ea typeface="Gill Sans"/>
                <a:cs typeface="Gill Sans"/>
                <a:sym typeface="Gill Sans"/>
              </a:rPr>
              <a:t>23</a:t>
            </a:fld>
            <a:endParaRPr sz="1400" b="0" i="0" u="none" strike="noStrike" cap="none">
              <a:solidFill>
                <a:srgbClr val="000000"/>
              </a:solidFill>
              <a:latin typeface="Gill Sans"/>
              <a:ea typeface="Gill Sans"/>
              <a:cs typeface="Gill Sans"/>
              <a:sym typeface="Gill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522"/>
        <p:cNvGrpSpPr/>
        <p:nvPr/>
      </p:nvGrpSpPr>
      <p:grpSpPr>
        <a:xfrm>
          <a:off x="0" y="0"/>
          <a:ext cx="0" cy="0"/>
          <a:chOff x="0" y="0"/>
          <a:chExt cx="0" cy="0"/>
        </a:xfrm>
      </p:grpSpPr>
      <p:sp>
        <p:nvSpPr>
          <p:cNvPr id="523" name="Google Shape;523;p76"/>
          <p:cNvSpPr txBox="1"/>
          <p:nvPr/>
        </p:nvSpPr>
        <p:spPr>
          <a:xfrm>
            <a:off x="4004905" y="557499"/>
            <a:ext cx="7527830" cy="4339622"/>
          </a:xfrm>
          <a:prstGeom prst="rect">
            <a:avLst/>
          </a:prstGeom>
          <a:noFill/>
          <a:ln>
            <a:noFill/>
          </a:ln>
        </p:spPr>
        <p:txBody>
          <a:bodyPr spcFirstLastPara="1" wrap="square" lIns="91425" tIns="45700" rIns="91425" bIns="45700" anchor="t" anchorCtr="0">
            <a:normAutofit fontScale="85000" lnSpcReduction="10000"/>
          </a:bodyPr>
          <a:lstStyle/>
          <a:p>
            <a:pPr marL="0" marR="0" lvl="0" indent="0" algn="just" rtl="0">
              <a:lnSpc>
                <a:spcPct val="107000"/>
              </a:lnSpc>
              <a:spcBef>
                <a:spcPts val="1800"/>
              </a:spcBef>
              <a:spcAft>
                <a:spcPts val="0"/>
              </a:spcAft>
              <a:buClr>
                <a:schemeClr val="dk1"/>
              </a:buClr>
              <a:buSzPct val="61109"/>
              <a:buFont typeface="Arial"/>
              <a:buNone/>
            </a:pPr>
            <a:r>
              <a:rPr lang="en-US" sz="1800" b="0" i="0" u="none" strike="noStrike" cap="none">
                <a:solidFill>
                  <a:schemeClr val="dk1"/>
                </a:solidFill>
                <a:latin typeface="Arial"/>
                <a:ea typeface="Arial"/>
                <a:cs typeface="Arial"/>
                <a:sym typeface="Arial"/>
              </a:rPr>
              <a:t>Kiedy stajemy w obliczu wyzwania lub trudności, mogą wydarzyć się dwie rzeczy: Albo niepewność bierze górę i trudno jest stawić czoła problemowi, albo nasze zrozumienie myślenia komputacyjnego pomaga nam zachować spokój i myśleć strategicznie, aby znaleźć sposób na pokonanie tego problemu.</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0"/>
              </a:spcAft>
              <a:buClr>
                <a:schemeClr val="dk1"/>
              </a:buClr>
              <a:buSzPct val="61109"/>
              <a:buFont typeface="Arial"/>
              <a:buNone/>
            </a:pPr>
            <a:r>
              <a:rPr lang="en-US" sz="1800" b="0" i="0" u="none" strike="noStrike" cap="none">
                <a:solidFill>
                  <a:schemeClr val="dk1"/>
                </a:solidFill>
                <a:latin typeface="Arial"/>
                <a:ea typeface="Arial"/>
                <a:cs typeface="Arial"/>
                <a:sym typeface="Arial"/>
              </a:rPr>
              <a:t>Taki sposób myślenia pozwala nam budować pewność siebie i identyfikować kroki, których potrzebujemy, aby skuteczniej radzić sobie z wyzwaniami.</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0"/>
              </a:spcAft>
              <a:buClr>
                <a:schemeClr val="dk1"/>
              </a:buClr>
              <a:buSzPct val="61109"/>
              <a:buFont typeface="Arial"/>
              <a:buNone/>
            </a:pPr>
            <a:r>
              <a:rPr lang="en-US" sz="1800" b="0" i="0" u="none" strike="noStrike" cap="none">
                <a:solidFill>
                  <a:schemeClr val="dk1"/>
                </a:solidFill>
                <a:latin typeface="Arial"/>
                <a:ea typeface="Arial"/>
                <a:cs typeface="Arial"/>
                <a:sym typeface="Arial"/>
              </a:rPr>
              <a:t>Myślenie komputacyjne uczy nas sposobu myślenia, ustrukturyzowanego podejścia do rozwiązywania różnych problemów. Ale... </a:t>
            </a:r>
            <a:endParaRPr sz="1400" b="0" i="0" u="none" strike="noStrike" cap="none">
              <a:solidFill>
                <a:srgbClr val="000000"/>
              </a:solidFill>
              <a:latin typeface="Arial"/>
              <a:ea typeface="Arial"/>
              <a:cs typeface="Arial"/>
              <a:sym typeface="Arial"/>
            </a:endParaRPr>
          </a:p>
          <a:p>
            <a:pPr marL="0" marR="0" lvl="0" indent="0" algn="ctr" rtl="0">
              <a:lnSpc>
                <a:spcPct val="107000"/>
              </a:lnSpc>
              <a:spcBef>
                <a:spcPts val="1800"/>
              </a:spcBef>
              <a:spcAft>
                <a:spcPts val="0"/>
              </a:spcAft>
              <a:buClr>
                <a:schemeClr val="dk1"/>
              </a:buClr>
              <a:buSzPct val="61109"/>
              <a:buFont typeface="Arial"/>
              <a:buNone/>
            </a:pPr>
            <a:r>
              <a:rPr lang="en-US" sz="1800" b="1" i="0" u="none" strike="noStrike" cap="none">
                <a:solidFill>
                  <a:schemeClr val="dk1"/>
                </a:solidFill>
                <a:latin typeface="Arial"/>
                <a:ea typeface="Arial"/>
                <a:cs typeface="Arial"/>
                <a:sym typeface="Arial"/>
              </a:rPr>
              <a:t>Co oznacza stosowanie myślenia komputacyjnego w praktyce? </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0"/>
              </a:spcAft>
              <a:buClr>
                <a:schemeClr val="dk1"/>
              </a:buClr>
              <a:buSzPct val="61109"/>
              <a:buFont typeface="Arial"/>
              <a:buNone/>
            </a:pPr>
            <a:r>
              <a:rPr lang="en-US" sz="1800" b="0" i="0" u="none" strike="noStrike" cap="none">
                <a:solidFill>
                  <a:schemeClr val="dk1"/>
                </a:solidFill>
                <a:latin typeface="Arial"/>
                <a:ea typeface="Arial"/>
                <a:cs typeface="Arial"/>
                <a:sym typeface="Arial"/>
              </a:rPr>
              <a:t>Zdefiniowaliśmy już tę koncepcję, teraz nadszedł czas, aby zbadać, jak to działa.</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800"/>
              </a:spcAft>
              <a:buClr>
                <a:schemeClr val="dk1"/>
              </a:buClr>
              <a:buSzPct val="61109"/>
              <a:buFont typeface="Arial"/>
              <a:buNone/>
            </a:pPr>
            <a:r>
              <a:rPr lang="en-US" sz="1800" b="0" i="0" u="none" strike="noStrike" cap="none">
                <a:solidFill>
                  <a:schemeClr val="dk1"/>
                </a:solidFill>
                <a:latin typeface="Arial"/>
                <a:ea typeface="Arial"/>
                <a:cs typeface="Arial"/>
                <a:sym typeface="Arial"/>
              </a:rPr>
              <a:t>Myślenie komputacyjne można podzielić na cztery podstawowe elementy: Dekompozycja, Rozpoznawanie wzorców, Abstrahowanie i Algorytmy.</a:t>
            </a:r>
            <a:endParaRPr sz="1800" b="0" i="0" u="none" strike="noStrike" cap="none">
              <a:solidFill>
                <a:schemeClr val="dk1"/>
              </a:solidFill>
              <a:latin typeface="Arial"/>
              <a:ea typeface="Arial"/>
              <a:cs typeface="Arial"/>
              <a:sym typeface="Arial"/>
            </a:endParaRPr>
          </a:p>
        </p:txBody>
      </p:sp>
      <p:pic>
        <p:nvPicPr>
          <p:cNvPr id="524" name="Google Shape;524;p76" descr="Imagen que contiene electrónica, circuito&#10;&#10;Descripción generada automáticamente"/>
          <p:cNvPicPr preferRelativeResize="0"/>
          <p:nvPr/>
        </p:nvPicPr>
        <p:blipFill rotWithShape="1">
          <a:blip r:embed="rId3">
            <a:alphaModFix/>
          </a:blip>
          <a:srcRect l="6035" r="6035"/>
          <a:stretch/>
        </p:blipFill>
        <p:spPr>
          <a:xfrm>
            <a:off x="0" y="0"/>
            <a:ext cx="3390900" cy="6858000"/>
          </a:xfrm>
          <a:prstGeom prst="rect">
            <a:avLst/>
          </a:prstGeom>
          <a:noFill/>
          <a:ln>
            <a:noFill/>
          </a:ln>
        </p:spPr>
      </p:pic>
      <p:sp>
        <p:nvSpPr>
          <p:cNvPr id="525" name="Google Shape;525;p76"/>
          <p:cNvSpPr/>
          <p:nvPr/>
        </p:nvSpPr>
        <p:spPr>
          <a:xfrm>
            <a:off x="4004905" y="5136773"/>
            <a:ext cx="7283464" cy="1250577"/>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600" b="0" i="1" u="none" strike="noStrike" cap="none">
                <a:solidFill>
                  <a:srgbClr val="000000"/>
                </a:solidFill>
                <a:latin typeface="Arial"/>
                <a:ea typeface="Arial"/>
                <a:cs typeface="Arial"/>
                <a:sym typeface="Arial"/>
              </a:rPr>
              <a:t>W tej części zbadamy każdą z tych zasad, aby zrozumieć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en-US" sz="1600" b="0" i="1" u="none" strike="noStrike" cap="none">
                <a:solidFill>
                  <a:srgbClr val="000000"/>
                </a:solidFill>
                <a:latin typeface="Arial"/>
                <a:ea typeface="Arial"/>
                <a:cs typeface="Arial"/>
                <a:sym typeface="Arial"/>
              </a:rPr>
              <a:t>w jaki sposób pomagają nam one zrozumieć złożone problemy i </a:t>
            </a:r>
            <a:endParaRPr/>
          </a:p>
          <a:p>
            <a:pPr marL="0" marR="0" lvl="0" indent="0" algn="ctr" rtl="0">
              <a:lnSpc>
                <a:spcPct val="100000"/>
              </a:lnSpc>
              <a:spcBef>
                <a:spcPts val="0"/>
              </a:spcBef>
              <a:spcAft>
                <a:spcPts val="0"/>
              </a:spcAft>
              <a:buClr>
                <a:schemeClr val="dk1"/>
              </a:buClr>
              <a:buSzPts val="1100"/>
              <a:buFont typeface="Arial"/>
              <a:buNone/>
            </a:pPr>
            <a:r>
              <a:rPr lang="en-US" sz="1600" b="0" i="1" u="none" strike="noStrike" cap="none">
                <a:solidFill>
                  <a:srgbClr val="000000"/>
                </a:solidFill>
                <a:latin typeface="Arial"/>
                <a:ea typeface="Arial"/>
                <a:cs typeface="Arial"/>
                <a:sym typeface="Arial"/>
              </a:rPr>
              <a:t>tworzyć logiczne i wydajne rozwiązania.</a:t>
            </a:r>
            <a:endParaRPr sz="1600" b="0" i="1" u="none" strike="noStrike" cap="none">
              <a:solidFill>
                <a:srgbClr val="000000"/>
              </a:solidFill>
              <a:latin typeface="Arial"/>
              <a:ea typeface="Arial"/>
              <a:cs typeface="Arial"/>
              <a:sym typeface="Arial"/>
            </a:endParaRPr>
          </a:p>
        </p:txBody>
      </p:sp>
      <p:pic>
        <p:nvPicPr>
          <p:cNvPr id="526" name="Google Shape;526;p76" descr="Imagen que contiene firmar, dibujo, reloj, señal&#10;&#10;El contenido generado por IA puede ser incorrecto."/>
          <p:cNvPicPr preferRelativeResize="0"/>
          <p:nvPr/>
        </p:nvPicPr>
        <p:blipFill rotWithShape="1">
          <a:blip r:embed="rId4">
            <a:alphaModFix/>
          </a:blip>
          <a:srcRect/>
          <a:stretch/>
        </p:blipFill>
        <p:spPr>
          <a:xfrm>
            <a:off x="10866398" y="5216830"/>
            <a:ext cx="1059463" cy="1059463"/>
          </a:xfrm>
          <a:prstGeom prst="rect">
            <a:avLst/>
          </a:prstGeom>
          <a:noFill/>
          <a:ln>
            <a:noFill/>
          </a:ln>
        </p:spPr>
      </p:pic>
      <p:sp>
        <p:nvSpPr>
          <p:cNvPr id="527" name="Google Shape;527;p7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24</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g35221da4ea0_0_206"/>
          <p:cNvSpPr txBox="1">
            <a:spLocks noGrp="1"/>
          </p:cNvSpPr>
          <p:nvPr>
            <p:ph type="title"/>
          </p:nvPr>
        </p:nvSpPr>
        <p:spPr>
          <a:xfrm>
            <a:off x="7895240" y="1417500"/>
            <a:ext cx="3221100" cy="2011500"/>
          </a:xfrm>
          <a:prstGeom prst="rect">
            <a:avLst/>
          </a:prstGeom>
          <a:noFill/>
          <a:ln>
            <a:noFill/>
          </a:ln>
        </p:spPr>
        <p:txBody>
          <a:bodyPr spcFirstLastPara="1" wrap="square" lIns="91425" tIns="45700" rIns="91425" bIns="45700" anchor="b" anchorCtr="0">
            <a:normAutofit/>
          </a:bodyPr>
          <a:lstStyle/>
          <a:p>
            <a:pPr marL="0" lvl="0" indent="0" algn="ctr" rtl="0">
              <a:lnSpc>
                <a:spcPct val="125000"/>
              </a:lnSpc>
              <a:spcBef>
                <a:spcPts val="0"/>
              </a:spcBef>
              <a:spcAft>
                <a:spcPts val="0"/>
              </a:spcAft>
              <a:buClr>
                <a:srgbClr val="243131"/>
              </a:buClr>
              <a:buSzPts val="1260"/>
              <a:buNone/>
            </a:pPr>
            <a:r>
              <a:rPr lang="en-US" sz="2800" b="1"/>
              <a:t>Podstawowe komponenty:</a:t>
            </a:r>
            <a:endParaRPr/>
          </a:p>
        </p:txBody>
      </p:sp>
      <p:sp>
        <p:nvSpPr>
          <p:cNvPr id="535" name="Google Shape;535;g35221da4ea0_0_206"/>
          <p:cNvSpPr txBox="1">
            <a:spLocks noGrp="1"/>
          </p:cNvSpPr>
          <p:nvPr>
            <p:ph type="body" idx="1"/>
          </p:nvPr>
        </p:nvSpPr>
        <p:spPr>
          <a:xfrm>
            <a:off x="7895240" y="3691647"/>
            <a:ext cx="3221100" cy="23163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600"/>
              </a:spcAft>
              <a:buClr>
                <a:srgbClr val="243131"/>
              </a:buClr>
              <a:buSzPts val="1260"/>
              <a:buNone/>
            </a:pPr>
            <a:r>
              <a:rPr lang="en-US" sz="3200" b="1">
                <a:latin typeface="Arial"/>
                <a:ea typeface="Arial"/>
                <a:cs typeface="Arial"/>
                <a:sym typeface="Arial"/>
              </a:rPr>
              <a:t>Dekompozycja</a:t>
            </a:r>
            <a:endParaRPr sz="3200">
              <a:latin typeface="Arial"/>
              <a:ea typeface="Arial"/>
              <a:cs typeface="Arial"/>
              <a:sym typeface="Arial"/>
            </a:endParaRPr>
          </a:p>
        </p:txBody>
      </p:sp>
      <p:sp>
        <p:nvSpPr>
          <p:cNvPr id="536" name="Google Shape;536;g35221da4ea0_0_206"/>
          <p:cNvSpPr txBox="1">
            <a:spLocks noGrp="1"/>
          </p:cNvSpPr>
          <p:nvPr>
            <p:ph type="sldNum" idx="12"/>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900"/>
              <a:buFont typeface="Arial"/>
              <a:buNone/>
            </a:pPr>
            <a:fld id="{00000000-1234-1234-1234-123412341234}" type="slidenum">
              <a:rPr lang="en-US"/>
              <a:t>25</a:t>
            </a:fld>
            <a:endParaRPr/>
          </a:p>
        </p:txBody>
      </p:sp>
      <p:pic>
        <p:nvPicPr>
          <p:cNvPr id="537" name="Google Shape;537;g35221da4ea0_0_206"/>
          <p:cNvPicPr preferRelativeResize="0"/>
          <p:nvPr/>
        </p:nvPicPr>
        <p:blipFill rotWithShape="1">
          <a:blip r:embed="rId3">
            <a:alphaModFix/>
          </a:blip>
          <a:srcRect/>
          <a:stretch/>
        </p:blipFill>
        <p:spPr>
          <a:xfrm>
            <a:off x="0" y="486697"/>
            <a:ext cx="7464791" cy="5884607"/>
          </a:xfrm>
          <a:prstGeom prst="rect">
            <a:avLst/>
          </a:prstGeom>
          <a:noFill/>
          <a:ln>
            <a:noFill/>
          </a:ln>
        </p:spPr>
      </p:pic>
      <p:sp>
        <p:nvSpPr>
          <p:cNvPr id="538" name="Google Shape;538;g35221da4ea0_0_206"/>
          <p:cNvSpPr txBox="1"/>
          <p:nvPr/>
        </p:nvSpPr>
        <p:spPr>
          <a:xfrm>
            <a:off x="3059645" y="1906582"/>
            <a:ext cx="1345500"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Jak przygotować śniadanie?</a:t>
            </a:r>
            <a:endParaRPr sz="1200" b="0" i="0" u="none" strike="noStrike" cap="none">
              <a:solidFill>
                <a:srgbClr val="000000"/>
              </a:solidFill>
              <a:latin typeface="Arial"/>
              <a:ea typeface="Arial"/>
              <a:cs typeface="Arial"/>
              <a:sym typeface="Arial"/>
            </a:endParaRPr>
          </a:p>
        </p:txBody>
      </p:sp>
      <p:sp>
        <p:nvSpPr>
          <p:cNvPr id="539" name="Google Shape;539;g35221da4ea0_0_206"/>
          <p:cNvSpPr txBox="1"/>
          <p:nvPr/>
        </p:nvSpPr>
        <p:spPr>
          <a:xfrm>
            <a:off x="1738928" y="3572667"/>
            <a:ext cx="1345500"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000" b="0" i="0" u="none" strike="noStrike" cap="none">
                <a:solidFill>
                  <a:srgbClr val="000000"/>
                </a:solidFill>
                <a:latin typeface="Arial"/>
                <a:ea typeface="Arial"/>
                <a:cs typeface="Arial"/>
                <a:sym typeface="Arial"/>
              </a:rPr>
              <a:t>Przygotowanie grzanki</a:t>
            </a:r>
            <a:endParaRPr sz="1000" b="0" i="0" u="none" strike="noStrike" cap="none">
              <a:solidFill>
                <a:srgbClr val="000000"/>
              </a:solidFill>
              <a:latin typeface="Arial"/>
              <a:ea typeface="Arial"/>
              <a:cs typeface="Arial"/>
              <a:sym typeface="Arial"/>
            </a:endParaRPr>
          </a:p>
        </p:txBody>
      </p:sp>
      <p:sp>
        <p:nvSpPr>
          <p:cNvPr id="540" name="Google Shape;540;g35221da4ea0_0_206"/>
          <p:cNvSpPr txBox="1"/>
          <p:nvPr/>
        </p:nvSpPr>
        <p:spPr>
          <a:xfrm>
            <a:off x="4423037" y="3607475"/>
            <a:ext cx="1124100"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000" b="0" i="0" u="none" strike="noStrike" cap="none">
                <a:solidFill>
                  <a:srgbClr val="000000"/>
                </a:solidFill>
                <a:latin typeface="Arial"/>
                <a:ea typeface="Arial"/>
                <a:cs typeface="Arial"/>
                <a:sym typeface="Arial"/>
              </a:rPr>
              <a:t>Przygotowanie kawy</a:t>
            </a:r>
            <a:endParaRPr sz="1000" b="0" i="0" u="none" strike="noStrike" cap="none">
              <a:solidFill>
                <a:srgbClr val="000000"/>
              </a:solidFill>
              <a:latin typeface="Arial"/>
              <a:ea typeface="Arial"/>
              <a:cs typeface="Arial"/>
              <a:sym typeface="Arial"/>
            </a:endParaRPr>
          </a:p>
        </p:txBody>
      </p:sp>
      <p:sp>
        <p:nvSpPr>
          <p:cNvPr id="541" name="Google Shape;541;g35221da4ea0_0_206"/>
          <p:cNvSpPr txBox="1"/>
          <p:nvPr/>
        </p:nvSpPr>
        <p:spPr>
          <a:xfrm>
            <a:off x="4734094" y="5407889"/>
            <a:ext cx="703200"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000" b="0" i="0" u="none" strike="noStrike" cap="none">
                <a:solidFill>
                  <a:srgbClr val="000000"/>
                </a:solidFill>
                <a:latin typeface="Arial"/>
                <a:ea typeface="Arial"/>
                <a:cs typeface="Arial"/>
                <a:sym typeface="Arial"/>
              </a:rPr>
              <a:t>Zagotuj wodę</a:t>
            </a:r>
            <a:endParaRPr sz="1000" b="0" i="0" u="none" strike="noStrike" cap="none">
              <a:solidFill>
                <a:srgbClr val="000000"/>
              </a:solidFill>
              <a:latin typeface="Arial"/>
              <a:ea typeface="Arial"/>
              <a:cs typeface="Arial"/>
              <a:sym typeface="Arial"/>
            </a:endParaRPr>
          </a:p>
        </p:txBody>
      </p:sp>
      <p:sp>
        <p:nvSpPr>
          <p:cNvPr id="542" name="Google Shape;542;g35221da4ea0_0_206"/>
          <p:cNvSpPr txBox="1"/>
          <p:nvPr/>
        </p:nvSpPr>
        <p:spPr>
          <a:xfrm>
            <a:off x="5643578" y="5407889"/>
            <a:ext cx="703200"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000" b="0" i="0" u="none" strike="noStrike" cap="none">
                <a:solidFill>
                  <a:srgbClr val="000000"/>
                </a:solidFill>
                <a:latin typeface="Arial"/>
                <a:ea typeface="Arial"/>
                <a:cs typeface="Arial"/>
                <a:sym typeface="Arial"/>
              </a:rPr>
              <a:t>Zaparz kawę</a:t>
            </a:r>
            <a:endParaRPr sz="1000" b="0" i="0" u="none" strike="noStrike" cap="none">
              <a:solidFill>
                <a:srgbClr val="000000"/>
              </a:solidFill>
              <a:latin typeface="Arial"/>
              <a:ea typeface="Arial"/>
              <a:cs typeface="Arial"/>
              <a:sym typeface="Arial"/>
            </a:endParaRPr>
          </a:p>
        </p:txBody>
      </p:sp>
      <p:sp>
        <p:nvSpPr>
          <p:cNvPr id="543" name="Google Shape;543;g35221da4ea0_0_206"/>
          <p:cNvSpPr txBox="1"/>
          <p:nvPr/>
        </p:nvSpPr>
        <p:spPr>
          <a:xfrm>
            <a:off x="6553062" y="5407889"/>
            <a:ext cx="703200"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000" b="0" i="0" u="none" strike="noStrike" cap="none">
                <a:solidFill>
                  <a:srgbClr val="000000"/>
                </a:solidFill>
                <a:latin typeface="Arial"/>
                <a:ea typeface="Arial"/>
                <a:cs typeface="Arial"/>
                <a:sym typeface="Arial"/>
              </a:rPr>
              <a:t>Dodaj mleko</a:t>
            </a:r>
            <a:endParaRPr sz="1000" b="0" i="0" u="none" strike="noStrike" cap="none">
              <a:solidFill>
                <a:srgbClr val="000000"/>
              </a:solidFill>
              <a:latin typeface="Arial"/>
              <a:ea typeface="Arial"/>
              <a:cs typeface="Arial"/>
              <a:sym typeface="Arial"/>
            </a:endParaRPr>
          </a:p>
        </p:txBody>
      </p:sp>
      <p:sp>
        <p:nvSpPr>
          <p:cNvPr id="544" name="Google Shape;544;g35221da4ea0_0_206"/>
          <p:cNvSpPr txBox="1"/>
          <p:nvPr/>
        </p:nvSpPr>
        <p:spPr>
          <a:xfrm>
            <a:off x="162067" y="5407889"/>
            <a:ext cx="703200" cy="4154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050" b="0" i="0" u="none" strike="noStrike" cap="none">
                <a:solidFill>
                  <a:srgbClr val="000000"/>
                </a:solidFill>
                <a:latin typeface="Arial"/>
                <a:ea typeface="Arial"/>
                <a:cs typeface="Arial"/>
                <a:sym typeface="Arial"/>
              </a:rPr>
              <a:t>Pokrój chleb</a:t>
            </a:r>
            <a:endParaRPr sz="1050" b="0" i="0" u="none" strike="noStrike" cap="none">
              <a:solidFill>
                <a:srgbClr val="000000"/>
              </a:solidFill>
              <a:latin typeface="Arial"/>
              <a:ea typeface="Arial"/>
              <a:cs typeface="Arial"/>
              <a:sym typeface="Arial"/>
            </a:endParaRPr>
          </a:p>
        </p:txBody>
      </p:sp>
      <p:sp>
        <p:nvSpPr>
          <p:cNvPr id="545" name="Google Shape;545;g35221da4ea0_0_206"/>
          <p:cNvSpPr txBox="1"/>
          <p:nvPr/>
        </p:nvSpPr>
        <p:spPr>
          <a:xfrm>
            <a:off x="1027333" y="5407889"/>
            <a:ext cx="703200"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000" b="0" i="0" u="none" strike="noStrike" cap="none">
                <a:solidFill>
                  <a:srgbClr val="000000"/>
                </a:solidFill>
                <a:latin typeface="Arial"/>
                <a:ea typeface="Arial"/>
                <a:cs typeface="Arial"/>
                <a:sym typeface="Arial"/>
              </a:rPr>
              <a:t>Opiecz chleb</a:t>
            </a:r>
            <a:endParaRPr sz="1000" b="0" i="0" u="none" strike="noStrike" cap="none">
              <a:solidFill>
                <a:srgbClr val="000000"/>
              </a:solidFill>
              <a:latin typeface="Arial"/>
              <a:ea typeface="Arial"/>
              <a:cs typeface="Arial"/>
              <a:sym typeface="Arial"/>
            </a:endParaRPr>
          </a:p>
        </p:txBody>
      </p:sp>
      <p:sp>
        <p:nvSpPr>
          <p:cNvPr id="546" name="Google Shape;546;g35221da4ea0_0_206"/>
          <p:cNvSpPr txBox="1"/>
          <p:nvPr/>
        </p:nvSpPr>
        <p:spPr>
          <a:xfrm>
            <a:off x="1936817" y="5407889"/>
            <a:ext cx="724301"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000" b="0" i="0" u="none" strike="noStrike" cap="none">
                <a:solidFill>
                  <a:srgbClr val="000000"/>
                </a:solidFill>
                <a:latin typeface="Arial"/>
                <a:ea typeface="Arial"/>
                <a:cs typeface="Arial"/>
                <a:sym typeface="Arial"/>
              </a:rPr>
              <a:t>Posmaruj masłem</a:t>
            </a:r>
            <a:endParaRPr sz="1000" b="0" i="0" u="none" strike="noStrike" cap="none">
              <a:solidFill>
                <a:srgbClr val="000000"/>
              </a:solidFill>
              <a:latin typeface="Arial"/>
              <a:ea typeface="Arial"/>
              <a:cs typeface="Arial"/>
              <a:sym typeface="Arial"/>
            </a:endParaRPr>
          </a:p>
        </p:txBody>
      </p:sp>
      <p:sp>
        <p:nvSpPr>
          <p:cNvPr id="547" name="Google Shape;547;g35221da4ea0_0_206"/>
          <p:cNvSpPr txBox="1"/>
          <p:nvPr/>
        </p:nvSpPr>
        <p:spPr>
          <a:xfrm>
            <a:off x="2848872" y="5407889"/>
            <a:ext cx="703200"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000" b="0" i="0" u="none" strike="noStrike" cap="none">
                <a:solidFill>
                  <a:srgbClr val="000000"/>
                </a:solidFill>
                <a:latin typeface="Arial"/>
                <a:ea typeface="Arial"/>
                <a:cs typeface="Arial"/>
                <a:sym typeface="Arial"/>
              </a:rPr>
              <a:t>Nałóż dżem</a:t>
            </a:r>
            <a:endParaRPr sz="1000" b="0" i="0" u="none" strike="noStrike" cap="none">
              <a:solidFill>
                <a:srgbClr val="000000"/>
              </a:solidFill>
              <a:latin typeface="Arial"/>
              <a:ea typeface="Arial"/>
              <a:cs typeface="Arial"/>
              <a:sym typeface="Arial"/>
            </a:endParaRPr>
          </a:p>
        </p:txBody>
      </p:sp>
      <p:sp>
        <p:nvSpPr>
          <p:cNvPr id="548" name="Google Shape;548;g35221da4ea0_0_206"/>
          <p:cNvSpPr txBox="1"/>
          <p:nvPr/>
        </p:nvSpPr>
        <p:spPr>
          <a:xfrm>
            <a:off x="361167" y="6094345"/>
            <a:ext cx="744409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1" u="none" strike="noStrike" cap="none">
                <a:solidFill>
                  <a:srgbClr val="000000"/>
                </a:solidFill>
                <a:latin typeface="Arial"/>
                <a:ea typeface="Arial"/>
                <a:cs typeface="Arial"/>
                <a:sym typeface="Arial"/>
              </a:rPr>
              <a:t>Dekompozycja (rozłożenie) procesu przygotowania angielskiego śniadania na kolejne kroki</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554"/>
        <p:cNvGrpSpPr/>
        <p:nvPr/>
      </p:nvGrpSpPr>
      <p:grpSpPr>
        <a:xfrm>
          <a:off x="0" y="0"/>
          <a:ext cx="0" cy="0"/>
          <a:chOff x="0" y="0"/>
          <a:chExt cx="0" cy="0"/>
        </a:xfrm>
      </p:grpSpPr>
      <p:sp>
        <p:nvSpPr>
          <p:cNvPr id="555" name="Google Shape;555;p18"/>
          <p:cNvSpPr txBox="1"/>
          <p:nvPr/>
        </p:nvSpPr>
        <p:spPr>
          <a:xfrm>
            <a:off x="487203" y="1221800"/>
            <a:ext cx="7577100" cy="3109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pPr>
            <a:r>
              <a:rPr lang="en-US" sz="1500" b="0" i="0" u="none" strike="noStrike" cap="none">
                <a:solidFill>
                  <a:srgbClr val="000000"/>
                </a:solidFill>
                <a:latin typeface="Arial"/>
                <a:ea typeface="Arial"/>
                <a:cs typeface="Arial"/>
                <a:sym typeface="Arial"/>
              </a:rPr>
              <a:t>Kiedy stajemy przed wyzwaniem, często wydaje nam się ono zbyt skomplikowane, by rozwiązać je za jednym razem. Dekompozycja ma na celu rozłożenie dużego problemu na wiele mniejszych.</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endParaRPr sz="15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r>
              <a:rPr lang="en-US" sz="1500" b="0" i="0" u="none" strike="noStrike" cap="none">
                <a:solidFill>
                  <a:srgbClr val="000000"/>
                </a:solidFill>
                <a:latin typeface="Arial"/>
                <a:ea typeface="Arial"/>
                <a:cs typeface="Arial"/>
                <a:sym typeface="Arial"/>
              </a:rPr>
              <a:t>Dekompozycja to proces dzielenia złożonego problemu lub systemu na mniejsze części. Pozwala to na łatwiejszą analizę, opracowanie rozwiązania i ogólne zrozumienie każdego komponentu przed rozwiązaniem problemu jako całości. Jest to niezbędny pierwszy krok w myśleniu obliczeniowym.</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endParaRPr sz="15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r>
              <a:rPr lang="en-US" sz="1500" b="0" i="0" u="none" strike="noStrike" cap="none">
                <a:solidFill>
                  <a:srgbClr val="000000"/>
                </a:solidFill>
                <a:latin typeface="Arial"/>
                <a:ea typeface="Arial"/>
                <a:cs typeface="Arial"/>
                <a:sym typeface="Arial"/>
              </a:rPr>
              <a:t>W tym przykładzie „przygotowanie śniadania” jest podzielone na prostsze podzadania, takie jak zrobienie tostów i zaparzenie herbaty. Każde z nich jest dalej dzielone. Na przykład: krojenie chleba, opiekanie tostów, gotowanie wody itp.</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556" name="Google Shape;556;p18"/>
          <p:cNvSpPr txBox="1"/>
          <p:nvPr/>
        </p:nvSpPr>
        <p:spPr>
          <a:xfrm>
            <a:off x="487203" y="4270376"/>
            <a:ext cx="10922100" cy="1816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pPr>
            <a:r>
              <a:rPr lang="en-US" sz="1600" b="0" i="0" u="none" strike="noStrike" cap="none">
                <a:solidFill>
                  <a:srgbClr val="000000"/>
                </a:solidFill>
                <a:latin typeface="Arial"/>
                <a:ea typeface="Arial"/>
                <a:cs typeface="Arial"/>
                <a:sym typeface="Arial"/>
              </a:rPr>
              <a:t>Takie podejście służy dwóm głównym celom:</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r>
              <a:rPr lang="en-US" sz="1600" b="0" i="0" u="none" strike="noStrike" cap="none">
                <a:solidFill>
                  <a:srgbClr val="000000"/>
                </a:solidFill>
                <a:latin typeface="Arial"/>
                <a:ea typeface="Arial"/>
                <a:cs typeface="Arial"/>
                <a:sym typeface="Arial"/>
              </a:rPr>
              <a:t>              Zmniejsza poczucie przytłoczenia złożonością.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r>
              <a:rPr lang="en-US" sz="1600" b="0" i="0" u="none" strike="noStrike" cap="none">
                <a:solidFill>
                  <a:srgbClr val="000000"/>
                </a:solidFill>
                <a:latin typeface="Arial"/>
                <a:ea typeface="Arial"/>
                <a:cs typeface="Arial"/>
                <a:sym typeface="Arial"/>
              </a:rPr>
              <a:t>              Pozwala rozdzielić obowiązki. Na przykład, jedna osoba robi tosty, podczas gdy inna przygotowuje herbatę.</a:t>
            </a:r>
            <a:endParaRPr sz="1400" b="0" i="0" u="none" strike="noStrike" cap="none">
              <a:solidFill>
                <a:srgbClr val="000000"/>
              </a:solidFill>
              <a:latin typeface="Arial"/>
              <a:ea typeface="Arial"/>
              <a:cs typeface="Arial"/>
              <a:sym typeface="Arial"/>
            </a:endParaRPr>
          </a:p>
          <a:p>
            <a:pPr marL="0" marR="0" lvl="3"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pic>
        <p:nvPicPr>
          <p:cNvPr id="557" name="Google Shape;557;p18" descr="Icono&#10;&#10;Descripción generada automáticamente"/>
          <p:cNvPicPr preferRelativeResize="0"/>
          <p:nvPr/>
        </p:nvPicPr>
        <p:blipFill rotWithShape="1">
          <a:blip r:embed="rId3">
            <a:alphaModFix/>
          </a:blip>
          <a:srcRect/>
          <a:stretch/>
        </p:blipFill>
        <p:spPr>
          <a:xfrm>
            <a:off x="960124" y="4718476"/>
            <a:ext cx="331200" cy="331200"/>
          </a:xfrm>
          <a:prstGeom prst="rect">
            <a:avLst/>
          </a:prstGeom>
          <a:noFill/>
          <a:ln>
            <a:noFill/>
          </a:ln>
        </p:spPr>
      </p:pic>
      <p:sp>
        <p:nvSpPr>
          <p:cNvPr id="558" name="Google Shape;558;p18"/>
          <p:cNvSpPr/>
          <p:nvPr/>
        </p:nvSpPr>
        <p:spPr>
          <a:xfrm>
            <a:off x="516652" y="5800375"/>
            <a:ext cx="11158696" cy="830928"/>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600" b="0" i="0" u="none" strike="noStrike" cap="none">
                <a:solidFill>
                  <a:schemeClr val="lt1"/>
                </a:solidFill>
                <a:latin typeface="Arial"/>
                <a:ea typeface="Arial"/>
                <a:cs typeface="Arial"/>
                <a:sym typeface="Arial"/>
              </a:rPr>
              <a:t>„Dziel i zwyciężaj” to podstawowy filar myślenia komputacyjnego. Rozwiązując mniejsze problemy,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en-US" sz="1600" b="0" i="0" u="none" strike="noStrike" cap="none">
                <a:solidFill>
                  <a:schemeClr val="lt1"/>
                </a:solidFill>
                <a:latin typeface="Arial"/>
                <a:ea typeface="Arial"/>
                <a:cs typeface="Arial"/>
                <a:sym typeface="Arial"/>
              </a:rPr>
              <a:t>zwiększamy szanse na szybsze i skuteczniejsze osiągnięcie ogólnego rozwiązania.</a:t>
            </a:r>
            <a:endParaRPr sz="1600" b="0" i="0" u="none" strike="noStrike" cap="none">
              <a:solidFill>
                <a:schemeClr val="lt1"/>
              </a:solidFill>
              <a:latin typeface="Arial"/>
              <a:ea typeface="Arial"/>
              <a:cs typeface="Arial"/>
              <a:sym typeface="Arial"/>
            </a:endParaRPr>
          </a:p>
        </p:txBody>
      </p:sp>
      <p:pic>
        <p:nvPicPr>
          <p:cNvPr id="559" name="Google Shape;559;p18" descr="Icono&#10;&#10;Descripción generada automáticamente"/>
          <p:cNvPicPr preferRelativeResize="0"/>
          <p:nvPr/>
        </p:nvPicPr>
        <p:blipFill rotWithShape="1">
          <a:blip r:embed="rId4">
            <a:alphaModFix/>
          </a:blip>
          <a:srcRect/>
          <a:stretch/>
        </p:blipFill>
        <p:spPr>
          <a:xfrm>
            <a:off x="11116340" y="5445700"/>
            <a:ext cx="1024379" cy="1024379"/>
          </a:xfrm>
          <a:prstGeom prst="rect">
            <a:avLst/>
          </a:prstGeom>
          <a:noFill/>
          <a:ln>
            <a:noFill/>
          </a:ln>
        </p:spPr>
      </p:pic>
      <p:sp>
        <p:nvSpPr>
          <p:cNvPr id="560" name="Google Shape;560;p1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26</a:t>
            </a:fld>
            <a:endParaRPr/>
          </a:p>
        </p:txBody>
      </p:sp>
      <p:pic>
        <p:nvPicPr>
          <p:cNvPr id="561" name="Google Shape;561;p18" descr="Icono&#10;&#10;Descripción generada automáticamente"/>
          <p:cNvPicPr preferRelativeResize="0"/>
          <p:nvPr/>
        </p:nvPicPr>
        <p:blipFill rotWithShape="1">
          <a:blip r:embed="rId3">
            <a:alphaModFix/>
          </a:blip>
          <a:srcRect/>
          <a:stretch/>
        </p:blipFill>
        <p:spPr>
          <a:xfrm>
            <a:off x="960124" y="5199401"/>
            <a:ext cx="331200" cy="331200"/>
          </a:xfrm>
          <a:prstGeom prst="rect">
            <a:avLst/>
          </a:prstGeom>
          <a:noFill/>
          <a:ln>
            <a:noFill/>
          </a:ln>
        </p:spPr>
      </p:pic>
      <p:pic>
        <p:nvPicPr>
          <p:cNvPr id="562" name="Google Shape;562;p18"/>
          <p:cNvPicPr preferRelativeResize="0"/>
          <p:nvPr/>
        </p:nvPicPr>
        <p:blipFill rotWithShape="1">
          <a:blip r:embed="rId5">
            <a:alphaModFix/>
          </a:blip>
          <a:srcRect/>
          <a:stretch/>
        </p:blipFill>
        <p:spPr>
          <a:xfrm>
            <a:off x="8215873" y="1447702"/>
            <a:ext cx="3772335" cy="2971676"/>
          </a:xfrm>
          <a:prstGeom prst="rect">
            <a:avLst/>
          </a:prstGeom>
          <a:noFill/>
          <a:ln>
            <a:noFill/>
          </a:ln>
        </p:spPr>
      </p:pic>
      <p:sp>
        <p:nvSpPr>
          <p:cNvPr id="563" name="Google Shape;563;p18"/>
          <p:cNvSpPr txBox="1">
            <a:spLocks noGrp="1"/>
          </p:cNvSpPr>
          <p:nvPr>
            <p:ph type="title"/>
          </p:nvPr>
        </p:nvSpPr>
        <p:spPr>
          <a:xfrm>
            <a:off x="2872232" y="345861"/>
            <a:ext cx="6447536" cy="610326"/>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Clr>
                <a:schemeClr val="dk2"/>
              </a:buClr>
              <a:buSzPts val="2400"/>
              <a:buFont typeface="Sorts Mill Goudy"/>
              <a:buNone/>
            </a:pPr>
            <a:r>
              <a:rPr lang="en-US" sz="2800" b="1">
                <a:latin typeface="Arial"/>
                <a:ea typeface="Arial"/>
                <a:cs typeface="Arial"/>
                <a:sym typeface="Arial"/>
              </a:rPr>
              <a:t>Dekompozycja</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569"/>
        <p:cNvGrpSpPr/>
        <p:nvPr/>
      </p:nvGrpSpPr>
      <p:grpSpPr>
        <a:xfrm>
          <a:off x="0" y="0"/>
          <a:ext cx="0" cy="0"/>
          <a:chOff x="0" y="0"/>
          <a:chExt cx="0" cy="0"/>
        </a:xfrm>
      </p:grpSpPr>
      <p:sp>
        <p:nvSpPr>
          <p:cNvPr id="570" name="Google Shape;570;p77"/>
          <p:cNvSpPr txBox="1">
            <a:spLocks noGrp="1"/>
          </p:cNvSpPr>
          <p:nvPr>
            <p:ph type="title"/>
          </p:nvPr>
        </p:nvSpPr>
        <p:spPr>
          <a:xfrm>
            <a:off x="2872232" y="345861"/>
            <a:ext cx="6447536" cy="610326"/>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Clr>
                <a:schemeClr val="dk2"/>
              </a:buClr>
              <a:buSzPts val="2400"/>
              <a:buFont typeface="Sorts Mill Goudy"/>
              <a:buNone/>
            </a:pPr>
            <a:r>
              <a:rPr lang="en-US" sz="2800" b="1">
                <a:latin typeface="Arial"/>
                <a:ea typeface="Arial"/>
                <a:cs typeface="Arial"/>
                <a:sym typeface="Arial"/>
              </a:rPr>
              <a:t>Dekompozycja</a:t>
            </a:r>
            <a:endParaRPr/>
          </a:p>
        </p:txBody>
      </p:sp>
      <p:sp>
        <p:nvSpPr>
          <p:cNvPr id="571" name="Google Shape;571;p77"/>
          <p:cNvSpPr/>
          <p:nvPr/>
        </p:nvSpPr>
        <p:spPr>
          <a:xfrm>
            <a:off x="4648200" y="4020493"/>
            <a:ext cx="6904074" cy="2494608"/>
          </a:xfrm>
          <a:prstGeom prst="rect">
            <a:avLst/>
          </a:prstGeom>
          <a:solidFill>
            <a:srgbClr val="E7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2" name="Google Shape;572;p77"/>
          <p:cNvSpPr txBox="1"/>
          <p:nvPr/>
        </p:nvSpPr>
        <p:spPr>
          <a:xfrm>
            <a:off x="368533" y="875282"/>
            <a:ext cx="11454934" cy="301617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60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Kiedy dekomponujemy problem, upraszczamy go, aby był łatwiejszy do rozwiązania, ale także łatwiejszy do nauczania, delegowania i adaptacji. Szczególnie w przypadku dorosłych słuchaczy technika ta pomaga przenieść uwagę z bycia przytłoczonym na określenie jasnego punktu wyjścia.</a:t>
            </a:r>
            <a:endParaRPr sz="1400" b="0" i="0" u="none" strike="noStrike" cap="none">
              <a:solidFill>
                <a:srgbClr val="000000"/>
              </a:solidFill>
              <a:latin typeface="Arial"/>
              <a:ea typeface="Arial"/>
              <a:cs typeface="Arial"/>
              <a:sym typeface="Arial"/>
            </a:endParaRPr>
          </a:p>
          <a:p>
            <a:pPr marL="457200" marR="0" lvl="0" indent="0" algn="just" rtl="0">
              <a:lnSpc>
                <a:spcPct val="100000"/>
              </a:lnSpc>
              <a:spcBef>
                <a:spcPts val="60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Co trenerzy powinni wiedzieć:</a:t>
            </a:r>
            <a:endParaRPr sz="1600" b="0" i="0" u="none" strike="noStrike" cap="none">
              <a:solidFill>
                <a:srgbClr val="000000"/>
              </a:solidFill>
              <a:latin typeface="Arial"/>
              <a:ea typeface="Arial"/>
              <a:cs typeface="Arial"/>
              <a:sym typeface="Arial"/>
            </a:endParaRPr>
          </a:p>
          <a:p>
            <a:pPr marL="457200" marR="0" lvl="0" indent="-3175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000000"/>
                </a:solidFill>
                <a:latin typeface="Arial"/>
                <a:ea typeface="Arial"/>
                <a:cs typeface="Arial"/>
                <a:sym typeface="Arial"/>
              </a:rPr>
              <a:t>Dekompozycja buduje pewność siebie u uczestników zajęć. Małe zwycięstwa mają znaczenie, a osiąganie mniejszych podzadań zachęca do postępów i motywacji.</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000000"/>
                </a:solidFill>
                <a:latin typeface="Arial"/>
                <a:ea typeface="Arial"/>
                <a:cs typeface="Arial"/>
                <a:sym typeface="Arial"/>
              </a:rPr>
              <a:t>To skuteczny sposób na głośne modelowanie krytycznego myślenia. Porozmawiaj o tym, jak rozłożyłbyś problem.</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000000"/>
                </a:solidFill>
                <a:latin typeface="Arial"/>
                <a:ea typeface="Arial"/>
                <a:cs typeface="Arial"/>
                <a:sym typeface="Arial"/>
              </a:rPr>
              <a:t>W ustawieniach grupowych dekompozycja jest idealna do współpracy, ponieważ każdy uczestnik lub grupa może zająć się jedną częścią, a następnie zebrać pełne rozwiązanie.</a:t>
            </a:r>
            <a:endParaRPr sz="1600" b="0" i="0" u="none" strike="noStrike" cap="none">
              <a:solidFill>
                <a:srgbClr val="000000"/>
              </a:solidFill>
              <a:latin typeface="Arial"/>
              <a:ea typeface="Arial"/>
              <a:cs typeface="Arial"/>
              <a:sym typeface="Arial"/>
            </a:endParaRPr>
          </a:p>
        </p:txBody>
      </p:sp>
      <p:sp>
        <p:nvSpPr>
          <p:cNvPr id="573" name="Google Shape;573;p7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600"/>
              </a:spcAft>
              <a:buSzPts val="900"/>
              <a:buNone/>
            </a:pPr>
            <a:fld id="{00000000-1234-1234-1234-123412341234}" type="slidenum">
              <a:rPr lang="en-US"/>
              <a:t>27</a:t>
            </a:fld>
            <a:endParaRPr/>
          </a:p>
        </p:txBody>
      </p:sp>
      <p:pic>
        <p:nvPicPr>
          <p:cNvPr id="574" name="Google Shape;574;p77" descr="Interfaz de usuario gráfica, Aplicación, Calendario&#10;&#10;El contenido generado por IA puede ser incorrecto."/>
          <p:cNvPicPr preferRelativeResize="0"/>
          <p:nvPr/>
        </p:nvPicPr>
        <p:blipFill rotWithShape="1">
          <a:blip r:embed="rId3">
            <a:alphaModFix/>
          </a:blip>
          <a:srcRect/>
          <a:stretch/>
        </p:blipFill>
        <p:spPr>
          <a:xfrm>
            <a:off x="1189089" y="4020492"/>
            <a:ext cx="2684411" cy="2684411"/>
          </a:xfrm>
          <a:prstGeom prst="rect">
            <a:avLst/>
          </a:prstGeom>
          <a:noFill/>
          <a:ln>
            <a:noFill/>
          </a:ln>
        </p:spPr>
      </p:pic>
      <p:sp>
        <p:nvSpPr>
          <p:cNvPr id="575" name="Google Shape;575;p77"/>
          <p:cNvSpPr txBox="1"/>
          <p:nvPr/>
        </p:nvSpPr>
        <p:spPr>
          <a:xfrm>
            <a:off x="4733311" y="4561153"/>
            <a:ext cx="6588900" cy="181584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Wybierz codzienne zadanie (na przykład planowanie przyjęcia urodzinowego). Poproś uczestników, aby pracowali w parach lub małych grupach i podzielili je na podzadania.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Następnie zapytaj:</a:t>
            </a:r>
            <a:endParaRPr sz="1400" b="0" i="0" u="none" strike="noStrike" cap="none">
              <a:solidFill>
                <a:srgbClr val="000000"/>
              </a:solidFill>
              <a:latin typeface="Arial"/>
              <a:ea typeface="Arial"/>
              <a:cs typeface="Arial"/>
              <a:sym typeface="Arial"/>
            </a:endParaRPr>
          </a:p>
          <a:p>
            <a:pPr marL="1371600" marR="0" lvl="2" indent="-330200" algn="just" rtl="0">
              <a:lnSpc>
                <a:spcPct val="100000"/>
              </a:lnSpc>
              <a:spcBef>
                <a:spcPts val="0"/>
              </a:spcBef>
              <a:spcAft>
                <a:spcPts val="0"/>
              </a:spcAft>
              <a:buClr>
                <a:srgbClr val="000000"/>
              </a:buClr>
              <a:buSzPts val="1600"/>
              <a:buFont typeface="Noto Sans Symbols"/>
              <a:buChar char="⮚"/>
            </a:pPr>
            <a:r>
              <a:rPr lang="en-US" sz="1600" b="0" i="1" u="none" strike="noStrike" cap="none">
                <a:solidFill>
                  <a:srgbClr val="000000"/>
                </a:solidFill>
                <a:latin typeface="Arial"/>
                <a:ea typeface="Arial"/>
                <a:cs typeface="Arial"/>
                <a:sym typeface="Arial"/>
              </a:rPr>
              <a:t>Które podzadania są zależne od innych?</a:t>
            </a:r>
            <a:endParaRPr sz="1400" b="0" i="0" u="none" strike="noStrike" cap="none">
              <a:solidFill>
                <a:srgbClr val="000000"/>
              </a:solidFill>
              <a:latin typeface="Arial"/>
              <a:ea typeface="Arial"/>
              <a:cs typeface="Arial"/>
              <a:sym typeface="Arial"/>
            </a:endParaRPr>
          </a:p>
          <a:p>
            <a:pPr marL="1371600" marR="0" lvl="2" indent="-330200" algn="just" rtl="0">
              <a:lnSpc>
                <a:spcPct val="100000"/>
              </a:lnSpc>
              <a:spcBef>
                <a:spcPts val="0"/>
              </a:spcBef>
              <a:spcAft>
                <a:spcPts val="0"/>
              </a:spcAft>
              <a:buClr>
                <a:srgbClr val="000000"/>
              </a:buClr>
              <a:buSzPts val="1600"/>
              <a:buFont typeface="Noto Sans Symbols"/>
              <a:buChar char="⮚"/>
            </a:pPr>
            <a:r>
              <a:rPr lang="en-US" sz="1600" b="0" i="1" u="none" strike="noStrike" cap="none">
                <a:solidFill>
                  <a:srgbClr val="000000"/>
                </a:solidFill>
                <a:latin typeface="Arial"/>
                <a:ea typeface="Arial"/>
                <a:cs typeface="Arial"/>
                <a:sym typeface="Arial"/>
              </a:rPr>
              <a:t>Czy niektóre mogą być wykonywane równolegle?</a:t>
            </a:r>
            <a:endParaRPr sz="1400" b="0" i="0" u="none" strike="noStrike" cap="none">
              <a:solidFill>
                <a:srgbClr val="000000"/>
              </a:solidFill>
              <a:latin typeface="Arial"/>
              <a:ea typeface="Arial"/>
              <a:cs typeface="Arial"/>
              <a:sym typeface="Arial"/>
            </a:endParaRPr>
          </a:p>
          <a:p>
            <a:pPr marL="1371600" marR="0" lvl="2" indent="-330200" algn="just" rtl="0">
              <a:lnSpc>
                <a:spcPct val="100000"/>
              </a:lnSpc>
              <a:spcBef>
                <a:spcPts val="0"/>
              </a:spcBef>
              <a:spcAft>
                <a:spcPts val="0"/>
              </a:spcAft>
              <a:buClr>
                <a:srgbClr val="000000"/>
              </a:buClr>
              <a:buSzPts val="1600"/>
              <a:buFont typeface="Noto Sans Symbols"/>
              <a:buChar char="⮚"/>
            </a:pPr>
            <a:r>
              <a:rPr lang="en-US" sz="1600" b="0" i="1" u="none" strike="noStrike" cap="none">
                <a:solidFill>
                  <a:srgbClr val="000000"/>
                </a:solidFill>
                <a:latin typeface="Arial"/>
                <a:ea typeface="Arial"/>
                <a:cs typeface="Arial"/>
                <a:sym typeface="Arial"/>
              </a:rPr>
              <a:t>Komu przydzieliłbyś każde z nich?</a:t>
            </a:r>
            <a:endParaRPr sz="1600" b="0" i="1" u="none" strike="noStrike" cap="none">
              <a:solidFill>
                <a:srgbClr val="000000"/>
              </a:solidFill>
              <a:latin typeface="Arial"/>
              <a:ea typeface="Arial"/>
              <a:cs typeface="Arial"/>
              <a:sym typeface="Arial"/>
            </a:endParaRPr>
          </a:p>
        </p:txBody>
      </p:sp>
      <p:sp>
        <p:nvSpPr>
          <p:cNvPr id="576" name="Google Shape;576;p77"/>
          <p:cNvSpPr txBox="1"/>
          <p:nvPr/>
        </p:nvSpPr>
        <p:spPr>
          <a:xfrm>
            <a:off x="4733311" y="4156102"/>
            <a:ext cx="65889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Pomysł na ćwiczenie dla trenera:</a:t>
            </a:r>
            <a:endParaRPr sz="1600" b="1"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582"/>
        <p:cNvGrpSpPr/>
        <p:nvPr/>
      </p:nvGrpSpPr>
      <p:grpSpPr>
        <a:xfrm>
          <a:off x="0" y="0"/>
          <a:ext cx="0" cy="0"/>
          <a:chOff x="0" y="0"/>
          <a:chExt cx="0" cy="0"/>
        </a:xfrm>
      </p:grpSpPr>
      <p:sp>
        <p:nvSpPr>
          <p:cNvPr id="583" name="Google Shape;583;p78"/>
          <p:cNvSpPr/>
          <p:nvPr/>
        </p:nvSpPr>
        <p:spPr>
          <a:xfrm>
            <a:off x="613114" y="5829300"/>
            <a:ext cx="10965772" cy="685800"/>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Wykorzystaj metodę dekompozycji do zaprojektowania własnych sesji. Podziel lekcję na wprowadzenie, ćwiczenia praktyczne, pracę w grupach i refleksję.  Podczas nauczania techniki, demonstruj ją.</a:t>
            </a:r>
            <a:endParaRPr sz="1600" b="0" i="0" u="none" strike="noStrike" cap="none">
              <a:solidFill>
                <a:schemeClr val="lt1"/>
              </a:solidFill>
              <a:latin typeface="Arial"/>
              <a:ea typeface="Arial"/>
              <a:cs typeface="Arial"/>
              <a:sym typeface="Arial"/>
            </a:endParaRPr>
          </a:p>
        </p:txBody>
      </p:sp>
      <p:sp>
        <p:nvSpPr>
          <p:cNvPr id="584" name="Google Shape;584;p78"/>
          <p:cNvSpPr txBox="1"/>
          <p:nvPr/>
        </p:nvSpPr>
        <p:spPr>
          <a:xfrm>
            <a:off x="344794" y="822545"/>
            <a:ext cx="11502412" cy="530141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60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Przykład z życia wzięty:</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000000"/>
                </a:solidFill>
                <a:latin typeface="Arial"/>
                <a:ea typeface="Arial"/>
                <a:cs typeface="Arial"/>
                <a:sym typeface="Arial"/>
              </a:rPr>
              <a:t>Planowanie podróży wakacyjnej staje się mniej stresujące, gdy jest podzielone na części: wybór miejsca docelowego, ustalenie budżetu, rezerwacja transportu, znalezienie zakwaterowania, stworzenie planu podróży.</a:t>
            </a:r>
            <a:endParaRPr sz="1400" b="0" i="0" u="none" strike="noStrike" cap="none">
              <a:solidFill>
                <a:srgbClr val="000000"/>
              </a:solidFill>
              <a:latin typeface="Arial"/>
              <a:ea typeface="Arial"/>
              <a:cs typeface="Arial"/>
              <a:sym typeface="Arial"/>
            </a:endParaRPr>
          </a:p>
          <a:p>
            <a:pPr marL="457200" marR="0" lvl="0" indent="0" algn="just" rtl="0">
              <a:lnSpc>
                <a:spcPct val="100000"/>
              </a:lnSpc>
              <a:spcBef>
                <a:spcPts val="600"/>
              </a:spcBef>
              <a:spcAft>
                <a:spcPts val="0"/>
              </a:spcAft>
              <a:buClr>
                <a:srgbClr val="000000"/>
              </a:buClr>
              <a:buSzPts val="1050"/>
              <a:buFont typeface="Arial"/>
              <a:buNone/>
            </a:pPr>
            <a:endParaRPr sz="1050" b="1"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Przykład w biznesie:</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600"/>
              </a:spcBef>
              <a:spcAft>
                <a:spcPts val="0"/>
              </a:spcAft>
              <a:buClr>
                <a:srgbClr val="000000"/>
              </a:buClr>
              <a:buSzPts val="1400"/>
              <a:buFont typeface="Noto Sans Symbols"/>
              <a:buChar char="⮚"/>
            </a:pPr>
            <a:r>
              <a:rPr lang="en-US" sz="1600" b="1" i="0" u="none" strike="noStrike" cap="none">
                <a:solidFill>
                  <a:srgbClr val="000000"/>
                </a:solidFill>
                <a:latin typeface="Arial"/>
                <a:ea typeface="Arial"/>
                <a:cs typeface="Arial"/>
                <a:sym typeface="Arial"/>
              </a:rPr>
              <a:t>Wyobraź sobie, że organizujesz szkolenie firmowe. Rozłóż na części:</a:t>
            </a:r>
            <a:endParaRPr sz="1400" b="0" i="0" u="none" strike="noStrike" cap="none">
              <a:solidFill>
                <a:srgbClr val="000000"/>
              </a:solidFill>
              <a:latin typeface="Arial"/>
              <a:ea typeface="Arial"/>
              <a:cs typeface="Arial"/>
              <a:sym typeface="Arial"/>
            </a:endParaRPr>
          </a:p>
          <a:p>
            <a:pPr marL="457200" marR="0" lvl="0" indent="0" algn="just" rtl="0">
              <a:lnSpc>
                <a:spcPct val="100000"/>
              </a:lnSpc>
              <a:spcBef>
                <a:spcPts val="600"/>
              </a:spcBef>
              <a:spcAft>
                <a:spcPts val="0"/>
              </a:spcAft>
              <a:buClr>
                <a:srgbClr val="000000"/>
              </a:buClr>
              <a:buSzPts val="1600"/>
              <a:buFont typeface="Arial"/>
              <a:buNone/>
            </a:pPr>
            <a:endParaRPr sz="1600" b="1" i="0" u="none" strike="noStrike" cap="none">
              <a:solidFill>
                <a:srgbClr val="000000"/>
              </a:solidFill>
              <a:latin typeface="Arial"/>
              <a:ea typeface="Arial"/>
              <a:cs typeface="Arial"/>
              <a:sym typeface="Arial"/>
            </a:endParaRPr>
          </a:p>
          <a:p>
            <a:pPr marL="457200" marR="0" lvl="0" indent="0" algn="just" rtl="0">
              <a:lnSpc>
                <a:spcPct val="100000"/>
              </a:lnSpc>
              <a:spcBef>
                <a:spcPts val="600"/>
              </a:spcBef>
              <a:spcAft>
                <a:spcPts val="0"/>
              </a:spcAft>
              <a:buClr>
                <a:srgbClr val="000000"/>
              </a:buClr>
              <a:buSzPts val="1600"/>
              <a:buFont typeface="Arial"/>
              <a:buNone/>
            </a:pPr>
            <a:endParaRPr sz="1600" b="1"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Zadania te mogą być wykonywane przez różnych członków zespołu i zaplanowane na osi czasu.</a:t>
            </a:r>
            <a:endParaRPr sz="1400" b="0" i="0" u="none" strike="noStrike" cap="none">
              <a:solidFill>
                <a:srgbClr val="000000"/>
              </a:solidFill>
              <a:latin typeface="Arial"/>
              <a:ea typeface="Arial"/>
              <a:cs typeface="Arial"/>
              <a:sym typeface="Arial"/>
            </a:endParaRPr>
          </a:p>
          <a:p>
            <a:pPr marL="457200" marR="0" lvl="0" indent="0" algn="just" rtl="0">
              <a:lnSpc>
                <a:spcPct val="100000"/>
              </a:lnSpc>
              <a:spcBef>
                <a:spcPts val="600"/>
              </a:spcBef>
              <a:spcAft>
                <a:spcPts val="0"/>
              </a:spcAft>
              <a:buClr>
                <a:srgbClr val="000000"/>
              </a:buClr>
              <a:buSzPts val="1600"/>
              <a:buFont typeface="Arial"/>
              <a:buNone/>
            </a:pPr>
            <a:endParaRPr sz="900" b="1"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Co może zrobić trener?</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600"/>
              </a:spcBef>
              <a:spcAft>
                <a:spcPts val="0"/>
              </a:spcAft>
              <a:buClr>
                <a:srgbClr val="000000"/>
              </a:buClr>
              <a:buSzPts val="1400"/>
              <a:buFont typeface="Noto Sans Symbols"/>
              <a:buChar char="⮚"/>
            </a:pPr>
            <a:r>
              <a:rPr lang="en-US" sz="1600" b="1" i="0" u="none" strike="noStrike" cap="none">
                <a:solidFill>
                  <a:srgbClr val="678877"/>
                </a:solidFill>
                <a:latin typeface="Arial"/>
                <a:ea typeface="Arial"/>
                <a:cs typeface="Arial"/>
                <a:sym typeface="Arial"/>
              </a:rPr>
              <a:t>Podkreślać rzeczywistą wartość: </a:t>
            </a:r>
            <a:r>
              <a:rPr lang="en-US" sz="1600" b="0" i="0" u="none" strike="noStrike" cap="none">
                <a:solidFill>
                  <a:srgbClr val="000000"/>
                </a:solidFill>
                <a:latin typeface="Arial"/>
                <a:ea typeface="Arial"/>
                <a:cs typeface="Arial"/>
                <a:sym typeface="Arial"/>
              </a:rPr>
              <a:t>Uczestnicy często angażują się lepiej, gdy widzą, jak dana umiejętność przekłada się na ich życie osobiste lub zawodowe.</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600"/>
              </a:spcBef>
              <a:spcAft>
                <a:spcPts val="0"/>
              </a:spcAft>
              <a:buClr>
                <a:srgbClr val="000000"/>
              </a:buClr>
              <a:buSzPts val="1400"/>
              <a:buFont typeface="Noto Sans Symbols"/>
              <a:buChar char="⮚"/>
            </a:pPr>
            <a:r>
              <a:rPr lang="en-US" sz="1600" b="1" i="0" u="none" strike="noStrike" cap="none">
                <a:solidFill>
                  <a:srgbClr val="708684"/>
                </a:solidFill>
                <a:latin typeface="Arial"/>
                <a:ea typeface="Arial"/>
                <a:cs typeface="Arial"/>
                <a:sym typeface="Arial"/>
              </a:rPr>
              <a:t>Zachęcaj uczestników do refleksji:</a:t>
            </a:r>
            <a:r>
              <a:rPr lang="en-US" sz="1600" b="1" i="0" u="none" strike="noStrike" cap="none">
                <a:solidFill>
                  <a:srgbClr val="000000"/>
                </a:solidFill>
                <a:latin typeface="Arial"/>
                <a:ea typeface="Arial"/>
                <a:cs typeface="Arial"/>
                <a:sym typeface="Arial"/>
              </a:rPr>
              <a:t> </a:t>
            </a:r>
            <a:r>
              <a:rPr lang="en-US" sz="1600" b="0" i="0" u="none" strike="noStrike" cap="none">
                <a:solidFill>
                  <a:srgbClr val="000000"/>
                </a:solidFill>
                <a:latin typeface="Arial"/>
                <a:ea typeface="Arial"/>
                <a:cs typeface="Arial"/>
                <a:sym typeface="Arial"/>
              </a:rPr>
              <a:t>„Z jakim złożonym zadaniem miałeś ostatnio do czynienia? Jak mogłeś je podzielić?”.</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600"/>
              </a:spcBef>
              <a:spcAft>
                <a:spcPts val="0"/>
              </a:spcAft>
              <a:buClr>
                <a:srgbClr val="000000"/>
              </a:buClr>
              <a:buSzPts val="1400"/>
              <a:buFont typeface="Noto Sans Symbols"/>
              <a:buChar char="⮚"/>
            </a:pPr>
            <a:r>
              <a:rPr lang="en-US" sz="1600" b="1" i="0" u="none" strike="noStrike" cap="none">
                <a:solidFill>
                  <a:srgbClr val="708684"/>
                </a:solidFill>
                <a:latin typeface="Arial"/>
                <a:ea typeface="Arial"/>
                <a:cs typeface="Arial"/>
                <a:sym typeface="Arial"/>
              </a:rPr>
              <a:t>Wizualizuj dekompozycję </a:t>
            </a:r>
            <a:r>
              <a:rPr lang="en-US" sz="1600" b="0" i="0" u="none" strike="noStrike" cap="none">
                <a:solidFill>
                  <a:srgbClr val="000000"/>
                </a:solidFill>
                <a:latin typeface="Arial"/>
                <a:ea typeface="Arial"/>
                <a:cs typeface="Arial"/>
                <a:sym typeface="Arial"/>
              </a:rPr>
              <a:t>za pomocą map myśli, karteczek samoprzylepnych lub tablic cyfrowych.</a:t>
            </a:r>
            <a:endParaRPr sz="1400" b="0" i="0" u="none" strike="noStrike" cap="none">
              <a:solidFill>
                <a:srgbClr val="000000"/>
              </a:solidFill>
              <a:latin typeface="Arial"/>
              <a:ea typeface="Arial"/>
              <a:cs typeface="Arial"/>
              <a:sym typeface="Arial"/>
            </a:endParaRPr>
          </a:p>
          <a:p>
            <a:pPr marL="457200" marR="0" lvl="0" indent="0" algn="just" rtl="0">
              <a:lnSpc>
                <a:spcPct val="100000"/>
              </a:lnSpc>
              <a:spcBef>
                <a:spcPts val="600"/>
              </a:spcBef>
              <a:spcAft>
                <a:spcPts val="0"/>
              </a:spcAft>
              <a:buClr>
                <a:srgbClr val="000000"/>
              </a:buClr>
              <a:buSzPts val="1800"/>
              <a:buFont typeface="Arial"/>
              <a:buNone/>
            </a:pPr>
            <a:endParaRPr sz="1800" b="1" i="0" u="none" strike="noStrike" cap="none">
              <a:solidFill>
                <a:srgbClr val="000000"/>
              </a:solidFill>
              <a:latin typeface="Arial"/>
              <a:ea typeface="Arial"/>
              <a:cs typeface="Arial"/>
              <a:sym typeface="Arial"/>
            </a:endParaRPr>
          </a:p>
        </p:txBody>
      </p:sp>
      <p:sp>
        <p:nvSpPr>
          <p:cNvPr id="585" name="Google Shape;585;p7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600"/>
              </a:spcAft>
              <a:buSzPts val="900"/>
              <a:buNone/>
            </a:pPr>
            <a:fld id="{00000000-1234-1234-1234-123412341234}" type="slidenum">
              <a:rPr lang="en-US"/>
              <a:t>28</a:t>
            </a:fld>
            <a:endParaRPr/>
          </a:p>
        </p:txBody>
      </p:sp>
      <p:sp>
        <p:nvSpPr>
          <p:cNvPr id="586" name="Google Shape;586;p78"/>
          <p:cNvSpPr txBox="1"/>
          <p:nvPr/>
        </p:nvSpPr>
        <p:spPr>
          <a:xfrm>
            <a:off x="1176626" y="2702754"/>
            <a:ext cx="3475200" cy="461700"/>
          </a:xfrm>
          <a:prstGeom prst="rect">
            <a:avLst/>
          </a:prstGeom>
          <a:noFill/>
          <a:ln>
            <a:noFill/>
          </a:ln>
        </p:spPr>
        <p:txBody>
          <a:bodyPr spcFirstLastPara="1" wrap="square" lIns="91425" tIns="45700" rIns="91425" bIns="45700" anchor="t" anchorCtr="0">
            <a:spAutoFit/>
          </a:bodyPr>
          <a:lstStyle/>
          <a:p>
            <a:pPr marL="457200" marR="0" lvl="0" indent="-304800" algn="l" rtl="0">
              <a:lnSpc>
                <a:spcPct val="100000"/>
              </a:lnSpc>
              <a:spcBef>
                <a:spcPts val="0"/>
              </a:spcBef>
              <a:spcAft>
                <a:spcPts val="0"/>
              </a:spcAft>
              <a:buClr>
                <a:schemeClr val="dk1"/>
              </a:buClr>
              <a:buSzPts val="1200"/>
              <a:buFont typeface="Noto Sans Symbols"/>
              <a:buChar char="✔"/>
            </a:pPr>
            <a:r>
              <a:rPr lang="en-US" sz="1200" b="0" i="0" u="none" strike="noStrike" cap="none">
                <a:solidFill>
                  <a:schemeClr val="dk1"/>
                </a:solidFill>
                <a:latin typeface="Arial"/>
                <a:ea typeface="Arial"/>
                <a:cs typeface="Arial"/>
                <a:sym typeface="Arial"/>
              </a:rPr>
              <a:t>Rezerwacja miejsca</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chemeClr val="dk1"/>
              </a:buClr>
              <a:buSzPts val="1200"/>
              <a:buFont typeface="Noto Sans Symbols"/>
              <a:buChar char="✔"/>
            </a:pPr>
            <a:r>
              <a:rPr lang="en-US" sz="1200" b="0" i="0" u="none" strike="noStrike" cap="none">
                <a:solidFill>
                  <a:schemeClr val="dk1"/>
                </a:solidFill>
                <a:latin typeface="Arial"/>
                <a:ea typeface="Arial"/>
                <a:cs typeface="Arial"/>
                <a:sym typeface="Arial"/>
              </a:rPr>
              <a:t>Przygotowanie materiałów szkoleniowych</a:t>
            </a:r>
            <a:endParaRPr sz="1200" b="0" i="0" u="none" strike="noStrike" cap="none">
              <a:solidFill>
                <a:schemeClr val="dk1"/>
              </a:solidFill>
              <a:latin typeface="Arial"/>
              <a:ea typeface="Arial"/>
              <a:cs typeface="Arial"/>
              <a:sym typeface="Arial"/>
            </a:endParaRPr>
          </a:p>
        </p:txBody>
      </p:sp>
      <p:sp>
        <p:nvSpPr>
          <p:cNvPr id="587" name="Google Shape;587;p78"/>
          <p:cNvSpPr txBox="1"/>
          <p:nvPr/>
        </p:nvSpPr>
        <p:spPr>
          <a:xfrm>
            <a:off x="5214833" y="2670319"/>
            <a:ext cx="2336700" cy="461624"/>
          </a:xfrm>
          <a:prstGeom prst="rect">
            <a:avLst/>
          </a:prstGeom>
          <a:noFill/>
          <a:ln>
            <a:noFill/>
          </a:ln>
        </p:spPr>
        <p:txBody>
          <a:bodyPr spcFirstLastPara="1" wrap="square" lIns="91425" tIns="45700" rIns="91425" bIns="45700" anchor="t" anchorCtr="0">
            <a:spAutoFit/>
          </a:bodyPr>
          <a:lstStyle/>
          <a:p>
            <a:pPr marL="457200" marR="0" lvl="0" indent="-311150" algn="l" rtl="0">
              <a:lnSpc>
                <a:spcPct val="100000"/>
              </a:lnSpc>
              <a:spcBef>
                <a:spcPts val="0"/>
              </a:spcBef>
              <a:spcAft>
                <a:spcPts val="0"/>
              </a:spcAft>
              <a:buClr>
                <a:srgbClr val="000000"/>
              </a:buClr>
              <a:buSzPts val="1300"/>
              <a:buFont typeface="Noto Sans Symbols"/>
              <a:buChar char="✔"/>
            </a:pPr>
            <a:r>
              <a:rPr lang="en-US" sz="1200" b="0" i="0" u="none" strike="noStrike" cap="none">
                <a:solidFill>
                  <a:srgbClr val="000000"/>
                </a:solidFill>
                <a:latin typeface="Arial"/>
                <a:ea typeface="Arial"/>
                <a:cs typeface="Arial"/>
                <a:sym typeface="Arial"/>
              </a:rPr>
              <a:t>Wysyłanie zaproszeń</a:t>
            </a:r>
            <a:endParaRPr sz="1400" b="0" i="0" u="none" strike="noStrike" cap="none">
              <a:solidFill>
                <a:srgbClr val="000000"/>
              </a:solidFill>
              <a:latin typeface="Arial"/>
              <a:ea typeface="Arial"/>
              <a:cs typeface="Arial"/>
              <a:sym typeface="Arial"/>
            </a:endParaRPr>
          </a:p>
          <a:p>
            <a:pPr marL="457200" marR="0" lvl="0" indent="-311150" algn="l" rtl="0">
              <a:lnSpc>
                <a:spcPct val="100000"/>
              </a:lnSpc>
              <a:spcBef>
                <a:spcPts val="0"/>
              </a:spcBef>
              <a:spcAft>
                <a:spcPts val="0"/>
              </a:spcAft>
              <a:buClr>
                <a:srgbClr val="000000"/>
              </a:buClr>
              <a:buSzPts val="1300"/>
              <a:buFont typeface="Noto Sans Symbols"/>
              <a:buChar char="✔"/>
            </a:pPr>
            <a:r>
              <a:rPr lang="en-US" sz="1200" b="0" i="0" u="none" strike="noStrike" cap="none">
                <a:solidFill>
                  <a:srgbClr val="000000"/>
                </a:solidFill>
                <a:latin typeface="Arial"/>
                <a:ea typeface="Arial"/>
                <a:cs typeface="Arial"/>
                <a:sym typeface="Arial"/>
              </a:rPr>
              <a:t>Organizacja cateringu</a:t>
            </a:r>
            <a:endParaRPr sz="1200" b="0" i="0" u="none" strike="noStrike" cap="none">
              <a:solidFill>
                <a:srgbClr val="000000"/>
              </a:solidFill>
              <a:latin typeface="Arial"/>
              <a:ea typeface="Arial"/>
              <a:cs typeface="Arial"/>
              <a:sym typeface="Arial"/>
            </a:endParaRPr>
          </a:p>
        </p:txBody>
      </p:sp>
      <p:sp>
        <p:nvSpPr>
          <p:cNvPr id="588" name="Google Shape;588;p78"/>
          <p:cNvSpPr txBox="1"/>
          <p:nvPr/>
        </p:nvSpPr>
        <p:spPr>
          <a:xfrm>
            <a:off x="8114540" y="2718684"/>
            <a:ext cx="3001800" cy="27695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600"/>
              <a:buFont typeface="Noto Sans Symbols"/>
              <a:buChar char="✔"/>
            </a:pPr>
            <a:r>
              <a:rPr lang="en-US" sz="1200" b="0" i="0" u="none" strike="noStrike" cap="none">
                <a:solidFill>
                  <a:srgbClr val="000000"/>
                </a:solidFill>
                <a:latin typeface="Arial"/>
                <a:ea typeface="Arial"/>
                <a:cs typeface="Arial"/>
                <a:sym typeface="Arial"/>
              </a:rPr>
              <a:t>Zebranie informacji zwrotnych</a:t>
            </a:r>
            <a:endParaRPr sz="1100" b="0" i="0" u="none" strike="noStrike" cap="none">
              <a:solidFill>
                <a:srgbClr val="000000"/>
              </a:solidFill>
              <a:latin typeface="Arial"/>
              <a:ea typeface="Arial"/>
              <a:cs typeface="Arial"/>
              <a:sym typeface="Arial"/>
            </a:endParaRPr>
          </a:p>
        </p:txBody>
      </p:sp>
      <p:pic>
        <p:nvPicPr>
          <p:cNvPr id="589" name="Google Shape;589;p78" descr="Icono&#10;&#10;Descripción generada automáticamente"/>
          <p:cNvPicPr preferRelativeResize="0"/>
          <p:nvPr/>
        </p:nvPicPr>
        <p:blipFill rotWithShape="1">
          <a:blip r:embed="rId3">
            <a:alphaModFix/>
          </a:blip>
          <a:srcRect/>
          <a:stretch/>
        </p:blipFill>
        <p:spPr>
          <a:xfrm>
            <a:off x="11213453" y="5353371"/>
            <a:ext cx="730866" cy="796604"/>
          </a:xfrm>
          <a:prstGeom prst="rect">
            <a:avLst/>
          </a:prstGeom>
          <a:noFill/>
          <a:ln>
            <a:noFill/>
          </a:ln>
        </p:spPr>
      </p:pic>
      <p:sp>
        <p:nvSpPr>
          <p:cNvPr id="590" name="Google Shape;590;p78"/>
          <p:cNvSpPr txBox="1">
            <a:spLocks noGrp="1"/>
          </p:cNvSpPr>
          <p:nvPr>
            <p:ph type="title"/>
          </p:nvPr>
        </p:nvSpPr>
        <p:spPr>
          <a:xfrm>
            <a:off x="2872232" y="345861"/>
            <a:ext cx="6447536" cy="610326"/>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Clr>
                <a:schemeClr val="dk2"/>
              </a:buClr>
              <a:buSzPts val="2400"/>
              <a:buFont typeface="Sorts Mill Goudy"/>
              <a:buNone/>
            </a:pPr>
            <a:r>
              <a:rPr lang="en-US" sz="2800" b="1">
                <a:latin typeface="Arial"/>
                <a:ea typeface="Arial"/>
                <a:cs typeface="Arial"/>
                <a:sym typeface="Arial"/>
              </a:rPr>
              <a:t>Dekompozycja</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2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600"/>
              </a:spcAft>
              <a:buSzPts val="900"/>
              <a:buNone/>
            </a:pPr>
            <a:fld id="{00000000-1234-1234-1234-123412341234}" type="slidenum">
              <a:rPr lang="en-US"/>
              <a:t>29</a:t>
            </a:fld>
            <a:endParaRPr/>
          </a:p>
        </p:txBody>
      </p:sp>
      <p:pic>
        <p:nvPicPr>
          <p:cNvPr id="598" name="Google Shape;598;p21" descr="Interactive IQ Test May Better Predict Real-World Achievement | Scientific  American"/>
          <p:cNvPicPr preferRelativeResize="0"/>
          <p:nvPr/>
        </p:nvPicPr>
        <p:blipFill rotWithShape="1">
          <a:blip r:embed="rId3">
            <a:alphaModFix/>
          </a:blip>
          <a:srcRect/>
          <a:stretch/>
        </p:blipFill>
        <p:spPr>
          <a:xfrm>
            <a:off x="1427342" y="1305555"/>
            <a:ext cx="4246890" cy="4246890"/>
          </a:xfrm>
          <a:prstGeom prst="rect">
            <a:avLst/>
          </a:prstGeom>
          <a:noFill/>
          <a:ln>
            <a:noFill/>
          </a:ln>
        </p:spPr>
      </p:pic>
      <p:sp>
        <p:nvSpPr>
          <p:cNvPr id="599" name="Google Shape;599;p21"/>
          <p:cNvSpPr txBox="1"/>
          <p:nvPr/>
        </p:nvSpPr>
        <p:spPr>
          <a:xfrm>
            <a:off x="2344367" y="5739319"/>
            <a:ext cx="2137926" cy="3122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1" u="none" strike="noStrike" cap="none">
                <a:solidFill>
                  <a:srgbClr val="000000"/>
                </a:solidFill>
                <a:latin typeface="Arial"/>
                <a:ea typeface="Arial"/>
                <a:cs typeface="Arial"/>
                <a:sym typeface="Arial"/>
              </a:rPr>
              <a:t>Wzory i kształty</a:t>
            </a:r>
            <a:endParaRPr sz="1400" b="0" i="0" u="none" strike="noStrike" cap="none">
              <a:solidFill>
                <a:srgbClr val="000000"/>
              </a:solidFill>
              <a:latin typeface="Arial"/>
              <a:ea typeface="Arial"/>
              <a:cs typeface="Arial"/>
              <a:sym typeface="Arial"/>
            </a:endParaRPr>
          </a:p>
        </p:txBody>
      </p:sp>
      <p:sp>
        <p:nvSpPr>
          <p:cNvPr id="600" name="Google Shape;600;p21"/>
          <p:cNvSpPr txBox="1">
            <a:spLocks noGrp="1"/>
          </p:cNvSpPr>
          <p:nvPr>
            <p:ph type="title"/>
          </p:nvPr>
        </p:nvSpPr>
        <p:spPr>
          <a:xfrm>
            <a:off x="7752428" y="2423319"/>
            <a:ext cx="3477547" cy="201136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25000"/>
              </a:lnSpc>
              <a:spcBef>
                <a:spcPts val="0"/>
              </a:spcBef>
              <a:spcAft>
                <a:spcPts val="0"/>
              </a:spcAft>
              <a:buClr>
                <a:srgbClr val="243131"/>
              </a:buClr>
              <a:buSzPct val="50000"/>
              <a:buNone/>
            </a:pPr>
            <a:r>
              <a:rPr lang="en-US" sz="2800" b="1">
                <a:latin typeface="Arial"/>
                <a:ea typeface="Arial"/>
                <a:cs typeface="Arial"/>
                <a:sym typeface="Arial"/>
              </a:rPr>
              <a:t>Podstawowe komponenty:</a:t>
            </a:r>
            <a:br>
              <a:rPr lang="en-US" sz="2800" b="1">
                <a:latin typeface="Arial"/>
                <a:ea typeface="Arial"/>
                <a:cs typeface="Arial"/>
                <a:sym typeface="Arial"/>
              </a:rPr>
            </a:br>
            <a:br>
              <a:rPr lang="en-US" sz="2800" b="1">
                <a:latin typeface="Arial"/>
                <a:ea typeface="Arial"/>
                <a:cs typeface="Arial"/>
                <a:sym typeface="Arial"/>
              </a:rPr>
            </a:br>
            <a:r>
              <a:rPr lang="en-US" sz="3600" b="1">
                <a:latin typeface="Arial"/>
                <a:ea typeface="Arial"/>
                <a:cs typeface="Arial"/>
                <a:sym typeface="Arial"/>
              </a:rPr>
              <a:t> Rozpoznawanie wzorca</a:t>
            </a:r>
            <a:endParaRPr sz="2200">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606"/>
        <p:cNvGrpSpPr/>
        <p:nvPr/>
      </p:nvGrpSpPr>
      <p:grpSpPr>
        <a:xfrm>
          <a:off x="0" y="0"/>
          <a:ext cx="0" cy="0"/>
          <a:chOff x="0" y="0"/>
          <a:chExt cx="0" cy="0"/>
        </a:xfrm>
      </p:grpSpPr>
      <p:sp>
        <p:nvSpPr>
          <p:cNvPr id="607" name="Google Shape;607;p79"/>
          <p:cNvSpPr txBox="1">
            <a:spLocks noGrp="1"/>
          </p:cNvSpPr>
          <p:nvPr>
            <p:ph type="title"/>
          </p:nvPr>
        </p:nvSpPr>
        <p:spPr>
          <a:xfrm>
            <a:off x="2459031" y="79914"/>
            <a:ext cx="5605272" cy="914400"/>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Clr>
                <a:schemeClr val="dk2"/>
              </a:buClr>
              <a:buSzPts val="2400"/>
              <a:buFont typeface="Sorts Mill Goudy"/>
              <a:buNone/>
            </a:pPr>
            <a:r>
              <a:rPr lang="en-US" sz="2800" b="1">
                <a:latin typeface="Arial"/>
                <a:ea typeface="Arial"/>
                <a:cs typeface="Arial"/>
                <a:sym typeface="Arial"/>
              </a:rPr>
              <a:t>Rozpoznawanie wzorca</a:t>
            </a:r>
            <a:endParaRPr sz="2800" b="1">
              <a:latin typeface="Arial"/>
              <a:ea typeface="Arial"/>
              <a:cs typeface="Arial"/>
              <a:sym typeface="Arial"/>
            </a:endParaRPr>
          </a:p>
        </p:txBody>
      </p:sp>
      <p:sp>
        <p:nvSpPr>
          <p:cNvPr id="608" name="Google Shape;608;p79"/>
          <p:cNvSpPr txBox="1"/>
          <p:nvPr/>
        </p:nvSpPr>
        <p:spPr>
          <a:xfrm>
            <a:off x="487203" y="1221800"/>
            <a:ext cx="7577100" cy="40173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pPr>
            <a:r>
              <a:rPr lang="en-US" sz="1500" b="0" i="0" u="none" strike="noStrike" cap="none">
                <a:solidFill>
                  <a:srgbClr val="000000"/>
                </a:solidFill>
                <a:latin typeface="Arial"/>
                <a:ea typeface="Arial"/>
                <a:cs typeface="Arial"/>
                <a:sym typeface="Arial"/>
              </a:rPr>
              <a:t>Kiedy próbujemy rozwiązać problem, staramy się znaleźć najbardziej efektywne i produktywne podejście. To właśnie tutaj identyfikacja wzorców staje się cenna. Gdy już rozłożymy problem na czynniki pierwsze, możemy zauważyć, że pewne jego części powtarzają się lub są do siebie podobne. Czasami sytuacja może nawet przypominać nam poprzedni problem, który już rozwiązaliśmy. Jeśli jesteśmy w stanie wykryć te podobieństwa, o wiele łatwiej jest zająć się mniejszymi częściami problemu.</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endParaRPr sz="15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r>
              <a:rPr lang="en-US" sz="1500" b="0" i="0" u="none" strike="noStrike" cap="none">
                <a:solidFill>
                  <a:srgbClr val="000000"/>
                </a:solidFill>
                <a:latin typeface="Arial"/>
                <a:ea typeface="Arial"/>
                <a:cs typeface="Arial"/>
                <a:sym typeface="Arial"/>
              </a:rPr>
              <a:t>Rozpoznawanie wzorców to proces identyfikowania trendów, podobieństw lub powtarzających się tematów w ramach problemów. Umożliwia to uproszczenie procesu rozwiązywania problemów i ponowne wykorzystanie strategii. Pomaga nam również przewidywać wyniki i budować skuteczne plany, co czyni go kluczową częścią myślenia obliczeniowego.</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endParaRPr sz="15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r>
              <a:rPr lang="en-US" sz="1500" b="0" i="0" u="none" strike="noStrike" cap="none">
                <a:solidFill>
                  <a:srgbClr val="000000"/>
                </a:solidFill>
                <a:latin typeface="Arial"/>
                <a:ea typeface="Arial"/>
                <a:cs typeface="Arial"/>
                <a:sym typeface="Arial"/>
              </a:rPr>
              <a:t>Na tym obrazie możemy zaobserwować różne kształty, które powtarzają sekwencję wizualną. Analizując, jak każda figura zmienia się nieznacznie od jednej do drugiej, zaczynamy zauważać wzorce. Na przykład obrót lub umieszczenie czarnych sekcji.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500" b="0" i="0" u="none" strike="noStrike" cap="none">
              <a:solidFill>
                <a:srgbClr val="000000"/>
              </a:solidFill>
              <a:latin typeface="Arial"/>
              <a:ea typeface="Arial"/>
              <a:cs typeface="Arial"/>
              <a:sym typeface="Arial"/>
            </a:endParaRPr>
          </a:p>
        </p:txBody>
      </p:sp>
      <p:sp>
        <p:nvSpPr>
          <p:cNvPr id="609" name="Google Shape;609;p79"/>
          <p:cNvSpPr/>
          <p:nvPr/>
        </p:nvSpPr>
        <p:spPr>
          <a:xfrm>
            <a:off x="487203" y="5245733"/>
            <a:ext cx="10903886" cy="971709"/>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FFFFFF"/>
                </a:solidFill>
                <a:latin typeface="Arial"/>
                <a:ea typeface="Arial"/>
                <a:cs typeface="Arial"/>
                <a:sym typeface="Arial"/>
              </a:rPr>
              <a:t>Rozpoznawanie tych wzorców wizualnych pomaga zilustrować, w jaki sposób nasz mózg wykrywa podobieństwa, co jest kluczową umiejętnością podczas rozwiązywania problemów przy użyciu myślenia komputacyjnego.</a:t>
            </a:r>
            <a:endParaRPr sz="1400" b="0" i="0" u="none" strike="noStrike" cap="none">
              <a:solidFill>
                <a:srgbClr val="000000"/>
              </a:solidFill>
              <a:latin typeface="Arial"/>
              <a:ea typeface="Arial"/>
              <a:cs typeface="Arial"/>
              <a:sym typeface="Arial"/>
            </a:endParaRPr>
          </a:p>
        </p:txBody>
      </p:sp>
      <p:pic>
        <p:nvPicPr>
          <p:cNvPr id="610" name="Google Shape;610;p79" descr="Icono&#10;&#10;Descripción generada automáticamente"/>
          <p:cNvPicPr preferRelativeResize="0"/>
          <p:nvPr/>
        </p:nvPicPr>
        <p:blipFill rotWithShape="1">
          <a:blip r:embed="rId3">
            <a:alphaModFix/>
          </a:blip>
          <a:srcRect/>
          <a:stretch/>
        </p:blipFill>
        <p:spPr>
          <a:xfrm>
            <a:off x="11086891" y="5031839"/>
            <a:ext cx="1024379" cy="1024379"/>
          </a:xfrm>
          <a:prstGeom prst="rect">
            <a:avLst/>
          </a:prstGeom>
          <a:noFill/>
          <a:ln>
            <a:noFill/>
          </a:ln>
        </p:spPr>
      </p:pic>
      <p:sp>
        <p:nvSpPr>
          <p:cNvPr id="611" name="Google Shape;611;p7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60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30</a:t>
            </a:fld>
            <a:endParaRPr sz="900" b="0" i="0" u="none" strike="noStrike" cap="none">
              <a:solidFill>
                <a:srgbClr val="537272"/>
              </a:solidFill>
              <a:latin typeface="Gill Sans"/>
              <a:ea typeface="Gill Sans"/>
              <a:cs typeface="Gill Sans"/>
              <a:sym typeface="Gill Sans"/>
            </a:endParaRPr>
          </a:p>
        </p:txBody>
      </p:sp>
      <p:pic>
        <p:nvPicPr>
          <p:cNvPr id="612" name="Google Shape;612;p79" descr="Interactive IQ Test May Better Predict Real-World Achievement | Scientific  American"/>
          <p:cNvPicPr preferRelativeResize="0"/>
          <p:nvPr/>
        </p:nvPicPr>
        <p:blipFill rotWithShape="1">
          <a:blip r:embed="rId4">
            <a:alphaModFix/>
          </a:blip>
          <a:srcRect/>
          <a:stretch/>
        </p:blipFill>
        <p:spPr>
          <a:xfrm>
            <a:off x="8362745" y="1369862"/>
            <a:ext cx="3495880" cy="342089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618"/>
        <p:cNvGrpSpPr/>
        <p:nvPr/>
      </p:nvGrpSpPr>
      <p:grpSpPr>
        <a:xfrm>
          <a:off x="0" y="0"/>
          <a:ext cx="0" cy="0"/>
          <a:chOff x="0" y="0"/>
          <a:chExt cx="0" cy="0"/>
        </a:xfrm>
      </p:grpSpPr>
      <p:sp>
        <p:nvSpPr>
          <p:cNvPr id="619" name="Google Shape;619;p80"/>
          <p:cNvSpPr txBox="1">
            <a:spLocks noGrp="1"/>
          </p:cNvSpPr>
          <p:nvPr>
            <p:ph type="title"/>
          </p:nvPr>
        </p:nvSpPr>
        <p:spPr>
          <a:xfrm>
            <a:off x="2631185" y="0"/>
            <a:ext cx="6447536" cy="914400"/>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Clr>
                <a:schemeClr val="dk2"/>
              </a:buClr>
              <a:buSzPts val="2400"/>
              <a:buFont typeface="Sorts Mill Goudy"/>
              <a:buNone/>
            </a:pPr>
            <a:r>
              <a:rPr lang="en-US" sz="2800" b="1">
                <a:latin typeface="Arial"/>
                <a:ea typeface="Arial"/>
                <a:cs typeface="Arial"/>
                <a:sym typeface="Arial"/>
              </a:rPr>
              <a:t>Rozpoznawanie wzorca</a:t>
            </a:r>
            <a:endParaRPr/>
          </a:p>
        </p:txBody>
      </p:sp>
      <p:sp>
        <p:nvSpPr>
          <p:cNvPr id="620" name="Google Shape;620;p80"/>
          <p:cNvSpPr/>
          <p:nvPr/>
        </p:nvSpPr>
        <p:spPr>
          <a:xfrm>
            <a:off x="4829175" y="4255981"/>
            <a:ext cx="6600826" cy="2393848"/>
          </a:xfrm>
          <a:prstGeom prst="rect">
            <a:avLst/>
          </a:prstGeom>
          <a:solidFill>
            <a:srgbClr val="E7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621" name="Google Shape;621;p80"/>
          <p:cNvSpPr txBox="1"/>
          <p:nvPr/>
        </p:nvSpPr>
        <p:spPr>
          <a:xfrm>
            <a:off x="576440" y="944462"/>
            <a:ext cx="11019000" cy="293922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60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Kiedy rozpoznajemy wzorzec, zmniejszamy złożoność poprzez ponowne wykorzystanie tego, co już wiemy. Dla dorosłych uczestników jest to szczególnie potężne, ponieważ opiera się na ich doświadczeniu. Zamiast zaczynać od zera, uczący się zaczynają mówić, że widzieli to już wcześniej. Umiejętność ta jest niezbędna w podejmowaniu codziennych decyzji i rozwiązywaniu problemów.</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Co trenerzy powinni wiedzieć:</a:t>
            </a:r>
            <a:endParaRPr sz="1400" b="0" i="0" u="none" strike="noStrike" cap="none">
              <a:solidFill>
                <a:srgbClr val="000000"/>
              </a:solidFill>
              <a:latin typeface="Arial"/>
              <a:ea typeface="Arial"/>
              <a:cs typeface="Arial"/>
              <a:sym typeface="Arial"/>
            </a:endParaRPr>
          </a:p>
          <a:p>
            <a:pPr marL="457200" marR="0" lvl="0" indent="-3302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000000"/>
                </a:solidFill>
                <a:latin typeface="Arial"/>
                <a:ea typeface="Arial"/>
                <a:cs typeface="Arial"/>
                <a:sym typeface="Arial"/>
              </a:rPr>
              <a:t>Rozpoznawanie wzorców zwiększa możliwości rozwiązywania problemów. Uczący się nie muszą wymyślać koła na nowo, ponieważ mogą dostrzec to, co działało już wcześniej.</a:t>
            </a:r>
            <a:endParaRPr sz="1400" b="0" i="0" u="none" strike="noStrike" cap="none">
              <a:solidFill>
                <a:srgbClr val="000000"/>
              </a:solidFill>
              <a:latin typeface="Arial"/>
              <a:ea typeface="Arial"/>
              <a:cs typeface="Arial"/>
              <a:sym typeface="Arial"/>
            </a:endParaRPr>
          </a:p>
          <a:p>
            <a:pPr marL="457200" marR="0" lvl="0" indent="-3302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000000"/>
                </a:solidFill>
                <a:latin typeface="Arial"/>
                <a:ea typeface="Arial"/>
                <a:cs typeface="Arial"/>
                <a:sym typeface="Arial"/>
              </a:rPr>
              <a:t>Jest to świetna okazja do połączenia nowej wiedzy z wcześniejszymi doświadczeniami. Możesz poprosić uczestników, aby podzielili się sytuacjami, w których wcześniej rozpoznawali wzorce.</a:t>
            </a:r>
            <a:endParaRPr sz="1600" b="0" i="1" u="none" strike="noStrike" cap="none">
              <a:solidFill>
                <a:srgbClr val="000000"/>
              </a:solidFill>
              <a:latin typeface="Arial"/>
              <a:ea typeface="Arial"/>
              <a:cs typeface="Arial"/>
              <a:sym typeface="Arial"/>
            </a:endParaRPr>
          </a:p>
        </p:txBody>
      </p:sp>
      <p:sp>
        <p:nvSpPr>
          <p:cNvPr id="622" name="Google Shape;622;p8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60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31</a:t>
            </a:fld>
            <a:endParaRPr sz="900" b="0" i="0" u="none" strike="noStrike" cap="none">
              <a:solidFill>
                <a:srgbClr val="537272"/>
              </a:solidFill>
              <a:latin typeface="Gill Sans"/>
              <a:ea typeface="Gill Sans"/>
              <a:cs typeface="Gill Sans"/>
              <a:sym typeface="Gill Sans"/>
            </a:endParaRPr>
          </a:p>
        </p:txBody>
      </p:sp>
      <p:sp>
        <p:nvSpPr>
          <p:cNvPr id="623" name="Google Shape;623;p80"/>
          <p:cNvSpPr txBox="1"/>
          <p:nvPr/>
        </p:nvSpPr>
        <p:spPr>
          <a:xfrm>
            <a:off x="5064587" y="4702974"/>
            <a:ext cx="6129900" cy="181584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400" b="0" i="0" u="none" strike="noStrike" cap="none">
                <a:solidFill>
                  <a:srgbClr val="000000"/>
                </a:solidFill>
                <a:latin typeface="Arial"/>
                <a:ea typeface="Arial"/>
                <a:cs typeface="Arial"/>
                <a:sym typeface="Arial"/>
              </a:rPr>
              <a:t>Wybierz rzeczywiste zadanie, takie jak robienie zakupów spożywczych. Poproś uczestników, aby zastanowili się, jak zwykle to robią i zidentyfikowali powtarzające się kroki lub nawyki.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en-US" sz="1400" b="0" i="0" u="none" strike="noStrike" cap="none">
                <a:solidFill>
                  <a:srgbClr val="000000"/>
                </a:solidFill>
                <a:latin typeface="Arial"/>
                <a:ea typeface="Arial"/>
                <a:cs typeface="Arial"/>
                <a:sym typeface="Arial"/>
              </a:rPr>
              <a:t>Następnie zapytaj:</a:t>
            </a:r>
            <a:endParaRPr sz="1400" b="0" i="0" u="none" strike="noStrike" cap="none">
              <a:solidFill>
                <a:srgbClr val="000000"/>
              </a:solidFill>
              <a:latin typeface="Arial"/>
              <a:ea typeface="Arial"/>
              <a:cs typeface="Arial"/>
              <a:sym typeface="Arial"/>
            </a:endParaRPr>
          </a:p>
          <a:p>
            <a:pPr marL="719138" marR="0" lvl="0" indent="-358775" algn="just" rtl="0">
              <a:lnSpc>
                <a:spcPct val="100000"/>
              </a:lnSpc>
              <a:spcBef>
                <a:spcPts val="0"/>
              </a:spcBef>
              <a:spcAft>
                <a:spcPts val="0"/>
              </a:spcAft>
              <a:buClr>
                <a:srgbClr val="000000"/>
              </a:buClr>
              <a:buSzPts val="1600"/>
              <a:buFont typeface="Noto Sans Symbols"/>
              <a:buChar char="❑"/>
            </a:pPr>
            <a:r>
              <a:rPr lang="en-US" sz="1400" b="0" i="1" u="none" strike="noStrike" cap="none">
                <a:solidFill>
                  <a:srgbClr val="000000"/>
                </a:solidFill>
                <a:latin typeface="Arial"/>
                <a:ea typeface="Arial"/>
                <a:cs typeface="Arial"/>
                <a:sym typeface="Arial"/>
              </a:rPr>
              <a:t>Czy zawsze najpierw sprawdzasz swoją kuchnię?</a:t>
            </a:r>
            <a:endParaRPr sz="1400" b="0" i="0" u="none" strike="noStrike" cap="none">
              <a:solidFill>
                <a:srgbClr val="000000"/>
              </a:solidFill>
              <a:latin typeface="Arial"/>
              <a:ea typeface="Arial"/>
              <a:cs typeface="Arial"/>
              <a:sym typeface="Arial"/>
            </a:endParaRPr>
          </a:p>
          <a:p>
            <a:pPr marL="719138" marR="0" lvl="0" indent="-358775" algn="just" rtl="0">
              <a:lnSpc>
                <a:spcPct val="100000"/>
              </a:lnSpc>
              <a:spcBef>
                <a:spcPts val="0"/>
              </a:spcBef>
              <a:spcAft>
                <a:spcPts val="0"/>
              </a:spcAft>
              <a:buClr>
                <a:srgbClr val="000000"/>
              </a:buClr>
              <a:buSzPts val="1600"/>
              <a:buFont typeface="Noto Sans Symbols"/>
              <a:buChar char="❑"/>
            </a:pPr>
            <a:r>
              <a:rPr lang="en-US" sz="1400" b="0" i="1" u="none" strike="noStrike" cap="none">
                <a:solidFill>
                  <a:srgbClr val="000000"/>
                </a:solidFill>
                <a:latin typeface="Arial"/>
                <a:ea typeface="Arial"/>
                <a:cs typeface="Arial"/>
                <a:sym typeface="Arial"/>
              </a:rPr>
              <a:t>Czy kupujesz podobne rzeczy co tydzień?</a:t>
            </a:r>
            <a:endParaRPr sz="1400" b="0" i="0" u="none" strike="noStrike" cap="none">
              <a:solidFill>
                <a:srgbClr val="000000"/>
              </a:solidFill>
              <a:latin typeface="Arial"/>
              <a:ea typeface="Arial"/>
              <a:cs typeface="Arial"/>
              <a:sym typeface="Arial"/>
            </a:endParaRPr>
          </a:p>
          <a:p>
            <a:pPr marL="719138" marR="0" lvl="0" indent="-358775" algn="just" rtl="0">
              <a:lnSpc>
                <a:spcPct val="100000"/>
              </a:lnSpc>
              <a:spcBef>
                <a:spcPts val="0"/>
              </a:spcBef>
              <a:spcAft>
                <a:spcPts val="0"/>
              </a:spcAft>
              <a:buClr>
                <a:srgbClr val="000000"/>
              </a:buClr>
              <a:buSzPts val="1600"/>
              <a:buFont typeface="Noto Sans Symbols"/>
              <a:buChar char="❑"/>
            </a:pPr>
            <a:r>
              <a:rPr lang="en-US" sz="1400" b="0" i="1" u="none" strike="noStrike" cap="none">
                <a:solidFill>
                  <a:srgbClr val="000000"/>
                </a:solidFill>
                <a:latin typeface="Arial"/>
                <a:ea typeface="Arial"/>
                <a:cs typeface="Arial"/>
                <a:sym typeface="Arial"/>
              </a:rPr>
              <a:t>Czy możesz przypomnieć sobie sytuację, w której zauważenie wzorca pomogło Ci uniknąć problemu?</a:t>
            </a:r>
            <a:endParaRPr sz="1400" b="0" i="1" u="none" strike="noStrike" cap="none">
              <a:solidFill>
                <a:srgbClr val="000000"/>
              </a:solidFill>
              <a:latin typeface="Arial"/>
              <a:ea typeface="Arial"/>
              <a:cs typeface="Arial"/>
              <a:sym typeface="Arial"/>
            </a:endParaRPr>
          </a:p>
        </p:txBody>
      </p:sp>
      <p:sp>
        <p:nvSpPr>
          <p:cNvPr id="624" name="Google Shape;624;p80"/>
          <p:cNvSpPr txBox="1"/>
          <p:nvPr/>
        </p:nvSpPr>
        <p:spPr>
          <a:xfrm>
            <a:off x="5064587" y="4311443"/>
            <a:ext cx="6130002"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Pomysł na zadanie dla trenera</a:t>
            </a:r>
            <a:endParaRPr sz="1600" b="1" i="0" u="none" strike="noStrike" cap="none">
              <a:solidFill>
                <a:srgbClr val="000000"/>
              </a:solidFill>
              <a:latin typeface="Arial"/>
              <a:ea typeface="Arial"/>
              <a:cs typeface="Arial"/>
              <a:sym typeface="Arial"/>
            </a:endParaRPr>
          </a:p>
        </p:txBody>
      </p:sp>
      <p:pic>
        <p:nvPicPr>
          <p:cNvPr id="625" name="Google Shape;625;p80" descr="Dibujo de mujer con la boca abierta&#10;&#10;El contenido generado por IA puede ser incorrecto."/>
          <p:cNvPicPr preferRelativeResize="0"/>
          <p:nvPr/>
        </p:nvPicPr>
        <p:blipFill rotWithShape="1">
          <a:blip r:embed="rId3">
            <a:alphaModFix/>
          </a:blip>
          <a:srcRect/>
          <a:stretch/>
        </p:blipFill>
        <p:spPr>
          <a:xfrm>
            <a:off x="1333288" y="4054034"/>
            <a:ext cx="2595795" cy="259579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631"/>
        <p:cNvGrpSpPr/>
        <p:nvPr/>
      </p:nvGrpSpPr>
      <p:grpSpPr>
        <a:xfrm>
          <a:off x="0" y="0"/>
          <a:ext cx="0" cy="0"/>
          <a:chOff x="0" y="0"/>
          <a:chExt cx="0" cy="0"/>
        </a:xfrm>
      </p:grpSpPr>
      <p:sp>
        <p:nvSpPr>
          <p:cNvPr id="632" name="Google Shape;632;p81"/>
          <p:cNvSpPr txBox="1">
            <a:spLocks noGrp="1"/>
          </p:cNvSpPr>
          <p:nvPr>
            <p:ph type="title"/>
          </p:nvPr>
        </p:nvSpPr>
        <p:spPr>
          <a:xfrm>
            <a:off x="2784683" y="-10941"/>
            <a:ext cx="6447536" cy="685468"/>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Clr>
                <a:schemeClr val="dk2"/>
              </a:buClr>
              <a:buSzPts val="2400"/>
              <a:buFont typeface="Sorts Mill Goudy"/>
              <a:buNone/>
            </a:pPr>
            <a:r>
              <a:rPr lang="en-US" sz="2800" b="1">
                <a:latin typeface="Arial"/>
                <a:ea typeface="Arial"/>
                <a:cs typeface="Arial"/>
                <a:sym typeface="Arial"/>
              </a:rPr>
              <a:t>Rozpoznawanie wzorca</a:t>
            </a:r>
            <a:endParaRPr/>
          </a:p>
        </p:txBody>
      </p:sp>
      <p:sp>
        <p:nvSpPr>
          <p:cNvPr id="633" name="Google Shape;633;p81"/>
          <p:cNvSpPr/>
          <p:nvPr/>
        </p:nvSpPr>
        <p:spPr>
          <a:xfrm>
            <a:off x="525565" y="5034676"/>
            <a:ext cx="10965772" cy="1088891"/>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FFFFFF"/>
                </a:solidFill>
                <a:latin typeface="Arial"/>
                <a:ea typeface="Arial"/>
                <a:cs typeface="Arial"/>
                <a:sym typeface="Arial"/>
              </a:rPr>
              <a:t>Dostrzeganie wzorców pomaga uczącym się szybciej rozwiązywać problemy. Zachęcaj ich do zauważania powtarzających się rutyn i pokazywania w jaki sposób korzystanie z tych wzorców sprawia, że praca jest łatwiejsza i bardziej wydajna.</a:t>
            </a:r>
            <a:endParaRPr sz="1600" b="0" i="0" u="none" strike="noStrike" cap="none">
              <a:solidFill>
                <a:srgbClr val="FFFFFF"/>
              </a:solidFill>
              <a:latin typeface="Arial"/>
              <a:ea typeface="Arial"/>
              <a:cs typeface="Arial"/>
              <a:sym typeface="Arial"/>
            </a:endParaRPr>
          </a:p>
        </p:txBody>
      </p:sp>
      <p:sp>
        <p:nvSpPr>
          <p:cNvPr id="634" name="Google Shape;634;p81"/>
          <p:cNvSpPr txBox="1"/>
          <p:nvPr/>
        </p:nvSpPr>
        <p:spPr>
          <a:xfrm>
            <a:off x="586500" y="674527"/>
            <a:ext cx="10904837" cy="412416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600"/>
              </a:spcBef>
              <a:spcAft>
                <a:spcPts val="0"/>
              </a:spcAft>
              <a:buClr>
                <a:srgbClr val="000000"/>
              </a:buClr>
              <a:buSzPts val="1600"/>
              <a:buFont typeface="Arial"/>
              <a:buNone/>
            </a:pPr>
            <a:r>
              <a:rPr lang="en-US" sz="1600" b="1" i="0" u="none" strike="noStrike" cap="none">
                <a:solidFill>
                  <a:srgbClr val="111111"/>
                </a:solidFill>
                <a:highlight>
                  <a:srgbClr val="F7F7F7"/>
                </a:highlight>
                <a:latin typeface="Arial"/>
                <a:ea typeface="Arial"/>
                <a:cs typeface="Arial"/>
                <a:sym typeface="Arial"/>
              </a:rPr>
              <a:t>Przykład z życia wzięty:</a:t>
            </a:r>
            <a:endParaRPr sz="1400" b="0" i="0" u="none" strike="noStrike" cap="none">
              <a:solidFill>
                <a:srgbClr val="000000"/>
              </a:solidFill>
              <a:latin typeface="Arial"/>
              <a:ea typeface="Arial"/>
              <a:cs typeface="Arial"/>
              <a:sym typeface="Arial"/>
            </a:endParaRPr>
          </a:p>
          <a:p>
            <a:pPr marL="457200" marR="0" lvl="0" indent="-3302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111111"/>
                </a:solidFill>
                <a:highlight>
                  <a:srgbClr val="F7F7F7"/>
                </a:highlight>
                <a:latin typeface="Arial"/>
                <a:ea typeface="Arial"/>
                <a:cs typeface="Arial"/>
                <a:sym typeface="Arial"/>
              </a:rPr>
              <a:t>Wykrywanie wzorców w codziennych dojazdach do pracy, na przykład gdy ruch jest zwykle większy, pomaga dostosować godziny odjazdów.</a:t>
            </a:r>
            <a:endParaRPr sz="1400" b="0" i="0" u="none" strike="noStrike" cap="none">
              <a:solidFill>
                <a:srgbClr val="000000"/>
              </a:solidFill>
              <a:latin typeface="Arial"/>
              <a:ea typeface="Arial"/>
              <a:cs typeface="Arial"/>
              <a:sym typeface="Arial"/>
            </a:endParaRPr>
          </a:p>
          <a:p>
            <a:pPr marL="457200" marR="0" lvl="0" indent="0" algn="just" rtl="0">
              <a:lnSpc>
                <a:spcPct val="100000"/>
              </a:lnSpc>
              <a:spcBef>
                <a:spcPts val="600"/>
              </a:spcBef>
              <a:spcAft>
                <a:spcPts val="0"/>
              </a:spcAft>
              <a:buClr>
                <a:srgbClr val="000000"/>
              </a:buClr>
              <a:buSzPts val="800"/>
              <a:buFont typeface="Arial"/>
              <a:buNone/>
            </a:pPr>
            <a:endParaRPr sz="800" b="0" i="0" u="none" strike="noStrike" cap="none">
              <a:solidFill>
                <a:schemeClr val="dk1"/>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en-US" sz="1600" b="1" i="0" u="none" strike="noStrike" cap="none">
                <a:solidFill>
                  <a:srgbClr val="111111"/>
                </a:solidFill>
                <a:highlight>
                  <a:srgbClr val="F7F7F7"/>
                </a:highlight>
                <a:latin typeface="Arial"/>
                <a:ea typeface="Arial"/>
                <a:cs typeface="Arial"/>
                <a:sym typeface="Arial"/>
              </a:rPr>
              <a:t>Przykład w nauce o danych:</a:t>
            </a:r>
            <a:endParaRPr sz="1400" b="0" i="0" u="none" strike="noStrike" cap="none">
              <a:solidFill>
                <a:srgbClr val="000000"/>
              </a:solidFill>
              <a:latin typeface="Arial"/>
              <a:ea typeface="Arial"/>
              <a:cs typeface="Arial"/>
              <a:sym typeface="Arial"/>
            </a:endParaRPr>
          </a:p>
          <a:p>
            <a:pPr marL="457200" marR="0" lvl="0" indent="-3302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111111"/>
                </a:solidFill>
                <a:highlight>
                  <a:srgbClr val="F7F7F7"/>
                </a:highlight>
                <a:latin typeface="Arial"/>
                <a:ea typeface="Arial"/>
                <a:cs typeface="Arial"/>
                <a:sym typeface="Arial"/>
              </a:rPr>
              <a:t>Analizowanie zachowań zakupowych klientów w celu zidentyfikowania typowych wzorców zakupowych, które mogą stanowić podstawę przyszłych kampanii marketingowych.</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500"/>
              <a:buFont typeface="Arial"/>
              <a:buNone/>
            </a:pPr>
            <a:endParaRPr sz="500" b="0" i="0" u="none" strike="noStrike" cap="none">
              <a:solidFill>
                <a:schemeClr val="dk1"/>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en-US" sz="1600" b="1" i="0" u="none" strike="noStrike" cap="none">
                <a:solidFill>
                  <a:srgbClr val="111111"/>
                </a:solidFill>
                <a:highlight>
                  <a:srgbClr val="F7F7F7"/>
                </a:highlight>
                <a:latin typeface="Arial"/>
                <a:ea typeface="Arial"/>
                <a:cs typeface="Arial"/>
                <a:sym typeface="Arial"/>
              </a:rPr>
              <a:t>Co mogą zrobić trenerzy:</a:t>
            </a:r>
            <a:endParaRPr sz="1400" b="0" i="0" u="none" strike="noStrike" cap="none">
              <a:solidFill>
                <a:srgbClr val="000000"/>
              </a:solidFill>
              <a:latin typeface="Arial"/>
              <a:ea typeface="Arial"/>
              <a:cs typeface="Arial"/>
              <a:sym typeface="Arial"/>
            </a:endParaRPr>
          </a:p>
          <a:p>
            <a:pPr marL="447675" marR="0" lvl="0" indent="-28575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111111"/>
                </a:solidFill>
                <a:highlight>
                  <a:srgbClr val="F7F7F7"/>
                </a:highlight>
                <a:latin typeface="Arial"/>
                <a:ea typeface="Arial"/>
                <a:cs typeface="Arial"/>
                <a:sym typeface="Arial"/>
              </a:rPr>
              <a:t>Wykorzystaj znane przykłady z życia uczestników, takie jak rutyny sprzątania, nawyki zakupowe lub etapy gotowania, aby wzbudzić uznanie.</a:t>
            </a:r>
            <a:endParaRPr sz="1400" b="0" i="0" u="none" strike="noStrike" cap="none">
              <a:solidFill>
                <a:srgbClr val="000000"/>
              </a:solidFill>
              <a:latin typeface="Arial"/>
              <a:ea typeface="Arial"/>
              <a:cs typeface="Arial"/>
              <a:sym typeface="Arial"/>
            </a:endParaRPr>
          </a:p>
          <a:p>
            <a:pPr marL="447675" marR="0" lvl="0" indent="-28575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111111"/>
                </a:solidFill>
                <a:highlight>
                  <a:srgbClr val="F7F7F7"/>
                </a:highlight>
                <a:latin typeface="Arial"/>
                <a:ea typeface="Arial"/>
                <a:cs typeface="Arial"/>
                <a:sym typeface="Arial"/>
              </a:rPr>
              <a:t>Poproś uczestników, aby zauważyli powtarzające się kroki i porównali je: "Co zawsze robisz najpierw?" "Co się powtarza za każdym razem?"</a:t>
            </a:r>
            <a:endParaRPr sz="1400" b="0" i="0" u="none" strike="noStrike" cap="none">
              <a:solidFill>
                <a:srgbClr val="000000"/>
              </a:solidFill>
              <a:latin typeface="Arial"/>
              <a:ea typeface="Arial"/>
              <a:cs typeface="Arial"/>
              <a:sym typeface="Arial"/>
            </a:endParaRPr>
          </a:p>
          <a:p>
            <a:pPr marL="447675" marR="0" lvl="0" indent="-28575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111111"/>
                </a:solidFill>
                <a:highlight>
                  <a:srgbClr val="F7F7F7"/>
                </a:highlight>
                <a:latin typeface="Arial"/>
                <a:ea typeface="Arial"/>
                <a:cs typeface="Arial"/>
                <a:sym typeface="Arial"/>
              </a:rPr>
              <a:t>Podkreśl, że znajdowanie i ponowne wykorzystywanie wzorców oszczędza czas i energię.</a:t>
            </a:r>
            <a:endParaRPr sz="1600" b="1" i="0" u="none" strike="noStrike" cap="none">
              <a:solidFill>
                <a:srgbClr val="000000"/>
              </a:solidFill>
              <a:latin typeface="Arial"/>
              <a:ea typeface="Arial"/>
              <a:cs typeface="Arial"/>
              <a:sym typeface="Arial"/>
            </a:endParaRPr>
          </a:p>
        </p:txBody>
      </p:sp>
      <p:sp>
        <p:nvSpPr>
          <p:cNvPr id="635" name="Google Shape;635;p8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60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32</a:t>
            </a:fld>
            <a:endParaRPr sz="900" b="0" i="0" u="none" strike="noStrike" cap="none">
              <a:solidFill>
                <a:srgbClr val="537272"/>
              </a:solidFill>
              <a:latin typeface="Gill Sans"/>
              <a:ea typeface="Gill Sans"/>
              <a:cs typeface="Gill Sans"/>
              <a:sym typeface="Gill Sans"/>
            </a:endParaRPr>
          </a:p>
        </p:txBody>
      </p:sp>
      <p:pic>
        <p:nvPicPr>
          <p:cNvPr id="636" name="Google Shape;636;p81" descr="Icono&#10;&#10;Descripción generada automáticamente"/>
          <p:cNvPicPr preferRelativeResize="0"/>
          <p:nvPr/>
        </p:nvPicPr>
        <p:blipFill rotWithShape="1">
          <a:blip r:embed="rId3">
            <a:alphaModFix/>
          </a:blip>
          <a:srcRect/>
          <a:stretch/>
        </p:blipFill>
        <p:spPr>
          <a:xfrm>
            <a:off x="10963829" y="4519286"/>
            <a:ext cx="1024379" cy="102437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g35221da4ea0_0_782"/>
          <p:cNvSpPr txBox="1">
            <a:spLocks noGrp="1"/>
          </p:cNvSpPr>
          <p:nvPr>
            <p:ph type="title"/>
          </p:nvPr>
        </p:nvSpPr>
        <p:spPr>
          <a:xfrm>
            <a:off x="1301828" y="1109662"/>
            <a:ext cx="9588300" cy="6153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3200"/>
              <a:buFont typeface="Sorts Mill Goudy"/>
              <a:buNone/>
            </a:pPr>
            <a:r>
              <a:rPr lang="en-US" b="1">
                <a:latin typeface="Arial"/>
                <a:ea typeface="Arial"/>
                <a:cs typeface="Arial"/>
                <a:sym typeface="Arial"/>
              </a:rPr>
              <a:t>Podstawowe komponenty</a:t>
            </a:r>
            <a:r>
              <a:rPr lang="en-US" sz="3200" b="1">
                <a:latin typeface="Arial"/>
                <a:ea typeface="Arial"/>
                <a:cs typeface="Arial"/>
                <a:sym typeface="Arial"/>
              </a:rPr>
              <a:t>: </a:t>
            </a:r>
            <a:r>
              <a:rPr lang="en-US" b="1">
                <a:latin typeface="Arial"/>
                <a:ea typeface="Arial"/>
                <a:cs typeface="Arial"/>
                <a:sym typeface="Arial"/>
              </a:rPr>
              <a:t> A</a:t>
            </a:r>
            <a:r>
              <a:rPr lang="en-US" sz="3200" b="1">
                <a:latin typeface="Arial"/>
                <a:ea typeface="Arial"/>
                <a:cs typeface="Arial"/>
                <a:sym typeface="Arial"/>
              </a:rPr>
              <a:t>bstra</a:t>
            </a:r>
            <a:r>
              <a:rPr lang="en-US" b="1">
                <a:latin typeface="Arial"/>
                <a:ea typeface="Arial"/>
                <a:cs typeface="Arial"/>
                <a:sym typeface="Arial"/>
              </a:rPr>
              <a:t>howanie</a:t>
            </a:r>
            <a:endParaRPr>
              <a:latin typeface="Arial"/>
              <a:ea typeface="Arial"/>
              <a:cs typeface="Arial"/>
              <a:sym typeface="Arial"/>
            </a:endParaRPr>
          </a:p>
        </p:txBody>
      </p:sp>
      <p:sp>
        <p:nvSpPr>
          <p:cNvPr id="644" name="Google Shape;644;g35221da4ea0_0_782"/>
          <p:cNvSpPr txBox="1">
            <a:spLocks noGrp="1"/>
          </p:cNvSpPr>
          <p:nvPr>
            <p:ph type="sldNum" idx="12"/>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900"/>
              <a:buFont typeface="Arial"/>
              <a:buNone/>
            </a:pPr>
            <a:fld id="{00000000-1234-1234-1234-123412341234}" type="slidenum">
              <a:rPr lang="en-US"/>
              <a:t>33</a:t>
            </a:fld>
            <a:endParaRPr/>
          </a:p>
        </p:txBody>
      </p:sp>
      <p:pic>
        <p:nvPicPr>
          <p:cNvPr id="645" name="Google Shape;645;g35221da4ea0_0_782" descr="Warsaw metro map"/>
          <p:cNvPicPr preferRelativeResize="0"/>
          <p:nvPr/>
        </p:nvPicPr>
        <p:blipFill rotWithShape="1">
          <a:blip r:embed="rId3">
            <a:alphaModFix/>
          </a:blip>
          <a:srcRect/>
          <a:stretch/>
        </p:blipFill>
        <p:spPr>
          <a:xfrm>
            <a:off x="1525463" y="2289287"/>
            <a:ext cx="3262012" cy="3762856"/>
          </a:xfrm>
          <a:prstGeom prst="rect">
            <a:avLst/>
          </a:prstGeom>
          <a:noFill/>
          <a:ln>
            <a:noFill/>
          </a:ln>
        </p:spPr>
      </p:pic>
      <p:pic>
        <p:nvPicPr>
          <p:cNvPr id="646" name="Google Shape;646;g35221da4ea0_0_782" descr="WARSAW Metro Map | Art Print"/>
          <p:cNvPicPr preferRelativeResize="0"/>
          <p:nvPr/>
        </p:nvPicPr>
        <p:blipFill rotWithShape="1">
          <a:blip r:embed="rId4">
            <a:alphaModFix/>
          </a:blip>
          <a:srcRect l="16017" t="20815" r="16623" b="19709"/>
          <a:stretch/>
        </p:blipFill>
        <p:spPr>
          <a:xfrm>
            <a:off x="7202991" y="2289287"/>
            <a:ext cx="3196219" cy="3762855"/>
          </a:xfrm>
          <a:prstGeom prst="rect">
            <a:avLst/>
          </a:prstGeom>
          <a:noFill/>
          <a:ln>
            <a:noFill/>
          </a:ln>
        </p:spPr>
      </p:pic>
      <p:pic>
        <p:nvPicPr>
          <p:cNvPr id="647" name="Google Shape;647;g35221da4ea0_0_782"/>
          <p:cNvPicPr preferRelativeResize="0"/>
          <p:nvPr/>
        </p:nvPicPr>
        <p:blipFill rotWithShape="1">
          <a:blip r:embed="rId5">
            <a:alphaModFix/>
          </a:blip>
          <a:srcRect/>
          <a:stretch/>
        </p:blipFill>
        <p:spPr>
          <a:xfrm>
            <a:off x="5098202" y="3429000"/>
            <a:ext cx="1794062" cy="1405353"/>
          </a:xfrm>
          <a:prstGeom prst="rect">
            <a:avLst/>
          </a:prstGeom>
          <a:noFill/>
          <a:ln>
            <a:noFill/>
          </a:ln>
        </p:spPr>
      </p:pic>
      <p:sp>
        <p:nvSpPr>
          <p:cNvPr id="648" name="Google Shape;648;g35221da4ea0_0_782"/>
          <p:cNvSpPr txBox="1"/>
          <p:nvPr/>
        </p:nvSpPr>
        <p:spPr>
          <a:xfrm>
            <a:off x="1525463" y="6230598"/>
            <a:ext cx="9797533"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rgbClr val="000000"/>
                </a:solidFill>
                <a:latin typeface="Arial"/>
                <a:ea typeface="Arial"/>
                <a:cs typeface="Arial"/>
                <a:sym typeface="Arial"/>
              </a:rPr>
              <a:t>Abstrahowanie szczegółowego widoku warszawskiego metra w celu stworzenia znacznie prostszego i łatwiejszego do odczytania schematu</a:t>
            </a:r>
            <a:endParaRPr sz="1400" b="0" i="1" u="none" strike="noStrike" cap="non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654"/>
        <p:cNvGrpSpPr/>
        <p:nvPr/>
      </p:nvGrpSpPr>
      <p:grpSpPr>
        <a:xfrm>
          <a:off x="0" y="0"/>
          <a:ext cx="0" cy="0"/>
          <a:chOff x="0" y="0"/>
          <a:chExt cx="0" cy="0"/>
        </a:xfrm>
      </p:grpSpPr>
      <p:sp>
        <p:nvSpPr>
          <p:cNvPr id="655" name="Google Shape;655;p82"/>
          <p:cNvSpPr txBox="1">
            <a:spLocks noGrp="1"/>
          </p:cNvSpPr>
          <p:nvPr>
            <p:ph type="title"/>
          </p:nvPr>
        </p:nvSpPr>
        <p:spPr>
          <a:xfrm>
            <a:off x="3293364" y="29297"/>
            <a:ext cx="5605272" cy="914400"/>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Clr>
                <a:schemeClr val="dk2"/>
              </a:buClr>
              <a:buSzPts val="2400"/>
              <a:buFont typeface="Sorts Mill Goudy"/>
              <a:buNone/>
            </a:pPr>
            <a:r>
              <a:rPr lang="en-US" sz="2800" b="1">
                <a:latin typeface="Arial"/>
                <a:ea typeface="Arial"/>
                <a:cs typeface="Arial"/>
                <a:sym typeface="Arial"/>
              </a:rPr>
              <a:t>Abstrahowanie</a:t>
            </a:r>
            <a:endParaRPr sz="2800" b="1">
              <a:latin typeface="Arial"/>
              <a:ea typeface="Arial"/>
              <a:cs typeface="Arial"/>
              <a:sym typeface="Arial"/>
            </a:endParaRPr>
          </a:p>
        </p:txBody>
      </p:sp>
      <p:sp>
        <p:nvSpPr>
          <p:cNvPr id="656" name="Google Shape;656;p82"/>
          <p:cNvSpPr txBox="1"/>
          <p:nvPr/>
        </p:nvSpPr>
        <p:spPr>
          <a:xfrm>
            <a:off x="448292" y="963745"/>
            <a:ext cx="8060288" cy="477049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pPr>
            <a:r>
              <a:rPr lang="en-US" sz="1600" b="0" i="0" u="none" strike="noStrike" cap="none">
                <a:solidFill>
                  <a:srgbClr val="111111"/>
                </a:solidFill>
                <a:highlight>
                  <a:srgbClr val="F7F7F7"/>
                </a:highlight>
                <a:latin typeface="Arial"/>
                <a:ea typeface="Arial"/>
                <a:cs typeface="Arial"/>
                <a:sym typeface="Arial"/>
              </a:rPr>
              <a:t>Rozwiązując problemy, często musimy ignorować nieistotne szczegóły i skupiać się tylko na tym, co naprawdę ma znaczenie. W tym miejscu do gry wchodzi abstrahowanie.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r>
              <a:rPr lang="en-US" sz="1600" b="0" i="0" u="none" strike="noStrike" cap="none">
                <a:solidFill>
                  <a:srgbClr val="111111"/>
                </a:solidFill>
                <a:highlight>
                  <a:srgbClr val="F7F7F7"/>
                </a:highlight>
                <a:latin typeface="Arial"/>
                <a:ea typeface="Arial"/>
                <a:cs typeface="Arial"/>
                <a:sym typeface="Arial"/>
              </a:rPr>
              <a:t>Abstrahowanie to proces upraszczania złożonego problemu poprzez skupienie się na jego kluczowych cechach i ignorowanie niepotrzebnych szczegółów. Ułatwia zrozumienie zadań i zarządzanie nimi. Oznacza to określenie, co łączy różne elementy, i odłożenie na bok szczegółów, które się różnią. Dzięki temu możemy tworzyć ogólne rozwiązania, które można ponownie wykorzystać w przypadku wielu podobnych problemów.</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r>
              <a:rPr lang="en-US" sz="1600" b="0" i="0" u="none" strike="noStrike" cap="none">
                <a:solidFill>
                  <a:srgbClr val="111111"/>
                </a:solidFill>
                <a:highlight>
                  <a:srgbClr val="F7F7F7"/>
                </a:highlight>
                <a:latin typeface="Arial"/>
                <a:ea typeface="Arial"/>
                <a:cs typeface="Arial"/>
                <a:sym typeface="Arial"/>
              </a:rPr>
              <a:t>Na przykład, rozwiązując zagadkę, możemy zacząć od grupowania elementów według koloru lub kształtu krawędzi, ignorując inne cechy. Ta abstrakcja ułatwia rozpoczęcie rozwiązywania problemu. Później możemy przyjrzeć się bardziej szczegółowym szczegółom, aby uzupełnić obraz.</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111111"/>
                </a:solidFill>
                <a:highlight>
                  <a:srgbClr val="F7F7F7"/>
                </a:highlight>
                <a:latin typeface="Arial"/>
                <a:ea typeface="Arial"/>
                <a:cs typeface="Arial"/>
                <a:sym typeface="Arial"/>
              </a:rPr>
              <a:t>Ten uproszczony obraz mapy metra po prawej stronie jest abstrakcyjną wersją oryginału. Usuwa niepotrzebne szczegóły, takie jak nazwy ulic czy dokładność geograficzna, i zachowuje tylko niezbędne elementy, którymi są stacje i połączenia.</a:t>
            </a:r>
            <a:endParaRPr sz="1600" b="0" i="0" u="none" strike="noStrike" cap="none">
              <a:solidFill>
                <a:srgbClr val="000000"/>
              </a:solidFill>
              <a:latin typeface="Arial"/>
              <a:ea typeface="Arial"/>
              <a:cs typeface="Arial"/>
              <a:sym typeface="Arial"/>
            </a:endParaRPr>
          </a:p>
        </p:txBody>
      </p:sp>
      <p:sp>
        <p:nvSpPr>
          <p:cNvPr id="657" name="Google Shape;657;p8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60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34</a:t>
            </a:fld>
            <a:endParaRPr sz="900" b="0" i="0" u="none" strike="noStrike" cap="none">
              <a:solidFill>
                <a:srgbClr val="537272"/>
              </a:solidFill>
              <a:latin typeface="Gill Sans"/>
              <a:ea typeface="Gill Sans"/>
              <a:cs typeface="Gill Sans"/>
              <a:sym typeface="Gill Sans"/>
            </a:endParaRPr>
          </a:p>
        </p:txBody>
      </p:sp>
      <p:pic>
        <p:nvPicPr>
          <p:cNvPr id="658" name="Google Shape;658;p82" descr="WARSAW Metro Map | Art Print"/>
          <p:cNvPicPr preferRelativeResize="0"/>
          <p:nvPr/>
        </p:nvPicPr>
        <p:blipFill rotWithShape="1">
          <a:blip r:embed="rId3">
            <a:alphaModFix/>
          </a:blip>
          <a:srcRect l="16020" t="20816" r="16620" b="19711"/>
          <a:stretch/>
        </p:blipFill>
        <p:spPr>
          <a:xfrm>
            <a:off x="8508579" y="1059994"/>
            <a:ext cx="3196218" cy="3762854"/>
          </a:xfrm>
          <a:prstGeom prst="rect">
            <a:avLst/>
          </a:prstGeom>
          <a:noFill/>
          <a:ln>
            <a:noFill/>
          </a:ln>
        </p:spPr>
      </p:pic>
      <p:sp>
        <p:nvSpPr>
          <p:cNvPr id="659" name="Google Shape;659;p82"/>
          <p:cNvSpPr/>
          <p:nvPr/>
        </p:nvSpPr>
        <p:spPr>
          <a:xfrm>
            <a:off x="516652" y="5798006"/>
            <a:ext cx="11158696" cy="833297"/>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Abstrakcja oznacza skupienie się na tym, co najważniejsze. Podobnie jak uproszczony plan metra, pomaga </a:t>
            </a:r>
            <a:br>
              <a:rPr lang="en-US" sz="1600" b="0" i="0" u="none" strike="noStrike" cap="none">
                <a:solidFill>
                  <a:schemeClr val="lt1"/>
                </a:solidFill>
                <a:latin typeface="Arial"/>
                <a:ea typeface="Arial"/>
                <a:cs typeface="Arial"/>
                <a:sym typeface="Arial"/>
              </a:rPr>
            </a:br>
            <a:r>
              <a:rPr lang="en-US" sz="1600" b="0" i="0" u="none" strike="noStrike" cap="none">
                <a:solidFill>
                  <a:schemeClr val="lt1"/>
                </a:solidFill>
                <a:latin typeface="Arial"/>
                <a:ea typeface="Arial"/>
                <a:cs typeface="Arial"/>
                <a:sym typeface="Arial"/>
              </a:rPr>
              <a:t>nawigować w poruszaniu się, podkreślając to, co istotne, i ignorując elementy rozpraszające uwagę.</a:t>
            </a:r>
            <a:endParaRPr sz="1600" b="0" i="0" u="none" strike="noStrike" cap="none">
              <a:solidFill>
                <a:schemeClr val="lt1"/>
              </a:solidFill>
              <a:latin typeface="Arial"/>
              <a:ea typeface="Arial"/>
              <a:cs typeface="Arial"/>
              <a:sym typeface="Arial"/>
            </a:endParaRPr>
          </a:p>
        </p:txBody>
      </p:sp>
      <p:pic>
        <p:nvPicPr>
          <p:cNvPr id="660" name="Google Shape;660;p82" descr="Icono&#10;&#10;Descripción generada automáticamente"/>
          <p:cNvPicPr preferRelativeResize="0"/>
          <p:nvPr/>
        </p:nvPicPr>
        <p:blipFill rotWithShape="1">
          <a:blip r:embed="rId4">
            <a:alphaModFix/>
          </a:blip>
          <a:srcRect/>
          <a:stretch/>
        </p:blipFill>
        <p:spPr>
          <a:xfrm>
            <a:off x="11116340" y="5241799"/>
            <a:ext cx="1024379" cy="102437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666"/>
        <p:cNvGrpSpPr/>
        <p:nvPr/>
      </p:nvGrpSpPr>
      <p:grpSpPr>
        <a:xfrm>
          <a:off x="0" y="0"/>
          <a:ext cx="0" cy="0"/>
          <a:chOff x="0" y="0"/>
          <a:chExt cx="0" cy="0"/>
        </a:xfrm>
      </p:grpSpPr>
      <p:sp>
        <p:nvSpPr>
          <p:cNvPr id="667" name="Google Shape;667;p83"/>
          <p:cNvSpPr/>
          <p:nvPr/>
        </p:nvSpPr>
        <p:spPr>
          <a:xfrm>
            <a:off x="4202349" y="4351409"/>
            <a:ext cx="7023371" cy="2243688"/>
          </a:xfrm>
          <a:prstGeom prst="rect">
            <a:avLst/>
          </a:prstGeom>
          <a:solidFill>
            <a:srgbClr val="E7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668" name="Google Shape;668;p83"/>
          <p:cNvSpPr txBox="1"/>
          <p:nvPr/>
        </p:nvSpPr>
        <p:spPr>
          <a:xfrm>
            <a:off x="513818" y="973006"/>
            <a:ext cx="11324743" cy="343936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111111"/>
                </a:solidFill>
                <a:highlight>
                  <a:srgbClr val="F7F7F7"/>
                </a:highlight>
                <a:latin typeface="Arial"/>
                <a:ea typeface="Arial"/>
                <a:cs typeface="Arial"/>
                <a:sym typeface="Arial"/>
              </a:rPr>
              <a:t>Kiedy uczymy abstrahowania, pomagamy uczącym się skupić się na tym, co naprawdę ważne. Ta umiejętność jest cenna dla dorosłych, ponieważ pomaga zmniejszyć przytłoczenie i usprawnia podejmowanie decyzji. Wyeliminowanie czynników rozpraszających uwagę i zidentyfikowanie kluczowych elementów ułatwia zrozumienie problemów i znalezienie praktycznych rozwiązań.</a:t>
            </a: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Co trenerzy powinni wiedzieć:</a:t>
            </a: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050" b="0" i="0" u="none" strike="noStrike" cap="none">
              <a:solidFill>
                <a:srgbClr val="000000"/>
              </a:solidFill>
              <a:latin typeface="Arial"/>
              <a:ea typeface="Arial"/>
              <a:cs typeface="Arial"/>
              <a:sym typeface="Arial"/>
            </a:endParaRPr>
          </a:p>
          <a:p>
            <a:pPr marL="457200" marR="0" lvl="0" indent="-3302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111111"/>
                </a:solidFill>
                <a:highlight>
                  <a:srgbClr val="F7F7F7"/>
                </a:highlight>
                <a:latin typeface="Arial"/>
                <a:ea typeface="Arial"/>
                <a:cs typeface="Arial"/>
                <a:sym typeface="Arial"/>
              </a:rPr>
              <a:t>Abstrahowanie pomaga uczącym się skupić się na tym, co istotne i ignorować czynniki rozpraszające. Jest to szczególnie pomocne dla dorosłych, którzy mogą być przytłoczeni zbyt dużą ilością informacji.</a:t>
            </a:r>
            <a:endParaRPr sz="1400" b="0" i="0" u="none" strike="noStrike" cap="none">
              <a:solidFill>
                <a:srgbClr val="000000"/>
              </a:solidFill>
              <a:latin typeface="Arial"/>
              <a:ea typeface="Arial"/>
              <a:cs typeface="Arial"/>
              <a:sym typeface="Arial"/>
            </a:endParaRPr>
          </a:p>
          <a:p>
            <a:pPr marL="457200" marR="0" lvl="0" indent="-3302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111111"/>
                </a:solidFill>
                <a:highlight>
                  <a:srgbClr val="F7F7F7"/>
                </a:highlight>
                <a:latin typeface="Arial"/>
                <a:ea typeface="Arial"/>
                <a:cs typeface="Arial"/>
                <a:sym typeface="Arial"/>
              </a:rPr>
              <a:t>Nauczanie abstrahowania zachęca uczestników do upraszczania problemów i budowania rozwiązań krok po kroku, bez konieczności znajomości każdego szczegółu od samego początku.</a:t>
            </a:r>
            <a:endParaRPr sz="1400" b="0" i="0" u="none" strike="noStrike" cap="none">
              <a:solidFill>
                <a:srgbClr val="000000"/>
              </a:solidFill>
              <a:latin typeface="Arial"/>
              <a:ea typeface="Arial"/>
              <a:cs typeface="Arial"/>
              <a:sym typeface="Arial"/>
            </a:endParaRPr>
          </a:p>
          <a:p>
            <a:pPr marL="457200" marR="0" lvl="0" indent="-3302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111111"/>
                </a:solidFill>
                <a:highlight>
                  <a:srgbClr val="F7F7F7"/>
                </a:highlight>
                <a:latin typeface="Arial"/>
                <a:ea typeface="Arial"/>
                <a:cs typeface="Arial"/>
                <a:sym typeface="Arial"/>
              </a:rPr>
              <a:t>Jest to przydatne do opracowywania strategii rozwiązywania problemów, które mają zastosowanie w wielu sytuacjach, oszczędzając czas i wysiłek.</a:t>
            </a:r>
            <a:endParaRPr sz="1600" b="0" i="0" u="none" strike="noStrike" cap="none">
              <a:solidFill>
                <a:srgbClr val="000000"/>
              </a:solidFill>
              <a:latin typeface="Arial"/>
              <a:ea typeface="Arial"/>
              <a:cs typeface="Arial"/>
              <a:sym typeface="Arial"/>
            </a:endParaRPr>
          </a:p>
        </p:txBody>
      </p:sp>
      <p:sp>
        <p:nvSpPr>
          <p:cNvPr id="669" name="Google Shape;669;p8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60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35</a:t>
            </a:fld>
            <a:endParaRPr sz="900" b="0" i="0" u="none" strike="noStrike" cap="none">
              <a:solidFill>
                <a:srgbClr val="537272"/>
              </a:solidFill>
              <a:latin typeface="Gill Sans"/>
              <a:ea typeface="Gill Sans"/>
              <a:cs typeface="Gill Sans"/>
              <a:sym typeface="Gill Sans"/>
            </a:endParaRPr>
          </a:p>
        </p:txBody>
      </p:sp>
      <p:sp>
        <p:nvSpPr>
          <p:cNvPr id="670" name="Google Shape;670;p83"/>
          <p:cNvSpPr txBox="1"/>
          <p:nvPr/>
        </p:nvSpPr>
        <p:spPr>
          <a:xfrm>
            <a:off x="4356298" y="4399215"/>
            <a:ext cx="6130002"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Pomysł na ćwiczenie </a:t>
            </a:r>
            <a:endParaRPr sz="1600" b="1" i="0" u="none" strike="noStrike" cap="none">
              <a:solidFill>
                <a:srgbClr val="000000"/>
              </a:solidFill>
              <a:latin typeface="Arial"/>
              <a:ea typeface="Arial"/>
              <a:cs typeface="Arial"/>
              <a:sym typeface="Arial"/>
            </a:endParaRPr>
          </a:p>
        </p:txBody>
      </p:sp>
      <p:pic>
        <p:nvPicPr>
          <p:cNvPr id="671" name="Google Shape;671;p83" descr="Dibujo animado de un animal con la boca abierta&#10;&#10;El contenido generado por IA puede ser incorrecto."/>
          <p:cNvPicPr preferRelativeResize="0"/>
          <p:nvPr/>
        </p:nvPicPr>
        <p:blipFill rotWithShape="1">
          <a:blip r:embed="rId3">
            <a:alphaModFix/>
          </a:blip>
          <a:srcRect/>
          <a:stretch/>
        </p:blipFill>
        <p:spPr>
          <a:xfrm>
            <a:off x="1192417" y="4501568"/>
            <a:ext cx="2093529" cy="2093529"/>
          </a:xfrm>
          <a:prstGeom prst="rect">
            <a:avLst/>
          </a:prstGeom>
          <a:noFill/>
          <a:ln>
            <a:noFill/>
          </a:ln>
        </p:spPr>
      </p:pic>
      <p:sp>
        <p:nvSpPr>
          <p:cNvPr id="672" name="Google Shape;672;p83"/>
          <p:cNvSpPr txBox="1"/>
          <p:nvPr/>
        </p:nvSpPr>
        <p:spPr>
          <a:xfrm>
            <a:off x="4319722" y="4761191"/>
            <a:ext cx="6845386" cy="18158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Wykorzystaj codzienną rutynę przygotowania się do wyjścia z domu do pracy lub szkoły. Przeprowadź uczestników przez każdy krok, a następnie poprowadź ich przez określenie, co naprawdę ma znaczenie. </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Zapytaj:</a:t>
            </a:r>
            <a:endParaRPr sz="1400" b="0" i="0" u="none" strike="noStrike" cap="none">
              <a:solidFill>
                <a:srgbClr val="000000"/>
              </a:solidFill>
              <a:latin typeface="Arial"/>
              <a:ea typeface="Arial"/>
              <a:cs typeface="Arial"/>
              <a:sym typeface="Arial"/>
            </a:endParaRPr>
          </a:p>
          <a:p>
            <a:pPr marL="622300" marR="0" lvl="0" indent="-285750" algn="l" rtl="0">
              <a:lnSpc>
                <a:spcPct val="100000"/>
              </a:lnSpc>
              <a:spcBef>
                <a:spcPts val="0"/>
              </a:spcBef>
              <a:spcAft>
                <a:spcPts val="0"/>
              </a:spcAft>
              <a:buClr>
                <a:srgbClr val="000000"/>
              </a:buClr>
              <a:buSzPts val="1400"/>
              <a:buFont typeface="Noto Sans Symbols"/>
              <a:buChar char="❑"/>
            </a:pPr>
            <a:r>
              <a:rPr lang="en-US" sz="1400" b="0" i="1" u="none" strike="noStrike" cap="none">
                <a:solidFill>
                  <a:srgbClr val="000000"/>
                </a:solidFill>
                <a:latin typeface="Arial"/>
                <a:ea typeface="Arial"/>
                <a:cs typeface="Arial"/>
                <a:sym typeface="Arial"/>
              </a:rPr>
              <a:t>Jakie są podstawowe kroki, które zawsze wykonujesz przed wyjazdem?</a:t>
            </a:r>
            <a:endParaRPr sz="1400" b="0" i="0" u="none" strike="noStrike" cap="none">
              <a:solidFill>
                <a:srgbClr val="000000"/>
              </a:solidFill>
              <a:latin typeface="Arial"/>
              <a:ea typeface="Arial"/>
              <a:cs typeface="Arial"/>
              <a:sym typeface="Arial"/>
            </a:endParaRPr>
          </a:p>
          <a:p>
            <a:pPr marL="622300" marR="0" lvl="0" indent="-285750" algn="l" rtl="0">
              <a:lnSpc>
                <a:spcPct val="100000"/>
              </a:lnSpc>
              <a:spcBef>
                <a:spcPts val="0"/>
              </a:spcBef>
              <a:spcAft>
                <a:spcPts val="0"/>
              </a:spcAft>
              <a:buClr>
                <a:srgbClr val="000000"/>
              </a:buClr>
              <a:buSzPts val="1400"/>
              <a:buFont typeface="Noto Sans Symbols"/>
              <a:buChar char="❑"/>
            </a:pPr>
            <a:r>
              <a:rPr lang="en-US" sz="1400" b="0" i="1" u="none" strike="noStrike" cap="none">
                <a:solidFill>
                  <a:srgbClr val="000000"/>
                </a:solidFill>
                <a:latin typeface="Arial"/>
                <a:ea typeface="Arial"/>
                <a:cs typeface="Arial"/>
                <a:sym typeface="Arial"/>
              </a:rPr>
              <a:t>Jakie rzeczy mógłbyś pominąć i nadal być gotowym?</a:t>
            </a:r>
            <a:endParaRPr sz="1400" b="0" i="0" u="none" strike="noStrike" cap="none">
              <a:solidFill>
                <a:srgbClr val="000000"/>
              </a:solidFill>
              <a:latin typeface="Arial"/>
              <a:ea typeface="Arial"/>
              <a:cs typeface="Arial"/>
              <a:sym typeface="Arial"/>
            </a:endParaRPr>
          </a:p>
          <a:p>
            <a:pPr marL="622300" marR="0" lvl="0" indent="-285750" algn="l" rtl="0">
              <a:lnSpc>
                <a:spcPct val="100000"/>
              </a:lnSpc>
              <a:spcBef>
                <a:spcPts val="0"/>
              </a:spcBef>
              <a:spcAft>
                <a:spcPts val="0"/>
              </a:spcAft>
              <a:buClr>
                <a:srgbClr val="000000"/>
              </a:buClr>
              <a:buSzPts val="1400"/>
              <a:buFont typeface="Noto Sans Symbols"/>
              <a:buChar char="❑"/>
            </a:pPr>
            <a:r>
              <a:rPr lang="en-US" sz="1400" b="0" i="1" u="none" strike="noStrike" cap="none">
                <a:solidFill>
                  <a:srgbClr val="000000"/>
                </a:solidFill>
                <a:latin typeface="Arial"/>
                <a:ea typeface="Arial"/>
                <a:cs typeface="Arial"/>
                <a:sym typeface="Arial"/>
              </a:rPr>
              <a:t>W jaki sposób skupienie się tylko na kluczowych krokach pomaga zaoszczędzić czas lub zmniejszyć stres?</a:t>
            </a:r>
            <a:endParaRPr sz="1400" b="0" i="1" u="none" strike="noStrike" cap="none">
              <a:solidFill>
                <a:srgbClr val="000000"/>
              </a:solidFill>
              <a:latin typeface="Arial"/>
              <a:ea typeface="Arial"/>
              <a:cs typeface="Arial"/>
              <a:sym typeface="Arial"/>
            </a:endParaRPr>
          </a:p>
        </p:txBody>
      </p:sp>
      <p:sp>
        <p:nvSpPr>
          <p:cNvPr id="673" name="Google Shape;673;p83"/>
          <p:cNvSpPr txBox="1">
            <a:spLocks noGrp="1"/>
          </p:cNvSpPr>
          <p:nvPr>
            <p:ph type="title"/>
          </p:nvPr>
        </p:nvSpPr>
        <p:spPr>
          <a:xfrm>
            <a:off x="3293364" y="29297"/>
            <a:ext cx="5605272" cy="914400"/>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Clr>
                <a:schemeClr val="dk2"/>
              </a:buClr>
              <a:buSzPts val="2400"/>
              <a:buFont typeface="Sorts Mill Goudy"/>
              <a:buNone/>
            </a:pPr>
            <a:r>
              <a:rPr lang="en-US" sz="2800" b="1">
                <a:latin typeface="Arial"/>
                <a:ea typeface="Arial"/>
                <a:cs typeface="Arial"/>
                <a:sym typeface="Arial"/>
              </a:rPr>
              <a:t>Abstrahowanie</a:t>
            </a:r>
            <a:endParaRPr sz="2800" b="1">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679"/>
        <p:cNvGrpSpPr/>
        <p:nvPr/>
      </p:nvGrpSpPr>
      <p:grpSpPr>
        <a:xfrm>
          <a:off x="0" y="0"/>
          <a:ext cx="0" cy="0"/>
          <a:chOff x="0" y="0"/>
          <a:chExt cx="0" cy="0"/>
        </a:xfrm>
      </p:grpSpPr>
      <p:sp>
        <p:nvSpPr>
          <p:cNvPr id="680" name="Google Shape;680;p84"/>
          <p:cNvSpPr/>
          <p:nvPr/>
        </p:nvSpPr>
        <p:spPr>
          <a:xfrm>
            <a:off x="613113" y="5514533"/>
            <a:ext cx="10965772" cy="1024379"/>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FFFFFF"/>
                </a:solidFill>
                <a:latin typeface="Arial"/>
                <a:ea typeface="Arial"/>
                <a:cs typeface="Arial"/>
                <a:sym typeface="Arial"/>
              </a:rPr>
              <a:t>Wykorzystaj abstrakcję, aby skupić uwagę uczestników na tym, co naprawdę ważne. Ograniczenie zbędnych szczegółów poprawia przejrzystość i komunikację.</a:t>
            </a:r>
            <a:endParaRPr sz="1600" b="0" i="0" u="none" strike="noStrike" cap="none">
              <a:solidFill>
                <a:srgbClr val="FFFFFF"/>
              </a:solidFill>
              <a:latin typeface="Arial"/>
              <a:ea typeface="Arial"/>
              <a:cs typeface="Arial"/>
              <a:sym typeface="Arial"/>
            </a:endParaRPr>
          </a:p>
        </p:txBody>
      </p:sp>
      <p:sp>
        <p:nvSpPr>
          <p:cNvPr id="681" name="Google Shape;681;p84"/>
          <p:cNvSpPr txBox="1"/>
          <p:nvPr/>
        </p:nvSpPr>
        <p:spPr>
          <a:xfrm>
            <a:off x="613113" y="914048"/>
            <a:ext cx="11293541" cy="430883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600"/>
              </a:spcBef>
              <a:spcAft>
                <a:spcPts val="0"/>
              </a:spcAft>
              <a:buClr>
                <a:srgbClr val="000000"/>
              </a:buClr>
              <a:buSzPts val="1600"/>
              <a:buFont typeface="Arial"/>
              <a:buNone/>
            </a:pPr>
            <a:r>
              <a:rPr lang="en-US" sz="1600" b="1" i="0" u="none" strike="noStrike" cap="none">
                <a:solidFill>
                  <a:srgbClr val="111111"/>
                </a:solidFill>
                <a:highlight>
                  <a:srgbClr val="F7F7F7"/>
                </a:highlight>
                <a:latin typeface="Arial"/>
                <a:ea typeface="Arial"/>
                <a:cs typeface="Arial"/>
                <a:sym typeface="Arial"/>
              </a:rPr>
              <a:t>Przykład z życia wzięty:</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600"/>
              </a:spcBef>
              <a:spcAft>
                <a:spcPts val="0"/>
              </a:spcAft>
              <a:buClr>
                <a:srgbClr val="000000"/>
              </a:buClr>
              <a:buSzPts val="1400"/>
              <a:buFont typeface="Noto Sans Symbols"/>
              <a:buChar char="⮚"/>
            </a:pPr>
            <a:r>
              <a:rPr lang="en-US" sz="1600" b="0" i="0" u="none" strike="noStrike" cap="none">
                <a:solidFill>
                  <a:srgbClr val="111111"/>
                </a:solidFill>
                <a:highlight>
                  <a:srgbClr val="F7F7F7"/>
                </a:highlight>
                <a:latin typeface="Arial"/>
                <a:ea typeface="Arial"/>
                <a:cs typeface="Arial"/>
                <a:sym typeface="Arial"/>
              </a:rPr>
              <a:t>Projektując dom, skupiasz się na liczbie pokoi i układzie, a nie grzęźniesz w drobnych szczegółach, takich jak kolory farb czy meble.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en-US" sz="1600" b="1" i="0" u="none" strike="noStrike" cap="none">
                <a:solidFill>
                  <a:srgbClr val="111111"/>
                </a:solidFill>
                <a:highlight>
                  <a:srgbClr val="F7F7F7"/>
                </a:highlight>
                <a:latin typeface="Arial"/>
                <a:ea typeface="Arial"/>
                <a:cs typeface="Arial"/>
                <a:sym typeface="Arial"/>
              </a:rPr>
              <a:t>Przykład w tworzeniu oprogramowania:</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600"/>
              </a:spcBef>
              <a:spcAft>
                <a:spcPts val="0"/>
              </a:spcAft>
              <a:buClr>
                <a:srgbClr val="000000"/>
              </a:buClr>
              <a:buSzPts val="1400"/>
              <a:buFont typeface="Noto Sans Symbols"/>
              <a:buChar char="⮚"/>
            </a:pPr>
            <a:r>
              <a:rPr lang="en-US" sz="1600" b="0" i="0" u="none" strike="noStrike" cap="none">
                <a:solidFill>
                  <a:srgbClr val="111111"/>
                </a:solidFill>
                <a:highlight>
                  <a:srgbClr val="F7F7F7"/>
                </a:highlight>
                <a:latin typeface="Arial"/>
                <a:ea typeface="Arial"/>
                <a:cs typeface="Arial"/>
                <a:sym typeface="Arial"/>
              </a:rPr>
              <a:t>Podczas projektowania strony internetowej abstrahowanie polega na skupieniu się na podstawowej funkcjonalności (np. nawigacji, logowaniu użytkownika) przed zastanowieniem się nad estetyką wizualną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en-US" sz="1600" b="1" i="0" u="none" strike="noStrike" cap="none">
                <a:solidFill>
                  <a:srgbClr val="111111"/>
                </a:solidFill>
                <a:highlight>
                  <a:srgbClr val="F7F7F7"/>
                </a:highlight>
                <a:latin typeface="Arial"/>
                <a:ea typeface="Arial"/>
                <a:cs typeface="Arial"/>
                <a:sym typeface="Arial"/>
              </a:rPr>
              <a:t>Co mogą zrobić trenerzy:</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600"/>
              </a:spcBef>
              <a:spcAft>
                <a:spcPts val="0"/>
              </a:spcAft>
              <a:buClr>
                <a:srgbClr val="000000"/>
              </a:buClr>
              <a:buSzPts val="1400"/>
              <a:buFont typeface="Noto Sans Symbols"/>
              <a:buChar char="⮚"/>
            </a:pPr>
            <a:r>
              <a:rPr lang="en-US" sz="1600" b="0" i="0" u="none" strike="noStrike" cap="none">
                <a:solidFill>
                  <a:srgbClr val="111111"/>
                </a:solidFill>
                <a:highlight>
                  <a:srgbClr val="F7F7F7"/>
                </a:highlight>
                <a:latin typeface="Arial"/>
                <a:ea typeface="Arial"/>
                <a:cs typeface="Arial"/>
                <a:sym typeface="Arial"/>
              </a:rPr>
              <a:t>Zachęcaj do upraszczania instrukcji: </a:t>
            </a:r>
            <a:r>
              <a:rPr lang="en-US" sz="1600" b="0" i="1" u="none" strike="noStrike" cap="none">
                <a:solidFill>
                  <a:srgbClr val="111111"/>
                </a:solidFill>
                <a:highlight>
                  <a:srgbClr val="F7F7F7"/>
                </a:highlight>
                <a:latin typeface="Arial"/>
                <a:ea typeface="Arial"/>
                <a:cs typeface="Arial"/>
                <a:sym typeface="Arial"/>
              </a:rPr>
              <a:t>Co inni powinni wiedzieć najpierw? Co można pominąć, nie zmieniając celu?</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600"/>
              </a:spcBef>
              <a:spcAft>
                <a:spcPts val="0"/>
              </a:spcAft>
              <a:buClr>
                <a:srgbClr val="000000"/>
              </a:buClr>
              <a:buSzPts val="1400"/>
              <a:buFont typeface="Noto Sans Symbols"/>
              <a:buChar char="⮚"/>
            </a:pPr>
            <a:r>
              <a:rPr lang="en-US" sz="1600" b="0" i="0" u="none" strike="noStrike" cap="none">
                <a:solidFill>
                  <a:srgbClr val="111111"/>
                </a:solidFill>
                <a:highlight>
                  <a:srgbClr val="F7F7F7"/>
                </a:highlight>
                <a:latin typeface="Arial"/>
                <a:ea typeface="Arial"/>
                <a:cs typeface="Arial"/>
                <a:sym typeface="Arial"/>
              </a:rPr>
              <a:t>Użyj odgrywania ról, aby porównać zbyt szczegółową i jasną komunikację i zastanowić się, co jest łatwiejsze do naśladowania.</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600"/>
              </a:spcBef>
              <a:spcAft>
                <a:spcPts val="0"/>
              </a:spcAft>
              <a:buClr>
                <a:srgbClr val="000000"/>
              </a:buClr>
              <a:buSzPts val="1400"/>
              <a:buFont typeface="Noto Sans Symbols"/>
              <a:buChar char="⮚"/>
            </a:pPr>
            <a:r>
              <a:rPr lang="en-US" sz="1600" b="0" i="0" u="none" strike="noStrike" cap="none">
                <a:solidFill>
                  <a:srgbClr val="111111"/>
                </a:solidFill>
                <a:highlight>
                  <a:srgbClr val="F7F7F7"/>
                </a:highlight>
                <a:latin typeface="Arial"/>
                <a:ea typeface="Arial"/>
                <a:cs typeface="Arial"/>
                <a:sym typeface="Arial"/>
              </a:rPr>
              <a:t>Pomóż uczestnikom filtrować informacje, pytając: </a:t>
            </a:r>
            <a:r>
              <a:rPr lang="en-US" sz="1600" b="0" i="1" u="none" strike="noStrike" cap="none">
                <a:solidFill>
                  <a:srgbClr val="111111"/>
                </a:solidFill>
                <a:highlight>
                  <a:srgbClr val="F7F7F7"/>
                </a:highlight>
                <a:latin typeface="Arial"/>
                <a:ea typeface="Arial"/>
                <a:cs typeface="Arial"/>
                <a:sym typeface="Arial"/>
              </a:rPr>
              <a:t>Jaka jest najważniejsza rzecz, na której należy się tutaj skupić? </a:t>
            </a:r>
            <a:br>
              <a:rPr lang="en-US" sz="1600" b="0" i="1" u="none" strike="noStrike" cap="none">
                <a:solidFill>
                  <a:srgbClr val="111111"/>
                </a:solidFill>
                <a:highlight>
                  <a:srgbClr val="F7F7F7"/>
                </a:highlight>
                <a:latin typeface="Arial"/>
                <a:ea typeface="Arial"/>
                <a:cs typeface="Arial"/>
                <a:sym typeface="Arial"/>
              </a:rPr>
            </a:br>
            <a:r>
              <a:rPr lang="en-US" sz="1600" b="0" i="0" u="none" strike="noStrike" cap="none">
                <a:solidFill>
                  <a:srgbClr val="111111"/>
                </a:solidFill>
                <a:highlight>
                  <a:srgbClr val="F7F7F7"/>
                </a:highlight>
                <a:latin typeface="Arial"/>
                <a:ea typeface="Arial"/>
                <a:cs typeface="Arial"/>
                <a:sym typeface="Arial"/>
              </a:rPr>
              <a:t>Zachęca to do</a:t>
            </a:r>
            <a:r>
              <a:rPr lang="en-US" sz="1600" b="0" i="0" u="none" strike="noStrike" cap="none">
                <a:solidFill>
                  <a:srgbClr val="000000"/>
                </a:solidFill>
                <a:latin typeface="Arial"/>
                <a:ea typeface="Arial"/>
                <a:cs typeface="Arial"/>
                <a:sym typeface="Arial"/>
              </a:rPr>
              <a:t> robienia ważnych rzeczy na początku.</a:t>
            </a:r>
            <a:endParaRPr sz="1600" b="0" i="0" u="none" strike="noStrike" cap="none">
              <a:solidFill>
                <a:srgbClr val="000000"/>
              </a:solidFill>
              <a:latin typeface="Arial"/>
              <a:ea typeface="Arial"/>
              <a:cs typeface="Arial"/>
              <a:sym typeface="Arial"/>
            </a:endParaRPr>
          </a:p>
        </p:txBody>
      </p:sp>
      <p:sp>
        <p:nvSpPr>
          <p:cNvPr id="682" name="Google Shape;682;p8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60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36</a:t>
            </a:fld>
            <a:endParaRPr sz="900" b="0" i="0" u="none" strike="noStrike" cap="none">
              <a:solidFill>
                <a:srgbClr val="537272"/>
              </a:solidFill>
              <a:latin typeface="Gill Sans"/>
              <a:ea typeface="Gill Sans"/>
              <a:cs typeface="Gill Sans"/>
              <a:sym typeface="Gill Sans"/>
            </a:endParaRPr>
          </a:p>
        </p:txBody>
      </p:sp>
      <p:pic>
        <p:nvPicPr>
          <p:cNvPr id="683" name="Google Shape;683;p84" descr="Icono&#10;&#10;Descripción generada automáticamente"/>
          <p:cNvPicPr preferRelativeResize="0"/>
          <p:nvPr/>
        </p:nvPicPr>
        <p:blipFill rotWithShape="1">
          <a:blip r:embed="rId3">
            <a:alphaModFix/>
          </a:blip>
          <a:srcRect/>
          <a:stretch/>
        </p:blipFill>
        <p:spPr>
          <a:xfrm>
            <a:off x="11066695" y="4819780"/>
            <a:ext cx="1024379" cy="1024379"/>
          </a:xfrm>
          <a:prstGeom prst="rect">
            <a:avLst/>
          </a:prstGeom>
          <a:noFill/>
          <a:ln>
            <a:noFill/>
          </a:ln>
        </p:spPr>
      </p:pic>
      <p:sp>
        <p:nvSpPr>
          <p:cNvPr id="684" name="Google Shape;684;p84"/>
          <p:cNvSpPr txBox="1">
            <a:spLocks noGrp="1"/>
          </p:cNvSpPr>
          <p:nvPr>
            <p:ph type="title"/>
          </p:nvPr>
        </p:nvSpPr>
        <p:spPr>
          <a:xfrm>
            <a:off x="3293364" y="29297"/>
            <a:ext cx="5605272" cy="914400"/>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Clr>
                <a:schemeClr val="dk2"/>
              </a:buClr>
              <a:buSzPts val="2400"/>
              <a:buFont typeface="Sorts Mill Goudy"/>
              <a:buNone/>
            </a:pPr>
            <a:r>
              <a:rPr lang="en-US" sz="2800" b="1">
                <a:latin typeface="Arial"/>
                <a:ea typeface="Arial"/>
                <a:cs typeface="Arial"/>
                <a:sym typeface="Arial"/>
              </a:rPr>
              <a:t>Abstrahowanie</a:t>
            </a:r>
            <a:endParaRPr sz="2800" b="1">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g35221da4ea0_0_893"/>
          <p:cNvSpPr txBox="1">
            <a:spLocks noGrp="1"/>
          </p:cNvSpPr>
          <p:nvPr>
            <p:ph type="title"/>
          </p:nvPr>
        </p:nvSpPr>
        <p:spPr>
          <a:xfrm>
            <a:off x="886047" y="964889"/>
            <a:ext cx="6585000" cy="914400"/>
          </a:xfrm>
          <a:prstGeom prst="rect">
            <a:avLst/>
          </a:prstGeom>
          <a:noFill/>
          <a:ln>
            <a:noFill/>
          </a:ln>
        </p:spPr>
        <p:txBody>
          <a:bodyPr spcFirstLastPara="1" wrap="square" lIns="91425" tIns="45700" rIns="91425" bIns="45700" anchor="b" anchorCtr="0">
            <a:noAutofit/>
          </a:bodyPr>
          <a:lstStyle/>
          <a:p>
            <a:pPr marL="0" lvl="0" indent="0" algn="l" rtl="0">
              <a:lnSpc>
                <a:spcPct val="114000"/>
              </a:lnSpc>
              <a:spcBef>
                <a:spcPts val="0"/>
              </a:spcBef>
              <a:spcAft>
                <a:spcPts val="0"/>
              </a:spcAft>
              <a:buClr>
                <a:srgbClr val="243131"/>
              </a:buClr>
              <a:buSzPts val="1260"/>
              <a:buNone/>
            </a:pPr>
            <a:r>
              <a:rPr lang="en-US" sz="2800" b="1">
                <a:solidFill>
                  <a:schemeClr val="dk1"/>
                </a:solidFill>
                <a:latin typeface="Arial"/>
                <a:ea typeface="Arial"/>
                <a:cs typeface="Arial"/>
                <a:sym typeface="Arial"/>
              </a:rPr>
              <a:t>Kluczowe komponenty</a:t>
            </a:r>
            <a:r>
              <a:rPr lang="en-US" b="1">
                <a:latin typeface="Arial"/>
                <a:ea typeface="Arial"/>
                <a:cs typeface="Arial"/>
                <a:sym typeface="Arial"/>
              </a:rPr>
              <a:t>: </a:t>
            </a:r>
            <a:r>
              <a:rPr lang="en-US" sz="2800" b="1">
                <a:latin typeface="Arial"/>
                <a:ea typeface="Arial"/>
                <a:cs typeface="Arial"/>
                <a:sym typeface="Arial"/>
              </a:rPr>
              <a:t>Budowanie algorytmu</a:t>
            </a:r>
            <a:endParaRPr sz="2800" b="1">
              <a:latin typeface="Arial"/>
              <a:ea typeface="Arial"/>
              <a:cs typeface="Arial"/>
              <a:sym typeface="Arial"/>
            </a:endParaRPr>
          </a:p>
        </p:txBody>
      </p:sp>
      <p:pic>
        <p:nvPicPr>
          <p:cNvPr id="692" name="Google Shape;692;g35221da4ea0_0_893" descr="10,600+ Pedestrian Street Stock Illustrations, Royalty-Free Vector Graphics  &amp; Clip Art - iStock | Rue montorgueil pedestrian street, Busy pedestrian  street, Shangxiajiu pedestrian street"/>
          <p:cNvPicPr preferRelativeResize="0"/>
          <p:nvPr/>
        </p:nvPicPr>
        <p:blipFill rotWithShape="1">
          <a:blip r:embed="rId3">
            <a:alphaModFix/>
          </a:blip>
          <a:srcRect/>
          <a:stretch/>
        </p:blipFill>
        <p:spPr>
          <a:xfrm>
            <a:off x="1011677" y="2088989"/>
            <a:ext cx="6118697" cy="3533598"/>
          </a:xfrm>
          <a:prstGeom prst="rect">
            <a:avLst/>
          </a:prstGeom>
          <a:noFill/>
          <a:ln>
            <a:noFill/>
          </a:ln>
        </p:spPr>
      </p:pic>
      <p:sp>
        <p:nvSpPr>
          <p:cNvPr id="693" name="Google Shape;693;g35221da4ea0_0_893"/>
          <p:cNvSpPr/>
          <p:nvPr/>
        </p:nvSpPr>
        <p:spPr>
          <a:xfrm>
            <a:off x="8258173" y="5191125"/>
            <a:ext cx="1552500" cy="6669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Idź!</a:t>
            </a:r>
            <a:endParaRPr sz="1400" b="0" i="0" u="none" strike="noStrike" cap="none">
              <a:solidFill>
                <a:schemeClr val="dk1"/>
              </a:solidFill>
              <a:latin typeface="Arial"/>
              <a:ea typeface="Arial"/>
              <a:cs typeface="Arial"/>
              <a:sym typeface="Arial"/>
            </a:endParaRPr>
          </a:p>
        </p:txBody>
      </p:sp>
      <p:sp>
        <p:nvSpPr>
          <p:cNvPr id="694" name="Google Shape;694;g35221da4ea0_0_893"/>
          <p:cNvSpPr/>
          <p:nvPr/>
        </p:nvSpPr>
        <p:spPr>
          <a:xfrm>
            <a:off x="9953625" y="5191125"/>
            <a:ext cx="1552500" cy="6669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Czekaj!</a:t>
            </a:r>
            <a:endParaRPr sz="1400" b="0" i="0" u="none" strike="noStrike" cap="none">
              <a:solidFill>
                <a:schemeClr val="dk1"/>
              </a:solidFill>
              <a:latin typeface="Arial"/>
              <a:ea typeface="Arial"/>
              <a:cs typeface="Arial"/>
              <a:sym typeface="Arial"/>
            </a:endParaRPr>
          </a:p>
        </p:txBody>
      </p:sp>
      <p:sp>
        <p:nvSpPr>
          <p:cNvPr id="695" name="Google Shape;695;g35221da4ea0_0_893"/>
          <p:cNvSpPr/>
          <p:nvPr/>
        </p:nvSpPr>
        <p:spPr>
          <a:xfrm>
            <a:off x="8258176" y="3032712"/>
            <a:ext cx="1552498" cy="1040225"/>
          </a:xfrm>
          <a:prstGeom prst="flowChartDecision">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Czy kolor jest zielony?</a:t>
            </a:r>
            <a:endParaRPr sz="1200" b="0" i="0" u="none" strike="noStrike" cap="none">
              <a:solidFill>
                <a:schemeClr val="dk1"/>
              </a:solidFill>
              <a:latin typeface="Arial"/>
              <a:ea typeface="Arial"/>
              <a:cs typeface="Arial"/>
              <a:sym typeface="Arial"/>
            </a:endParaRPr>
          </a:p>
        </p:txBody>
      </p:sp>
      <p:sp>
        <p:nvSpPr>
          <p:cNvPr id="696" name="Google Shape;696;g35221da4ea0_0_893"/>
          <p:cNvSpPr/>
          <p:nvPr/>
        </p:nvSpPr>
        <p:spPr>
          <a:xfrm>
            <a:off x="8258174" y="1422089"/>
            <a:ext cx="1552500" cy="6669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Popatrz na kolor świateł</a:t>
            </a:r>
            <a:endParaRPr sz="1400" b="0" i="0" u="none" strike="noStrike" cap="none">
              <a:solidFill>
                <a:schemeClr val="dk1"/>
              </a:solidFill>
              <a:latin typeface="Arial"/>
              <a:ea typeface="Arial"/>
              <a:cs typeface="Arial"/>
              <a:sym typeface="Arial"/>
            </a:endParaRPr>
          </a:p>
        </p:txBody>
      </p:sp>
      <p:cxnSp>
        <p:nvCxnSpPr>
          <p:cNvPr id="697" name="Google Shape;697;g35221da4ea0_0_893"/>
          <p:cNvCxnSpPr>
            <a:stCxn id="694" idx="3"/>
          </p:cNvCxnSpPr>
          <p:nvPr/>
        </p:nvCxnSpPr>
        <p:spPr>
          <a:xfrm rot="10800000" flipH="1">
            <a:off x="11506125" y="1755675"/>
            <a:ext cx="257100" cy="3768900"/>
          </a:xfrm>
          <a:prstGeom prst="bentConnector2">
            <a:avLst/>
          </a:prstGeom>
          <a:noFill/>
          <a:ln w="9525" cap="flat" cmpd="sng">
            <a:solidFill>
              <a:schemeClr val="dk1"/>
            </a:solidFill>
            <a:prstDash val="solid"/>
            <a:round/>
            <a:headEnd type="none" w="sm" len="sm"/>
            <a:tailEnd type="triangle" w="med" len="med"/>
          </a:ln>
        </p:spPr>
      </p:cxnSp>
      <p:cxnSp>
        <p:nvCxnSpPr>
          <p:cNvPr id="698" name="Google Shape;698;g35221da4ea0_0_893"/>
          <p:cNvCxnSpPr>
            <a:endCxn id="696" idx="3"/>
          </p:cNvCxnSpPr>
          <p:nvPr/>
        </p:nvCxnSpPr>
        <p:spPr>
          <a:xfrm rot="10800000">
            <a:off x="9810674" y="1755539"/>
            <a:ext cx="1952700" cy="0"/>
          </a:xfrm>
          <a:prstGeom prst="straightConnector1">
            <a:avLst/>
          </a:prstGeom>
          <a:noFill/>
          <a:ln w="9525" cap="flat" cmpd="sng">
            <a:solidFill>
              <a:schemeClr val="dk1"/>
            </a:solidFill>
            <a:prstDash val="solid"/>
            <a:round/>
            <a:headEnd type="none" w="sm" len="sm"/>
            <a:tailEnd type="triangle" w="med" len="med"/>
          </a:ln>
        </p:spPr>
      </p:cxnSp>
      <p:cxnSp>
        <p:nvCxnSpPr>
          <p:cNvPr id="699" name="Google Shape;699;g35221da4ea0_0_893"/>
          <p:cNvCxnSpPr>
            <a:stCxn id="695" idx="2"/>
            <a:endCxn id="693" idx="0"/>
          </p:cNvCxnSpPr>
          <p:nvPr/>
        </p:nvCxnSpPr>
        <p:spPr>
          <a:xfrm>
            <a:off x="9034425" y="4072937"/>
            <a:ext cx="0" cy="1118100"/>
          </a:xfrm>
          <a:prstGeom prst="straightConnector1">
            <a:avLst/>
          </a:prstGeom>
          <a:noFill/>
          <a:ln w="9525" cap="flat" cmpd="sng">
            <a:solidFill>
              <a:schemeClr val="dk1"/>
            </a:solidFill>
            <a:prstDash val="solid"/>
            <a:round/>
            <a:headEnd type="none" w="sm" len="sm"/>
            <a:tailEnd type="triangle" w="med" len="med"/>
          </a:ln>
        </p:spPr>
      </p:cxnSp>
      <p:cxnSp>
        <p:nvCxnSpPr>
          <p:cNvPr id="700" name="Google Shape;700;g35221da4ea0_0_893"/>
          <p:cNvCxnSpPr>
            <a:stCxn id="695" idx="3"/>
            <a:endCxn id="694" idx="0"/>
          </p:cNvCxnSpPr>
          <p:nvPr/>
        </p:nvCxnSpPr>
        <p:spPr>
          <a:xfrm>
            <a:off x="9810674" y="3552825"/>
            <a:ext cx="919200" cy="1638300"/>
          </a:xfrm>
          <a:prstGeom prst="bentConnector2">
            <a:avLst/>
          </a:prstGeom>
          <a:noFill/>
          <a:ln w="9525" cap="flat" cmpd="sng">
            <a:solidFill>
              <a:schemeClr val="dk1"/>
            </a:solidFill>
            <a:prstDash val="solid"/>
            <a:round/>
            <a:headEnd type="none" w="sm" len="sm"/>
            <a:tailEnd type="triangle" w="med" len="med"/>
          </a:ln>
        </p:spPr>
      </p:cxnSp>
      <p:cxnSp>
        <p:nvCxnSpPr>
          <p:cNvPr id="701" name="Google Shape;701;g35221da4ea0_0_893"/>
          <p:cNvCxnSpPr>
            <a:stCxn id="696" idx="2"/>
            <a:endCxn id="695" idx="0"/>
          </p:cNvCxnSpPr>
          <p:nvPr/>
        </p:nvCxnSpPr>
        <p:spPr>
          <a:xfrm>
            <a:off x="9034424" y="2088989"/>
            <a:ext cx="0" cy="943800"/>
          </a:xfrm>
          <a:prstGeom prst="straightConnector1">
            <a:avLst/>
          </a:prstGeom>
          <a:noFill/>
          <a:ln w="9525" cap="flat" cmpd="sng">
            <a:solidFill>
              <a:schemeClr val="dk1"/>
            </a:solidFill>
            <a:prstDash val="solid"/>
            <a:round/>
            <a:headEnd type="none" w="sm" len="sm"/>
            <a:tailEnd type="triangle" w="med" len="med"/>
          </a:ln>
        </p:spPr>
      </p:cxnSp>
      <p:sp>
        <p:nvSpPr>
          <p:cNvPr id="702" name="Google Shape;702;g35221da4ea0_0_893"/>
          <p:cNvSpPr txBox="1"/>
          <p:nvPr/>
        </p:nvSpPr>
        <p:spPr>
          <a:xfrm>
            <a:off x="8170996" y="6231350"/>
            <a:ext cx="4021003"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1" u="none" strike="noStrike" cap="none">
                <a:solidFill>
                  <a:srgbClr val="000000"/>
                </a:solidFill>
                <a:latin typeface="Sorts Mill Goudy"/>
                <a:ea typeface="Sorts Mill Goudy"/>
                <a:cs typeface="Sorts Mill Goudy"/>
                <a:sym typeface="Sorts Mill Goudy"/>
              </a:rPr>
              <a:t>Prosty algorytm dla pieszych do przechodzenia przez ulicę.</a:t>
            </a:r>
            <a:endParaRPr sz="1400" b="1" i="1" u="none" strike="noStrike" cap="none">
              <a:solidFill>
                <a:srgbClr val="000000"/>
              </a:solidFill>
              <a:latin typeface="Sorts Mill Goudy"/>
              <a:ea typeface="Sorts Mill Goudy"/>
              <a:cs typeface="Sorts Mill Goudy"/>
              <a:sym typeface="Sorts Mill Goudy"/>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708"/>
        <p:cNvGrpSpPr/>
        <p:nvPr/>
      </p:nvGrpSpPr>
      <p:grpSpPr>
        <a:xfrm>
          <a:off x="0" y="0"/>
          <a:ext cx="0" cy="0"/>
          <a:chOff x="0" y="0"/>
          <a:chExt cx="0" cy="0"/>
        </a:xfrm>
      </p:grpSpPr>
      <p:sp>
        <p:nvSpPr>
          <p:cNvPr id="709" name="Google Shape;709;p85"/>
          <p:cNvSpPr txBox="1">
            <a:spLocks noGrp="1"/>
          </p:cNvSpPr>
          <p:nvPr>
            <p:ph type="title"/>
          </p:nvPr>
        </p:nvSpPr>
        <p:spPr>
          <a:xfrm>
            <a:off x="2340053" y="0"/>
            <a:ext cx="5605272" cy="914400"/>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Clr>
                <a:schemeClr val="dk2"/>
              </a:buClr>
              <a:buSzPts val="2400"/>
              <a:buFont typeface="Sorts Mill Goudy"/>
              <a:buNone/>
            </a:pPr>
            <a:r>
              <a:rPr lang="en-US" sz="2800" b="1">
                <a:latin typeface="Arial"/>
                <a:ea typeface="Arial"/>
                <a:cs typeface="Arial"/>
                <a:sym typeface="Arial"/>
              </a:rPr>
              <a:t>Budowanie algorytmów</a:t>
            </a:r>
            <a:endParaRPr sz="2800" b="1">
              <a:latin typeface="Arial"/>
              <a:ea typeface="Arial"/>
              <a:cs typeface="Arial"/>
              <a:sym typeface="Arial"/>
            </a:endParaRPr>
          </a:p>
        </p:txBody>
      </p:sp>
      <p:sp>
        <p:nvSpPr>
          <p:cNvPr id="710" name="Google Shape;710;p85"/>
          <p:cNvSpPr txBox="1"/>
          <p:nvPr/>
        </p:nvSpPr>
        <p:spPr>
          <a:xfrm>
            <a:off x="475070" y="1166860"/>
            <a:ext cx="7687800" cy="403183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pPr>
            <a:r>
              <a:rPr lang="en-US" sz="1600" b="0" i="0" u="none" strike="noStrike" cap="none">
                <a:solidFill>
                  <a:srgbClr val="111111"/>
                </a:solidFill>
                <a:highlight>
                  <a:srgbClr val="F7F7F7"/>
                </a:highlight>
                <a:latin typeface="Arial"/>
                <a:ea typeface="Arial"/>
                <a:cs typeface="Arial"/>
                <a:sym typeface="Arial"/>
              </a:rPr>
              <a:t>Kiedy stajemy przed złożonym zadaniem, nie chodzi tylko o robienie rzeczy, ale o robienie ich we właściwej kolejności. Tu właśnie wkracza projektowanie algorytmów. Algorytmy dają nam jasną, krok po kroku mapę drogową do naśladowania, która pomaga nam planować z wyprzedzeniem i nie zgubić się w procesie.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r>
              <a:rPr lang="en-US" sz="1600" b="0" i="0" u="none" strike="noStrike" cap="none">
                <a:solidFill>
                  <a:srgbClr val="111111"/>
                </a:solidFill>
                <a:highlight>
                  <a:srgbClr val="F7F7F7"/>
                </a:highlight>
                <a:latin typeface="Arial"/>
                <a:ea typeface="Arial"/>
                <a:cs typeface="Arial"/>
                <a:sym typeface="Arial"/>
              </a:rPr>
              <a:t>Projektowanie algorytmów to tworzenie krok po kroku procesu lub zestawu reguł w celu rozwiązania problemu lub wykonania zadania w sposób wydajny i dokładny. Polega na podzieleniu problemu na mniejsze, łatwe do wykonania kroki, aby zapewnić optymalne rozwiązania i jasne wykonanie.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111111"/>
                </a:solidFill>
                <a:highlight>
                  <a:srgbClr val="F7F7F7"/>
                </a:highlight>
                <a:latin typeface="Arial"/>
                <a:ea typeface="Arial"/>
                <a:cs typeface="Arial"/>
                <a:sym typeface="Arial"/>
              </a:rPr>
              <a:t>Ten schemat blokowy to prosty algorytm przechodzenia przez ulicę. Sprawdza kolor sygnalizacji świetlnej i daje jasną instrukcję: "Chodź", jeśli jest zielona, "Czekaj", jeśli nie. Kroki powtarzają się, dopóki nie będzie można bezpiecznie iść. Pokazuje, w jaki sposób algorytmy wykorzystują logiczne kroki do kierowania działaniami.</a:t>
            </a:r>
            <a:endParaRPr sz="1600" b="0" i="0" u="none" strike="noStrike" cap="none">
              <a:solidFill>
                <a:srgbClr val="000000"/>
              </a:solidFill>
              <a:latin typeface="Arial"/>
              <a:ea typeface="Arial"/>
              <a:cs typeface="Arial"/>
              <a:sym typeface="Arial"/>
            </a:endParaRPr>
          </a:p>
        </p:txBody>
      </p:sp>
      <p:sp>
        <p:nvSpPr>
          <p:cNvPr id="711" name="Google Shape;711;p85"/>
          <p:cNvSpPr/>
          <p:nvPr/>
        </p:nvSpPr>
        <p:spPr>
          <a:xfrm>
            <a:off x="469833" y="5445119"/>
            <a:ext cx="11158696" cy="974164"/>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FFFFFF"/>
                </a:solidFill>
                <a:latin typeface="Arial"/>
                <a:ea typeface="Arial"/>
                <a:cs typeface="Arial"/>
                <a:sym typeface="Arial"/>
              </a:rPr>
              <a:t>Projektowanie algorytmów przypomina zapisywanie przepisu na rozwiązanie problemu: jest łatwe do zrozumienia, </a:t>
            </a:r>
            <a:br>
              <a:rPr lang="en-US" sz="1600" b="0" i="0" u="none" strike="noStrike" cap="none">
                <a:solidFill>
                  <a:srgbClr val="FFFFFF"/>
                </a:solidFill>
                <a:latin typeface="Arial"/>
                <a:ea typeface="Arial"/>
                <a:cs typeface="Arial"/>
                <a:sym typeface="Arial"/>
              </a:rPr>
            </a:br>
            <a:r>
              <a:rPr lang="en-US" sz="1600" b="0" i="0" u="none" strike="noStrike" cap="none">
                <a:solidFill>
                  <a:srgbClr val="FFFFFF"/>
                </a:solidFill>
                <a:latin typeface="Arial"/>
                <a:ea typeface="Arial"/>
                <a:cs typeface="Arial"/>
                <a:sym typeface="Arial"/>
              </a:rPr>
              <a:t>krok po kroku, dzięki czemu każdy może powtórzyć proces i uzyskać ten sam rezultat.</a:t>
            </a:r>
            <a:endParaRPr sz="1600" b="0" i="0" u="none" strike="noStrike" cap="none">
              <a:solidFill>
                <a:srgbClr val="FFFFFF"/>
              </a:solidFill>
              <a:latin typeface="Arial"/>
              <a:ea typeface="Arial"/>
              <a:cs typeface="Arial"/>
              <a:sym typeface="Arial"/>
            </a:endParaRPr>
          </a:p>
        </p:txBody>
      </p:sp>
      <p:pic>
        <p:nvPicPr>
          <p:cNvPr id="712" name="Google Shape;712;p85" descr="Icono&#10;&#10;Descripción generada automáticamente"/>
          <p:cNvPicPr preferRelativeResize="0"/>
          <p:nvPr/>
        </p:nvPicPr>
        <p:blipFill rotWithShape="1">
          <a:blip r:embed="rId3">
            <a:alphaModFix/>
          </a:blip>
          <a:srcRect/>
          <a:stretch/>
        </p:blipFill>
        <p:spPr>
          <a:xfrm>
            <a:off x="11089317" y="4977416"/>
            <a:ext cx="1024379" cy="1024379"/>
          </a:xfrm>
          <a:prstGeom prst="rect">
            <a:avLst/>
          </a:prstGeom>
          <a:noFill/>
          <a:ln>
            <a:noFill/>
          </a:ln>
        </p:spPr>
      </p:pic>
      <p:sp>
        <p:nvSpPr>
          <p:cNvPr id="713" name="Google Shape;713;p8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38</a:t>
            </a:fld>
            <a:endParaRPr/>
          </a:p>
        </p:txBody>
      </p:sp>
      <p:sp>
        <p:nvSpPr>
          <p:cNvPr id="714" name="Google Shape;714;p85"/>
          <p:cNvSpPr/>
          <p:nvPr/>
        </p:nvSpPr>
        <p:spPr>
          <a:xfrm>
            <a:off x="8258173" y="4189445"/>
            <a:ext cx="1552500" cy="6669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Idź!</a:t>
            </a:r>
            <a:endParaRPr sz="1400" b="0" i="0" u="none" strike="noStrike" cap="none">
              <a:solidFill>
                <a:schemeClr val="dk1"/>
              </a:solidFill>
              <a:latin typeface="Arial"/>
              <a:ea typeface="Arial"/>
              <a:cs typeface="Arial"/>
              <a:sym typeface="Arial"/>
            </a:endParaRPr>
          </a:p>
        </p:txBody>
      </p:sp>
      <p:sp>
        <p:nvSpPr>
          <p:cNvPr id="715" name="Google Shape;715;p85"/>
          <p:cNvSpPr/>
          <p:nvPr/>
        </p:nvSpPr>
        <p:spPr>
          <a:xfrm>
            <a:off x="9994785" y="4192023"/>
            <a:ext cx="1552500" cy="6669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Czekaj!</a:t>
            </a:r>
            <a:endParaRPr sz="1400" b="0" i="0" u="none" strike="noStrike" cap="none">
              <a:solidFill>
                <a:schemeClr val="dk1"/>
              </a:solidFill>
              <a:latin typeface="Arial"/>
              <a:ea typeface="Arial"/>
              <a:cs typeface="Arial"/>
              <a:sym typeface="Arial"/>
            </a:endParaRPr>
          </a:p>
        </p:txBody>
      </p:sp>
      <p:sp>
        <p:nvSpPr>
          <p:cNvPr id="716" name="Google Shape;716;p85"/>
          <p:cNvSpPr/>
          <p:nvPr/>
        </p:nvSpPr>
        <p:spPr>
          <a:xfrm>
            <a:off x="8258175" y="2416237"/>
            <a:ext cx="1552498" cy="1040225"/>
          </a:xfrm>
          <a:prstGeom prst="flowChartDecision">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Czy kolor jest zielony?</a:t>
            </a:r>
            <a:endParaRPr sz="1200" b="0" i="0" u="none" strike="noStrike" cap="none">
              <a:solidFill>
                <a:schemeClr val="dk1"/>
              </a:solidFill>
              <a:latin typeface="Arial"/>
              <a:ea typeface="Arial"/>
              <a:cs typeface="Arial"/>
              <a:sym typeface="Arial"/>
            </a:endParaRPr>
          </a:p>
        </p:txBody>
      </p:sp>
      <p:sp>
        <p:nvSpPr>
          <p:cNvPr id="717" name="Google Shape;717;p85"/>
          <p:cNvSpPr/>
          <p:nvPr/>
        </p:nvSpPr>
        <p:spPr>
          <a:xfrm>
            <a:off x="8258173" y="589492"/>
            <a:ext cx="1552500" cy="6669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Popatrz na kolor świateł</a:t>
            </a:r>
            <a:endParaRPr sz="1400" b="0" i="0" u="none" strike="noStrike" cap="none">
              <a:solidFill>
                <a:schemeClr val="dk1"/>
              </a:solidFill>
              <a:latin typeface="Arial"/>
              <a:ea typeface="Arial"/>
              <a:cs typeface="Arial"/>
              <a:sym typeface="Arial"/>
            </a:endParaRPr>
          </a:p>
        </p:txBody>
      </p:sp>
      <p:cxnSp>
        <p:nvCxnSpPr>
          <p:cNvPr id="718" name="Google Shape;718;p85"/>
          <p:cNvCxnSpPr/>
          <p:nvPr/>
        </p:nvCxnSpPr>
        <p:spPr>
          <a:xfrm rot="10800000">
            <a:off x="9817167" y="875884"/>
            <a:ext cx="1952700" cy="0"/>
          </a:xfrm>
          <a:prstGeom prst="straightConnector1">
            <a:avLst/>
          </a:prstGeom>
          <a:noFill/>
          <a:ln w="9525" cap="flat" cmpd="sng">
            <a:solidFill>
              <a:schemeClr val="dk1"/>
            </a:solidFill>
            <a:prstDash val="solid"/>
            <a:round/>
            <a:headEnd type="none" w="sm" len="sm"/>
            <a:tailEnd type="triangle" w="med" len="med"/>
          </a:ln>
        </p:spPr>
      </p:cxnSp>
      <p:cxnSp>
        <p:nvCxnSpPr>
          <p:cNvPr id="719" name="Google Shape;719;p85"/>
          <p:cNvCxnSpPr>
            <a:stCxn id="716" idx="2"/>
            <a:endCxn id="714" idx="0"/>
          </p:cNvCxnSpPr>
          <p:nvPr/>
        </p:nvCxnSpPr>
        <p:spPr>
          <a:xfrm>
            <a:off x="9034424" y="3456462"/>
            <a:ext cx="0" cy="732900"/>
          </a:xfrm>
          <a:prstGeom prst="straightConnector1">
            <a:avLst/>
          </a:prstGeom>
          <a:noFill/>
          <a:ln w="9525" cap="flat" cmpd="sng">
            <a:solidFill>
              <a:schemeClr val="dk1"/>
            </a:solidFill>
            <a:prstDash val="solid"/>
            <a:round/>
            <a:headEnd type="none" w="sm" len="sm"/>
            <a:tailEnd type="triangle" w="med" len="med"/>
          </a:ln>
        </p:spPr>
      </p:cxnSp>
      <p:cxnSp>
        <p:nvCxnSpPr>
          <p:cNvPr id="720" name="Google Shape;720;p85"/>
          <p:cNvCxnSpPr>
            <a:stCxn id="716" idx="3"/>
            <a:endCxn id="715" idx="0"/>
          </p:cNvCxnSpPr>
          <p:nvPr/>
        </p:nvCxnSpPr>
        <p:spPr>
          <a:xfrm>
            <a:off x="9810673" y="2936349"/>
            <a:ext cx="960300" cy="1255800"/>
          </a:xfrm>
          <a:prstGeom prst="bentConnector2">
            <a:avLst/>
          </a:prstGeom>
          <a:noFill/>
          <a:ln w="9525" cap="flat" cmpd="sng">
            <a:solidFill>
              <a:schemeClr val="dk1"/>
            </a:solidFill>
            <a:prstDash val="solid"/>
            <a:round/>
            <a:headEnd type="none" w="sm" len="sm"/>
            <a:tailEnd type="triangle" w="med" len="med"/>
          </a:ln>
        </p:spPr>
      </p:cxnSp>
      <p:cxnSp>
        <p:nvCxnSpPr>
          <p:cNvPr id="721" name="Google Shape;721;p85"/>
          <p:cNvCxnSpPr>
            <a:stCxn id="717" idx="2"/>
            <a:endCxn id="716" idx="0"/>
          </p:cNvCxnSpPr>
          <p:nvPr/>
        </p:nvCxnSpPr>
        <p:spPr>
          <a:xfrm>
            <a:off x="9034423" y="1256392"/>
            <a:ext cx="0" cy="1159800"/>
          </a:xfrm>
          <a:prstGeom prst="straightConnector1">
            <a:avLst/>
          </a:prstGeom>
          <a:noFill/>
          <a:ln w="9525" cap="flat" cmpd="sng">
            <a:solidFill>
              <a:schemeClr val="dk1"/>
            </a:solidFill>
            <a:prstDash val="solid"/>
            <a:round/>
            <a:headEnd type="none" w="sm" len="sm"/>
            <a:tailEnd type="triangle" w="med" len="med"/>
          </a:ln>
        </p:spPr>
      </p:cxnSp>
      <p:cxnSp>
        <p:nvCxnSpPr>
          <p:cNvPr id="722" name="Google Shape;722;p85"/>
          <p:cNvCxnSpPr/>
          <p:nvPr/>
        </p:nvCxnSpPr>
        <p:spPr>
          <a:xfrm rot="-5400000">
            <a:off x="9797879" y="2631784"/>
            <a:ext cx="3768900" cy="257100"/>
          </a:xfrm>
          <a:prstGeom prst="bentConnector2">
            <a:avLst/>
          </a:prstGeom>
          <a:noFill/>
          <a:ln w="9525" cap="flat" cmpd="sng">
            <a:solidFill>
              <a:schemeClr val="dk1"/>
            </a:solidFill>
            <a:prstDash val="solid"/>
            <a:round/>
            <a:headEnd type="none" w="sm" len="sm"/>
            <a:tailEnd type="triangle" w="med" len="med"/>
          </a:ln>
        </p:spPr>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728"/>
        <p:cNvGrpSpPr/>
        <p:nvPr/>
      </p:nvGrpSpPr>
      <p:grpSpPr>
        <a:xfrm>
          <a:off x="0" y="0"/>
          <a:ext cx="0" cy="0"/>
          <a:chOff x="0" y="0"/>
          <a:chExt cx="0" cy="0"/>
        </a:xfrm>
      </p:grpSpPr>
      <p:sp>
        <p:nvSpPr>
          <p:cNvPr id="729" name="Google Shape;729;p86"/>
          <p:cNvSpPr txBox="1">
            <a:spLocks noGrp="1"/>
          </p:cNvSpPr>
          <p:nvPr>
            <p:ph type="title"/>
          </p:nvPr>
        </p:nvSpPr>
        <p:spPr>
          <a:xfrm>
            <a:off x="2872232" y="150906"/>
            <a:ext cx="6447536" cy="675945"/>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Clr>
                <a:schemeClr val="dk2"/>
              </a:buClr>
              <a:buSzPts val="2400"/>
              <a:buFont typeface="Sorts Mill Goudy"/>
              <a:buNone/>
            </a:pPr>
            <a:r>
              <a:rPr lang="en-US" sz="2800" b="1">
                <a:latin typeface="Arial"/>
                <a:ea typeface="Arial"/>
                <a:cs typeface="Arial"/>
                <a:sym typeface="Arial"/>
              </a:rPr>
              <a:t>Budowanie algorytmów</a:t>
            </a:r>
            <a:endParaRPr sz="2800" b="1">
              <a:latin typeface="Arial"/>
              <a:ea typeface="Arial"/>
              <a:cs typeface="Arial"/>
              <a:sym typeface="Arial"/>
            </a:endParaRPr>
          </a:p>
        </p:txBody>
      </p:sp>
      <p:sp>
        <p:nvSpPr>
          <p:cNvPr id="730" name="Google Shape;730;p86"/>
          <p:cNvSpPr/>
          <p:nvPr/>
        </p:nvSpPr>
        <p:spPr>
          <a:xfrm>
            <a:off x="4877682" y="3700145"/>
            <a:ext cx="6600826" cy="2550529"/>
          </a:xfrm>
          <a:prstGeom prst="rect">
            <a:avLst/>
          </a:prstGeom>
          <a:solidFill>
            <a:srgbClr val="E7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731" name="Google Shape;731;p86"/>
          <p:cNvSpPr txBox="1"/>
          <p:nvPr/>
        </p:nvSpPr>
        <p:spPr>
          <a:xfrm>
            <a:off x="528136" y="882314"/>
            <a:ext cx="11252060" cy="252372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600"/>
              </a:spcBef>
              <a:spcAft>
                <a:spcPts val="0"/>
              </a:spcAft>
              <a:buClr>
                <a:srgbClr val="000000"/>
              </a:buClr>
              <a:buSzPts val="1600"/>
              <a:buFont typeface="Arial"/>
              <a:buNone/>
            </a:pPr>
            <a:r>
              <a:rPr lang="en-US" sz="1600" b="1" i="0" u="none" strike="noStrike" cap="none">
                <a:solidFill>
                  <a:srgbClr val="111111"/>
                </a:solidFill>
                <a:highlight>
                  <a:srgbClr val="F7F7F7"/>
                </a:highlight>
                <a:latin typeface="Arial"/>
                <a:ea typeface="Arial"/>
                <a:cs typeface="Arial"/>
                <a:sym typeface="Arial"/>
              </a:rPr>
              <a:t>Budowanie algorytmów </a:t>
            </a:r>
            <a:r>
              <a:rPr lang="en-US" sz="1600" b="0" i="0" u="none" strike="noStrike" cap="none">
                <a:solidFill>
                  <a:srgbClr val="111111"/>
                </a:solidFill>
                <a:highlight>
                  <a:srgbClr val="F7F7F7"/>
                </a:highlight>
                <a:latin typeface="Arial"/>
                <a:ea typeface="Arial"/>
                <a:cs typeface="Arial"/>
                <a:sym typeface="Arial"/>
              </a:rPr>
              <a:t>pomaga uczącym się logicznie podchodzić do zadań, wiedząc, co będzie dalej i jak znaleźć rozwiązanie. Kiedy znają kroki, czują się pewniej podczas osiągania wyników.</a:t>
            </a: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en-US" sz="1600" b="1" i="0" u="none" strike="noStrike" cap="none">
                <a:solidFill>
                  <a:srgbClr val="111111"/>
                </a:solidFill>
                <a:highlight>
                  <a:srgbClr val="F7F7F7"/>
                </a:highlight>
                <a:latin typeface="Arial"/>
                <a:ea typeface="Arial"/>
                <a:cs typeface="Arial"/>
                <a:sym typeface="Arial"/>
              </a:rPr>
              <a:t>Co powinen wiedzieć trener ?</a:t>
            </a:r>
            <a:endParaRPr sz="1400" b="0" i="0" u="none" strike="noStrike" cap="none">
              <a:solidFill>
                <a:srgbClr val="000000"/>
              </a:solidFill>
              <a:latin typeface="Arial"/>
              <a:ea typeface="Arial"/>
              <a:cs typeface="Arial"/>
              <a:sym typeface="Arial"/>
            </a:endParaRPr>
          </a:p>
          <a:p>
            <a:pPr marL="457200" marR="0" lvl="0" indent="0" algn="just" rtl="0">
              <a:lnSpc>
                <a:spcPct val="100000"/>
              </a:lnSpc>
              <a:spcBef>
                <a:spcPts val="600"/>
              </a:spcBef>
              <a:spcAft>
                <a:spcPts val="0"/>
              </a:spcAft>
              <a:buClr>
                <a:srgbClr val="000000"/>
              </a:buClr>
              <a:buSzPts val="1050"/>
              <a:buFont typeface="Arial"/>
              <a:buNone/>
            </a:pPr>
            <a:endParaRPr sz="1050" b="0" i="0" u="none" strike="noStrike" cap="none">
              <a:solidFill>
                <a:schemeClr val="dk1"/>
              </a:solidFill>
              <a:latin typeface="Arial"/>
              <a:ea typeface="Arial"/>
              <a:cs typeface="Arial"/>
              <a:sym typeface="Arial"/>
            </a:endParaRPr>
          </a:p>
          <a:p>
            <a:pPr marL="457200" marR="0" lvl="0" indent="-3302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111111"/>
                </a:solidFill>
                <a:highlight>
                  <a:srgbClr val="F7F7F7"/>
                </a:highlight>
                <a:latin typeface="Arial"/>
                <a:ea typeface="Arial"/>
                <a:cs typeface="Arial"/>
                <a:sym typeface="Arial"/>
              </a:rPr>
              <a:t>Projektowanie algorytmów promuje ustrukturyzowane myślenie. Uczestnicy stają się bardziej precyzyjni i zorganizowani w swoich działaniach.</a:t>
            </a:r>
            <a:endParaRPr sz="1400" b="0" i="0" u="none" strike="noStrike" cap="none">
              <a:solidFill>
                <a:srgbClr val="000000"/>
              </a:solidFill>
              <a:latin typeface="Arial"/>
              <a:ea typeface="Arial"/>
              <a:cs typeface="Arial"/>
              <a:sym typeface="Arial"/>
            </a:endParaRPr>
          </a:p>
          <a:p>
            <a:pPr marL="457200" marR="0" lvl="0" indent="-3302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111111"/>
                </a:solidFill>
                <a:highlight>
                  <a:srgbClr val="F7F7F7"/>
                </a:highlight>
                <a:latin typeface="Arial"/>
                <a:ea typeface="Arial"/>
                <a:cs typeface="Arial"/>
                <a:sym typeface="Arial"/>
              </a:rPr>
              <a:t>Pomaga rozwijać umiejętności planowania, szczególnie w przypadku zadań wymagających kolejności i dokładności.</a:t>
            </a:r>
            <a:endParaRPr sz="1400" b="0" i="0" u="none" strike="noStrike" cap="none">
              <a:solidFill>
                <a:srgbClr val="000000"/>
              </a:solidFill>
              <a:latin typeface="Arial"/>
              <a:ea typeface="Arial"/>
              <a:cs typeface="Arial"/>
              <a:sym typeface="Arial"/>
            </a:endParaRPr>
          </a:p>
          <a:p>
            <a:pPr marL="457200" marR="0" lvl="0" indent="-3302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111111"/>
                </a:solidFill>
                <a:highlight>
                  <a:srgbClr val="F7F7F7"/>
                </a:highlight>
                <a:latin typeface="Arial"/>
                <a:ea typeface="Arial"/>
                <a:cs typeface="Arial"/>
                <a:sym typeface="Arial"/>
              </a:rPr>
              <a:t>Algorytmy ułatwiają uczestnikom wyjaśnienie procesu i zastanowienie się nad tym, co zadziałało (lub nie).</a:t>
            </a:r>
            <a:endParaRPr sz="1600" b="0" i="0" u="none" strike="noStrike" cap="none">
              <a:solidFill>
                <a:srgbClr val="000000"/>
              </a:solidFill>
              <a:latin typeface="Arial"/>
              <a:ea typeface="Arial"/>
              <a:cs typeface="Arial"/>
              <a:sym typeface="Arial"/>
            </a:endParaRPr>
          </a:p>
        </p:txBody>
      </p:sp>
      <p:sp>
        <p:nvSpPr>
          <p:cNvPr id="732" name="Google Shape;732;p86"/>
          <p:cNvSpPr txBox="1"/>
          <p:nvPr/>
        </p:nvSpPr>
        <p:spPr>
          <a:xfrm>
            <a:off x="5113094" y="3755608"/>
            <a:ext cx="6130002"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Pomysł na ćwiczenie </a:t>
            </a:r>
            <a:endParaRPr sz="1600" b="1" i="0" u="none" strike="noStrike" cap="none">
              <a:solidFill>
                <a:srgbClr val="000000"/>
              </a:solidFill>
              <a:latin typeface="Arial"/>
              <a:ea typeface="Arial"/>
              <a:cs typeface="Arial"/>
              <a:sym typeface="Arial"/>
            </a:endParaRPr>
          </a:p>
        </p:txBody>
      </p:sp>
      <p:pic>
        <p:nvPicPr>
          <p:cNvPr id="733" name="Google Shape;733;p86" descr="Calendario&#10;&#10;El contenido generado por IA puede ser incorrecto."/>
          <p:cNvPicPr preferRelativeResize="0"/>
          <p:nvPr/>
        </p:nvPicPr>
        <p:blipFill rotWithShape="1">
          <a:blip r:embed="rId3">
            <a:alphaModFix/>
          </a:blip>
          <a:srcRect/>
          <a:stretch/>
        </p:blipFill>
        <p:spPr>
          <a:xfrm>
            <a:off x="997411" y="3594694"/>
            <a:ext cx="3016496" cy="3016496"/>
          </a:xfrm>
          <a:prstGeom prst="rect">
            <a:avLst/>
          </a:prstGeom>
          <a:noFill/>
          <a:ln>
            <a:noFill/>
          </a:ln>
        </p:spPr>
      </p:pic>
      <p:sp>
        <p:nvSpPr>
          <p:cNvPr id="734" name="Google Shape;734;p8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39</a:t>
            </a:fld>
            <a:endParaRPr/>
          </a:p>
        </p:txBody>
      </p:sp>
      <p:sp>
        <p:nvSpPr>
          <p:cNvPr id="735" name="Google Shape;735;p86"/>
          <p:cNvSpPr txBox="1"/>
          <p:nvPr/>
        </p:nvSpPr>
        <p:spPr>
          <a:xfrm>
            <a:off x="5094918" y="4302723"/>
            <a:ext cx="6021422" cy="16004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Poproś uczestników, aby opisali, w jaki sposób przygotowują filiżankę kawy lub herbaty. Niech napiszą lub opiszą każdy krok po kolei, jakby wyjaśniali go komuś, kto nigdy wcześniej tego nie robił.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Następnie zapytaj:</a:t>
            </a:r>
            <a:endParaRPr sz="1400" b="0" i="0" u="none" strike="noStrike" cap="none">
              <a:solidFill>
                <a:srgbClr val="000000"/>
              </a:solidFill>
              <a:latin typeface="Arial"/>
              <a:ea typeface="Arial"/>
              <a:cs typeface="Arial"/>
              <a:sym typeface="Arial"/>
            </a:endParaRPr>
          </a:p>
          <a:p>
            <a:pPr marL="719138" marR="0" lvl="0" indent="-285750" algn="l" rtl="0">
              <a:lnSpc>
                <a:spcPct val="100000"/>
              </a:lnSpc>
              <a:spcBef>
                <a:spcPts val="0"/>
              </a:spcBef>
              <a:spcAft>
                <a:spcPts val="0"/>
              </a:spcAft>
              <a:buClr>
                <a:srgbClr val="000000"/>
              </a:buClr>
              <a:buSzPts val="1400"/>
              <a:buFont typeface="Noto Sans Symbols"/>
              <a:buChar char="❑"/>
            </a:pPr>
            <a:r>
              <a:rPr lang="en-US" sz="1400" b="0" i="1" u="none" strike="noStrike" cap="none">
                <a:solidFill>
                  <a:srgbClr val="000000"/>
                </a:solidFill>
                <a:latin typeface="Arial"/>
                <a:ea typeface="Arial"/>
                <a:cs typeface="Arial"/>
                <a:sym typeface="Arial"/>
              </a:rPr>
              <a:t>Czy kroki są jasne i we właściwej kolejności?</a:t>
            </a:r>
            <a:endParaRPr sz="1400" b="0" i="0" u="none" strike="noStrike" cap="none">
              <a:solidFill>
                <a:srgbClr val="000000"/>
              </a:solidFill>
              <a:latin typeface="Arial"/>
              <a:ea typeface="Arial"/>
              <a:cs typeface="Arial"/>
              <a:sym typeface="Arial"/>
            </a:endParaRPr>
          </a:p>
          <a:p>
            <a:pPr marL="719138" marR="0" lvl="0" indent="-285750" algn="l" rtl="0">
              <a:lnSpc>
                <a:spcPct val="100000"/>
              </a:lnSpc>
              <a:spcBef>
                <a:spcPts val="0"/>
              </a:spcBef>
              <a:spcAft>
                <a:spcPts val="0"/>
              </a:spcAft>
              <a:buClr>
                <a:srgbClr val="000000"/>
              </a:buClr>
              <a:buSzPts val="1400"/>
              <a:buFont typeface="Noto Sans Symbols"/>
              <a:buChar char="❑"/>
            </a:pPr>
            <a:r>
              <a:rPr lang="en-US" sz="1400" b="0" i="1" u="none" strike="noStrike" cap="none">
                <a:solidFill>
                  <a:srgbClr val="000000"/>
                </a:solidFill>
                <a:latin typeface="Arial"/>
                <a:ea typeface="Arial"/>
                <a:cs typeface="Arial"/>
                <a:sym typeface="Arial"/>
              </a:rPr>
              <a:t>Czy ktoś byłby w stanie dokładnie wykonać Twoje instrukcje?</a:t>
            </a:r>
            <a:endParaRPr sz="1400" b="0" i="0" u="none" strike="noStrike" cap="none">
              <a:solidFill>
                <a:srgbClr val="000000"/>
              </a:solidFill>
              <a:latin typeface="Arial"/>
              <a:ea typeface="Arial"/>
              <a:cs typeface="Arial"/>
              <a:sym typeface="Arial"/>
            </a:endParaRPr>
          </a:p>
          <a:p>
            <a:pPr marL="719138" marR="0" lvl="0" indent="-285750" algn="l" rtl="0">
              <a:lnSpc>
                <a:spcPct val="100000"/>
              </a:lnSpc>
              <a:spcBef>
                <a:spcPts val="0"/>
              </a:spcBef>
              <a:spcAft>
                <a:spcPts val="0"/>
              </a:spcAft>
              <a:buClr>
                <a:srgbClr val="000000"/>
              </a:buClr>
              <a:buSzPts val="1400"/>
              <a:buFont typeface="Noto Sans Symbols"/>
              <a:buChar char="❑"/>
            </a:pPr>
            <a:r>
              <a:rPr lang="en-US" sz="1400" b="0" i="1" u="none" strike="noStrike" cap="none">
                <a:solidFill>
                  <a:srgbClr val="000000"/>
                </a:solidFill>
                <a:latin typeface="Arial"/>
                <a:ea typeface="Arial"/>
                <a:cs typeface="Arial"/>
                <a:sym typeface="Arial"/>
              </a:rPr>
              <a:t>Czy brakuje czegoś, co mogłoby spowodować zamieszanie?</a:t>
            </a:r>
            <a:endParaRPr sz="1400" b="0" i="1" u="none" strike="noStrike" cap="non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741"/>
        <p:cNvGrpSpPr/>
        <p:nvPr/>
      </p:nvGrpSpPr>
      <p:grpSpPr>
        <a:xfrm>
          <a:off x="0" y="0"/>
          <a:ext cx="0" cy="0"/>
          <a:chOff x="0" y="0"/>
          <a:chExt cx="0" cy="0"/>
        </a:xfrm>
      </p:grpSpPr>
      <p:sp>
        <p:nvSpPr>
          <p:cNvPr id="742" name="Google Shape;742;p87"/>
          <p:cNvSpPr txBox="1">
            <a:spLocks noGrp="1"/>
          </p:cNvSpPr>
          <p:nvPr>
            <p:ph type="title"/>
          </p:nvPr>
        </p:nvSpPr>
        <p:spPr>
          <a:xfrm>
            <a:off x="2872232" y="-141702"/>
            <a:ext cx="6447536" cy="914400"/>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Clr>
                <a:schemeClr val="dk2"/>
              </a:buClr>
              <a:buSzPts val="2400"/>
              <a:buFont typeface="Sorts Mill Goudy"/>
              <a:buNone/>
            </a:pPr>
            <a:r>
              <a:rPr lang="en-US" sz="2800" b="1">
                <a:latin typeface="Arial"/>
                <a:ea typeface="Arial"/>
                <a:cs typeface="Arial"/>
                <a:sym typeface="Arial"/>
              </a:rPr>
              <a:t>Budowanie algorytmów</a:t>
            </a:r>
            <a:endParaRPr sz="2800" b="1">
              <a:latin typeface="Arial"/>
              <a:ea typeface="Arial"/>
              <a:cs typeface="Arial"/>
              <a:sym typeface="Arial"/>
            </a:endParaRPr>
          </a:p>
        </p:txBody>
      </p:sp>
      <p:sp>
        <p:nvSpPr>
          <p:cNvPr id="743" name="Google Shape;743;p87"/>
          <p:cNvSpPr/>
          <p:nvPr/>
        </p:nvSpPr>
        <p:spPr>
          <a:xfrm>
            <a:off x="586502" y="5331971"/>
            <a:ext cx="10965772" cy="889633"/>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100"/>
              <a:buFont typeface="Arial"/>
              <a:buNone/>
            </a:pPr>
            <a:endParaRPr sz="1600" b="0" i="0" u="none" strike="noStrike" cap="none">
              <a:solidFill>
                <a:srgbClr val="FFFFFF"/>
              </a:solidFill>
              <a:latin typeface="Arial"/>
              <a:ea typeface="Arial"/>
              <a:cs typeface="Arial"/>
              <a:sym typeface="Arial"/>
            </a:endParaRPr>
          </a:p>
        </p:txBody>
      </p:sp>
      <p:sp>
        <p:nvSpPr>
          <p:cNvPr id="744" name="Google Shape;744;p87"/>
          <p:cNvSpPr txBox="1"/>
          <p:nvPr/>
        </p:nvSpPr>
        <p:spPr>
          <a:xfrm>
            <a:off x="533273" y="843660"/>
            <a:ext cx="11266378" cy="430883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600"/>
              </a:spcBef>
              <a:spcAft>
                <a:spcPts val="0"/>
              </a:spcAft>
              <a:buClr>
                <a:srgbClr val="000000"/>
              </a:buClr>
              <a:buSzPts val="1600"/>
              <a:buFont typeface="Arial"/>
              <a:buNone/>
            </a:pPr>
            <a:r>
              <a:rPr lang="en-US" sz="1600" b="1" i="0" u="none" strike="noStrike" cap="none">
                <a:solidFill>
                  <a:srgbClr val="111111"/>
                </a:solidFill>
                <a:highlight>
                  <a:srgbClr val="F7F7F7"/>
                </a:highlight>
                <a:latin typeface="Arial"/>
                <a:ea typeface="Arial"/>
                <a:cs typeface="Arial"/>
                <a:sym typeface="Arial"/>
              </a:rPr>
              <a:t>Przykład z życia wzięty:</a:t>
            </a:r>
            <a:endParaRPr sz="1400" b="0" i="0" u="none" strike="noStrike" cap="none">
              <a:solidFill>
                <a:srgbClr val="000000"/>
              </a:solidFill>
              <a:latin typeface="Arial"/>
              <a:ea typeface="Arial"/>
              <a:cs typeface="Arial"/>
              <a:sym typeface="Arial"/>
            </a:endParaRPr>
          </a:p>
          <a:p>
            <a:pPr marL="457200" marR="0" lvl="0" indent="-3302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111111"/>
                </a:solidFill>
                <a:highlight>
                  <a:srgbClr val="F7F7F7"/>
                </a:highlight>
                <a:latin typeface="Arial"/>
                <a:ea typeface="Arial"/>
                <a:cs typeface="Arial"/>
                <a:sym typeface="Arial"/>
              </a:rPr>
              <a:t>Przepis kulinarny jest algorytmem: zawiera instrukcje krok po kroku, jak osiągnąć określony rezultat (posiłek).</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en-US" sz="1600" b="1" i="0" u="none" strike="noStrike" cap="none">
                <a:solidFill>
                  <a:srgbClr val="111111"/>
                </a:solidFill>
                <a:highlight>
                  <a:srgbClr val="F7F7F7"/>
                </a:highlight>
                <a:latin typeface="Arial"/>
                <a:ea typeface="Arial"/>
                <a:cs typeface="Arial"/>
                <a:sym typeface="Arial"/>
              </a:rPr>
              <a:t>Przykład w technologii:</a:t>
            </a:r>
            <a:endParaRPr sz="1400" b="0" i="0" u="none" strike="noStrike" cap="none">
              <a:solidFill>
                <a:srgbClr val="000000"/>
              </a:solidFill>
              <a:latin typeface="Arial"/>
              <a:ea typeface="Arial"/>
              <a:cs typeface="Arial"/>
              <a:sym typeface="Arial"/>
            </a:endParaRPr>
          </a:p>
          <a:p>
            <a:pPr marL="457200" marR="0" lvl="0" indent="-3302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111111"/>
                </a:solidFill>
                <a:highlight>
                  <a:srgbClr val="F7F7F7"/>
                </a:highlight>
                <a:latin typeface="Arial"/>
                <a:ea typeface="Arial"/>
                <a:cs typeface="Arial"/>
                <a:sym typeface="Arial"/>
              </a:rPr>
              <a:t>Wyszukiwarki używają algorytmów do pobierania odpowiednich wyników na podstawie wprowadzonych słów kluczowych.</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en-US" sz="1600" b="1" i="0" u="none" strike="noStrike" cap="none">
                <a:solidFill>
                  <a:srgbClr val="111111"/>
                </a:solidFill>
                <a:highlight>
                  <a:srgbClr val="F7F7F7"/>
                </a:highlight>
                <a:latin typeface="Arial"/>
                <a:ea typeface="Arial"/>
                <a:cs typeface="Arial"/>
                <a:sym typeface="Arial"/>
              </a:rPr>
              <a:t>Co mogą zrobić trenerzy:</a:t>
            </a:r>
            <a:endParaRPr sz="1400" b="0" i="0" u="none" strike="noStrike" cap="none">
              <a:solidFill>
                <a:srgbClr val="000000"/>
              </a:solidFill>
              <a:latin typeface="Arial"/>
              <a:ea typeface="Arial"/>
              <a:cs typeface="Arial"/>
              <a:sym typeface="Arial"/>
            </a:endParaRPr>
          </a:p>
          <a:p>
            <a:pPr marL="457200" marR="0" lvl="0" indent="-3302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111111"/>
                </a:solidFill>
                <a:highlight>
                  <a:srgbClr val="F7F7F7"/>
                </a:highlight>
                <a:latin typeface="Arial"/>
                <a:ea typeface="Arial"/>
                <a:cs typeface="Arial"/>
                <a:sym typeface="Arial"/>
              </a:rPr>
              <a:t>Podziel codzienną rutynę na uporządkowane kroki i zapytaj: Co się stanie, jeśli jeden krok zostanie pominięty lub wykonany poza kolejnością?</a:t>
            </a:r>
            <a:endParaRPr sz="1400" b="0" i="0" u="none" strike="noStrike" cap="none">
              <a:solidFill>
                <a:srgbClr val="000000"/>
              </a:solidFill>
              <a:latin typeface="Arial"/>
              <a:ea typeface="Arial"/>
              <a:cs typeface="Arial"/>
              <a:sym typeface="Arial"/>
            </a:endParaRPr>
          </a:p>
          <a:p>
            <a:pPr marL="457200" marR="0" lvl="0" indent="-3302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111111"/>
                </a:solidFill>
                <a:highlight>
                  <a:srgbClr val="F7F7F7"/>
                </a:highlight>
                <a:latin typeface="Arial"/>
                <a:ea typeface="Arial"/>
                <a:cs typeface="Arial"/>
                <a:sym typeface="Arial"/>
              </a:rPr>
              <a:t>Poproś uczestników, aby napisali instrukcje do prostego zadania i sprawdzili, czy inni mogą je wykonać. Następnie zapytaj: Czego brakowało lub co było niejasne?</a:t>
            </a:r>
            <a:endParaRPr sz="1400" b="0" i="0" u="none" strike="noStrike" cap="none">
              <a:solidFill>
                <a:srgbClr val="000000"/>
              </a:solidFill>
              <a:latin typeface="Arial"/>
              <a:ea typeface="Arial"/>
              <a:cs typeface="Arial"/>
              <a:sym typeface="Arial"/>
            </a:endParaRPr>
          </a:p>
          <a:p>
            <a:pPr marL="457200" marR="0" lvl="0" indent="-330200" algn="just" rtl="0">
              <a:lnSpc>
                <a:spcPct val="100000"/>
              </a:lnSpc>
              <a:spcBef>
                <a:spcPts val="600"/>
              </a:spcBef>
              <a:spcAft>
                <a:spcPts val="0"/>
              </a:spcAft>
              <a:buClr>
                <a:srgbClr val="000000"/>
              </a:buClr>
              <a:buSzPts val="1600"/>
              <a:buFont typeface="Noto Sans Symbols"/>
              <a:buChar char="⮚"/>
            </a:pPr>
            <a:r>
              <a:rPr lang="en-US" sz="1600" b="0" i="0" u="none" strike="noStrike" cap="none">
                <a:solidFill>
                  <a:srgbClr val="111111"/>
                </a:solidFill>
                <a:highlight>
                  <a:srgbClr val="F7F7F7"/>
                </a:highlight>
                <a:latin typeface="Arial"/>
                <a:ea typeface="Arial"/>
                <a:cs typeface="Arial"/>
                <a:sym typeface="Arial"/>
              </a:rPr>
              <a:t>Użyj schematów blokowych, aby zwizualizować procesy decyzyjne, a następnie zapytaj: Gdzie wybory wpływają na wynik?</a:t>
            </a:r>
            <a:endParaRPr sz="1600" b="1" i="0" u="none" strike="noStrike" cap="none">
              <a:solidFill>
                <a:srgbClr val="000000"/>
              </a:solidFill>
              <a:latin typeface="Arial"/>
              <a:ea typeface="Arial"/>
              <a:cs typeface="Arial"/>
              <a:sym typeface="Arial"/>
            </a:endParaRPr>
          </a:p>
        </p:txBody>
      </p:sp>
      <p:pic>
        <p:nvPicPr>
          <p:cNvPr id="745" name="Google Shape;745;p87" descr="Icono&#10;&#10;Descripción generada automáticamente"/>
          <p:cNvPicPr preferRelativeResize="0"/>
          <p:nvPr/>
        </p:nvPicPr>
        <p:blipFill rotWithShape="1">
          <a:blip r:embed="rId3">
            <a:alphaModFix/>
          </a:blip>
          <a:srcRect/>
          <a:stretch/>
        </p:blipFill>
        <p:spPr>
          <a:xfrm>
            <a:off x="11076661" y="4954527"/>
            <a:ext cx="871868" cy="889633"/>
          </a:xfrm>
          <a:prstGeom prst="rect">
            <a:avLst/>
          </a:prstGeom>
          <a:noFill/>
          <a:ln>
            <a:noFill/>
          </a:ln>
        </p:spPr>
      </p:pic>
      <p:sp>
        <p:nvSpPr>
          <p:cNvPr id="746" name="Google Shape;746;p8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40</a:t>
            </a:fld>
            <a:endParaRPr/>
          </a:p>
        </p:txBody>
      </p:sp>
      <p:sp>
        <p:nvSpPr>
          <p:cNvPr id="747" name="Google Shape;747;p87"/>
          <p:cNvSpPr txBox="1"/>
          <p:nvPr/>
        </p:nvSpPr>
        <p:spPr>
          <a:xfrm>
            <a:off x="918339" y="5484400"/>
            <a:ext cx="10024582"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Naucz swoich dorosłych słuchaczy myślenia krok po kroku. Jasne instrukcje pomogą im pracować wydajniej i rozwiązywać problemy bez utknięcia w martwym punkcie.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pic>
        <p:nvPicPr>
          <p:cNvPr id="754" name="Google Shape;754;p88"/>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755" name="Google Shape;755;p88"/>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CZĘŚĆ 5</a:t>
            </a:r>
            <a:endParaRPr>
              <a:latin typeface="Arial"/>
              <a:ea typeface="Arial"/>
              <a:cs typeface="Arial"/>
              <a:sym typeface="Arial"/>
            </a:endParaRPr>
          </a:p>
        </p:txBody>
      </p:sp>
      <p:sp>
        <p:nvSpPr>
          <p:cNvPr id="756" name="Google Shape;756;p88"/>
          <p:cNvSpPr txBox="1">
            <a:spLocks noGrp="1"/>
          </p:cNvSpPr>
          <p:nvPr>
            <p:ph type="body" idx="1"/>
          </p:nvPr>
        </p:nvSpPr>
        <p:spPr>
          <a:xfrm>
            <a:off x="7546848" y="3615661"/>
            <a:ext cx="3218688"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en-US">
                <a:latin typeface="Arial"/>
                <a:ea typeface="Arial"/>
                <a:cs typeface="Arial"/>
                <a:sym typeface="Arial"/>
              </a:rPr>
              <a:t>Myślenie komputacyjne w europejskiej strukturze edukacyjnej</a:t>
            </a:r>
            <a:endParaRPr>
              <a:latin typeface="Arial"/>
              <a:ea typeface="Arial"/>
              <a:cs typeface="Arial"/>
              <a:sym typeface="Arial"/>
            </a:endParaRPr>
          </a:p>
        </p:txBody>
      </p:sp>
      <p:sp>
        <p:nvSpPr>
          <p:cNvPr id="757" name="Google Shape;757;p88"/>
          <p:cNvSpPr txBox="1"/>
          <p:nvPr/>
        </p:nvSpPr>
        <p:spPr>
          <a:xfrm>
            <a:off x="11116340" y="6443434"/>
            <a:ext cx="871868"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Gill Sans"/>
                <a:ea typeface="Gill Sans"/>
                <a:cs typeface="Gill Sans"/>
                <a:sym typeface="Gill Sans"/>
              </a:rPr>
              <a:t>41</a:t>
            </a:fld>
            <a:endParaRPr sz="900" b="0" i="0" u="none" strike="noStrike" cap="none">
              <a:solidFill>
                <a:srgbClr val="000000"/>
              </a:solidFill>
              <a:latin typeface="Gill Sans"/>
              <a:ea typeface="Gill Sans"/>
              <a:cs typeface="Gill Sans"/>
              <a:sym typeface="Gill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p89"/>
          <p:cNvSpPr txBox="1">
            <a:spLocks noGrp="1"/>
          </p:cNvSpPr>
          <p:nvPr>
            <p:ph type="title"/>
          </p:nvPr>
        </p:nvSpPr>
        <p:spPr>
          <a:xfrm>
            <a:off x="1352550" y="794581"/>
            <a:ext cx="9486900" cy="72511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2"/>
              </a:buClr>
              <a:buSzPts val="3200"/>
              <a:buFont typeface="Sorts Mill Goudy"/>
              <a:buNone/>
            </a:pPr>
            <a:r>
              <a:rPr lang="en-US" sz="2800" b="1">
                <a:latin typeface="Arial"/>
                <a:ea typeface="Arial"/>
                <a:cs typeface="Arial"/>
                <a:sym typeface="Arial"/>
              </a:rPr>
              <a:t>Obecny stan CT w Europie</a:t>
            </a:r>
            <a:endParaRPr sz="2800" b="1">
              <a:latin typeface="Arial"/>
              <a:ea typeface="Arial"/>
              <a:cs typeface="Arial"/>
              <a:sym typeface="Arial"/>
            </a:endParaRPr>
          </a:p>
        </p:txBody>
      </p:sp>
      <p:sp>
        <p:nvSpPr>
          <p:cNvPr id="764" name="Google Shape;764;p89"/>
          <p:cNvSpPr txBox="1">
            <a:spLocks noGrp="1"/>
          </p:cNvSpPr>
          <p:nvPr>
            <p:ph type="body" idx="1"/>
          </p:nvPr>
        </p:nvSpPr>
        <p:spPr>
          <a:xfrm>
            <a:off x="999984" y="1712902"/>
            <a:ext cx="6847479" cy="4322759"/>
          </a:xfrm>
          <a:prstGeom prst="rect">
            <a:avLst/>
          </a:prstGeom>
          <a:noFill/>
          <a:ln>
            <a:noFill/>
          </a:ln>
        </p:spPr>
        <p:txBody>
          <a:bodyPr spcFirstLastPara="1" wrap="square" lIns="91425" tIns="45700" rIns="91425" bIns="45700" anchor="t" anchorCtr="0">
            <a:normAutofit lnSpcReduction="10000"/>
          </a:bodyPr>
          <a:lstStyle/>
          <a:p>
            <a:pPr marL="176212" lvl="0" indent="-26985" algn="just" rtl="0">
              <a:lnSpc>
                <a:spcPct val="100000"/>
              </a:lnSpc>
              <a:spcBef>
                <a:spcPts val="1000"/>
              </a:spcBef>
              <a:spcAft>
                <a:spcPts val="0"/>
              </a:spcAft>
              <a:buClr>
                <a:schemeClr val="dk1"/>
              </a:buClr>
              <a:buSzPts val="1100"/>
              <a:buFont typeface="Arial"/>
              <a:buNone/>
            </a:pPr>
            <a:r>
              <a:rPr lang="en-US" sz="1600">
                <a:latin typeface="Arial"/>
                <a:ea typeface="Arial"/>
                <a:cs typeface="Arial"/>
                <a:sym typeface="Arial"/>
              </a:rPr>
              <a:t> Myślenie komputacyjne zyskało w ostatnich latach na znaczeniu w europejskich dyskusjach edukacyjnych ze względu na jego potencjał do rozwijania ważnych umiejętności, takich jak krytyczne myślenie i rozwiązywanie problemów. Jednak jego zastosowanie koncentrowało się na obowiązkowej edukacji na poziomie podstawowym i średnim, pozostawiając edukację dorosłych poza dyskusją.</a:t>
            </a:r>
            <a:endParaRPr sz="1600">
              <a:latin typeface="Arial"/>
              <a:ea typeface="Arial"/>
              <a:cs typeface="Arial"/>
              <a:sym typeface="Arial"/>
            </a:endParaRPr>
          </a:p>
          <a:p>
            <a:pPr marL="176212" lvl="0" indent="-26985" algn="just" rtl="0">
              <a:lnSpc>
                <a:spcPct val="100000"/>
              </a:lnSpc>
              <a:spcBef>
                <a:spcPts val="1000"/>
              </a:spcBef>
              <a:spcAft>
                <a:spcPts val="0"/>
              </a:spcAft>
              <a:buClr>
                <a:schemeClr val="dk1"/>
              </a:buClr>
              <a:buSzPts val="1100"/>
              <a:buFont typeface="Arial"/>
              <a:buNone/>
            </a:pPr>
            <a:r>
              <a:rPr lang="en-US" sz="1600">
                <a:latin typeface="Arial"/>
                <a:ea typeface="Arial"/>
                <a:cs typeface="Arial"/>
                <a:sym typeface="Arial"/>
              </a:rPr>
              <a:t>Od 2018 r. Komisja Europejska uznaje znaczenie myślenia komputacyjnego jako kluczowego elementu kompetencji cyfrowych XXI wieku. W ramach Planu działania w dziedzinie edukacji cyfrowej (2021-2027) Komisja Europejska aktywnie promuje włączenie myślenia komputacyjnego do systemów edukacji, aby lepiej przygotować obywateli do transformacji cyfrowej. </a:t>
            </a:r>
            <a:endParaRPr sz="1600">
              <a:latin typeface="Arial"/>
              <a:ea typeface="Arial"/>
              <a:cs typeface="Arial"/>
              <a:sym typeface="Arial"/>
            </a:endParaRPr>
          </a:p>
          <a:p>
            <a:pPr marL="176212" lvl="0" indent="-26985" algn="just" rtl="0">
              <a:lnSpc>
                <a:spcPct val="100000"/>
              </a:lnSpc>
              <a:spcBef>
                <a:spcPts val="1000"/>
              </a:spcBef>
              <a:spcAft>
                <a:spcPts val="0"/>
              </a:spcAft>
              <a:buSzPts val="1100"/>
              <a:buNone/>
            </a:pPr>
            <a:r>
              <a:rPr lang="en-US" sz="1600">
                <a:latin typeface="Arial"/>
                <a:ea typeface="Arial"/>
                <a:cs typeface="Arial"/>
                <a:sym typeface="Arial"/>
              </a:rPr>
              <a:t>W większości krajów europejskich nadal nie ma jasnej strategii włączania myślenia komputacyjnego do programów szkoleniowych dla dorosłych, mimo że jest to kluczowa kompetencja w zakresie zdolności do zatrudnienia i obywatelstwa cyfrowego. </a:t>
            </a:r>
            <a:endParaRPr sz="1600">
              <a:latin typeface="Arial"/>
              <a:ea typeface="Arial"/>
              <a:cs typeface="Arial"/>
              <a:sym typeface="Arial"/>
            </a:endParaRPr>
          </a:p>
        </p:txBody>
      </p:sp>
      <p:sp>
        <p:nvSpPr>
          <p:cNvPr id="765" name="Google Shape;765;p8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42</a:t>
            </a:fld>
            <a:endParaRPr/>
          </a:p>
        </p:txBody>
      </p:sp>
      <p:pic>
        <p:nvPicPr>
          <p:cNvPr id="766" name="Google Shape;766;p89" descr="Imagen que contiene firmar, dibujo, calle, palo&#10;&#10;El contenido generado por IA puede ser incorrecto."/>
          <p:cNvPicPr preferRelativeResize="0"/>
          <p:nvPr/>
        </p:nvPicPr>
        <p:blipFill rotWithShape="1">
          <a:blip r:embed="rId3">
            <a:alphaModFix/>
          </a:blip>
          <a:srcRect/>
          <a:stretch/>
        </p:blipFill>
        <p:spPr>
          <a:xfrm>
            <a:off x="7619436" y="1573199"/>
            <a:ext cx="3711602" cy="371160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770"/>
        <p:cNvGrpSpPr/>
        <p:nvPr/>
      </p:nvGrpSpPr>
      <p:grpSpPr>
        <a:xfrm>
          <a:off x="0" y="0"/>
          <a:ext cx="0" cy="0"/>
          <a:chOff x="0" y="0"/>
          <a:chExt cx="0" cy="0"/>
        </a:xfrm>
      </p:grpSpPr>
      <p:sp>
        <p:nvSpPr>
          <p:cNvPr id="771" name="Google Shape;771;p9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43</a:t>
            </a:fld>
            <a:endParaRPr sz="900" b="0" i="0" u="none" strike="noStrike" cap="none">
              <a:solidFill>
                <a:srgbClr val="537272"/>
              </a:solidFill>
              <a:latin typeface="Gill Sans"/>
              <a:ea typeface="Gill Sans"/>
              <a:cs typeface="Gill Sans"/>
              <a:sym typeface="Gill Sans"/>
            </a:endParaRPr>
          </a:p>
        </p:txBody>
      </p:sp>
      <p:sp>
        <p:nvSpPr>
          <p:cNvPr id="772" name="Google Shape;772;p90"/>
          <p:cNvSpPr txBox="1"/>
          <p:nvPr/>
        </p:nvSpPr>
        <p:spPr>
          <a:xfrm>
            <a:off x="541233" y="313837"/>
            <a:ext cx="111096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Arial"/>
                <a:ea typeface="Arial"/>
                <a:cs typeface="Arial"/>
                <a:sym typeface="Arial"/>
              </a:rPr>
              <a:t>Które kraje europejskie są liderami w dziedzinie myślenia komputacyjnego?</a:t>
            </a:r>
            <a:endParaRPr sz="2400" b="1" i="0" u="none" strike="noStrike" cap="none">
              <a:solidFill>
                <a:schemeClr val="dk2"/>
              </a:solidFill>
              <a:latin typeface="Arial"/>
              <a:ea typeface="Arial"/>
              <a:cs typeface="Arial"/>
              <a:sym typeface="Arial"/>
            </a:endParaRPr>
          </a:p>
        </p:txBody>
      </p:sp>
      <p:sp>
        <p:nvSpPr>
          <p:cNvPr id="773" name="Google Shape;773;p90"/>
          <p:cNvSpPr/>
          <p:nvPr/>
        </p:nvSpPr>
        <p:spPr>
          <a:xfrm>
            <a:off x="625465" y="1926038"/>
            <a:ext cx="1810184" cy="1810664"/>
          </a:xfrm>
          <a:prstGeom prst="flowChartProcess">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74" name="Google Shape;774;p90"/>
          <p:cNvSpPr/>
          <p:nvPr/>
        </p:nvSpPr>
        <p:spPr>
          <a:xfrm>
            <a:off x="417463" y="1723073"/>
            <a:ext cx="1810184" cy="1810664"/>
          </a:xfrm>
          <a:prstGeom prst="rect">
            <a:avLst/>
          </a:prstGeom>
          <a:noFill/>
          <a:ln w="38100" cap="flat" cmpd="sng">
            <a:solidFill>
              <a:srgbClr val="AABEB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75" name="Google Shape;775;p90"/>
          <p:cNvSpPr/>
          <p:nvPr/>
        </p:nvSpPr>
        <p:spPr>
          <a:xfrm rot="5400000">
            <a:off x="2358970" y="2715249"/>
            <a:ext cx="354604" cy="232243"/>
          </a:xfrm>
          <a:prstGeom prst="triangle">
            <a:avLst>
              <a:gd name="adj" fmla="val 50000"/>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76" name="Google Shape;776;p90"/>
          <p:cNvSpPr txBox="1"/>
          <p:nvPr/>
        </p:nvSpPr>
        <p:spPr>
          <a:xfrm>
            <a:off x="761999" y="1926050"/>
            <a:ext cx="1355100" cy="4308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200" b="1" i="0" u="none" strike="noStrike" cap="none">
                <a:solidFill>
                  <a:schemeClr val="dk1"/>
                </a:solidFill>
                <a:latin typeface="Arial"/>
                <a:ea typeface="Arial"/>
                <a:cs typeface="Arial"/>
                <a:sym typeface="Arial"/>
              </a:rPr>
              <a:t>Estonia</a:t>
            </a:r>
            <a:endParaRPr sz="2200" b="0" i="0" u="none" strike="noStrike" cap="none">
              <a:solidFill>
                <a:srgbClr val="000000"/>
              </a:solidFill>
              <a:latin typeface="Arial"/>
              <a:ea typeface="Arial"/>
              <a:cs typeface="Arial"/>
              <a:sym typeface="Arial"/>
            </a:endParaRPr>
          </a:p>
        </p:txBody>
      </p:sp>
      <p:sp>
        <p:nvSpPr>
          <p:cNvPr id="777" name="Google Shape;777;p90"/>
          <p:cNvSpPr/>
          <p:nvPr/>
        </p:nvSpPr>
        <p:spPr>
          <a:xfrm>
            <a:off x="2929261" y="1926038"/>
            <a:ext cx="1810184" cy="1810664"/>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78" name="Google Shape;778;p90"/>
          <p:cNvSpPr/>
          <p:nvPr/>
        </p:nvSpPr>
        <p:spPr>
          <a:xfrm>
            <a:off x="2721259" y="1723073"/>
            <a:ext cx="1810184" cy="1810664"/>
          </a:xfrm>
          <a:prstGeom prst="rect">
            <a:avLst/>
          </a:prstGeom>
          <a:noFill/>
          <a:ln w="38100" cap="flat" cmpd="sng">
            <a:solidFill>
              <a:srgbClr val="AABEB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79" name="Google Shape;779;p90"/>
          <p:cNvSpPr/>
          <p:nvPr/>
        </p:nvSpPr>
        <p:spPr>
          <a:xfrm rot="5400000">
            <a:off x="4662954" y="2715249"/>
            <a:ext cx="354604" cy="232243"/>
          </a:xfrm>
          <a:prstGeom prst="triangle">
            <a:avLst>
              <a:gd name="adj" fmla="val 50000"/>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80" name="Google Shape;780;p90"/>
          <p:cNvSpPr txBox="1"/>
          <p:nvPr/>
        </p:nvSpPr>
        <p:spPr>
          <a:xfrm>
            <a:off x="3088009" y="1926038"/>
            <a:ext cx="1443055" cy="4308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200" b="1" i="0" u="none" strike="noStrike" cap="none">
                <a:solidFill>
                  <a:schemeClr val="dk1"/>
                </a:solidFill>
                <a:latin typeface="Arial"/>
                <a:ea typeface="Arial"/>
                <a:cs typeface="Arial"/>
                <a:sym typeface="Arial"/>
              </a:rPr>
              <a:t>Finlandia</a:t>
            </a:r>
            <a:endParaRPr sz="2200" b="1" i="0" u="none" strike="noStrike" cap="none">
              <a:solidFill>
                <a:schemeClr val="dk1"/>
              </a:solidFill>
              <a:latin typeface="Arial"/>
              <a:ea typeface="Arial"/>
              <a:cs typeface="Arial"/>
              <a:sym typeface="Arial"/>
            </a:endParaRPr>
          </a:p>
        </p:txBody>
      </p:sp>
      <p:sp>
        <p:nvSpPr>
          <p:cNvPr id="781" name="Google Shape;781;p90"/>
          <p:cNvSpPr/>
          <p:nvPr/>
        </p:nvSpPr>
        <p:spPr>
          <a:xfrm>
            <a:off x="5233056" y="1926038"/>
            <a:ext cx="1810184" cy="1810664"/>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82" name="Google Shape;782;p90"/>
          <p:cNvSpPr/>
          <p:nvPr/>
        </p:nvSpPr>
        <p:spPr>
          <a:xfrm>
            <a:off x="5025055" y="1723073"/>
            <a:ext cx="1810184" cy="1810664"/>
          </a:xfrm>
          <a:prstGeom prst="rect">
            <a:avLst/>
          </a:prstGeom>
          <a:noFill/>
          <a:ln w="38100" cap="flat" cmpd="sng">
            <a:solidFill>
              <a:srgbClr val="AABEB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83" name="Google Shape;783;p90"/>
          <p:cNvSpPr/>
          <p:nvPr/>
        </p:nvSpPr>
        <p:spPr>
          <a:xfrm rot="5400000">
            <a:off x="6966938" y="2715249"/>
            <a:ext cx="354604" cy="232243"/>
          </a:xfrm>
          <a:prstGeom prst="triangle">
            <a:avLst>
              <a:gd name="adj" fmla="val 50000"/>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84" name="Google Shape;784;p90"/>
          <p:cNvSpPr txBox="1"/>
          <p:nvPr/>
        </p:nvSpPr>
        <p:spPr>
          <a:xfrm>
            <a:off x="5239749" y="1926050"/>
            <a:ext cx="1633500" cy="76940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200" b="1" i="0" u="none" strike="noStrike" cap="none">
                <a:solidFill>
                  <a:schemeClr val="dk1"/>
                </a:solidFill>
                <a:latin typeface="Arial"/>
                <a:ea typeface="Arial"/>
                <a:cs typeface="Arial"/>
                <a:sym typeface="Arial"/>
              </a:rPr>
              <a:t>Wielka Brytania</a:t>
            </a:r>
            <a:endParaRPr sz="2200" b="0" i="0" u="none" strike="noStrike" cap="none">
              <a:solidFill>
                <a:srgbClr val="000000"/>
              </a:solidFill>
              <a:latin typeface="Arial"/>
              <a:ea typeface="Arial"/>
              <a:cs typeface="Arial"/>
              <a:sym typeface="Arial"/>
            </a:endParaRPr>
          </a:p>
        </p:txBody>
      </p:sp>
      <p:sp>
        <p:nvSpPr>
          <p:cNvPr id="785" name="Google Shape;785;p90"/>
          <p:cNvSpPr/>
          <p:nvPr/>
        </p:nvSpPr>
        <p:spPr>
          <a:xfrm>
            <a:off x="7536852" y="1926038"/>
            <a:ext cx="1810184" cy="1810664"/>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86" name="Google Shape;786;p90"/>
          <p:cNvSpPr/>
          <p:nvPr/>
        </p:nvSpPr>
        <p:spPr>
          <a:xfrm>
            <a:off x="7328850" y="1723073"/>
            <a:ext cx="1810184" cy="1810664"/>
          </a:xfrm>
          <a:prstGeom prst="rect">
            <a:avLst/>
          </a:prstGeom>
          <a:noFill/>
          <a:ln w="38100" cap="flat" cmpd="sng">
            <a:solidFill>
              <a:srgbClr val="AABEB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87" name="Google Shape;787;p90"/>
          <p:cNvSpPr/>
          <p:nvPr/>
        </p:nvSpPr>
        <p:spPr>
          <a:xfrm rot="5400000">
            <a:off x="9270923" y="2715250"/>
            <a:ext cx="354604" cy="232243"/>
          </a:xfrm>
          <a:prstGeom prst="triangle">
            <a:avLst>
              <a:gd name="adj" fmla="val 50000"/>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88" name="Google Shape;788;p90"/>
          <p:cNvSpPr txBox="1"/>
          <p:nvPr/>
        </p:nvSpPr>
        <p:spPr>
          <a:xfrm>
            <a:off x="7733863" y="1926038"/>
            <a:ext cx="1194600" cy="430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200" b="1" i="0" u="none" strike="noStrike" cap="none">
                <a:solidFill>
                  <a:schemeClr val="dk1"/>
                </a:solidFill>
                <a:latin typeface="Arial"/>
                <a:ea typeface="Arial"/>
                <a:cs typeface="Arial"/>
                <a:sym typeface="Arial"/>
              </a:rPr>
              <a:t>Francja</a:t>
            </a:r>
            <a:endParaRPr sz="2600" b="1" i="0" u="none" strike="noStrike" cap="none">
              <a:solidFill>
                <a:schemeClr val="dk1"/>
              </a:solidFill>
              <a:latin typeface="Arial"/>
              <a:ea typeface="Arial"/>
              <a:cs typeface="Arial"/>
              <a:sym typeface="Arial"/>
            </a:endParaRPr>
          </a:p>
        </p:txBody>
      </p:sp>
      <p:sp>
        <p:nvSpPr>
          <p:cNvPr id="789" name="Google Shape;789;p90"/>
          <p:cNvSpPr/>
          <p:nvPr/>
        </p:nvSpPr>
        <p:spPr>
          <a:xfrm>
            <a:off x="9840649" y="1926038"/>
            <a:ext cx="1810184" cy="1810664"/>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90" name="Google Shape;790;p90"/>
          <p:cNvSpPr/>
          <p:nvPr/>
        </p:nvSpPr>
        <p:spPr>
          <a:xfrm>
            <a:off x="9632647" y="1713000"/>
            <a:ext cx="1810184" cy="1810664"/>
          </a:xfrm>
          <a:prstGeom prst="rect">
            <a:avLst/>
          </a:prstGeom>
          <a:noFill/>
          <a:ln w="38100" cap="flat" cmpd="sng">
            <a:solidFill>
              <a:srgbClr val="AABEB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91" name="Google Shape;791;p90"/>
          <p:cNvSpPr txBox="1"/>
          <p:nvPr/>
        </p:nvSpPr>
        <p:spPr>
          <a:xfrm>
            <a:off x="9873645" y="1926038"/>
            <a:ext cx="1520100" cy="4308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200" b="1" i="0" u="none" strike="noStrike" cap="none">
                <a:solidFill>
                  <a:schemeClr val="dk1"/>
                </a:solidFill>
                <a:latin typeface="Arial"/>
                <a:ea typeface="Arial"/>
                <a:cs typeface="Arial"/>
                <a:sym typeface="Arial"/>
              </a:rPr>
              <a:t>Niemcy</a:t>
            </a:r>
            <a:endParaRPr sz="2200" b="0" i="0" u="none" strike="noStrike" cap="none">
              <a:solidFill>
                <a:srgbClr val="000000"/>
              </a:solidFill>
              <a:latin typeface="Arial"/>
              <a:ea typeface="Arial"/>
              <a:cs typeface="Arial"/>
              <a:sym typeface="Arial"/>
            </a:endParaRPr>
          </a:p>
        </p:txBody>
      </p:sp>
      <p:pic>
        <p:nvPicPr>
          <p:cNvPr id="792" name="Google Shape;792;p90" descr="Icono&#10;&#10;El contenido generado por IA puede ser incorrecto."/>
          <p:cNvPicPr preferRelativeResize="0"/>
          <p:nvPr/>
        </p:nvPicPr>
        <p:blipFill rotWithShape="1">
          <a:blip r:embed="rId3">
            <a:alphaModFix/>
          </a:blip>
          <a:srcRect/>
          <a:stretch/>
        </p:blipFill>
        <p:spPr>
          <a:xfrm>
            <a:off x="877581" y="2251521"/>
            <a:ext cx="1090778" cy="1090778"/>
          </a:xfrm>
          <a:prstGeom prst="rect">
            <a:avLst/>
          </a:prstGeom>
          <a:noFill/>
          <a:ln>
            <a:noFill/>
          </a:ln>
        </p:spPr>
      </p:pic>
      <p:pic>
        <p:nvPicPr>
          <p:cNvPr id="793" name="Google Shape;793;p90" descr="Icono&#10;&#10;El contenido generado por IA puede ser incorrecto."/>
          <p:cNvPicPr preferRelativeResize="0"/>
          <p:nvPr/>
        </p:nvPicPr>
        <p:blipFill rotWithShape="1">
          <a:blip r:embed="rId4">
            <a:alphaModFix/>
          </a:blip>
          <a:srcRect/>
          <a:stretch/>
        </p:blipFill>
        <p:spPr>
          <a:xfrm>
            <a:off x="3219512" y="2251510"/>
            <a:ext cx="1090800" cy="1090800"/>
          </a:xfrm>
          <a:prstGeom prst="rect">
            <a:avLst/>
          </a:prstGeom>
          <a:noFill/>
          <a:ln>
            <a:noFill/>
          </a:ln>
        </p:spPr>
      </p:pic>
      <p:pic>
        <p:nvPicPr>
          <p:cNvPr id="794" name="Google Shape;794;p90" descr="Logotipo&#10;&#10;El contenido generado por IA puede ser incorrecto."/>
          <p:cNvPicPr preferRelativeResize="0"/>
          <p:nvPr/>
        </p:nvPicPr>
        <p:blipFill rotWithShape="1">
          <a:blip r:embed="rId5">
            <a:alphaModFix/>
          </a:blip>
          <a:srcRect/>
          <a:stretch/>
        </p:blipFill>
        <p:spPr>
          <a:xfrm>
            <a:off x="5483253" y="2525700"/>
            <a:ext cx="1090800" cy="1090800"/>
          </a:xfrm>
          <a:prstGeom prst="rect">
            <a:avLst/>
          </a:prstGeom>
          <a:noFill/>
          <a:ln>
            <a:noFill/>
          </a:ln>
        </p:spPr>
      </p:pic>
      <p:pic>
        <p:nvPicPr>
          <p:cNvPr id="795" name="Google Shape;795;p90" descr="Forma, Rectángulo&#10;&#10;El contenido generado por IA puede ser incorrecto."/>
          <p:cNvPicPr preferRelativeResize="0"/>
          <p:nvPr/>
        </p:nvPicPr>
        <p:blipFill rotWithShape="1">
          <a:blip r:embed="rId6">
            <a:alphaModFix/>
          </a:blip>
          <a:srcRect/>
          <a:stretch/>
        </p:blipFill>
        <p:spPr>
          <a:xfrm>
            <a:off x="10088229" y="2251510"/>
            <a:ext cx="1090800" cy="1090800"/>
          </a:xfrm>
          <a:prstGeom prst="rect">
            <a:avLst/>
          </a:prstGeom>
          <a:noFill/>
          <a:ln>
            <a:noFill/>
          </a:ln>
        </p:spPr>
      </p:pic>
      <p:pic>
        <p:nvPicPr>
          <p:cNvPr id="796" name="Google Shape;796;p90" descr="Icono&#10;&#10;El contenido generado por IA puede ser incorrecto."/>
          <p:cNvPicPr preferRelativeResize="0"/>
          <p:nvPr/>
        </p:nvPicPr>
        <p:blipFill rotWithShape="1">
          <a:blip r:embed="rId7">
            <a:alphaModFix/>
          </a:blip>
          <a:srcRect/>
          <a:stretch/>
        </p:blipFill>
        <p:spPr>
          <a:xfrm>
            <a:off x="7785742" y="2251510"/>
            <a:ext cx="1090800" cy="1090800"/>
          </a:xfrm>
          <a:prstGeom prst="rect">
            <a:avLst/>
          </a:prstGeom>
          <a:noFill/>
          <a:ln>
            <a:noFill/>
          </a:ln>
        </p:spPr>
      </p:pic>
      <p:sp>
        <p:nvSpPr>
          <p:cNvPr id="797" name="Google Shape;797;p90"/>
          <p:cNvSpPr txBox="1"/>
          <p:nvPr/>
        </p:nvSpPr>
        <p:spPr>
          <a:xfrm>
            <a:off x="417463" y="4062174"/>
            <a:ext cx="2002800" cy="18158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Estonia</a:t>
            </a:r>
            <a:r>
              <a:rPr lang="en-US" sz="1400" b="0" i="0" u="none" strike="noStrike" cap="none">
                <a:solidFill>
                  <a:srgbClr val="000000"/>
                </a:solidFill>
                <a:latin typeface="Arial"/>
                <a:ea typeface="Arial"/>
                <a:cs typeface="Arial"/>
                <a:sym typeface="Arial"/>
              </a:rPr>
              <a:t> </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jest pionierem w regionie, włączając CT do systemu szkolnego od 2012 r. i rozszerzając inicjatywy na szkolenia zawodowe.</a:t>
            </a:r>
            <a:endParaRPr sz="1400" b="0" i="0" u="none" strike="noStrike" cap="none">
              <a:solidFill>
                <a:srgbClr val="000000"/>
              </a:solidFill>
              <a:latin typeface="Arial"/>
              <a:ea typeface="Arial"/>
              <a:cs typeface="Arial"/>
              <a:sym typeface="Arial"/>
            </a:endParaRPr>
          </a:p>
        </p:txBody>
      </p:sp>
      <p:sp>
        <p:nvSpPr>
          <p:cNvPr id="798" name="Google Shape;798;p90"/>
          <p:cNvSpPr txBox="1"/>
          <p:nvPr/>
        </p:nvSpPr>
        <p:spPr>
          <a:xfrm>
            <a:off x="2652394" y="4062174"/>
            <a:ext cx="2002800" cy="2031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Finlandia </a:t>
            </a:r>
            <a:br>
              <a:rPr lang="en-US" sz="1400" b="1"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włączyła CT do krajowego programu nauczania w 2016 r., a także uruchomiła projekty pilotażowe w zakresie kształcenia dorosłych i kształcenia ustawicznego.</a:t>
            </a:r>
            <a:endParaRPr sz="1400" b="0" i="0" u="none" strike="noStrike" cap="none">
              <a:solidFill>
                <a:srgbClr val="000000"/>
              </a:solidFill>
              <a:latin typeface="Arial"/>
              <a:ea typeface="Arial"/>
              <a:cs typeface="Arial"/>
              <a:sym typeface="Arial"/>
            </a:endParaRPr>
          </a:p>
        </p:txBody>
      </p:sp>
      <p:sp>
        <p:nvSpPr>
          <p:cNvPr id="799" name="Google Shape;799;p90"/>
          <p:cNvSpPr txBox="1"/>
          <p:nvPr/>
        </p:nvSpPr>
        <p:spPr>
          <a:xfrm>
            <a:off x="5020082" y="4062174"/>
            <a:ext cx="2240400" cy="246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Wielka Brytania </a:t>
            </a:r>
            <a:r>
              <a:rPr lang="en-US" sz="1400" b="0" i="0" u="none" strike="noStrike" cap="none">
                <a:solidFill>
                  <a:srgbClr val="000000"/>
                </a:solidFill>
                <a:latin typeface="Arial"/>
                <a:ea typeface="Arial"/>
                <a:cs typeface="Arial"/>
                <a:sym typeface="Arial"/>
              </a:rPr>
              <a:t>wprowadziła ją jako obowiązkowy element edukacji podstawowej w 2014 r., a także promowała programy mające na celu poprawę umiejętności cyfrowych i obliczeniowych wśród dorosłych aktywnie poszukujących pracy.</a:t>
            </a:r>
            <a:endParaRPr sz="1400" b="0" i="0" u="none" strike="noStrike" cap="none">
              <a:solidFill>
                <a:srgbClr val="000000"/>
              </a:solidFill>
              <a:latin typeface="Arial"/>
              <a:ea typeface="Arial"/>
              <a:cs typeface="Arial"/>
              <a:sym typeface="Arial"/>
            </a:endParaRPr>
          </a:p>
        </p:txBody>
      </p:sp>
      <p:sp>
        <p:nvSpPr>
          <p:cNvPr id="800" name="Google Shape;800;p90"/>
          <p:cNvSpPr txBox="1"/>
          <p:nvPr/>
        </p:nvSpPr>
        <p:spPr>
          <a:xfrm>
            <a:off x="7430039" y="4062174"/>
            <a:ext cx="2018186" cy="20312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Francja </a:t>
            </a:r>
            <a:br>
              <a:rPr lang="en-US" sz="1400" b="1"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wdrożyła CT na poziomie szkolnictwa średniego od 2016 r. i uruchomiła publiczne inicjatywy szkoleń cyfrowych skierowane do pracowników i osób bezrobotnych.</a:t>
            </a:r>
            <a:endParaRPr sz="1400" b="0" i="0" u="none" strike="noStrike" cap="none">
              <a:solidFill>
                <a:srgbClr val="000000"/>
              </a:solidFill>
              <a:latin typeface="Arial"/>
              <a:ea typeface="Arial"/>
              <a:cs typeface="Arial"/>
              <a:sym typeface="Arial"/>
            </a:endParaRPr>
          </a:p>
        </p:txBody>
      </p:sp>
      <p:sp>
        <p:nvSpPr>
          <p:cNvPr id="801" name="Google Shape;801;p90"/>
          <p:cNvSpPr txBox="1"/>
          <p:nvPr/>
        </p:nvSpPr>
        <p:spPr>
          <a:xfrm>
            <a:off x="9744341" y="4050089"/>
            <a:ext cx="2002800" cy="246217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Niemcy </a:t>
            </a:r>
            <a:br>
              <a:rPr lang="en-US" sz="1400" b="1"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integrują CT z edukacją techniczną i zawodową, ze szczególnym naciskiem na transformację cyfrową w ramach profesjonalnych programów szkoleniowych.</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805"/>
        <p:cNvGrpSpPr/>
        <p:nvPr/>
      </p:nvGrpSpPr>
      <p:grpSpPr>
        <a:xfrm>
          <a:off x="0" y="0"/>
          <a:ext cx="0" cy="0"/>
          <a:chOff x="0" y="0"/>
          <a:chExt cx="0" cy="0"/>
        </a:xfrm>
      </p:grpSpPr>
      <p:sp>
        <p:nvSpPr>
          <p:cNvPr id="806" name="Google Shape;806;p91"/>
          <p:cNvSpPr txBox="1"/>
          <p:nvPr/>
        </p:nvSpPr>
        <p:spPr>
          <a:xfrm>
            <a:off x="541167" y="859124"/>
            <a:ext cx="11109666"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Arial"/>
                <a:ea typeface="Arial"/>
                <a:cs typeface="Arial"/>
                <a:sym typeface="Arial"/>
              </a:rPr>
              <a:t>Kraje rozwijające CT: Gdzie podejmowane są pierwsze kroki?</a:t>
            </a:r>
            <a:endParaRPr sz="1400" b="0" i="0" u="none" strike="noStrike" cap="none">
              <a:solidFill>
                <a:srgbClr val="000000"/>
              </a:solidFill>
              <a:latin typeface="Arial"/>
              <a:ea typeface="Arial"/>
              <a:cs typeface="Arial"/>
              <a:sym typeface="Arial"/>
            </a:endParaRPr>
          </a:p>
        </p:txBody>
      </p:sp>
      <p:sp>
        <p:nvSpPr>
          <p:cNvPr id="807" name="Google Shape;807;p91"/>
          <p:cNvSpPr/>
          <p:nvPr/>
        </p:nvSpPr>
        <p:spPr>
          <a:xfrm>
            <a:off x="1709683" y="1820235"/>
            <a:ext cx="1810184" cy="1810664"/>
          </a:xfrm>
          <a:prstGeom prst="flowChartProcess">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08" name="Google Shape;808;p91"/>
          <p:cNvSpPr/>
          <p:nvPr/>
        </p:nvSpPr>
        <p:spPr>
          <a:xfrm>
            <a:off x="1501681" y="1617270"/>
            <a:ext cx="1810184" cy="1810664"/>
          </a:xfrm>
          <a:prstGeom prst="rect">
            <a:avLst/>
          </a:prstGeom>
          <a:noFill/>
          <a:ln w="38100" cap="flat" cmpd="sng">
            <a:solidFill>
              <a:srgbClr val="BFBFB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09" name="Google Shape;809;p91"/>
          <p:cNvSpPr/>
          <p:nvPr/>
        </p:nvSpPr>
        <p:spPr>
          <a:xfrm rot="5400000">
            <a:off x="3443188" y="2609446"/>
            <a:ext cx="354604" cy="232243"/>
          </a:xfrm>
          <a:prstGeom prst="triangle">
            <a:avLst>
              <a:gd name="adj" fmla="val 50000"/>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10" name="Google Shape;810;p91"/>
          <p:cNvSpPr txBox="1"/>
          <p:nvPr/>
        </p:nvSpPr>
        <p:spPr>
          <a:xfrm>
            <a:off x="1721877" y="1851053"/>
            <a:ext cx="1585363" cy="4308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200" b="1" i="0" u="none" strike="noStrike" cap="none">
                <a:solidFill>
                  <a:schemeClr val="dk1"/>
                </a:solidFill>
                <a:latin typeface="Arial"/>
                <a:ea typeface="Arial"/>
                <a:cs typeface="Arial"/>
                <a:sym typeface="Arial"/>
              </a:rPr>
              <a:t>Hiszpania</a:t>
            </a:r>
            <a:endParaRPr sz="2200" b="0" i="0" u="none" strike="noStrike" cap="none">
              <a:solidFill>
                <a:srgbClr val="000000"/>
              </a:solidFill>
              <a:latin typeface="Arial"/>
              <a:ea typeface="Arial"/>
              <a:cs typeface="Arial"/>
              <a:sym typeface="Arial"/>
            </a:endParaRPr>
          </a:p>
        </p:txBody>
      </p:sp>
      <p:sp>
        <p:nvSpPr>
          <p:cNvPr id="811" name="Google Shape;811;p91"/>
          <p:cNvSpPr/>
          <p:nvPr/>
        </p:nvSpPr>
        <p:spPr>
          <a:xfrm>
            <a:off x="4013479" y="1820235"/>
            <a:ext cx="1810184" cy="1810664"/>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12" name="Google Shape;812;p91"/>
          <p:cNvSpPr/>
          <p:nvPr/>
        </p:nvSpPr>
        <p:spPr>
          <a:xfrm>
            <a:off x="3805477" y="1617270"/>
            <a:ext cx="1810184" cy="1810664"/>
          </a:xfrm>
          <a:prstGeom prst="rect">
            <a:avLst/>
          </a:prstGeom>
          <a:noFill/>
          <a:ln w="38100" cap="flat" cmpd="sng">
            <a:solidFill>
              <a:srgbClr val="BFBFB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13" name="Google Shape;813;p91"/>
          <p:cNvSpPr/>
          <p:nvPr/>
        </p:nvSpPr>
        <p:spPr>
          <a:xfrm rot="5400000">
            <a:off x="5747172" y="2609446"/>
            <a:ext cx="354604" cy="232243"/>
          </a:xfrm>
          <a:prstGeom prst="triangle">
            <a:avLst>
              <a:gd name="adj" fmla="val 50000"/>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14" name="Google Shape;814;p91"/>
          <p:cNvSpPr txBox="1"/>
          <p:nvPr/>
        </p:nvSpPr>
        <p:spPr>
          <a:xfrm>
            <a:off x="4195473" y="1820235"/>
            <a:ext cx="1229824" cy="4308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200" b="1" i="0" u="none" strike="noStrike" cap="none">
                <a:solidFill>
                  <a:schemeClr val="dk1"/>
                </a:solidFill>
                <a:latin typeface="Arial"/>
                <a:ea typeface="Arial"/>
                <a:cs typeface="Arial"/>
                <a:sym typeface="Arial"/>
              </a:rPr>
              <a:t>Grecja</a:t>
            </a:r>
            <a:endParaRPr sz="2200" b="1" i="0" u="none" strike="noStrike" cap="none">
              <a:solidFill>
                <a:schemeClr val="dk1"/>
              </a:solidFill>
              <a:latin typeface="Arial"/>
              <a:ea typeface="Arial"/>
              <a:cs typeface="Arial"/>
              <a:sym typeface="Arial"/>
            </a:endParaRPr>
          </a:p>
        </p:txBody>
      </p:sp>
      <p:sp>
        <p:nvSpPr>
          <p:cNvPr id="815" name="Google Shape;815;p91"/>
          <p:cNvSpPr/>
          <p:nvPr/>
        </p:nvSpPr>
        <p:spPr>
          <a:xfrm>
            <a:off x="6317274" y="1820235"/>
            <a:ext cx="1810184" cy="1810664"/>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16" name="Google Shape;816;p91"/>
          <p:cNvSpPr/>
          <p:nvPr/>
        </p:nvSpPr>
        <p:spPr>
          <a:xfrm>
            <a:off x="6109273" y="1617270"/>
            <a:ext cx="1810184" cy="1810664"/>
          </a:xfrm>
          <a:prstGeom prst="rect">
            <a:avLst/>
          </a:prstGeom>
          <a:noFill/>
          <a:ln w="38100" cap="flat" cmpd="sng">
            <a:solidFill>
              <a:srgbClr val="BFBFB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17" name="Google Shape;817;p91"/>
          <p:cNvSpPr/>
          <p:nvPr/>
        </p:nvSpPr>
        <p:spPr>
          <a:xfrm rot="5400000">
            <a:off x="8051156" y="2609446"/>
            <a:ext cx="354604" cy="232243"/>
          </a:xfrm>
          <a:prstGeom prst="triangle">
            <a:avLst>
              <a:gd name="adj" fmla="val 50000"/>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18" name="Google Shape;818;p91"/>
          <p:cNvSpPr txBox="1"/>
          <p:nvPr/>
        </p:nvSpPr>
        <p:spPr>
          <a:xfrm>
            <a:off x="6508377" y="1820235"/>
            <a:ext cx="1208985" cy="4308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200" b="1" i="0" u="none" strike="noStrike" cap="none">
                <a:solidFill>
                  <a:schemeClr val="dk1"/>
                </a:solidFill>
                <a:latin typeface="Arial"/>
                <a:ea typeface="Arial"/>
                <a:cs typeface="Arial"/>
                <a:sym typeface="Arial"/>
              </a:rPr>
              <a:t>Polska</a:t>
            </a:r>
            <a:endParaRPr sz="2200" b="0" i="0" u="none" strike="noStrike" cap="none">
              <a:solidFill>
                <a:srgbClr val="000000"/>
              </a:solidFill>
              <a:latin typeface="Arial"/>
              <a:ea typeface="Arial"/>
              <a:cs typeface="Arial"/>
              <a:sym typeface="Arial"/>
            </a:endParaRPr>
          </a:p>
        </p:txBody>
      </p:sp>
      <p:sp>
        <p:nvSpPr>
          <p:cNvPr id="819" name="Google Shape;819;p91"/>
          <p:cNvSpPr/>
          <p:nvPr/>
        </p:nvSpPr>
        <p:spPr>
          <a:xfrm>
            <a:off x="8621070" y="1820235"/>
            <a:ext cx="1810184" cy="1810664"/>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20" name="Google Shape;820;p91"/>
          <p:cNvSpPr/>
          <p:nvPr/>
        </p:nvSpPr>
        <p:spPr>
          <a:xfrm>
            <a:off x="8413068" y="1617270"/>
            <a:ext cx="1810184" cy="1810664"/>
          </a:xfrm>
          <a:prstGeom prst="rect">
            <a:avLst/>
          </a:prstGeom>
          <a:noFill/>
          <a:ln w="38100" cap="flat" cmpd="sng">
            <a:solidFill>
              <a:srgbClr val="BFBFB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21" name="Google Shape;821;p91"/>
          <p:cNvSpPr/>
          <p:nvPr/>
        </p:nvSpPr>
        <p:spPr>
          <a:xfrm rot="5400000">
            <a:off x="10355141" y="2609447"/>
            <a:ext cx="354604" cy="232243"/>
          </a:xfrm>
          <a:prstGeom prst="triangle">
            <a:avLst>
              <a:gd name="adj" fmla="val 50000"/>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22" name="Google Shape;822;p91"/>
          <p:cNvSpPr txBox="1"/>
          <p:nvPr/>
        </p:nvSpPr>
        <p:spPr>
          <a:xfrm>
            <a:off x="8621069" y="1835626"/>
            <a:ext cx="1657500" cy="4308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200" b="1" i="0" u="none" strike="noStrike" cap="none">
                <a:solidFill>
                  <a:schemeClr val="dk1"/>
                </a:solidFill>
                <a:latin typeface="Arial"/>
                <a:ea typeface="Arial"/>
                <a:cs typeface="Arial"/>
                <a:sym typeface="Arial"/>
              </a:rPr>
              <a:t>Litwa</a:t>
            </a:r>
            <a:endParaRPr sz="2200" b="1" i="0" u="none" strike="noStrike" cap="none">
              <a:solidFill>
                <a:schemeClr val="dk1"/>
              </a:solidFill>
              <a:latin typeface="Arial"/>
              <a:ea typeface="Arial"/>
              <a:cs typeface="Arial"/>
              <a:sym typeface="Arial"/>
            </a:endParaRPr>
          </a:p>
        </p:txBody>
      </p:sp>
      <p:sp>
        <p:nvSpPr>
          <p:cNvPr id="823" name="Google Shape;823;p91"/>
          <p:cNvSpPr txBox="1"/>
          <p:nvPr/>
        </p:nvSpPr>
        <p:spPr>
          <a:xfrm>
            <a:off x="1247828" y="3833864"/>
            <a:ext cx="2372700" cy="28938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Hiszpania </a:t>
            </a:r>
            <a:r>
              <a:rPr lang="en-US" sz="1400" b="0" i="0" u="none" strike="noStrike" cap="none">
                <a:solidFill>
                  <a:srgbClr val="000000"/>
                </a:solidFill>
                <a:latin typeface="Arial"/>
                <a:ea typeface="Arial"/>
                <a:cs typeface="Arial"/>
                <a:sym typeface="Arial"/>
              </a:rPr>
              <a:t>zaczęła włączać CT do planów edukacyjnych niektórych wspólnot autonomicznych, zwłaszcza na poziomie edukacji obowiązkowej. W zakresie edukacji dorosłych istnieją pojedyncze inicjatywy promowane przez uniwersytety i ośrodki społeczne, ale nie ma jeszcze skonsolidowanej polityki krajowej.</a:t>
            </a:r>
            <a:endParaRPr sz="1400" b="0" i="0" u="none" strike="noStrike" cap="none">
              <a:solidFill>
                <a:srgbClr val="000000"/>
              </a:solidFill>
              <a:latin typeface="Arial"/>
              <a:ea typeface="Arial"/>
              <a:cs typeface="Arial"/>
              <a:sym typeface="Arial"/>
            </a:endParaRPr>
          </a:p>
        </p:txBody>
      </p:sp>
      <p:pic>
        <p:nvPicPr>
          <p:cNvPr id="824" name="Google Shape;824;p91" descr="Forma, Rectángulo&#10;&#10;El contenido generado por IA puede ser incorrecto."/>
          <p:cNvPicPr preferRelativeResize="0"/>
          <p:nvPr/>
        </p:nvPicPr>
        <p:blipFill rotWithShape="1">
          <a:blip r:embed="rId3">
            <a:alphaModFix/>
          </a:blip>
          <a:srcRect/>
          <a:stretch/>
        </p:blipFill>
        <p:spPr>
          <a:xfrm>
            <a:off x="1957624" y="2198116"/>
            <a:ext cx="1090800" cy="1090800"/>
          </a:xfrm>
          <a:prstGeom prst="rect">
            <a:avLst/>
          </a:prstGeom>
          <a:noFill/>
          <a:ln>
            <a:noFill/>
          </a:ln>
        </p:spPr>
      </p:pic>
      <p:pic>
        <p:nvPicPr>
          <p:cNvPr id="825" name="Google Shape;825;p91" descr="Icono&#10;&#10;El contenido generado por IA puede ser incorrecto."/>
          <p:cNvPicPr preferRelativeResize="0"/>
          <p:nvPr/>
        </p:nvPicPr>
        <p:blipFill rotWithShape="1">
          <a:blip r:embed="rId4">
            <a:alphaModFix/>
          </a:blip>
          <a:srcRect/>
          <a:stretch/>
        </p:blipFill>
        <p:spPr>
          <a:xfrm>
            <a:off x="4264985" y="2198116"/>
            <a:ext cx="1090800" cy="1090800"/>
          </a:xfrm>
          <a:prstGeom prst="rect">
            <a:avLst/>
          </a:prstGeom>
          <a:noFill/>
          <a:ln>
            <a:noFill/>
          </a:ln>
        </p:spPr>
      </p:pic>
      <p:pic>
        <p:nvPicPr>
          <p:cNvPr id="826" name="Google Shape;826;p91" descr="Icono&#10;&#10;El contenido generado por IA puede ser incorrecto."/>
          <p:cNvPicPr preferRelativeResize="0"/>
          <p:nvPr/>
        </p:nvPicPr>
        <p:blipFill rotWithShape="1">
          <a:blip r:embed="rId5">
            <a:alphaModFix/>
          </a:blip>
          <a:srcRect/>
          <a:stretch/>
        </p:blipFill>
        <p:spPr>
          <a:xfrm>
            <a:off x="6567469" y="2198116"/>
            <a:ext cx="1090800" cy="1090800"/>
          </a:xfrm>
          <a:prstGeom prst="rect">
            <a:avLst/>
          </a:prstGeom>
          <a:noFill/>
          <a:ln>
            <a:noFill/>
          </a:ln>
        </p:spPr>
      </p:pic>
      <p:pic>
        <p:nvPicPr>
          <p:cNvPr id="827" name="Google Shape;827;p91" descr="Icono, Rectángulo&#10;&#10;El contenido generado por IA puede ser incorrecto."/>
          <p:cNvPicPr preferRelativeResize="0"/>
          <p:nvPr/>
        </p:nvPicPr>
        <p:blipFill rotWithShape="1">
          <a:blip r:embed="rId6">
            <a:alphaModFix/>
          </a:blip>
          <a:srcRect/>
          <a:stretch/>
        </p:blipFill>
        <p:spPr>
          <a:xfrm>
            <a:off x="8869962" y="2198116"/>
            <a:ext cx="1090800" cy="1090800"/>
          </a:xfrm>
          <a:prstGeom prst="rect">
            <a:avLst/>
          </a:prstGeom>
          <a:noFill/>
          <a:ln>
            <a:noFill/>
          </a:ln>
        </p:spPr>
      </p:pic>
      <p:sp>
        <p:nvSpPr>
          <p:cNvPr id="828" name="Google Shape;828;p91"/>
          <p:cNvSpPr txBox="1"/>
          <p:nvPr/>
        </p:nvSpPr>
        <p:spPr>
          <a:xfrm>
            <a:off x="3766124" y="3833864"/>
            <a:ext cx="2158350" cy="267761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Grecja </a:t>
            </a:r>
            <a:r>
              <a:rPr lang="en-US" sz="1400" b="0" i="0" u="none" strike="noStrike" cap="none">
                <a:solidFill>
                  <a:srgbClr val="000000"/>
                </a:solidFill>
                <a:latin typeface="Arial"/>
                <a:ea typeface="Arial"/>
                <a:cs typeface="Arial"/>
                <a:sym typeface="Arial"/>
              </a:rPr>
              <a:t>nie ma jeszcze ustrukturyzowanego krajowego programu dla CT, chociaż instytucje akademickie i organizacje pozarządowe zaczęły rozwijać szkolenia dla dorosłych, koncentrując się na programowaniu, robotyce edukacyjnej i logicznym myśleniu.</a:t>
            </a:r>
            <a:endParaRPr sz="1400" b="0" i="0" u="none" strike="noStrike" cap="none">
              <a:solidFill>
                <a:srgbClr val="000000"/>
              </a:solidFill>
              <a:latin typeface="Arial"/>
              <a:ea typeface="Arial"/>
              <a:cs typeface="Arial"/>
              <a:sym typeface="Arial"/>
            </a:endParaRPr>
          </a:p>
        </p:txBody>
      </p:sp>
      <p:sp>
        <p:nvSpPr>
          <p:cNvPr id="829" name="Google Shape;829;p91"/>
          <p:cNvSpPr txBox="1"/>
          <p:nvPr/>
        </p:nvSpPr>
        <p:spPr>
          <a:xfrm>
            <a:off x="6193827" y="3833864"/>
            <a:ext cx="1933631" cy="267761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Polska </a:t>
            </a:r>
            <a:r>
              <a:rPr lang="en-US" sz="1400" b="0" i="0" u="none" strike="noStrike" cap="none">
                <a:solidFill>
                  <a:srgbClr val="000000"/>
                </a:solidFill>
                <a:latin typeface="Arial"/>
                <a:ea typeface="Arial"/>
                <a:cs typeface="Arial"/>
                <a:sym typeface="Arial"/>
              </a:rPr>
              <a:t>włączyła myślenie komputacyjne do programu nauczania, ale jego zastosowanie dla dorosłych ogranicza się głównie do projektów szkoleń zawodowych lub lokalnych inicjatyw w centrach integracji cyfrowej.</a:t>
            </a:r>
            <a:endParaRPr sz="1400" b="0" i="0" u="none" strike="noStrike" cap="none">
              <a:solidFill>
                <a:srgbClr val="000000"/>
              </a:solidFill>
              <a:latin typeface="Arial"/>
              <a:ea typeface="Arial"/>
              <a:cs typeface="Arial"/>
              <a:sym typeface="Arial"/>
            </a:endParaRPr>
          </a:p>
        </p:txBody>
      </p:sp>
      <p:sp>
        <p:nvSpPr>
          <p:cNvPr id="830" name="Google Shape;830;p91"/>
          <p:cNvSpPr txBox="1"/>
          <p:nvPr/>
        </p:nvSpPr>
        <p:spPr>
          <a:xfrm>
            <a:off x="8497812" y="3833864"/>
            <a:ext cx="1933442" cy="267761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Litwa, </a:t>
            </a:r>
            <a:r>
              <a:rPr lang="en-US" sz="1400" b="0" i="0" u="none" strike="noStrike" cap="none">
                <a:solidFill>
                  <a:srgbClr val="000000"/>
                </a:solidFill>
                <a:latin typeface="Arial"/>
                <a:ea typeface="Arial"/>
                <a:cs typeface="Arial"/>
                <a:sym typeface="Arial"/>
              </a:rPr>
              <a:t>choć coraz bardziej koncentruje się na technologii w swoim systemie edukacji, wciąż podejmuje pierwsze kroki w celu włączenia CT do edukacji pozaformalnej lub ustawicznej dla dorosłych.</a:t>
            </a:r>
            <a:endParaRPr sz="1400" b="0" i="0" u="none" strike="noStrike" cap="none">
              <a:solidFill>
                <a:srgbClr val="000000"/>
              </a:solidFill>
              <a:latin typeface="Arial"/>
              <a:ea typeface="Arial"/>
              <a:cs typeface="Arial"/>
              <a:sym typeface="Arial"/>
            </a:endParaRPr>
          </a:p>
        </p:txBody>
      </p:sp>
      <p:sp>
        <p:nvSpPr>
          <p:cNvPr id="831" name="Google Shape;831;p9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44</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37"/>
        <p:cNvGrpSpPr/>
        <p:nvPr/>
      </p:nvGrpSpPr>
      <p:grpSpPr>
        <a:xfrm>
          <a:off x="0" y="0"/>
          <a:ext cx="0" cy="0"/>
          <a:chOff x="0" y="0"/>
          <a:chExt cx="0" cy="0"/>
        </a:xfrm>
      </p:grpSpPr>
      <p:pic>
        <p:nvPicPr>
          <p:cNvPr id="838" name="Google Shape;838;p92"/>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839" name="Google Shape;839;p92"/>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CZĘŚĆ 6</a:t>
            </a:r>
            <a:endParaRPr>
              <a:latin typeface="Arial"/>
              <a:ea typeface="Arial"/>
              <a:cs typeface="Arial"/>
              <a:sym typeface="Arial"/>
            </a:endParaRPr>
          </a:p>
        </p:txBody>
      </p:sp>
      <p:sp>
        <p:nvSpPr>
          <p:cNvPr id="840" name="Google Shape;840;p92"/>
          <p:cNvSpPr txBox="1">
            <a:spLocks noGrp="1"/>
          </p:cNvSpPr>
          <p:nvPr>
            <p:ph type="body" idx="1"/>
          </p:nvPr>
        </p:nvSpPr>
        <p:spPr>
          <a:xfrm>
            <a:off x="7546848" y="3615661"/>
            <a:ext cx="3218688"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en-US">
                <a:latin typeface="Arial"/>
                <a:ea typeface="Arial"/>
                <a:cs typeface="Arial"/>
                <a:sym typeface="Arial"/>
              </a:rPr>
              <a:t>Studia przypadku i ćwiczenia</a:t>
            </a:r>
            <a:endParaRPr>
              <a:latin typeface="Arial"/>
              <a:ea typeface="Arial"/>
              <a:cs typeface="Arial"/>
              <a:sym typeface="Arial"/>
            </a:endParaRPr>
          </a:p>
        </p:txBody>
      </p:sp>
      <p:sp>
        <p:nvSpPr>
          <p:cNvPr id="841" name="Google Shape;841;p92"/>
          <p:cNvSpPr txBox="1"/>
          <p:nvPr/>
        </p:nvSpPr>
        <p:spPr>
          <a:xfrm>
            <a:off x="11116340" y="6443434"/>
            <a:ext cx="871868"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Gill Sans"/>
                <a:ea typeface="Gill Sans"/>
                <a:cs typeface="Gill Sans"/>
                <a:sym typeface="Gill Sans"/>
              </a:rPr>
              <a:t>45</a:t>
            </a:fld>
            <a:endParaRPr sz="900" b="0" i="0" u="none" strike="noStrike" cap="none">
              <a:solidFill>
                <a:srgbClr val="000000"/>
              </a:solidFill>
              <a:latin typeface="Gill Sans"/>
              <a:ea typeface="Gill Sans"/>
              <a:cs typeface="Gill Sans"/>
              <a:sym typeface="Gill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845"/>
        <p:cNvGrpSpPr/>
        <p:nvPr/>
      </p:nvGrpSpPr>
      <p:grpSpPr>
        <a:xfrm>
          <a:off x="0" y="0"/>
          <a:ext cx="0" cy="0"/>
          <a:chOff x="0" y="0"/>
          <a:chExt cx="0" cy="0"/>
        </a:xfrm>
      </p:grpSpPr>
      <p:sp>
        <p:nvSpPr>
          <p:cNvPr id="846" name="Google Shape;846;p34"/>
          <p:cNvSpPr txBox="1">
            <a:spLocks noGrp="1"/>
          </p:cNvSpPr>
          <p:nvPr>
            <p:ph type="body" idx="1"/>
          </p:nvPr>
        </p:nvSpPr>
        <p:spPr>
          <a:xfrm>
            <a:off x="696347" y="586474"/>
            <a:ext cx="5929921"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chemeClr val="accent3"/>
              </a:buClr>
              <a:buSzPts val="1680"/>
              <a:buFont typeface="Arial"/>
              <a:buNone/>
            </a:pPr>
            <a:r>
              <a:rPr lang="en-US" sz="2800">
                <a:solidFill>
                  <a:schemeClr val="accent3"/>
                </a:solidFill>
                <a:latin typeface="Arial"/>
                <a:ea typeface="Arial"/>
                <a:cs typeface="Arial"/>
                <a:sym typeface="Arial"/>
              </a:rPr>
              <a:t>Studia przypadku i dobre praktyki</a:t>
            </a:r>
            <a:endParaRPr sz="2800">
              <a:solidFill>
                <a:schemeClr val="accent3"/>
              </a:solidFill>
              <a:latin typeface="Arial"/>
              <a:ea typeface="Arial"/>
              <a:cs typeface="Arial"/>
              <a:sym typeface="Arial"/>
            </a:endParaRPr>
          </a:p>
        </p:txBody>
      </p:sp>
      <p:sp>
        <p:nvSpPr>
          <p:cNvPr id="847" name="Google Shape;847;p34"/>
          <p:cNvSpPr txBox="1">
            <a:spLocks noGrp="1"/>
          </p:cNvSpPr>
          <p:nvPr>
            <p:ph type="body" idx="2"/>
          </p:nvPr>
        </p:nvSpPr>
        <p:spPr>
          <a:xfrm>
            <a:off x="696347" y="1486862"/>
            <a:ext cx="6605203" cy="48694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b="1">
                <a:latin typeface="Arial"/>
                <a:ea typeface="Arial"/>
                <a:cs typeface="Arial"/>
                <a:sym typeface="Arial"/>
              </a:rPr>
              <a:t>Studium przypadku: inteligentny system kontroli ruchu z wykorzystaniem myślenia komputacyjnego</a:t>
            </a:r>
            <a:endParaRPr b="1">
              <a:latin typeface="Arial"/>
              <a:ea typeface="Arial"/>
              <a:cs typeface="Arial"/>
              <a:sym typeface="Arial"/>
            </a:endParaRPr>
          </a:p>
          <a:p>
            <a:pPr marL="0" lvl="0" indent="0" algn="l" rtl="0">
              <a:lnSpc>
                <a:spcPct val="100000"/>
              </a:lnSpc>
              <a:spcBef>
                <a:spcPts val="1000"/>
              </a:spcBef>
              <a:spcAft>
                <a:spcPts val="0"/>
              </a:spcAft>
              <a:buSzPts val="1120"/>
              <a:buNone/>
            </a:pPr>
            <a:r>
              <a:rPr lang="en-US" b="1">
                <a:latin typeface="Arial"/>
                <a:ea typeface="Arial"/>
                <a:cs typeface="Arial"/>
                <a:sym typeface="Arial"/>
              </a:rPr>
              <a:t>Przykład:</a:t>
            </a:r>
            <a:endParaRPr/>
          </a:p>
          <a:p>
            <a:pPr marL="457200" lvl="0" indent="-289052" algn="l" rtl="0">
              <a:lnSpc>
                <a:spcPct val="100000"/>
              </a:lnSpc>
              <a:spcBef>
                <a:spcPts val="1000"/>
              </a:spcBef>
              <a:spcAft>
                <a:spcPts val="0"/>
              </a:spcAft>
              <a:buSzPts val="996"/>
              <a:buChar char="•"/>
            </a:pPr>
            <a:r>
              <a:rPr lang="en-US">
                <a:latin typeface="Arial"/>
                <a:ea typeface="Arial"/>
                <a:cs typeface="Arial"/>
                <a:sym typeface="Arial"/>
              </a:rPr>
              <a:t>Opracowano inteligentny system w celu złagodzenia zatorów drogowych na Tai Tam Road w Hongkongu.</a:t>
            </a:r>
            <a:endParaRPr/>
          </a:p>
          <a:p>
            <a:pPr marL="0" lvl="0" indent="0" algn="l" rtl="0">
              <a:lnSpc>
                <a:spcPct val="100000"/>
              </a:lnSpc>
              <a:spcBef>
                <a:spcPts val="1000"/>
              </a:spcBef>
              <a:spcAft>
                <a:spcPts val="0"/>
              </a:spcAft>
              <a:buSzPts val="1120"/>
              <a:buNone/>
            </a:pPr>
            <a:r>
              <a:rPr lang="en-US" b="1">
                <a:latin typeface="Arial"/>
                <a:ea typeface="Arial"/>
                <a:cs typeface="Arial"/>
                <a:sym typeface="Arial"/>
              </a:rPr>
              <a:t>Praktyka:</a:t>
            </a:r>
            <a:endParaRPr/>
          </a:p>
          <a:p>
            <a:pPr marL="457200" lvl="0" indent="-289052" algn="l" rtl="0">
              <a:lnSpc>
                <a:spcPct val="100000"/>
              </a:lnSpc>
              <a:spcBef>
                <a:spcPts val="1000"/>
              </a:spcBef>
              <a:spcAft>
                <a:spcPts val="0"/>
              </a:spcAft>
              <a:buSzPts val="996"/>
              <a:buChar char="•"/>
            </a:pPr>
            <a:r>
              <a:rPr lang="en-US">
                <a:latin typeface="Arial"/>
                <a:ea typeface="Arial"/>
                <a:cs typeface="Arial"/>
                <a:sym typeface="Arial"/>
              </a:rPr>
              <a:t>Wykorzystując myślenie obliczeniowe, system analizował wzorce ruchu w czasie rzeczywistym za pomocą analizy wideo, dostosowując czasy sygnalizacji świetlnej w oparciu o długości kolejek pojazdów, co skutkowało podwójną oszczędnością czasu.</a:t>
            </a:r>
            <a:endParaRPr/>
          </a:p>
          <a:p>
            <a:pPr marL="0" lvl="0" indent="0" algn="l" rtl="0">
              <a:lnSpc>
                <a:spcPct val="100000"/>
              </a:lnSpc>
              <a:spcBef>
                <a:spcPts val="1000"/>
              </a:spcBef>
              <a:spcAft>
                <a:spcPts val="0"/>
              </a:spcAft>
              <a:buSzPts val="1120"/>
              <a:buNone/>
            </a:pPr>
            <a:r>
              <a:rPr lang="en-US" b="1">
                <a:latin typeface="Arial"/>
                <a:ea typeface="Arial"/>
                <a:cs typeface="Arial"/>
                <a:sym typeface="Arial"/>
              </a:rPr>
              <a:t>Dobra praktyka:</a:t>
            </a:r>
            <a:endParaRPr/>
          </a:p>
          <a:p>
            <a:pPr marL="457200" lvl="0" indent="-289052" algn="l" rtl="0">
              <a:lnSpc>
                <a:spcPct val="100000"/>
              </a:lnSpc>
              <a:spcBef>
                <a:spcPts val="1000"/>
              </a:spcBef>
              <a:spcAft>
                <a:spcPts val="0"/>
              </a:spcAft>
              <a:buSzPts val="996"/>
              <a:buChar char="•"/>
            </a:pPr>
            <a:r>
              <a:rPr lang="en-US">
                <a:latin typeface="Arial"/>
                <a:ea typeface="Arial"/>
                <a:cs typeface="Arial"/>
                <a:sym typeface="Arial"/>
              </a:rPr>
              <a:t>System zastosował rozpoznawanie wzorców i abstrakcję w celu zidentyfikowania trendów zatorów i dostosowania czasu trwania zielonego światła, zmniejszając opóźnienia i poprawiając przepływ ruchu poprzez automatyzację kluczowych decyzji.</a:t>
            </a:r>
            <a:endParaRPr>
              <a:latin typeface="Arial"/>
              <a:ea typeface="Arial"/>
              <a:cs typeface="Arial"/>
              <a:sym typeface="Arial"/>
            </a:endParaRPr>
          </a:p>
        </p:txBody>
      </p:sp>
      <p:pic>
        <p:nvPicPr>
          <p:cNvPr id="848" name="Google Shape;848;p34" descr="A street light next to a road&#10;&#10;AI-generated content may be incorrect."/>
          <p:cNvPicPr preferRelativeResize="0"/>
          <p:nvPr/>
        </p:nvPicPr>
        <p:blipFill rotWithShape="1">
          <a:blip r:embed="rId3">
            <a:alphaModFix/>
          </a:blip>
          <a:srcRect/>
          <a:stretch/>
        </p:blipFill>
        <p:spPr>
          <a:xfrm>
            <a:off x="7601803" y="1255428"/>
            <a:ext cx="4193064" cy="4749956"/>
          </a:xfrm>
          <a:prstGeom prst="rect">
            <a:avLst/>
          </a:prstGeom>
          <a:noFill/>
          <a:ln>
            <a:noFill/>
          </a:ln>
        </p:spPr>
      </p:pic>
      <p:sp>
        <p:nvSpPr>
          <p:cNvPr id="849" name="Google Shape;849;p3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46</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853"/>
        <p:cNvGrpSpPr/>
        <p:nvPr/>
      </p:nvGrpSpPr>
      <p:grpSpPr>
        <a:xfrm>
          <a:off x="0" y="0"/>
          <a:ext cx="0" cy="0"/>
          <a:chOff x="0" y="0"/>
          <a:chExt cx="0" cy="0"/>
        </a:xfrm>
      </p:grpSpPr>
      <p:sp>
        <p:nvSpPr>
          <p:cNvPr id="854" name="Google Shape;854;p36"/>
          <p:cNvSpPr txBox="1">
            <a:spLocks noGrp="1"/>
          </p:cNvSpPr>
          <p:nvPr>
            <p:ph type="body" idx="2"/>
          </p:nvPr>
        </p:nvSpPr>
        <p:spPr>
          <a:xfrm>
            <a:off x="696347" y="1492593"/>
            <a:ext cx="6249202" cy="414887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b="1">
                <a:latin typeface="Arial"/>
                <a:ea typeface="Arial"/>
                <a:cs typeface="Arial"/>
                <a:sym typeface="Arial"/>
              </a:rPr>
              <a:t>Studium przypadku: wykrywanie chorób roślin za pomocą myślenia komputacyjnego</a:t>
            </a:r>
            <a:endParaRPr b="1">
              <a:latin typeface="Arial"/>
              <a:ea typeface="Arial"/>
              <a:cs typeface="Arial"/>
              <a:sym typeface="Arial"/>
            </a:endParaRPr>
          </a:p>
          <a:p>
            <a:pPr marL="0" lvl="0" indent="0" algn="l" rtl="0">
              <a:lnSpc>
                <a:spcPct val="100000"/>
              </a:lnSpc>
              <a:spcBef>
                <a:spcPts val="1000"/>
              </a:spcBef>
              <a:spcAft>
                <a:spcPts val="0"/>
              </a:spcAft>
              <a:buSzPts val="1120"/>
              <a:buNone/>
            </a:pPr>
            <a:r>
              <a:rPr lang="en-US" b="1">
                <a:latin typeface="Arial"/>
                <a:ea typeface="Arial"/>
                <a:cs typeface="Arial"/>
                <a:sym typeface="Arial"/>
              </a:rPr>
              <a:t>Przykład:</a:t>
            </a:r>
            <a:endParaRPr/>
          </a:p>
          <a:p>
            <a:pPr marL="457200" lvl="0" indent="-294386" algn="l" rtl="0">
              <a:lnSpc>
                <a:spcPct val="100000"/>
              </a:lnSpc>
              <a:spcBef>
                <a:spcPts val="1000"/>
              </a:spcBef>
              <a:spcAft>
                <a:spcPts val="0"/>
              </a:spcAft>
              <a:buSzPts val="996"/>
              <a:buChar char="•"/>
            </a:pPr>
            <a:r>
              <a:rPr lang="en-US">
                <a:latin typeface="Arial"/>
                <a:ea typeface="Arial"/>
                <a:cs typeface="Arial"/>
                <a:sym typeface="Arial"/>
              </a:rPr>
              <a:t>Opracowano system do wykrywania chorób roślin przy użyciu przetwarzania obrazu i technik uczenia maszynowego.</a:t>
            </a:r>
            <a:endParaRPr/>
          </a:p>
          <a:p>
            <a:pPr marL="457200" lvl="0" indent="-294386" algn="l" rtl="0">
              <a:lnSpc>
                <a:spcPct val="100000"/>
              </a:lnSpc>
              <a:spcBef>
                <a:spcPts val="1000"/>
              </a:spcBef>
              <a:spcAft>
                <a:spcPts val="0"/>
              </a:spcAft>
              <a:buSzPts val="996"/>
              <a:buChar char="•"/>
            </a:pPr>
            <a:r>
              <a:rPr lang="en-US">
                <a:latin typeface="Arial"/>
                <a:ea typeface="Arial"/>
                <a:cs typeface="Arial"/>
                <a:sym typeface="Arial"/>
              </a:rPr>
              <a:t>Praktyka: System wykorzystał abstrahowanie, aby skupić się na kluczowych wzorcach chorób, a automatyzacja pozwoliła na szybsze i dokładniejsze wykrywanie chorób przy użyciu maszyn wektorów nośnych (SVM) w połączeniu z wykrywaniem krawędzi aktywnego konturu.</a:t>
            </a:r>
            <a:endParaRPr/>
          </a:p>
          <a:p>
            <a:pPr marL="0" lvl="0" indent="0" algn="l" rtl="0">
              <a:lnSpc>
                <a:spcPct val="100000"/>
              </a:lnSpc>
              <a:spcBef>
                <a:spcPts val="1000"/>
              </a:spcBef>
              <a:spcAft>
                <a:spcPts val="0"/>
              </a:spcAft>
              <a:buSzPts val="1120"/>
              <a:buNone/>
            </a:pPr>
            <a:r>
              <a:rPr lang="en-US" b="1">
                <a:latin typeface="Arial"/>
                <a:ea typeface="Arial"/>
                <a:cs typeface="Arial"/>
                <a:sym typeface="Arial"/>
              </a:rPr>
              <a:t>Dobra praktyka:</a:t>
            </a:r>
            <a:endParaRPr/>
          </a:p>
          <a:p>
            <a:pPr marL="457200" lvl="0" indent="-294386" algn="l" rtl="0">
              <a:lnSpc>
                <a:spcPct val="100000"/>
              </a:lnSpc>
              <a:spcBef>
                <a:spcPts val="1000"/>
              </a:spcBef>
              <a:spcAft>
                <a:spcPts val="0"/>
              </a:spcAft>
              <a:buSzPts val="996"/>
              <a:buChar char="•"/>
            </a:pPr>
            <a:r>
              <a:rPr lang="en-US">
                <a:latin typeface="Arial"/>
                <a:ea typeface="Arial"/>
                <a:cs typeface="Arial"/>
                <a:sym typeface="Arial"/>
              </a:rPr>
              <a:t>Wykorzystując myślenie komputacyjne, proces został podzielony na wykrywanie krawędzi i klasyfikację, stosując rozpoznawanie wzorców do analizy obrazu i dekompozycji w celu identyfikacji choroby.</a:t>
            </a:r>
            <a:endParaRPr>
              <a:latin typeface="Arial"/>
              <a:ea typeface="Arial"/>
              <a:cs typeface="Arial"/>
              <a:sym typeface="Arial"/>
            </a:endParaRPr>
          </a:p>
        </p:txBody>
      </p:sp>
      <p:pic>
        <p:nvPicPr>
          <p:cNvPr id="855" name="Google Shape;855;p36" descr="A close-up of a leaf&#10;&#10;AI-generated content may be incorrect."/>
          <p:cNvPicPr preferRelativeResize="0"/>
          <p:nvPr/>
        </p:nvPicPr>
        <p:blipFill rotWithShape="1">
          <a:blip r:embed="rId3">
            <a:alphaModFix/>
          </a:blip>
          <a:srcRect/>
          <a:stretch/>
        </p:blipFill>
        <p:spPr>
          <a:xfrm>
            <a:off x="7521380" y="2238516"/>
            <a:ext cx="4370056" cy="2852099"/>
          </a:xfrm>
          <a:prstGeom prst="rect">
            <a:avLst/>
          </a:prstGeom>
          <a:noFill/>
          <a:ln>
            <a:noFill/>
          </a:ln>
        </p:spPr>
      </p:pic>
      <p:sp>
        <p:nvSpPr>
          <p:cNvPr id="856" name="Google Shape;856;p36"/>
          <p:cNvSpPr txBox="1"/>
          <p:nvPr/>
        </p:nvSpPr>
        <p:spPr>
          <a:xfrm>
            <a:off x="696347" y="586474"/>
            <a:ext cx="5929921"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chemeClr val="accent3"/>
              </a:buClr>
              <a:buSzPts val="1680"/>
              <a:buFont typeface="Arial"/>
              <a:buNone/>
            </a:pPr>
            <a:r>
              <a:rPr lang="en-US" sz="2800" b="1" i="0" u="none" strike="noStrike" cap="none">
                <a:solidFill>
                  <a:schemeClr val="accent3"/>
                </a:solidFill>
                <a:latin typeface="Arial"/>
                <a:ea typeface="Arial"/>
                <a:cs typeface="Arial"/>
                <a:sym typeface="Arial"/>
              </a:rPr>
              <a:t>Studia przypadku i dobre praktyki</a:t>
            </a:r>
            <a:endParaRPr sz="2800" b="1" i="0" u="none" strike="noStrike" cap="none">
              <a:solidFill>
                <a:schemeClr val="accent3"/>
              </a:solidFill>
              <a:latin typeface="Arial"/>
              <a:ea typeface="Arial"/>
              <a:cs typeface="Arial"/>
              <a:sym typeface="Arial"/>
            </a:endParaRPr>
          </a:p>
        </p:txBody>
      </p:sp>
      <p:sp>
        <p:nvSpPr>
          <p:cNvPr id="857" name="Google Shape;857;p3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47</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pic>
        <p:nvPicPr>
          <p:cNvPr id="862" name="Google Shape;862;g35221da4ea0_0_339" descr="Three neatly stacked books"/>
          <p:cNvPicPr preferRelativeResize="0"/>
          <p:nvPr/>
        </p:nvPicPr>
        <p:blipFill rotWithShape="1">
          <a:blip r:embed="rId3">
            <a:alphaModFix/>
          </a:blip>
          <a:srcRect t="18283" r="13336" b="8571"/>
          <a:stretch/>
        </p:blipFill>
        <p:spPr>
          <a:xfrm>
            <a:off x="0" y="1"/>
            <a:ext cx="12192000" cy="6857999"/>
          </a:xfrm>
          <a:prstGeom prst="rect">
            <a:avLst/>
          </a:prstGeom>
          <a:noFill/>
          <a:ln>
            <a:noFill/>
          </a:ln>
        </p:spPr>
      </p:pic>
      <p:sp>
        <p:nvSpPr>
          <p:cNvPr id="863" name="Google Shape;863;g35221da4ea0_0_339"/>
          <p:cNvSpPr txBox="1">
            <a:spLocks noGrp="1"/>
          </p:cNvSpPr>
          <p:nvPr>
            <p:ph type="title"/>
          </p:nvPr>
        </p:nvSpPr>
        <p:spPr>
          <a:xfrm>
            <a:off x="982494" y="636707"/>
            <a:ext cx="6784200" cy="5418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2"/>
              </a:buClr>
              <a:buSzPts val="2800"/>
              <a:buFont typeface="Sorts Mill Goudy"/>
              <a:buNone/>
            </a:pPr>
            <a:r>
              <a:rPr lang="en-US" sz="2800">
                <a:latin typeface="Arial"/>
                <a:ea typeface="Arial"/>
                <a:cs typeface="Arial"/>
                <a:sym typeface="Arial"/>
              </a:rPr>
              <a:t>ĆWICZENIE Nr 1 – Dekompozycja</a:t>
            </a:r>
            <a:endParaRPr>
              <a:latin typeface="Arial"/>
              <a:ea typeface="Arial"/>
              <a:cs typeface="Arial"/>
              <a:sym typeface="Arial"/>
            </a:endParaRPr>
          </a:p>
        </p:txBody>
      </p:sp>
      <p:sp>
        <p:nvSpPr>
          <p:cNvPr id="864" name="Google Shape;864;g35221da4ea0_0_339"/>
          <p:cNvSpPr txBox="1">
            <a:spLocks noGrp="1"/>
          </p:cNvSpPr>
          <p:nvPr>
            <p:ph type="body" idx="1"/>
          </p:nvPr>
        </p:nvSpPr>
        <p:spPr>
          <a:xfrm>
            <a:off x="718233" y="1659668"/>
            <a:ext cx="6453600" cy="3442200"/>
          </a:xfrm>
          <a:prstGeom prst="rect">
            <a:avLst/>
          </a:prstGeom>
          <a:noFill/>
          <a:ln>
            <a:noFill/>
          </a:ln>
        </p:spPr>
        <p:txBody>
          <a:bodyPr spcFirstLastPara="1" wrap="square" lIns="91425" tIns="45700" rIns="91425" bIns="45700" anchor="t" anchorCtr="0">
            <a:normAutofit lnSpcReduction="10000"/>
          </a:bodyPr>
          <a:lstStyle/>
          <a:p>
            <a:pPr marL="228600" lvl="0" indent="0" algn="l" rtl="0">
              <a:lnSpc>
                <a:spcPct val="100000"/>
              </a:lnSpc>
              <a:spcBef>
                <a:spcPts val="1000"/>
              </a:spcBef>
              <a:spcAft>
                <a:spcPts val="0"/>
              </a:spcAft>
              <a:buSzPts val="1120"/>
              <a:buNone/>
            </a:pPr>
            <a:r>
              <a:rPr lang="en-US" sz="2000">
                <a:latin typeface="Arial"/>
                <a:ea typeface="Arial"/>
                <a:cs typeface="Arial"/>
                <a:sym typeface="Arial"/>
              </a:rPr>
              <a:t>Podziel złożone zadanie na mniejsze, łatwe do rozwiązania zadania.</a:t>
            </a:r>
            <a:endParaRPr/>
          </a:p>
          <a:p>
            <a:pPr marL="228600" lvl="0" indent="0" algn="l" rtl="0">
              <a:lnSpc>
                <a:spcPct val="100000"/>
              </a:lnSpc>
              <a:spcBef>
                <a:spcPts val="1000"/>
              </a:spcBef>
              <a:spcAft>
                <a:spcPts val="0"/>
              </a:spcAft>
              <a:buSzPts val="1120"/>
              <a:buNone/>
            </a:pPr>
            <a:r>
              <a:rPr lang="en-US" sz="2000" b="1">
                <a:latin typeface="Arial"/>
                <a:ea typeface="Arial"/>
                <a:cs typeface="Arial"/>
                <a:sym typeface="Arial"/>
              </a:rPr>
              <a:t>Przykład:</a:t>
            </a:r>
            <a:r>
              <a:rPr lang="en-US" sz="2000">
                <a:latin typeface="Arial"/>
                <a:ea typeface="Arial"/>
                <a:cs typeface="Arial"/>
                <a:sym typeface="Arial"/>
              </a:rPr>
              <a:t> </a:t>
            </a:r>
            <a:endParaRPr/>
          </a:p>
          <a:p>
            <a:pPr marL="228600" lvl="0" indent="0" algn="l" rtl="0">
              <a:lnSpc>
                <a:spcPct val="100000"/>
              </a:lnSpc>
              <a:spcBef>
                <a:spcPts val="1000"/>
              </a:spcBef>
              <a:spcAft>
                <a:spcPts val="0"/>
              </a:spcAft>
              <a:buSzPts val="1120"/>
              <a:buNone/>
            </a:pPr>
            <a:r>
              <a:rPr lang="en-US" sz="2000">
                <a:latin typeface="Arial"/>
                <a:ea typeface="Arial"/>
                <a:cs typeface="Arial"/>
                <a:sym typeface="Arial"/>
              </a:rPr>
              <a:t>Planowanie podróży do Barcelony (wybór miejsca docelowego, rezerwacja lotów, opracowanie planu podróży).</a:t>
            </a:r>
            <a:endParaRPr sz="1400">
              <a:latin typeface="Arial"/>
              <a:ea typeface="Arial"/>
              <a:cs typeface="Arial"/>
              <a:sym typeface="Arial"/>
            </a:endParaRPr>
          </a:p>
          <a:p>
            <a:pPr marL="228600" lvl="0" indent="0" algn="l" rtl="0">
              <a:lnSpc>
                <a:spcPct val="100000"/>
              </a:lnSpc>
              <a:spcBef>
                <a:spcPts val="1000"/>
              </a:spcBef>
              <a:spcAft>
                <a:spcPts val="0"/>
              </a:spcAft>
              <a:buSzPts val="1120"/>
              <a:buNone/>
            </a:pPr>
            <a:r>
              <a:rPr lang="en-US" sz="2000" b="1">
                <a:latin typeface="Arial"/>
                <a:ea typeface="Arial"/>
                <a:cs typeface="Arial"/>
                <a:sym typeface="Arial"/>
              </a:rPr>
              <a:t>Cel:</a:t>
            </a:r>
            <a:r>
              <a:rPr lang="en-US" sz="2000">
                <a:latin typeface="Arial"/>
                <a:ea typeface="Arial"/>
                <a:cs typeface="Arial"/>
                <a:sym typeface="Arial"/>
              </a:rPr>
              <a:t> </a:t>
            </a:r>
            <a:endParaRPr/>
          </a:p>
          <a:p>
            <a:pPr marL="228600" lvl="0" indent="0" algn="l" rtl="0">
              <a:lnSpc>
                <a:spcPct val="100000"/>
              </a:lnSpc>
              <a:spcBef>
                <a:spcPts val="1000"/>
              </a:spcBef>
              <a:spcAft>
                <a:spcPts val="0"/>
              </a:spcAft>
              <a:buSzPts val="1120"/>
              <a:buNone/>
            </a:pPr>
            <a:r>
              <a:rPr lang="en-US" sz="2000">
                <a:latin typeface="Arial"/>
                <a:ea typeface="Arial"/>
                <a:cs typeface="Arial"/>
                <a:sym typeface="Arial"/>
              </a:rPr>
              <a:t>Zrozumienie, w jaki sposób rozbicie problemu upraszcza jego rozwiązanie</a:t>
            </a:r>
            <a:endParaRPr sz="1400">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pic>
        <p:nvPicPr>
          <p:cNvPr id="869" name="Google Shape;869;g35221da4ea0_0_445" descr="Three neatly stacked books"/>
          <p:cNvPicPr preferRelativeResize="0"/>
          <p:nvPr/>
        </p:nvPicPr>
        <p:blipFill rotWithShape="1">
          <a:blip r:embed="rId3">
            <a:alphaModFix/>
          </a:blip>
          <a:srcRect t="18283" r="13336" b="8571"/>
          <a:stretch/>
        </p:blipFill>
        <p:spPr>
          <a:xfrm>
            <a:off x="0" y="0"/>
            <a:ext cx="12192000" cy="6857999"/>
          </a:xfrm>
          <a:prstGeom prst="rect">
            <a:avLst/>
          </a:prstGeom>
          <a:noFill/>
          <a:ln>
            <a:noFill/>
          </a:ln>
        </p:spPr>
      </p:pic>
      <p:sp>
        <p:nvSpPr>
          <p:cNvPr id="870" name="Google Shape;870;g35221da4ea0_0_445"/>
          <p:cNvSpPr txBox="1">
            <a:spLocks noGrp="1"/>
          </p:cNvSpPr>
          <p:nvPr>
            <p:ph type="title"/>
          </p:nvPr>
        </p:nvSpPr>
        <p:spPr>
          <a:xfrm>
            <a:off x="718233" y="463244"/>
            <a:ext cx="7413053" cy="586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2"/>
              </a:buClr>
              <a:buSzPts val="2800"/>
              <a:buFont typeface="Sorts Mill Goudy"/>
              <a:buNone/>
            </a:pPr>
            <a:r>
              <a:rPr lang="en-US" sz="2700">
                <a:latin typeface="Arial"/>
                <a:ea typeface="Arial"/>
                <a:cs typeface="Arial"/>
                <a:sym typeface="Arial"/>
              </a:rPr>
              <a:t>ĆWICZENIE Nr 2 – Rozpoznawanie Wzorca</a:t>
            </a:r>
            <a:endParaRPr sz="1700">
              <a:latin typeface="Arial"/>
              <a:ea typeface="Arial"/>
              <a:cs typeface="Arial"/>
              <a:sym typeface="Arial"/>
            </a:endParaRPr>
          </a:p>
        </p:txBody>
      </p:sp>
      <p:sp>
        <p:nvSpPr>
          <p:cNvPr id="871" name="Google Shape;871;g35221da4ea0_0_445"/>
          <p:cNvSpPr txBox="1">
            <a:spLocks noGrp="1"/>
          </p:cNvSpPr>
          <p:nvPr>
            <p:ph type="body" idx="1"/>
          </p:nvPr>
        </p:nvSpPr>
        <p:spPr>
          <a:xfrm>
            <a:off x="718233" y="1367838"/>
            <a:ext cx="6453600" cy="3442200"/>
          </a:xfrm>
          <a:prstGeom prst="rect">
            <a:avLst/>
          </a:prstGeom>
          <a:noFill/>
          <a:ln>
            <a:noFill/>
          </a:ln>
        </p:spPr>
        <p:txBody>
          <a:bodyPr spcFirstLastPara="1" wrap="square" lIns="91425" tIns="45700" rIns="91425" bIns="45700" anchor="t" anchorCtr="0">
            <a:normAutofit/>
          </a:bodyPr>
          <a:lstStyle/>
          <a:p>
            <a:pPr marL="457200" lvl="0" indent="-228600" algn="l" rtl="0">
              <a:lnSpc>
                <a:spcPct val="100000"/>
              </a:lnSpc>
              <a:spcBef>
                <a:spcPts val="1000"/>
              </a:spcBef>
              <a:spcAft>
                <a:spcPts val="0"/>
              </a:spcAft>
              <a:buSzPts val="1120"/>
              <a:buNone/>
            </a:pPr>
            <a:r>
              <a:rPr lang="en-US" sz="2000" b="1">
                <a:latin typeface="Arial"/>
                <a:ea typeface="Arial"/>
                <a:cs typeface="Arial"/>
                <a:sym typeface="Arial"/>
              </a:rPr>
              <a:t>Przeanalizuj poniższe ciągi liczb:</a:t>
            </a:r>
            <a:endParaRPr sz="2000">
              <a:latin typeface="Arial"/>
              <a:ea typeface="Arial"/>
              <a:cs typeface="Arial"/>
              <a:sym typeface="Arial"/>
            </a:endParaRPr>
          </a:p>
          <a:p>
            <a:pPr marL="457200" lvl="0" indent="-228600" algn="l" rtl="0">
              <a:lnSpc>
                <a:spcPct val="100000"/>
              </a:lnSpc>
              <a:spcBef>
                <a:spcPts val="1000"/>
              </a:spcBef>
              <a:spcAft>
                <a:spcPts val="0"/>
              </a:spcAft>
              <a:buSzPts val="1120"/>
              <a:buFont typeface="Arial"/>
              <a:buChar char="•"/>
            </a:pPr>
            <a:r>
              <a:rPr lang="en-US" sz="2000">
                <a:latin typeface="Arial"/>
                <a:ea typeface="Arial"/>
                <a:cs typeface="Arial"/>
                <a:sym typeface="Arial"/>
              </a:rPr>
              <a:t>Ciąg A: 2, 4, 7, 11, 16, ...</a:t>
            </a:r>
            <a:endParaRPr/>
          </a:p>
          <a:p>
            <a:pPr marL="457200" lvl="0" indent="-228600" algn="l" rtl="0">
              <a:lnSpc>
                <a:spcPct val="100000"/>
              </a:lnSpc>
              <a:spcBef>
                <a:spcPts val="1000"/>
              </a:spcBef>
              <a:spcAft>
                <a:spcPts val="0"/>
              </a:spcAft>
              <a:buSzPts val="1120"/>
              <a:buFont typeface="Arial"/>
              <a:buChar char="•"/>
            </a:pPr>
            <a:r>
              <a:rPr lang="en-US" sz="2000">
                <a:latin typeface="Arial"/>
                <a:ea typeface="Arial"/>
                <a:cs typeface="Arial"/>
                <a:sym typeface="Arial"/>
              </a:rPr>
              <a:t>Ciąg  B: 2, 4, 8, 16, 32, ...</a:t>
            </a:r>
            <a:endParaRPr/>
          </a:p>
          <a:p>
            <a:pPr marL="457200" lvl="0" indent="-228600" algn="l" rtl="0">
              <a:lnSpc>
                <a:spcPct val="100000"/>
              </a:lnSpc>
              <a:spcBef>
                <a:spcPts val="1000"/>
              </a:spcBef>
              <a:spcAft>
                <a:spcPts val="0"/>
              </a:spcAft>
              <a:buSzPts val="1120"/>
              <a:buFont typeface="Arial"/>
              <a:buChar char="•"/>
            </a:pPr>
            <a:r>
              <a:rPr lang="en-US" sz="2000">
                <a:latin typeface="Arial"/>
                <a:ea typeface="Arial"/>
                <a:cs typeface="Arial"/>
                <a:sym typeface="Arial"/>
              </a:rPr>
              <a:t>Ciąg  C: 1, 1, 2, 3, 5, 8, 13...</a:t>
            </a:r>
            <a:endParaRPr/>
          </a:p>
          <a:p>
            <a:pPr marL="457200" lvl="0" indent="-157480" algn="l" rtl="0">
              <a:lnSpc>
                <a:spcPct val="100000"/>
              </a:lnSpc>
              <a:spcBef>
                <a:spcPts val="1000"/>
              </a:spcBef>
              <a:spcAft>
                <a:spcPts val="0"/>
              </a:spcAft>
              <a:buSzPts val="1120"/>
              <a:buFont typeface="Arial"/>
              <a:buNone/>
            </a:pPr>
            <a:endParaRPr sz="2000">
              <a:latin typeface="Arial"/>
              <a:ea typeface="Arial"/>
              <a:cs typeface="Arial"/>
              <a:sym typeface="Arial"/>
            </a:endParaRPr>
          </a:p>
          <a:p>
            <a:pPr marL="228600" lvl="0" indent="0" algn="l" rtl="0">
              <a:lnSpc>
                <a:spcPct val="100000"/>
              </a:lnSpc>
              <a:spcBef>
                <a:spcPts val="1000"/>
              </a:spcBef>
              <a:spcAft>
                <a:spcPts val="0"/>
              </a:spcAft>
              <a:buSzPts val="1120"/>
              <a:buNone/>
            </a:pPr>
            <a:r>
              <a:rPr lang="en-US" sz="2000" b="1">
                <a:latin typeface="Arial"/>
                <a:ea typeface="Arial"/>
                <a:cs typeface="Arial"/>
                <a:sym typeface="Arial"/>
              </a:rPr>
              <a:t>Zidentyfikuj</a:t>
            </a:r>
            <a:r>
              <a:rPr lang="en-US" sz="2000">
                <a:latin typeface="Arial"/>
                <a:ea typeface="Arial"/>
                <a:cs typeface="Arial"/>
                <a:sym typeface="Arial"/>
              </a:rPr>
              <a:t> wzorzec, zgodnie z którym zmieniają się liczby.          </a:t>
            </a:r>
            <a:endParaRPr sz="2000">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pic>
        <p:nvPicPr>
          <p:cNvPr id="876" name="Google Shape;876;g35221da4ea0_0_551" descr="Three neatly stacked books"/>
          <p:cNvPicPr preferRelativeResize="0"/>
          <p:nvPr/>
        </p:nvPicPr>
        <p:blipFill rotWithShape="1">
          <a:blip r:embed="rId3">
            <a:alphaModFix/>
          </a:blip>
          <a:srcRect t="18283" r="13336" b="8571"/>
          <a:stretch/>
        </p:blipFill>
        <p:spPr>
          <a:xfrm>
            <a:off x="0" y="0"/>
            <a:ext cx="12192000" cy="6857999"/>
          </a:xfrm>
          <a:prstGeom prst="rect">
            <a:avLst/>
          </a:prstGeom>
          <a:noFill/>
          <a:ln>
            <a:noFill/>
          </a:ln>
        </p:spPr>
      </p:pic>
      <p:sp>
        <p:nvSpPr>
          <p:cNvPr id="877" name="Google Shape;877;g35221da4ea0_0_551"/>
          <p:cNvSpPr txBox="1">
            <a:spLocks noGrp="1"/>
          </p:cNvSpPr>
          <p:nvPr>
            <p:ph type="title"/>
          </p:nvPr>
        </p:nvSpPr>
        <p:spPr>
          <a:xfrm>
            <a:off x="828483" y="536734"/>
            <a:ext cx="6233100" cy="586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2"/>
              </a:buClr>
              <a:buSzPts val="2800"/>
              <a:buFont typeface="Sorts Mill Goudy"/>
              <a:buNone/>
            </a:pPr>
            <a:r>
              <a:rPr lang="en-US" sz="2800">
                <a:latin typeface="Arial"/>
                <a:ea typeface="Arial"/>
                <a:cs typeface="Arial"/>
                <a:sym typeface="Arial"/>
              </a:rPr>
              <a:t>ĆWICZENIE Nr 3 – Abstrahowanie</a:t>
            </a:r>
            <a:endParaRPr>
              <a:latin typeface="Arial"/>
              <a:ea typeface="Arial"/>
              <a:cs typeface="Arial"/>
              <a:sym typeface="Arial"/>
            </a:endParaRPr>
          </a:p>
        </p:txBody>
      </p:sp>
      <p:sp>
        <p:nvSpPr>
          <p:cNvPr id="878" name="Google Shape;878;g35221da4ea0_0_551"/>
          <p:cNvSpPr txBox="1">
            <a:spLocks noGrp="1"/>
          </p:cNvSpPr>
          <p:nvPr>
            <p:ph type="body" idx="1"/>
          </p:nvPr>
        </p:nvSpPr>
        <p:spPr>
          <a:xfrm>
            <a:off x="718233" y="1665634"/>
            <a:ext cx="6453600" cy="34422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1000"/>
              </a:spcBef>
              <a:spcAft>
                <a:spcPts val="0"/>
              </a:spcAft>
              <a:buSzPts val="1120"/>
              <a:buNone/>
            </a:pPr>
            <a:r>
              <a:rPr lang="en-US" sz="2000" b="1">
                <a:latin typeface="Arial"/>
                <a:ea typeface="Arial"/>
                <a:cs typeface="Arial"/>
                <a:sym typeface="Arial"/>
              </a:rPr>
              <a:t>Streść fabułę filmu</a:t>
            </a:r>
            <a:endParaRPr sz="2000">
              <a:latin typeface="Arial"/>
              <a:ea typeface="Arial"/>
              <a:cs typeface="Arial"/>
              <a:sym typeface="Arial"/>
            </a:endParaRPr>
          </a:p>
          <a:p>
            <a:pPr marL="719138" lvl="0" indent="-228600" algn="l" rtl="0">
              <a:lnSpc>
                <a:spcPct val="100000"/>
              </a:lnSpc>
              <a:spcBef>
                <a:spcPts val="1000"/>
              </a:spcBef>
              <a:spcAft>
                <a:spcPts val="0"/>
              </a:spcAft>
              <a:buSzPts val="1120"/>
              <a:buFont typeface="Arial"/>
              <a:buChar char="•"/>
            </a:pPr>
            <a:r>
              <a:rPr lang="en-US" sz="2000">
                <a:latin typeface="Arial"/>
                <a:ea typeface="Arial"/>
                <a:cs typeface="Arial"/>
                <a:sym typeface="Arial"/>
              </a:rPr>
              <a:t>Wybierz dowolny film, który dobrze znasz (np. film o super bohaterach).</a:t>
            </a:r>
            <a:endParaRPr/>
          </a:p>
          <a:p>
            <a:pPr marL="228600" lvl="0" indent="0" algn="l" rtl="0">
              <a:lnSpc>
                <a:spcPct val="100000"/>
              </a:lnSpc>
              <a:spcBef>
                <a:spcPts val="1000"/>
              </a:spcBef>
              <a:spcAft>
                <a:spcPts val="0"/>
              </a:spcAft>
              <a:buSzPts val="1120"/>
              <a:buNone/>
            </a:pPr>
            <a:r>
              <a:rPr lang="en-US" sz="2000" b="1">
                <a:latin typeface="Arial"/>
                <a:ea typeface="Arial"/>
                <a:cs typeface="Arial"/>
                <a:sym typeface="Arial"/>
              </a:rPr>
              <a:t>Streść </a:t>
            </a:r>
            <a:r>
              <a:rPr lang="en-US" sz="2000">
                <a:latin typeface="Arial"/>
                <a:ea typeface="Arial"/>
                <a:cs typeface="Arial"/>
                <a:sym typeface="Arial"/>
              </a:rPr>
              <a:t>fabułę poprzez skupienie się na głównych elementach:</a:t>
            </a:r>
            <a:endParaRPr/>
          </a:p>
          <a:p>
            <a:pPr marL="742950" lvl="1" indent="-285750" algn="l" rtl="0">
              <a:lnSpc>
                <a:spcPct val="100000"/>
              </a:lnSpc>
              <a:spcBef>
                <a:spcPts val="500"/>
              </a:spcBef>
              <a:spcAft>
                <a:spcPts val="0"/>
              </a:spcAft>
              <a:buSzPts val="1260"/>
              <a:buFont typeface="Arial"/>
              <a:buChar char="•"/>
            </a:pPr>
            <a:r>
              <a:rPr lang="en-US">
                <a:latin typeface="Arial"/>
                <a:ea typeface="Arial"/>
                <a:cs typeface="Arial"/>
                <a:sym typeface="Arial"/>
              </a:rPr>
              <a:t>Cele głównego bohatera</a:t>
            </a:r>
            <a:endParaRPr/>
          </a:p>
          <a:p>
            <a:pPr marL="742950" lvl="1" indent="-285750" algn="l" rtl="0">
              <a:lnSpc>
                <a:spcPct val="100000"/>
              </a:lnSpc>
              <a:spcBef>
                <a:spcPts val="500"/>
              </a:spcBef>
              <a:spcAft>
                <a:spcPts val="0"/>
              </a:spcAft>
              <a:buSzPts val="1260"/>
              <a:buFont typeface="Arial"/>
              <a:buChar char="•"/>
            </a:pPr>
            <a:r>
              <a:rPr lang="en-US">
                <a:latin typeface="Arial"/>
                <a:ea typeface="Arial"/>
                <a:cs typeface="Arial"/>
                <a:sym typeface="Arial"/>
              </a:rPr>
              <a:t>Kluczowe konflikty</a:t>
            </a:r>
            <a:endParaRPr/>
          </a:p>
          <a:p>
            <a:pPr marL="742950" lvl="1" indent="-285750" algn="l" rtl="0">
              <a:lnSpc>
                <a:spcPct val="100000"/>
              </a:lnSpc>
              <a:spcBef>
                <a:spcPts val="500"/>
              </a:spcBef>
              <a:spcAft>
                <a:spcPts val="0"/>
              </a:spcAft>
              <a:buSzPts val="1260"/>
              <a:buFont typeface="Arial"/>
              <a:buChar char="•"/>
            </a:pPr>
            <a:r>
              <a:rPr lang="en-US">
                <a:latin typeface="Arial"/>
                <a:ea typeface="Arial"/>
                <a:cs typeface="Arial"/>
                <a:sym typeface="Arial"/>
              </a:rPr>
              <a:t>Rozwiązanie</a:t>
            </a:r>
            <a:endParaRPr>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pic>
        <p:nvPicPr>
          <p:cNvPr id="883" name="Google Shape;883;g35221da4ea0_0_657" descr="Three neatly stacked books"/>
          <p:cNvPicPr preferRelativeResize="0"/>
          <p:nvPr/>
        </p:nvPicPr>
        <p:blipFill rotWithShape="1">
          <a:blip r:embed="rId3">
            <a:alphaModFix/>
          </a:blip>
          <a:srcRect t="18283" r="13336" b="8571"/>
          <a:stretch/>
        </p:blipFill>
        <p:spPr>
          <a:xfrm>
            <a:off x="0" y="1"/>
            <a:ext cx="12192000" cy="6857999"/>
          </a:xfrm>
          <a:prstGeom prst="rect">
            <a:avLst/>
          </a:prstGeom>
          <a:noFill/>
          <a:ln>
            <a:noFill/>
          </a:ln>
        </p:spPr>
      </p:pic>
      <p:sp>
        <p:nvSpPr>
          <p:cNvPr id="884" name="Google Shape;884;g35221da4ea0_0_657"/>
          <p:cNvSpPr txBox="1">
            <a:spLocks noGrp="1"/>
          </p:cNvSpPr>
          <p:nvPr>
            <p:ph type="title"/>
          </p:nvPr>
        </p:nvSpPr>
        <p:spPr>
          <a:xfrm>
            <a:off x="621993" y="463243"/>
            <a:ext cx="7179589" cy="586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2"/>
              </a:buClr>
              <a:buSzPts val="2800"/>
              <a:buFont typeface="Sorts Mill Goudy"/>
              <a:buNone/>
            </a:pPr>
            <a:r>
              <a:rPr lang="en-US" sz="2800">
                <a:latin typeface="Arial"/>
                <a:ea typeface="Arial"/>
                <a:cs typeface="Arial"/>
                <a:sym typeface="Arial"/>
              </a:rPr>
              <a:t>ĆWIECZENIE Nr 4 – Budowanie Algorytmu</a:t>
            </a:r>
            <a:endParaRPr>
              <a:latin typeface="Arial"/>
              <a:ea typeface="Arial"/>
              <a:cs typeface="Arial"/>
              <a:sym typeface="Arial"/>
            </a:endParaRPr>
          </a:p>
        </p:txBody>
      </p:sp>
      <p:sp>
        <p:nvSpPr>
          <p:cNvPr id="885" name="Google Shape;885;g35221da4ea0_0_657"/>
          <p:cNvSpPr txBox="1">
            <a:spLocks noGrp="1"/>
          </p:cNvSpPr>
          <p:nvPr>
            <p:ph type="body" idx="1"/>
          </p:nvPr>
        </p:nvSpPr>
        <p:spPr>
          <a:xfrm>
            <a:off x="718233" y="1659668"/>
            <a:ext cx="6453600" cy="34422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120"/>
              <a:buNone/>
            </a:pPr>
            <a:r>
              <a:rPr lang="en-US" sz="2000">
                <a:latin typeface="Arial"/>
                <a:ea typeface="Arial"/>
                <a:cs typeface="Arial"/>
                <a:sym typeface="Arial"/>
              </a:rPr>
              <a:t>Opracowanie instrukcji krok po kroku w celu rozwiązania zadania.</a:t>
            </a:r>
            <a:endParaRPr/>
          </a:p>
          <a:p>
            <a:pPr marL="457200" lvl="0" indent="0" algn="l" rtl="0">
              <a:lnSpc>
                <a:spcPct val="100000"/>
              </a:lnSpc>
              <a:spcBef>
                <a:spcPts val="0"/>
              </a:spcBef>
              <a:spcAft>
                <a:spcPts val="0"/>
              </a:spcAft>
              <a:buSzPts val="1120"/>
              <a:buNone/>
            </a:pPr>
            <a:endParaRPr sz="2000">
              <a:latin typeface="Arial"/>
              <a:ea typeface="Arial"/>
              <a:cs typeface="Arial"/>
              <a:sym typeface="Arial"/>
            </a:endParaRPr>
          </a:p>
          <a:p>
            <a:pPr marL="121920" lvl="0" indent="0" algn="l" rtl="0">
              <a:lnSpc>
                <a:spcPct val="100000"/>
              </a:lnSpc>
              <a:spcBef>
                <a:spcPts val="0"/>
              </a:spcBef>
              <a:spcAft>
                <a:spcPts val="0"/>
              </a:spcAft>
              <a:buSzPts val="1680"/>
              <a:buNone/>
            </a:pPr>
            <a:r>
              <a:rPr lang="en-US" sz="2000" b="1">
                <a:latin typeface="Arial"/>
                <a:ea typeface="Arial"/>
                <a:cs typeface="Arial"/>
                <a:sym typeface="Arial"/>
              </a:rPr>
              <a:t>Przykład:</a:t>
            </a:r>
            <a:r>
              <a:rPr lang="en-US" sz="2000">
                <a:latin typeface="Arial"/>
                <a:ea typeface="Arial"/>
                <a:cs typeface="Arial"/>
                <a:sym typeface="Arial"/>
              </a:rPr>
              <a:t> </a:t>
            </a:r>
            <a:endParaRPr/>
          </a:p>
          <a:p>
            <a:pPr marL="121920" lvl="0" indent="0" algn="l" rtl="0">
              <a:lnSpc>
                <a:spcPct val="100000"/>
              </a:lnSpc>
              <a:spcBef>
                <a:spcPts val="0"/>
              </a:spcBef>
              <a:spcAft>
                <a:spcPts val="0"/>
              </a:spcAft>
              <a:buSzPts val="1680"/>
              <a:buNone/>
            </a:pPr>
            <a:r>
              <a:rPr lang="en-US" sz="2000">
                <a:latin typeface="Arial"/>
                <a:ea typeface="Arial"/>
                <a:cs typeface="Arial"/>
                <a:sym typeface="Arial"/>
              </a:rPr>
              <a:t>Stworzenie algorytmu przygotowywania kanapki (wybieranie składników, krojenie chleba itp.).</a:t>
            </a:r>
            <a:endParaRPr/>
          </a:p>
          <a:p>
            <a:pPr marL="121920" lvl="0" indent="0" algn="l" rtl="0">
              <a:lnSpc>
                <a:spcPct val="100000"/>
              </a:lnSpc>
              <a:spcBef>
                <a:spcPts val="0"/>
              </a:spcBef>
              <a:spcAft>
                <a:spcPts val="0"/>
              </a:spcAft>
              <a:buSzPts val="1680"/>
              <a:buNone/>
            </a:pPr>
            <a:endParaRPr sz="2000" b="1">
              <a:latin typeface="Arial"/>
              <a:ea typeface="Arial"/>
              <a:cs typeface="Arial"/>
              <a:sym typeface="Arial"/>
            </a:endParaRPr>
          </a:p>
          <a:p>
            <a:pPr marL="121920" lvl="0" indent="0" algn="l" rtl="0">
              <a:lnSpc>
                <a:spcPct val="100000"/>
              </a:lnSpc>
              <a:spcBef>
                <a:spcPts val="0"/>
              </a:spcBef>
              <a:spcAft>
                <a:spcPts val="0"/>
              </a:spcAft>
              <a:buSzPts val="1680"/>
              <a:buNone/>
            </a:pPr>
            <a:r>
              <a:rPr lang="en-US" sz="2000" b="1">
                <a:latin typeface="Arial"/>
                <a:ea typeface="Arial"/>
                <a:cs typeface="Arial"/>
                <a:sym typeface="Arial"/>
              </a:rPr>
              <a:t>Cel: </a:t>
            </a:r>
            <a:endParaRPr/>
          </a:p>
          <a:p>
            <a:pPr marL="121920" lvl="0" indent="0" algn="l" rtl="0">
              <a:lnSpc>
                <a:spcPct val="100000"/>
              </a:lnSpc>
              <a:spcBef>
                <a:spcPts val="0"/>
              </a:spcBef>
              <a:spcAft>
                <a:spcPts val="0"/>
              </a:spcAft>
              <a:buSzPts val="1680"/>
              <a:buNone/>
            </a:pPr>
            <a:r>
              <a:rPr lang="en-US" sz="2000">
                <a:latin typeface="Arial"/>
                <a:ea typeface="Arial"/>
                <a:cs typeface="Arial"/>
                <a:sym typeface="Arial"/>
              </a:rPr>
              <a:t>Zilustrowanie, w jaki sposób precyzyjne kroki mogą systematycznie rozwiązywać problemy</a:t>
            </a:r>
            <a:endParaRPr/>
          </a:p>
          <a:p>
            <a:pPr marL="457200" lvl="0" indent="0" algn="l" rtl="0">
              <a:lnSpc>
                <a:spcPct val="100000"/>
              </a:lnSpc>
              <a:spcBef>
                <a:spcPts val="0"/>
              </a:spcBef>
              <a:spcAft>
                <a:spcPts val="0"/>
              </a:spcAft>
              <a:buSzPts val="1120"/>
              <a:buNone/>
            </a:pPr>
            <a:endParaRPr sz="2000">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2" name="Google Shape;892;p93"/>
          <p:cNvSpPr/>
          <p:nvPr/>
        </p:nvSpPr>
        <p:spPr>
          <a:xfrm>
            <a:off x="0" y="0"/>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93" name="Google Shape;893;p93"/>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94" name="Google Shape;894;p93"/>
          <p:cNvSpPr txBox="1">
            <a:spLocks noGrp="1"/>
          </p:cNvSpPr>
          <p:nvPr>
            <p:ph type="title"/>
          </p:nvPr>
        </p:nvSpPr>
        <p:spPr>
          <a:xfrm>
            <a:off x="330250" y="311530"/>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PODSUMOWANIE</a:t>
            </a:r>
            <a:endParaRPr b="1">
              <a:latin typeface="Arial"/>
              <a:ea typeface="Arial"/>
              <a:cs typeface="Arial"/>
              <a:sym typeface="Arial"/>
            </a:endParaRPr>
          </a:p>
        </p:txBody>
      </p:sp>
      <p:sp>
        <p:nvSpPr>
          <p:cNvPr id="895" name="Google Shape;895;p93"/>
          <p:cNvSpPr txBox="1"/>
          <p:nvPr/>
        </p:nvSpPr>
        <p:spPr>
          <a:xfrm>
            <a:off x="1060450" y="1384299"/>
            <a:ext cx="10071000" cy="4710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pPr>
            <a:r>
              <a:rPr lang="en-US" sz="2000" b="0" i="0" u="none" strike="noStrike" cap="none">
                <a:solidFill>
                  <a:srgbClr val="000000"/>
                </a:solidFill>
                <a:latin typeface="Arial"/>
                <a:ea typeface="Arial"/>
                <a:cs typeface="Arial"/>
                <a:sym typeface="Arial"/>
              </a:rPr>
              <a:t>Myślenie komputacyjne to ustrukturyzowany sposób rozwiązywania problemów, który czerpie z podstawowych koncepcji informatyki, ale wykracza daleko poza nie. W tym module zbadaliśmy, co oznacza myślenie komputacyjne, jakie jest jego pochodzenie i dlaczego jest ważne, szczególnie dla dorosłych uczestników.</a:t>
            </a: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r>
              <a:rPr lang="en-US" sz="2000" b="0" i="0" u="none" strike="noStrike" cap="none">
                <a:solidFill>
                  <a:srgbClr val="000000"/>
                </a:solidFill>
                <a:latin typeface="Arial"/>
                <a:ea typeface="Arial"/>
                <a:cs typeface="Arial"/>
                <a:sym typeface="Arial"/>
              </a:rPr>
              <a:t>Przeanalizowaliśmy, w jaki sposób CT pomaga nam rozbijać złożone wyzwania, rozpoznawać wzorce, koncentrować się na istotnych informacjach i projektować logiczne rozwiązania krok po kroku. Porównując sposób myślenia komputerów i ludzi, uzyskaliśmy wgląd w CT jako pomost między logiką a kreatywnością.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r>
              <a:rPr lang="en-US" sz="2000" b="0" i="0" u="none" strike="noStrike" cap="none">
                <a:solidFill>
                  <a:srgbClr val="000000"/>
                </a:solidFill>
                <a:latin typeface="Arial"/>
                <a:ea typeface="Arial"/>
                <a:cs typeface="Arial"/>
                <a:sym typeface="Arial"/>
              </a:rPr>
              <a:t>CT to nie tylko programowanie, to sposób myślenia. W przypadku edukacji dorosłych oferuje praktyczną wartość: wspieranie autonomii, krytycznego myślenia i podejmowania decyzji w życiu codziennym, pracy i nauce. Jako trenerzy, zrozumienie CT daje nam możliwość pomagania uczestnikom w budowaniu pewności siebie i dostosowywaniu się do szybko zmieniającego się świata.</a:t>
            </a: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pic>
        <p:nvPicPr>
          <p:cNvPr id="902" name="Google Shape;902;p42" descr="Teacher assisting student"/>
          <p:cNvPicPr preferRelativeResize="0">
            <a:picLocks noGrp="1"/>
          </p:cNvPicPr>
          <p:nvPr>
            <p:ph type="pic" idx="2"/>
          </p:nvPr>
        </p:nvPicPr>
        <p:blipFill rotWithShape="1">
          <a:blip r:embed="rId3">
            <a:alphaModFix/>
          </a:blip>
          <a:srcRect l="17037" r="17035"/>
          <a:stretch/>
        </p:blipFill>
        <p:spPr>
          <a:xfrm>
            <a:off x="0" y="0"/>
            <a:ext cx="6781800" cy="6858000"/>
          </a:xfrm>
          <a:prstGeom prst="rect">
            <a:avLst/>
          </a:prstGeom>
          <a:solidFill>
            <a:schemeClr val="dk2"/>
          </a:solidFill>
          <a:ln>
            <a:noFill/>
          </a:ln>
        </p:spPr>
      </p:pic>
      <p:sp>
        <p:nvSpPr>
          <p:cNvPr id="903" name="Google Shape;903;p42"/>
          <p:cNvSpPr txBox="1">
            <a:spLocks noGrp="1"/>
          </p:cNvSpPr>
          <p:nvPr>
            <p:ph type="ftr" idx="11"/>
          </p:nvPr>
        </p:nvSpPr>
        <p:spPr>
          <a:xfrm>
            <a:off x="1333500" y="6310974"/>
            <a:ext cx="4114800" cy="41050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COMPUTATIONAL SENIORS </a:t>
            </a:r>
            <a:endParaRPr/>
          </a:p>
        </p:txBody>
      </p:sp>
      <p:sp>
        <p:nvSpPr>
          <p:cNvPr id="904" name="Google Shape;904;p42"/>
          <p:cNvSpPr txBox="1">
            <a:spLocks noGrp="1"/>
          </p:cNvSpPr>
          <p:nvPr>
            <p:ph type="body" idx="1"/>
          </p:nvPr>
        </p:nvSpPr>
        <p:spPr>
          <a:xfrm>
            <a:off x="7895303" y="3078797"/>
            <a:ext cx="3221037" cy="2316163"/>
          </a:xfrm>
          <a:prstGeom prst="rect">
            <a:avLst/>
          </a:prstGeom>
          <a:noFill/>
          <a:ln>
            <a:noFill/>
          </a:ln>
        </p:spPr>
        <p:txBody>
          <a:bodyPr spcFirstLastPara="1" wrap="square" lIns="91425" tIns="45700" rIns="91425" bIns="45700" anchor="t" anchorCtr="0">
            <a:normAutofit/>
          </a:bodyPr>
          <a:lstStyle/>
          <a:p>
            <a:pPr marL="228600" lvl="0" indent="-228600" algn="ctr" rtl="0">
              <a:lnSpc>
                <a:spcPct val="100000"/>
              </a:lnSpc>
              <a:spcBef>
                <a:spcPts val="1000"/>
              </a:spcBef>
              <a:spcAft>
                <a:spcPts val="0"/>
              </a:spcAft>
              <a:buClr>
                <a:schemeClr val="lt1"/>
              </a:buClr>
              <a:buSzPts val="1260"/>
              <a:buNone/>
            </a:pPr>
            <a:br>
              <a:rPr lang="en-US"/>
            </a:br>
            <a:endParaRPr/>
          </a:p>
        </p:txBody>
      </p:sp>
      <p:sp>
        <p:nvSpPr>
          <p:cNvPr id="905" name="Google Shape;905;p42"/>
          <p:cNvSpPr txBox="1"/>
          <p:nvPr/>
        </p:nvSpPr>
        <p:spPr>
          <a:xfrm>
            <a:off x="7597578" y="952808"/>
            <a:ext cx="3743334" cy="517060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Arial"/>
                <a:ea typeface="Arial"/>
                <a:cs typeface="Arial"/>
                <a:sym typeface="Arial"/>
              </a:rPr>
              <a:t>ZAPROSZENIE DO DZIAŁANIA: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endParaRPr sz="1600" b="0" i="0" u="none" strike="noStrike" cap="none">
              <a:solidFill>
                <a:schemeClr val="lt1"/>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Zastanów się nad tym, czego się nauczyłeś:</a:t>
            </a:r>
            <a:endParaRPr sz="1400" b="0" i="0" u="none" strike="noStrike" cap="none">
              <a:solidFill>
                <a:srgbClr val="000000"/>
              </a:solidFill>
              <a:latin typeface="Arial"/>
              <a:ea typeface="Arial"/>
              <a:cs typeface="Arial"/>
              <a:sym typeface="Arial"/>
            </a:endParaRPr>
          </a:p>
          <a:p>
            <a:pPr marL="457200" marR="0" lvl="0" indent="-273050" algn="l" rtl="0">
              <a:lnSpc>
                <a:spcPct val="100000"/>
              </a:lnSpc>
              <a:spcBef>
                <a:spcPts val="1200"/>
              </a:spcBef>
              <a:spcAft>
                <a:spcPts val="0"/>
              </a:spcAft>
              <a:buClr>
                <a:schemeClr val="lt1"/>
              </a:buClr>
              <a:buSzPts val="700"/>
              <a:buFont typeface="Arial"/>
              <a:buChar char="•"/>
            </a:pPr>
            <a:r>
              <a:rPr lang="en-US" sz="1400" b="0" i="1" u="none" strike="noStrike" cap="none">
                <a:solidFill>
                  <a:schemeClr val="lt1"/>
                </a:solidFill>
                <a:latin typeface="Arial"/>
                <a:ea typeface="Arial"/>
                <a:cs typeface="Arial"/>
                <a:sym typeface="Arial"/>
              </a:rPr>
              <a:t>W jaki sposób możesz pomóc dorosłym korzystać z rozkładu, wzorców, abstrakcji i algorytmów w ich codziennym życiu?</a:t>
            </a:r>
            <a:endParaRPr sz="1400" b="0" i="0" u="none" strike="noStrike" cap="none">
              <a:solidFill>
                <a:srgbClr val="000000"/>
              </a:solidFill>
              <a:latin typeface="Arial"/>
              <a:ea typeface="Arial"/>
              <a:cs typeface="Arial"/>
              <a:sym typeface="Arial"/>
            </a:endParaRPr>
          </a:p>
          <a:p>
            <a:pPr marL="457200" marR="0" lvl="0" indent="-273050" algn="l" rtl="0">
              <a:lnSpc>
                <a:spcPct val="100000"/>
              </a:lnSpc>
              <a:spcBef>
                <a:spcPts val="1200"/>
              </a:spcBef>
              <a:spcAft>
                <a:spcPts val="0"/>
              </a:spcAft>
              <a:buClr>
                <a:schemeClr val="lt1"/>
              </a:buClr>
              <a:buSzPts val="700"/>
              <a:buFont typeface="Arial"/>
              <a:buChar char="•"/>
            </a:pPr>
            <a:r>
              <a:rPr lang="en-US" sz="1400" b="0" i="1" u="none" strike="noStrike" cap="none">
                <a:solidFill>
                  <a:schemeClr val="lt1"/>
                </a:solidFill>
                <a:latin typeface="Arial"/>
                <a:ea typeface="Arial"/>
                <a:cs typeface="Arial"/>
                <a:sym typeface="Arial"/>
              </a:rPr>
              <a:t>Jakie działania w świecie rzeczywistym można zaadaptować, aby wprowadzić te koncepcje CT z nisko wykwalifikowanymi dorosłymi uczestnikami zajęć?</a:t>
            </a:r>
            <a:endParaRPr sz="1400" b="0" i="1" u="none" strike="noStrike" cap="none">
              <a:solidFill>
                <a:schemeClr val="lt1"/>
              </a:solidFill>
              <a:latin typeface="Arial"/>
              <a:ea typeface="Arial"/>
              <a:cs typeface="Arial"/>
              <a:sym typeface="Arial"/>
            </a:endParaRPr>
          </a:p>
          <a:p>
            <a:pPr marL="457200" marR="0" lvl="0" indent="-273050" algn="l" rtl="0">
              <a:lnSpc>
                <a:spcPct val="100000"/>
              </a:lnSpc>
              <a:spcBef>
                <a:spcPts val="1200"/>
              </a:spcBef>
              <a:spcAft>
                <a:spcPts val="0"/>
              </a:spcAft>
              <a:buClr>
                <a:schemeClr val="lt1"/>
              </a:buClr>
              <a:buSzPts val="700"/>
              <a:buFont typeface="Arial"/>
              <a:buChar char="•"/>
            </a:pPr>
            <a:r>
              <a:rPr lang="en-US" sz="1400" b="0" i="1" u="none" strike="noStrike" cap="none">
                <a:solidFill>
                  <a:schemeClr val="lt1"/>
                </a:solidFill>
                <a:latin typeface="Arial"/>
                <a:ea typeface="Arial"/>
                <a:cs typeface="Arial"/>
                <a:sym typeface="Arial"/>
              </a:rPr>
              <a:t>W jaki sposób będziesz modelować myślenie komputacyjne we własnym nauczaniu, aby pomóc uczącym się dostrzec jego wartość?</a:t>
            </a:r>
            <a:endParaRPr sz="1400" b="0" i="1" u="none" strike="noStrike" cap="none">
              <a:solidFill>
                <a:schemeClr val="lt1"/>
              </a:solidFill>
              <a:latin typeface="Arial"/>
              <a:ea typeface="Arial"/>
              <a:cs typeface="Arial"/>
              <a:sym typeface="Arial"/>
            </a:endParaRPr>
          </a:p>
        </p:txBody>
      </p:sp>
      <p:sp>
        <p:nvSpPr>
          <p:cNvPr id="906" name="Google Shape;906;p4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53</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sp>
        <p:nvSpPr>
          <p:cNvPr id="913" name="Google Shape;913;p94"/>
          <p:cNvSpPr/>
          <p:nvPr/>
        </p:nvSpPr>
        <p:spPr>
          <a:xfrm>
            <a:off x="0" y="0"/>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14" name="Google Shape;914;p94"/>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15" name="Google Shape;915;p94"/>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SŁOWNICZEK</a:t>
            </a:r>
            <a:endParaRPr b="1">
              <a:latin typeface="Arial"/>
              <a:ea typeface="Arial"/>
              <a:cs typeface="Arial"/>
              <a:sym typeface="Arial"/>
            </a:endParaRPr>
          </a:p>
        </p:txBody>
      </p:sp>
      <p:sp>
        <p:nvSpPr>
          <p:cNvPr id="916" name="Google Shape;916;p94"/>
          <p:cNvSpPr txBox="1"/>
          <p:nvPr/>
        </p:nvSpPr>
        <p:spPr>
          <a:xfrm>
            <a:off x="688800" y="1177276"/>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Myślenie komputacyjne lub CT</a:t>
            </a:r>
            <a:r>
              <a:rPr lang="en-US" sz="1350" b="0" i="0" u="none" strike="noStrike" cap="none">
                <a:solidFill>
                  <a:srgbClr val="111111"/>
                </a:solidFill>
                <a:highlight>
                  <a:srgbClr val="F7F7F7"/>
                </a:highlight>
                <a:latin typeface="Arial"/>
                <a:ea typeface="Arial"/>
                <a:cs typeface="Arial"/>
                <a:sym typeface="Arial"/>
              </a:rPr>
              <a:t>: Rozwiązywanie problemów tak, jak zrobiłby to komputer, krok po kroku.</a:t>
            </a:r>
            <a:endParaRPr sz="1000" b="0" i="0" u="none" strike="noStrike" cap="none">
              <a:solidFill>
                <a:schemeClr val="dk1"/>
              </a:solidFill>
              <a:latin typeface="Arial"/>
              <a:ea typeface="Arial"/>
              <a:cs typeface="Arial"/>
              <a:sym typeface="Arial"/>
            </a:endParaRPr>
          </a:p>
        </p:txBody>
      </p:sp>
      <p:sp>
        <p:nvSpPr>
          <p:cNvPr id="917" name="Google Shape;917;p94"/>
          <p:cNvSpPr txBox="1"/>
          <p:nvPr/>
        </p:nvSpPr>
        <p:spPr>
          <a:xfrm>
            <a:off x="695400" y="1625598"/>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Dekompozycja:</a:t>
            </a:r>
            <a:r>
              <a:rPr lang="en-US" sz="1350" b="0" i="0" u="none" strike="noStrike" cap="none">
                <a:solidFill>
                  <a:srgbClr val="111111"/>
                </a:solidFill>
                <a:highlight>
                  <a:srgbClr val="F7F7F7"/>
                </a:highlight>
                <a:latin typeface="Arial"/>
                <a:ea typeface="Arial"/>
                <a:cs typeface="Arial"/>
                <a:sym typeface="Arial"/>
              </a:rPr>
              <a:t> Rozbijanie dużego problemu na mniejsze części.</a:t>
            </a:r>
            <a:endParaRPr sz="1000" b="0" i="0" u="none" strike="noStrike" cap="none">
              <a:solidFill>
                <a:schemeClr val="dk1"/>
              </a:solidFill>
              <a:latin typeface="Arial"/>
              <a:ea typeface="Arial"/>
              <a:cs typeface="Arial"/>
              <a:sym typeface="Arial"/>
            </a:endParaRPr>
          </a:p>
        </p:txBody>
      </p:sp>
      <p:sp>
        <p:nvSpPr>
          <p:cNvPr id="918" name="Google Shape;918;p94"/>
          <p:cNvSpPr txBox="1"/>
          <p:nvPr/>
        </p:nvSpPr>
        <p:spPr>
          <a:xfrm>
            <a:off x="695400" y="2067221"/>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Abstrahowanie: </a:t>
            </a:r>
            <a:r>
              <a:rPr lang="en-US" sz="1350" b="0" i="0" u="none" strike="noStrike" cap="none">
                <a:solidFill>
                  <a:srgbClr val="111111"/>
                </a:solidFill>
                <a:highlight>
                  <a:srgbClr val="F7F7F7"/>
                </a:highlight>
                <a:latin typeface="Arial"/>
                <a:ea typeface="Arial"/>
                <a:cs typeface="Arial"/>
                <a:sym typeface="Arial"/>
              </a:rPr>
              <a:t>Skupianie się tylko na ważnych szczegółach.</a:t>
            </a:r>
            <a:endParaRPr sz="1000" b="0" i="0" u="none" strike="noStrike" cap="none">
              <a:solidFill>
                <a:schemeClr val="dk1"/>
              </a:solidFill>
              <a:latin typeface="Arial"/>
              <a:ea typeface="Arial"/>
              <a:cs typeface="Arial"/>
              <a:sym typeface="Arial"/>
            </a:endParaRPr>
          </a:p>
        </p:txBody>
      </p:sp>
      <p:sp>
        <p:nvSpPr>
          <p:cNvPr id="919" name="Google Shape;919;p94"/>
          <p:cNvSpPr txBox="1"/>
          <p:nvPr/>
        </p:nvSpPr>
        <p:spPr>
          <a:xfrm>
            <a:off x="688800" y="252551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Rozpoznawanie wzorców: </a:t>
            </a:r>
            <a:r>
              <a:rPr lang="en-US" sz="1350" b="0" i="0" u="none" strike="noStrike" cap="none">
                <a:solidFill>
                  <a:srgbClr val="111111"/>
                </a:solidFill>
                <a:highlight>
                  <a:srgbClr val="F7F7F7"/>
                </a:highlight>
                <a:latin typeface="Arial"/>
                <a:ea typeface="Arial"/>
                <a:cs typeface="Arial"/>
                <a:sym typeface="Arial"/>
              </a:rPr>
              <a:t>Dostrzeganie trendów lub rzeczy, które się powtarzają.</a:t>
            </a:r>
            <a:endParaRPr sz="1000" b="0" i="0" u="none" strike="noStrike" cap="none">
              <a:solidFill>
                <a:schemeClr val="dk1"/>
              </a:solidFill>
              <a:latin typeface="Arial"/>
              <a:ea typeface="Arial"/>
              <a:cs typeface="Arial"/>
              <a:sym typeface="Arial"/>
            </a:endParaRPr>
          </a:p>
        </p:txBody>
      </p:sp>
      <p:sp>
        <p:nvSpPr>
          <p:cNvPr id="920" name="Google Shape;920;p94"/>
          <p:cNvSpPr txBox="1"/>
          <p:nvPr/>
        </p:nvSpPr>
        <p:spPr>
          <a:xfrm>
            <a:off x="688800" y="2911170"/>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Algorytm: </a:t>
            </a:r>
            <a:r>
              <a:rPr lang="en-US" sz="1350" b="0" i="0" u="none" strike="noStrike" cap="none">
                <a:solidFill>
                  <a:srgbClr val="111111"/>
                </a:solidFill>
                <a:highlight>
                  <a:srgbClr val="F7F7F7"/>
                </a:highlight>
                <a:latin typeface="Arial"/>
                <a:ea typeface="Arial"/>
                <a:cs typeface="Arial"/>
                <a:sym typeface="Arial"/>
              </a:rPr>
              <a:t>zestaw instrukcji dotyczących wykonania zadania.</a:t>
            </a:r>
            <a:endParaRPr sz="1000" b="0" i="0" u="none" strike="noStrike" cap="none">
              <a:solidFill>
                <a:schemeClr val="dk1"/>
              </a:solidFill>
              <a:latin typeface="Arial"/>
              <a:ea typeface="Arial"/>
              <a:cs typeface="Arial"/>
              <a:sym typeface="Arial"/>
            </a:endParaRPr>
          </a:p>
        </p:txBody>
      </p:sp>
      <p:sp>
        <p:nvSpPr>
          <p:cNvPr id="921" name="Google Shape;921;p94"/>
          <p:cNvSpPr txBox="1"/>
          <p:nvPr/>
        </p:nvSpPr>
        <p:spPr>
          <a:xfrm>
            <a:off x="688800" y="3682480"/>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1350"/>
              <a:buFont typeface="Arial"/>
              <a:buNone/>
            </a:pPr>
            <a:r>
              <a:rPr lang="en-US" sz="1350" b="1" i="0" u="none" strike="noStrike" cap="none">
                <a:solidFill>
                  <a:srgbClr val="708684"/>
                </a:solidFill>
                <a:highlight>
                  <a:srgbClr val="F7F7F7"/>
                </a:highlight>
                <a:latin typeface="Arial"/>
                <a:ea typeface="Arial"/>
                <a:cs typeface="Arial"/>
                <a:sym typeface="Arial"/>
              </a:rPr>
              <a:t>Zajęcia „unplugged” </a:t>
            </a:r>
            <a:r>
              <a:rPr lang="en-US" sz="1350" b="1" i="0" u="none" strike="noStrike" cap="none">
                <a:solidFill>
                  <a:srgbClr val="708684"/>
                </a:solidFill>
                <a:latin typeface="Arial"/>
                <a:ea typeface="Arial"/>
                <a:cs typeface="Arial"/>
                <a:sym typeface="Arial"/>
              </a:rPr>
              <a:t>bez użycia urządzeń elektronicznych</a:t>
            </a:r>
            <a:r>
              <a:rPr lang="en-US" sz="1350" b="1" i="0" u="none" strike="noStrike" cap="none">
                <a:solidFill>
                  <a:srgbClr val="708684"/>
                </a:solidFill>
                <a:highlight>
                  <a:srgbClr val="F7F7F7"/>
                </a:highlight>
                <a:latin typeface="Arial"/>
                <a:ea typeface="Arial"/>
                <a:cs typeface="Arial"/>
                <a:sym typeface="Arial"/>
              </a:rPr>
              <a:t>:</a:t>
            </a:r>
            <a:r>
              <a:rPr lang="en-US" sz="1350" b="0" i="0" u="none" strike="noStrike" cap="none">
                <a:solidFill>
                  <a:srgbClr val="111111"/>
                </a:solidFill>
                <a:highlight>
                  <a:srgbClr val="F7F7F7"/>
                </a:highlight>
                <a:latin typeface="Arial"/>
                <a:ea typeface="Arial"/>
                <a:cs typeface="Arial"/>
                <a:sym typeface="Arial"/>
              </a:rPr>
              <a:t> Nauka CT bez ekranów za pomocą gier, łamigłówek itp.</a:t>
            </a:r>
            <a:endParaRPr sz="1000" b="0" i="0" u="none" strike="noStrike" cap="none">
              <a:solidFill>
                <a:schemeClr val="dk1"/>
              </a:solidFill>
              <a:latin typeface="Arial"/>
              <a:ea typeface="Arial"/>
              <a:cs typeface="Arial"/>
              <a:sym typeface="Arial"/>
            </a:endParaRPr>
          </a:p>
        </p:txBody>
      </p:sp>
      <p:sp>
        <p:nvSpPr>
          <p:cNvPr id="922" name="Google Shape;922;p94"/>
          <p:cNvSpPr txBox="1"/>
          <p:nvPr/>
        </p:nvSpPr>
        <p:spPr>
          <a:xfrm>
            <a:off x="688800" y="406813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Debugging: </a:t>
            </a:r>
            <a:r>
              <a:rPr lang="en-US" sz="1350" b="0" i="0" u="none" strike="noStrike" cap="none">
                <a:solidFill>
                  <a:srgbClr val="111111"/>
                </a:solidFill>
                <a:highlight>
                  <a:srgbClr val="F7F7F7"/>
                </a:highlight>
                <a:latin typeface="Arial"/>
                <a:ea typeface="Arial"/>
                <a:cs typeface="Arial"/>
                <a:sym typeface="Arial"/>
              </a:rPr>
              <a:t>Znajdowanie i naprawianie błędów w procesie.</a:t>
            </a:r>
            <a:endParaRPr sz="1000" b="0" i="0" u="none" strike="noStrike" cap="none">
              <a:solidFill>
                <a:schemeClr val="dk1"/>
              </a:solidFill>
              <a:latin typeface="Arial"/>
              <a:ea typeface="Arial"/>
              <a:cs typeface="Arial"/>
              <a:sym typeface="Arial"/>
            </a:endParaRPr>
          </a:p>
        </p:txBody>
      </p:sp>
      <p:sp>
        <p:nvSpPr>
          <p:cNvPr id="923" name="Google Shape;923;p94"/>
          <p:cNvSpPr txBox="1"/>
          <p:nvPr/>
        </p:nvSpPr>
        <p:spPr>
          <a:xfrm>
            <a:off x="688800" y="4453790"/>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Umiejętności miękkie: </a:t>
            </a:r>
            <a:r>
              <a:rPr lang="en-US" sz="1350" b="0" i="0" u="none" strike="noStrike" cap="none">
                <a:solidFill>
                  <a:srgbClr val="111111"/>
                </a:solidFill>
                <a:highlight>
                  <a:srgbClr val="F7F7F7"/>
                </a:highlight>
                <a:latin typeface="Arial"/>
                <a:ea typeface="Arial"/>
                <a:cs typeface="Arial"/>
                <a:sym typeface="Arial"/>
              </a:rPr>
              <a:t>Umiejętności nietechniczne, które pomagają ludziom dobrze współpracować z innymi i dostosowywać się do wyzwań.</a:t>
            </a:r>
            <a:endParaRPr sz="1000" b="0" i="0" u="none" strike="noStrike" cap="none">
              <a:solidFill>
                <a:schemeClr val="dk1"/>
              </a:solidFill>
              <a:latin typeface="Arial"/>
              <a:ea typeface="Arial"/>
              <a:cs typeface="Arial"/>
              <a:sym typeface="Arial"/>
            </a:endParaRPr>
          </a:p>
        </p:txBody>
      </p:sp>
      <p:sp>
        <p:nvSpPr>
          <p:cNvPr id="924" name="Google Shape;924;p94"/>
          <p:cNvSpPr txBox="1"/>
          <p:nvPr/>
        </p:nvSpPr>
        <p:spPr>
          <a:xfrm>
            <a:off x="688800" y="4970518"/>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Grywalizacja: </a:t>
            </a:r>
            <a:r>
              <a:rPr lang="en-US" sz="1350" b="0" i="0" u="none" strike="noStrike" cap="none">
                <a:solidFill>
                  <a:srgbClr val="111111"/>
                </a:solidFill>
                <a:highlight>
                  <a:srgbClr val="F7F7F7"/>
                </a:highlight>
                <a:latin typeface="Arial"/>
                <a:ea typeface="Arial"/>
                <a:cs typeface="Arial"/>
                <a:sym typeface="Arial"/>
              </a:rPr>
              <a:t>Wykorzystanie elementów gry (takich jak punkty lub wyzwania) w nauce.</a:t>
            </a:r>
            <a:endParaRPr sz="1000" b="0" i="0" u="none" strike="noStrike" cap="none">
              <a:solidFill>
                <a:schemeClr val="dk1"/>
              </a:solidFill>
              <a:latin typeface="Arial"/>
              <a:ea typeface="Arial"/>
              <a:cs typeface="Arial"/>
              <a:sym typeface="Arial"/>
            </a:endParaRPr>
          </a:p>
        </p:txBody>
      </p:sp>
      <p:sp>
        <p:nvSpPr>
          <p:cNvPr id="925" name="Google Shape;925;p94"/>
          <p:cNvSpPr txBox="1"/>
          <p:nvPr/>
        </p:nvSpPr>
        <p:spPr>
          <a:xfrm>
            <a:off x="695400" y="5294518"/>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Umiejętności cyfrowe: </a:t>
            </a:r>
            <a:r>
              <a:rPr lang="en-US" sz="1350" b="0" i="0" u="none" strike="noStrike" cap="none">
                <a:solidFill>
                  <a:srgbClr val="111111"/>
                </a:solidFill>
                <a:highlight>
                  <a:srgbClr val="F7F7F7"/>
                </a:highlight>
                <a:latin typeface="Arial"/>
                <a:ea typeface="Arial"/>
                <a:cs typeface="Arial"/>
                <a:sym typeface="Arial"/>
              </a:rPr>
              <a:t>Wiedza o tym, jak bezpiecznie i skutecznie korzystać z narzędzi cyfrowych.</a:t>
            </a:r>
            <a:endParaRPr sz="1000" b="0" i="0" u="none" strike="noStrike" cap="none">
              <a:solidFill>
                <a:schemeClr val="dk1"/>
              </a:solidFill>
              <a:latin typeface="Arial"/>
              <a:ea typeface="Arial"/>
              <a:cs typeface="Arial"/>
              <a:sym typeface="Arial"/>
            </a:endParaRPr>
          </a:p>
        </p:txBody>
      </p:sp>
      <p:sp>
        <p:nvSpPr>
          <p:cNvPr id="926" name="Google Shape;926;p94"/>
          <p:cNvSpPr txBox="1"/>
          <p:nvPr/>
        </p:nvSpPr>
        <p:spPr>
          <a:xfrm>
            <a:off x="695400" y="5661590"/>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Integracja:</a:t>
            </a:r>
            <a:r>
              <a:rPr lang="en-US" sz="1350" b="0" i="0" u="none" strike="noStrike" cap="none">
                <a:solidFill>
                  <a:srgbClr val="111111"/>
                </a:solidFill>
                <a:highlight>
                  <a:srgbClr val="F7F7F7"/>
                </a:highlight>
                <a:latin typeface="Arial"/>
                <a:ea typeface="Arial"/>
                <a:cs typeface="Arial"/>
                <a:sym typeface="Arial"/>
              </a:rPr>
              <a:t> Dostęp do nauki dla każdego, bez względu na pochodzenie.</a:t>
            </a:r>
            <a:endParaRPr sz="1000" b="0" i="0" u="none" strike="noStrike" cap="none">
              <a:solidFill>
                <a:schemeClr val="dk1"/>
              </a:solidFill>
              <a:latin typeface="Arial"/>
              <a:ea typeface="Arial"/>
              <a:cs typeface="Arial"/>
              <a:sym typeface="Arial"/>
            </a:endParaRPr>
          </a:p>
        </p:txBody>
      </p:sp>
      <p:sp>
        <p:nvSpPr>
          <p:cNvPr id="927" name="Google Shape;927;p94"/>
          <p:cNvSpPr txBox="1"/>
          <p:nvPr/>
        </p:nvSpPr>
        <p:spPr>
          <a:xfrm>
            <a:off x="695400" y="6057042"/>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Scaffolding: </a:t>
            </a:r>
            <a:r>
              <a:rPr lang="en-US" sz="1350" b="0" i="0" u="none" strike="noStrike" cap="none">
                <a:solidFill>
                  <a:srgbClr val="111111"/>
                </a:solidFill>
                <a:highlight>
                  <a:srgbClr val="F7F7F7"/>
                </a:highlight>
                <a:latin typeface="Arial"/>
                <a:ea typeface="Arial"/>
                <a:cs typeface="Arial"/>
                <a:sym typeface="Arial"/>
              </a:rPr>
              <a:t>Wspieranie uczestników krok po kroku, aby mogli stopniowo robić więcej samodzielnie.</a:t>
            </a:r>
            <a:endParaRPr sz="1000" b="0" i="0" u="none" strike="noStrike" cap="none">
              <a:solidFill>
                <a:schemeClr val="dk1"/>
              </a:solidFill>
              <a:latin typeface="Arial"/>
              <a:ea typeface="Arial"/>
              <a:cs typeface="Arial"/>
              <a:sym typeface="Arial"/>
            </a:endParaRPr>
          </a:p>
        </p:txBody>
      </p:sp>
      <p:sp>
        <p:nvSpPr>
          <p:cNvPr id="928" name="Google Shape;928;p94"/>
          <p:cNvSpPr txBox="1"/>
          <p:nvPr/>
        </p:nvSpPr>
        <p:spPr>
          <a:xfrm>
            <a:off x="688800" y="329682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Iteracja:</a:t>
            </a:r>
            <a:r>
              <a:rPr lang="en-US" sz="1350" b="0" i="0" u="none" strike="noStrike" cap="none">
                <a:solidFill>
                  <a:srgbClr val="111111"/>
                </a:solidFill>
                <a:highlight>
                  <a:srgbClr val="F7F7F7"/>
                </a:highlight>
                <a:latin typeface="Arial"/>
                <a:ea typeface="Arial"/>
                <a:cs typeface="Arial"/>
                <a:sym typeface="Arial"/>
              </a:rPr>
              <a:t> Powtarzanie procesu w celu jego ulepszenia.</a:t>
            </a:r>
            <a:endParaRPr sz="1000" b="0" i="0" u="none" strike="noStrike" cap="none">
              <a:solidFill>
                <a:schemeClr val="dk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Shape 932"/>
        <p:cNvGrpSpPr/>
        <p:nvPr/>
      </p:nvGrpSpPr>
      <p:grpSpPr>
        <a:xfrm>
          <a:off x="0" y="0"/>
          <a:ext cx="0" cy="0"/>
          <a:chOff x="0" y="0"/>
          <a:chExt cx="0" cy="0"/>
        </a:xfrm>
      </p:grpSpPr>
      <p:sp>
        <p:nvSpPr>
          <p:cNvPr id="933" name="Google Shape;933;p95"/>
          <p:cNvSpPr txBox="1">
            <a:spLocks noGrp="1"/>
          </p:cNvSpPr>
          <p:nvPr>
            <p:ph type="body" idx="1"/>
          </p:nvPr>
        </p:nvSpPr>
        <p:spPr>
          <a:xfrm>
            <a:off x="826154" y="1290039"/>
            <a:ext cx="10539692" cy="4879618"/>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chemeClr val="dk2"/>
              </a:buClr>
              <a:buSzPts val="1680"/>
              <a:buNone/>
            </a:pPr>
            <a:r>
              <a:rPr lang="en-US" sz="1400" b="0">
                <a:latin typeface="Arial"/>
                <a:ea typeface="Arial"/>
                <a:cs typeface="Arial"/>
                <a:sym typeface="Arial"/>
              </a:rPr>
              <a:t>Aho, A. V. (2011). Computation and computational thinking. Ubiquity, 2011(January), 1–1. </a:t>
            </a:r>
            <a:r>
              <a:rPr lang="en-US" sz="1400" b="0" u="sng">
                <a:solidFill>
                  <a:schemeClr val="hlink"/>
                </a:solidFill>
                <a:latin typeface="Arial"/>
                <a:ea typeface="Arial"/>
                <a:cs typeface="Arial"/>
                <a:sym typeface="Arial"/>
                <a:hlinkClick r:id="rId3"/>
              </a:rPr>
              <a:t>https://dl.acm.org/doi/10.1145/1922681.1922682</a:t>
            </a:r>
            <a:endParaRPr sz="1400" b="0">
              <a:latin typeface="Arial"/>
              <a:ea typeface="Arial"/>
              <a:cs typeface="Arial"/>
              <a:sym typeface="Arial"/>
            </a:endParaRPr>
          </a:p>
          <a:p>
            <a:pPr marL="0" lvl="0" indent="0" algn="just" rtl="0">
              <a:lnSpc>
                <a:spcPct val="100000"/>
              </a:lnSpc>
              <a:spcBef>
                <a:spcPts val="1200"/>
              </a:spcBef>
              <a:spcAft>
                <a:spcPts val="0"/>
              </a:spcAft>
              <a:buClr>
                <a:schemeClr val="dk2"/>
              </a:buClr>
              <a:buSzPts val="1680"/>
              <a:buNone/>
            </a:pPr>
            <a:r>
              <a:rPr lang="en-US" sz="1400" b="0">
                <a:latin typeface="Arial"/>
                <a:ea typeface="Arial"/>
                <a:cs typeface="Arial"/>
                <a:sym typeface="Arial"/>
              </a:rPr>
              <a:t>Tedre, M., &amp; Denning, P. J. (2016). The long quest for computational thinking. In Proceedings of the 16th Koli Calling Conference on Computing Education Research (pp. 120–129). ACM. </a:t>
            </a:r>
            <a:r>
              <a:rPr lang="en-US" sz="1400" b="0" u="sng">
                <a:solidFill>
                  <a:schemeClr val="hlink"/>
                </a:solidFill>
                <a:latin typeface="Arial"/>
                <a:ea typeface="Arial"/>
                <a:cs typeface="Arial"/>
                <a:sym typeface="Arial"/>
                <a:hlinkClick r:id="rId4"/>
              </a:rPr>
              <a:t>https://dl.acm.org/doi/10.1145/2999541.2999542</a:t>
            </a:r>
            <a:r>
              <a:rPr lang="en-US" sz="1400" b="0">
                <a:latin typeface="Arial"/>
                <a:ea typeface="Arial"/>
                <a:cs typeface="Arial"/>
                <a:sym typeface="Arial"/>
              </a:rPr>
              <a:t>   </a:t>
            </a:r>
            <a:endParaRPr/>
          </a:p>
          <a:p>
            <a:pPr marL="0" lvl="0" indent="0" algn="just" rtl="0">
              <a:lnSpc>
                <a:spcPct val="100000"/>
              </a:lnSpc>
              <a:spcBef>
                <a:spcPts val="1200"/>
              </a:spcBef>
              <a:spcAft>
                <a:spcPts val="0"/>
              </a:spcAft>
              <a:buClr>
                <a:schemeClr val="dk2"/>
              </a:buClr>
              <a:buSzPts val="1680"/>
              <a:buNone/>
            </a:pPr>
            <a:r>
              <a:rPr lang="en-US" sz="1400" b="0">
                <a:latin typeface="Arial"/>
                <a:ea typeface="Arial"/>
                <a:cs typeface="Arial"/>
                <a:sym typeface="Arial"/>
              </a:rPr>
              <a:t>Wing, J. M. (2008). Computational thinking and thinking about computing. Philosophical Transactions of the Royal Society A: Mathematical, Physical and Engineering Sciences, 366(1881), 3717–3725. </a:t>
            </a:r>
            <a:r>
              <a:rPr lang="en-US" sz="1400" b="0" u="sng">
                <a:solidFill>
                  <a:schemeClr val="hlink"/>
                </a:solidFill>
                <a:latin typeface="Arial"/>
                <a:ea typeface="Arial"/>
                <a:cs typeface="Arial"/>
                <a:sym typeface="Arial"/>
                <a:hlinkClick r:id="rId5"/>
              </a:rPr>
              <a:t>http://denninginstitute.com/pjd/PUBS/long-quest-ct.pdf</a:t>
            </a:r>
            <a:endParaRPr sz="1400" b="0">
              <a:latin typeface="Arial"/>
              <a:ea typeface="Arial"/>
              <a:cs typeface="Arial"/>
              <a:sym typeface="Arial"/>
            </a:endParaRPr>
          </a:p>
          <a:p>
            <a:pPr marL="0" lvl="0" indent="0" algn="just" rtl="0">
              <a:lnSpc>
                <a:spcPct val="100000"/>
              </a:lnSpc>
              <a:spcBef>
                <a:spcPts val="1200"/>
              </a:spcBef>
              <a:spcAft>
                <a:spcPts val="0"/>
              </a:spcAft>
              <a:buClr>
                <a:schemeClr val="dk2"/>
              </a:buClr>
              <a:buSzPts val="1680"/>
              <a:buNone/>
            </a:pPr>
            <a:r>
              <a:rPr lang="en-US" sz="1400" b="0">
                <a:latin typeface="Arial"/>
                <a:ea typeface="Arial"/>
                <a:cs typeface="Arial"/>
                <a:sym typeface="Arial"/>
              </a:rPr>
              <a:t>Smart City Consortium. (n.d.). Case studies. Logistics and Supply Chain MultiTech R&amp;D Centre. </a:t>
            </a:r>
            <a:r>
              <a:rPr lang="en-US" sz="1400" b="0" u="sng">
                <a:solidFill>
                  <a:schemeClr val="hlink"/>
                </a:solidFill>
                <a:latin typeface="Arial"/>
                <a:ea typeface="Arial"/>
                <a:cs typeface="Arial"/>
                <a:sym typeface="Arial"/>
                <a:hlinkClick r:id="rId6"/>
              </a:rPr>
              <a:t>https://www.lscm.hk/eng/channel.php?channel=case-stcs</a:t>
            </a:r>
            <a:r>
              <a:rPr lang="en-US" sz="1400" b="0">
                <a:latin typeface="Arial"/>
                <a:ea typeface="Arial"/>
                <a:cs typeface="Arial"/>
                <a:sym typeface="Arial"/>
              </a:rPr>
              <a:t> </a:t>
            </a:r>
            <a:endParaRPr/>
          </a:p>
          <a:p>
            <a:pPr marL="0" lvl="0" indent="0" algn="just" rtl="0">
              <a:lnSpc>
                <a:spcPct val="100000"/>
              </a:lnSpc>
              <a:spcBef>
                <a:spcPts val="1200"/>
              </a:spcBef>
              <a:spcAft>
                <a:spcPts val="0"/>
              </a:spcAft>
              <a:buClr>
                <a:schemeClr val="dk2"/>
              </a:buClr>
              <a:buSzPts val="1680"/>
              <a:buNone/>
            </a:pPr>
            <a:r>
              <a:rPr lang="en-US" sz="1400" b="0">
                <a:latin typeface="Arial"/>
                <a:ea typeface="Arial"/>
                <a:cs typeface="Arial"/>
                <a:sym typeface="Arial"/>
              </a:rPr>
              <a:t>Smart City Blueprint for Hong Kong. (n.d.). Smart City initiatives. </a:t>
            </a:r>
            <a:r>
              <a:rPr lang="en-US" sz="1400" b="0" u="sng">
                <a:solidFill>
                  <a:schemeClr val="hlink"/>
                </a:solidFill>
                <a:latin typeface="Arial"/>
                <a:ea typeface="Arial"/>
                <a:cs typeface="Arial"/>
                <a:sym typeface="Arial"/>
                <a:hlinkClick r:id="rId7"/>
              </a:rPr>
              <a:t>https://www.smartcity.gov.hk/</a:t>
            </a:r>
            <a:r>
              <a:rPr lang="en-US" sz="1400" b="0">
                <a:latin typeface="Arial"/>
                <a:ea typeface="Arial"/>
                <a:cs typeface="Arial"/>
                <a:sym typeface="Arial"/>
              </a:rPr>
              <a:t> </a:t>
            </a:r>
            <a:endParaRPr/>
          </a:p>
          <a:p>
            <a:pPr marL="0" lvl="0" indent="0" algn="just" rtl="0">
              <a:lnSpc>
                <a:spcPct val="100000"/>
              </a:lnSpc>
              <a:spcBef>
                <a:spcPts val="1200"/>
              </a:spcBef>
              <a:spcAft>
                <a:spcPts val="0"/>
              </a:spcAft>
              <a:buClr>
                <a:schemeClr val="dk2"/>
              </a:buClr>
              <a:buSzPts val="1680"/>
              <a:buNone/>
            </a:pPr>
            <a:r>
              <a:rPr lang="en-US" sz="1400" b="0">
                <a:latin typeface="Arial"/>
                <a:ea typeface="Arial"/>
                <a:cs typeface="Arial"/>
                <a:sym typeface="Arial"/>
              </a:rPr>
              <a:t>Grover, S., &amp; Pea, R. (2013). Computational thinking in K–12: A review of the state of the field. Educational Researcher, 42(1), 38–43. </a:t>
            </a:r>
            <a:r>
              <a:rPr lang="en-US" sz="1400" b="0" u="sng">
                <a:solidFill>
                  <a:schemeClr val="hlink"/>
                </a:solidFill>
                <a:latin typeface="Arial"/>
                <a:ea typeface="Arial"/>
                <a:cs typeface="Arial"/>
                <a:sym typeface="Arial"/>
                <a:hlinkClick r:id="rId8"/>
              </a:rPr>
              <a:t>https://journals.sagepub.com/doi/10.3102/0013189X12463051</a:t>
            </a:r>
            <a:r>
              <a:rPr lang="en-US" sz="1400" b="0">
                <a:latin typeface="Arial"/>
                <a:ea typeface="Arial"/>
                <a:cs typeface="Arial"/>
                <a:sym typeface="Arial"/>
              </a:rPr>
              <a:t> </a:t>
            </a:r>
            <a:endParaRPr/>
          </a:p>
          <a:p>
            <a:pPr marL="0" lvl="0" indent="0" algn="just" rtl="0">
              <a:lnSpc>
                <a:spcPct val="100000"/>
              </a:lnSpc>
              <a:spcBef>
                <a:spcPts val="1200"/>
              </a:spcBef>
              <a:spcAft>
                <a:spcPts val="0"/>
              </a:spcAft>
              <a:buClr>
                <a:schemeClr val="dk2"/>
              </a:buClr>
              <a:buSzPts val="1680"/>
              <a:buNone/>
            </a:pPr>
            <a:r>
              <a:rPr lang="en-US" sz="1400" b="0">
                <a:latin typeface="Arial"/>
                <a:ea typeface="Arial"/>
                <a:cs typeface="Arial"/>
                <a:sym typeface="Arial"/>
              </a:rPr>
              <a:t>Bocconi, S., Chioccariello, A., Dettori, G., &amp; Kampylis, P. (2016). Developing computational thinking in compulsory education: Implications for policy and practice. Joint Research Centre – European Commission. </a:t>
            </a:r>
            <a:r>
              <a:rPr lang="en-US" sz="1400" b="0" u="sng">
                <a:solidFill>
                  <a:schemeClr val="hlink"/>
                </a:solidFill>
                <a:latin typeface="Arial"/>
                <a:ea typeface="Arial"/>
                <a:cs typeface="Arial"/>
                <a:sym typeface="Arial"/>
                <a:hlinkClick r:id="rId9"/>
              </a:rPr>
              <a:t>https://op.europa.eu/en/publication-detail/-/publication/093eadcc-c820-11e6-a6db-01aa75ed71a1/language-en</a:t>
            </a:r>
            <a:r>
              <a:rPr lang="en-US" sz="1400" b="0">
                <a:latin typeface="Arial"/>
                <a:ea typeface="Arial"/>
                <a:cs typeface="Arial"/>
                <a:sym typeface="Arial"/>
              </a:rPr>
              <a:t> </a:t>
            </a:r>
            <a:endParaRPr/>
          </a:p>
          <a:p>
            <a:pPr marL="0" lvl="0" indent="0" algn="just" rtl="0">
              <a:lnSpc>
                <a:spcPct val="100000"/>
              </a:lnSpc>
              <a:spcBef>
                <a:spcPts val="1200"/>
              </a:spcBef>
              <a:spcAft>
                <a:spcPts val="0"/>
              </a:spcAft>
              <a:buClr>
                <a:schemeClr val="dk2"/>
              </a:buClr>
              <a:buSzPts val="1680"/>
              <a:buNone/>
            </a:pPr>
            <a:r>
              <a:rPr lang="en-US" sz="1400" b="0">
                <a:latin typeface="Arial"/>
                <a:ea typeface="Arial"/>
                <a:cs typeface="Arial"/>
                <a:sym typeface="Arial"/>
              </a:rPr>
              <a:t>European Commission. (2021). Digital Education Action Plan 2021–2027: Resetting education and training for the digital age. </a:t>
            </a:r>
            <a:r>
              <a:rPr lang="en-US" sz="1400" b="0" u="sng">
                <a:solidFill>
                  <a:schemeClr val="hlink"/>
                </a:solidFill>
                <a:latin typeface="Arial"/>
                <a:ea typeface="Arial"/>
                <a:cs typeface="Arial"/>
                <a:sym typeface="Arial"/>
                <a:hlinkClick r:id="rId10"/>
              </a:rPr>
              <a:t>https://education.ec.europa.eu/focus-topics/digital/digital-education-action-plan</a:t>
            </a:r>
            <a:r>
              <a:rPr lang="en-US" sz="1400" b="0">
                <a:latin typeface="Arial"/>
                <a:ea typeface="Arial"/>
                <a:cs typeface="Arial"/>
                <a:sym typeface="Arial"/>
              </a:rPr>
              <a:t> </a:t>
            </a:r>
            <a:endParaRPr/>
          </a:p>
          <a:p>
            <a:pPr marL="0" lvl="0" indent="0" algn="just" rtl="0">
              <a:lnSpc>
                <a:spcPct val="100000"/>
              </a:lnSpc>
              <a:spcBef>
                <a:spcPts val="1200"/>
              </a:spcBef>
              <a:spcAft>
                <a:spcPts val="1200"/>
              </a:spcAft>
              <a:buClr>
                <a:schemeClr val="dk2"/>
              </a:buClr>
              <a:buSzPts val="1680"/>
              <a:buNone/>
            </a:pPr>
            <a:r>
              <a:rPr lang="en-US" sz="1400" b="0">
                <a:latin typeface="Arial"/>
                <a:ea typeface="Arial"/>
                <a:cs typeface="Arial"/>
                <a:sym typeface="Arial"/>
              </a:rPr>
              <a:t>Computational Thinking. Resources and strategies for teaching computational thinking. </a:t>
            </a:r>
            <a:r>
              <a:rPr lang="en-US" sz="1400" b="0" u="sng">
                <a:solidFill>
                  <a:schemeClr val="hlink"/>
                </a:solidFill>
                <a:latin typeface="Arial"/>
                <a:ea typeface="Arial"/>
                <a:cs typeface="Arial"/>
                <a:sym typeface="Arial"/>
                <a:hlinkClick r:id="rId11"/>
              </a:rPr>
              <a:t>https://computationalthinking.org/</a:t>
            </a:r>
            <a:r>
              <a:rPr lang="en-US" sz="1400" b="0">
                <a:latin typeface="Arial"/>
                <a:ea typeface="Arial"/>
                <a:cs typeface="Arial"/>
                <a:sym typeface="Arial"/>
              </a:rPr>
              <a:t> </a:t>
            </a:r>
            <a:endParaRPr sz="1400" b="0">
              <a:latin typeface="Arial"/>
              <a:ea typeface="Arial"/>
              <a:cs typeface="Arial"/>
              <a:sym typeface="Arial"/>
            </a:endParaRPr>
          </a:p>
        </p:txBody>
      </p:sp>
      <p:sp>
        <p:nvSpPr>
          <p:cNvPr id="934" name="Google Shape;934;p95"/>
          <p:cNvSpPr txBox="1">
            <a:spLocks noGrp="1"/>
          </p:cNvSpPr>
          <p:nvPr>
            <p:ph type="title"/>
          </p:nvPr>
        </p:nvSpPr>
        <p:spPr>
          <a:xfrm>
            <a:off x="826154" y="453111"/>
            <a:ext cx="5011885" cy="6708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2"/>
              </a:buClr>
              <a:buSzPts val="2800"/>
              <a:buFont typeface="Sorts Mill Goudy"/>
              <a:buNone/>
            </a:pPr>
            <a:r>
              <a:rPr lang="en-US" sz="2800" b="1">
                <a:solidFill>
                  <a:schemeClr val="dk2"/>
                </a:solidFill>
                <a:latin typeface="Arial"/>
                <a:ea typeface="Arial"/>
                <a:cs typeface="Arial"/>
                <a:sym typeface="Arial"/>
              </a:rPr>
              <a:t>Bibliografia</a:t>
            </a:r>
            <a:endParaRPr b="1">
              <a:solidFill>
                <a:schemeClr val="dk2"/>
              </a:solidFill>
              <a:latin typeface="Arial"/>
              <a:ea typeface="Arial"/>
              <a:cs typeface="Arial"/>
              <a:sym typeface="Arial"/>
            </a:endParaRPr>
          </a:p>
        </p:txBody>
      </p:sp>
      <p:sp>
        <p:nvSpPr>
          <p:cNvPr id="935" name="Google Shape;935;p9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55</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show="0">
  <p:cSld>
    <p:spTree>
      <p:nvGrpSpPr>
        <p:cNvPr id="1" name="Shape 939"/>
        <p:cNvGrpSpPr/>
        <p:nvPr/>
      </p:nvGrpSpPr>
      <p:grpSpPr>
        <a:xfrm>
          <a:off x="0" y="0"/>
          <a:ext cx="0" cy="0"/>
          <a:chOff x="0" y="0"/>
          <a:chExt cx="0" cy="0"/>
        </a:xfrm>
      </p:grpSpPr>
      <p:sp>
        <p:nvSpPr>
          <p:cNvPr id="940" name="Google Shape;940;p96"/>
          <p:cNvSpPr txBox="1">
            <a:spLocks noGrp="1"/>
          </p:cNvSpPr>
          <p:nvPr>
            <p:ph type="title"/>
          </p:nvPr>
        </p:nvSpPr>
        <p:spPr>
          <a:xfrm>
            <a:off x="8878602" y="806492"/>
            <a:ext cx="2756115" cy="58609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2"/>
              </a:buClr>
              <a:buSzPts val="2800"/>
              <a:buFont typeface="Sorts Mill Goudy"/>
              <a:buNone/>
            </a:pPr>
            <a:r>
              <a:rPr lang="en-US" b="1">
                <a:latin typeface="Arial"/>
                <a:ea typeface="Arial"/>
                <a:cs typeface="Arial"/>
                <a:sym typeface="Arial"/>
              </a:rPr>
              <a:t>Ćwiczenie 4 – </a:t>
            </a:r>
            <a:br>
              <a:rPr lang="en-US" b="1">
                <a:latin typeface="Arial"/>
                <a:ea typeface="Arial"/>
                <a:cs typeface="Arial"/>
                <a:sym typeface="Arial"/>
              </a:rPr>
            </a:br>
            <a:r>
              <a:rPr lang="en-US" b="1">
                <a:latin typeface="Arial"/>
                <a:ea typeface="Arial"/>
                <a:cs typeface="Arial"/>
                <a:sym typeface="Arial"/>
              </a:rPr>
              <a:t>Budowanie algorytmu</a:t>
            </a:r>
            <a:endParaRPr sz="1200" b="1">
              <a:latin typeface="Arial"/>
              <a:ea typeface="Arial"/>
              <a:cs typeface="Arial"/>
              <a:sym typeface="Arial"/>
            </a:endParaRPr>
          </a:p>
        </p:txBody>
      </p:sp>
      <p:sp>
        <p:nvSpPr>
          <p:cNvPr id="941" name="Google Shape;941;p96"/>
          <p:cNvSpPr txBox="1">
            <a:spLocks noGrp="1"/>
          </p:cNvSpPr>
          <p:nvPr>
            <p:ph type="body" idx="1"/>
          </p:nvPr>
        </p:nvSpPr>
        <p:spPr>
          <a:xfrm>
            <a:off x="8740149" y="1607965"/>
            <a:ext cx="3315675" cy="4645598"/>
          </a:xfrm>
          <a:prstGeom prst="rect">
            <a:avLst/>
          </a:prstGeom>
          <a:noFill/>
          <a:ln>
            <a:noFill/>
          </a:ln>
        </p:spPr>
        <p:txBody>
          <a:bodyPr spcFirstLastPara="1" wrap="square" lIns="91425" tIns="45700" rIns="91425" bIns="45700" anchor="t" anchorCtr="0">
            <a:noAutofit/>
          </a:bodyPr>
          <a:lstStyle/>
          <a:p>
            <a:pPr marL="457200" lvl="0" indent="-293243" algn="l" rtl="0">
              <a:lnSpc>
                <a:spcPct val="100000"/>
              </a:lnSpc>
              <a:spcBef>
                <a:spcPts val="1000"/>
              </a:spcBef>
              <a:spcAft>
                <a:spcPts val="0"/>
              </a:spcAft>
              <a:buSzPts val="1018"/>
              <a:buAutoNum type="arabicPeriod"/>
            </a:pPr>
            <a:r>
              <a:rPr lang="en-US" sz="1100">
                <a:solidFill>
                  <a:srgbClr val="111111"/>
                </a:solidFill>
                <a:highlight>
                  <a:srgbClr val="F7F7F7"/>
                </a:highlight>
                <a:latin typeface="Arial"/>
                <a:ea typeface="Arial"/>
                <a:cs typeface="Arial"/>
                <a:sym typeface="Arial"/>
              </a:rPr>
              <a:t>Początek</a:t>
            </a:r>
            <a:endParaRPr sz="1100">
              <a:solidFill>
                <a:srgbClr val="111111"/>
              </a:solidFill>
              <a:highlight>
                <a:srgbClr val="F7F7F7"/>
              </a:highlight>
              <a:latin typeface="Arial"/>
              <a:ea typeface="Arial"/>
              <a:cs typeface="Arial"/>
              <a:sym typeface="Arial"/>
            </a:endParaRPr>
          </a:p>
          <a:p>
            <a:pPr marL="457200" lvl="0" indent="-293243" algn="l" rtl="0">
              <a:lnSpc>
                <a:spcPct val="100000"/>
              </a:lnSpc>
              <a:spcBef>
                <a:spcPts val="1000"/>
              </a:spcBef>
              <a:spcAft>
                <a:spcPts val="0"/>
              </a:spcAft>
              <a:buSzPts val="1018"/>
              <a:buAutoNum type="arabicPeriod"/>
            </a:pPr>
            <a:r>
              <a:rPr lang="en-US" sz="1100">
                <a:solidFill>
                  <a:srgbClr val="111111"/>
                </a:solidFill>
                <a:highlight>
                  <a:srgbClr val="F7F7F7"/>
                </a:highlight>
                <a:latin typeface="Arial"/>
                <a:ea typeface="Arial"/>
                <a:cs typeface="Arial"/>
                <a:sym typeface="Arial"/>
              </a:rPr>
              <a:t>Wybierz składniki: Chleb, masło, szynka, ser, sałata.</a:t>
            </a:r>
            <a:endParaRPr sz="1100">
              <a:solidFill>
                <a:srgbClr val="111111"/>
              </a:solidFill>
              <a:highlight>
                <a:srgbClr val="F7F7F7"/>
              </a:highlight>
              <a:latin typeface="Arial"/>
              <a:ea typeface="Arial"/>
              <a:cs typeface="Arial"/>
              <a:sym typeface="Arial"/>
            </a:endParaRPr>
          </a:p>
          <a:p>
            <a:pPr marL="457200" lvl="0" indent="-293243" algn="l" rtl="0">
              <a:lnSpc>
                <a:spcPct val="100000"/>
              </a:lnSpc>
              <a:spcBef>
                <a:spcPts val="1000"/>
              </a:spcBef>
              <a:spcAft>
                <a:spcPts val="0"/>
              </a:spcAft>
              <a:buSzPts val="1018"/>
              <a:buAutoNum type="arabicPeriod"/>
            </a:pPr>
            <a:r>
              <a:rPr lang="en-US" sz="1100">
                <a:solidFill>
                  <a:srgbClr val="111111"/>
                </a:solidFill>
                <a:highlight>
                  <a:srgbClr val="F7F7F7"/>
                </a:highlight>
                <a:latin typeface="Arial"/>
                <a:ea typeface="Arial"/>
                <a:cs typeface="Arial"/>
                <a:sym typeface="Arial"/>
              </a:rPr>
              <a:t>Pokrój chleb: Weź dwie kromki chleba.</a:t>
            </a:r>
            <a:endParaRPr sz="1100">
              <a:solidFill>
                <a:srgbClr val="111111"/>
              </a:solidFill>
              <a:highlight>
                <a:srgbClr val="F7F7F7"/>
              </a:highlight>
              <a:latin typeface="Arial"/>
              <a:ea typeface="Arial"/>
              <a:cs typeface="Arial"/>
              <a:sym typeface="Arial"/>
            </a:endParaRPr>
          </a:p>
          <a:p>
            <a:pPr marL="457200" lvl="0" indent="-293243" algn="l" rtl="0">
              <a:lnSpc>
                <a:spcPct val="100000"/>
              </a:lnSpc>
              <a:spcBef>
                <a:spcPts val="1000"/>
              </a:spcBef>
              <a:spcAft>
                <a:spcPts val="0"/>
              </a:spcAft>
              <a:buSzPts val="1018"/>
              <a:buAutoNum type="arabicPeriod"/>
            </a:pPr>
            <a:r>
              <a:rPr lang="en-US" sz="1100">
                <a:solidFill>
                  <a:srgbClr val="111111"/>
                </a:solidFill>
                <a:highlight>
                  <a:srgbClr val="F7F7F7"/>
                </a:highlight>
                <a:latin typeface="Arial"/>
                <a:ea typeface="Arial"/>
                <a:cs typeface="Arial"/>
                <a:sym typeface="Arial"/>
              </a:rPr>
              <a:t>Rozprowadź przyprawy: Nałóż masło na jedną stronę każdego plasterka.</a:t>
            </a:r>
            <a:endParaRPr sz="1100">
              <a:solidFill>
                <a:srgbClr val="111111"/>
              </a:solidFill>
              <a:highlight>
                <a:srgbClr val="F7F7F7"/>
              </a:highlight>
              <a:latin typeface="Arial"/>
              <a:ea typeface="Arial"/>
              <a:cs typeface="Arial"/>
              <a:sym typeface="Arial"/>
            </a:endParaRPr>
          </a:p>
          <a:p>
            <a:pPr marL="457200" lvl="0" indent="-293243" algn="l" rtl="0">
              <a:lnSpc>
                <a:spcPct val="100000"/>
              </a:lnSpc>
              <a:spcBef>
                <a:spcPts val="1000"/>
              </a:spcBef>
              <a:spcAft>
                <a:spcPts val="0"/>
              </a:spcAft>
              <a:buSzPts val="1018"/>
              <a:buAutoNum type="arabicPeriod"/>
            </a:pPr>
            <a:r>
              <a:rPr lang="en-US" sz="1100">
                <a:solidFill>
                  <a:srgbClr val="111111"/>
                </a:solidFill>
                <a:highlight>
                  <a:srgbClr val="F7F7F7"/>
                </a:highlight>
                <a:latin typeface="Arial"/>
                <a:ea typeface="Arial"/>
                <a:cs typeface="Arial"/>
                <a:sym typeface="Arial"/>
              </a:rPr>
              <a:t>Dodaj nadzienia: Na jednej kromce chleba ułożyć szynkę, ser i sałatę.</a:t>
            </a:r>
            <a:endParaRPr sz="1100">
              <a:solidFill>
                <a:srgbClr val="111111"/>
              </a:solidFill>
              <a:highlight>
                <a:srgbClr val="F7F7F7"/>
              </a:highlight>
              <a:latin typeface="Arial"/>
              <a:ea typeface="Arial"/>
              <a:cs typeface="Arial"/>
              <a:sym typeface="Arial"/>
            </a:endParaRPr>
          </a:p>
          <a:p>
            <a:pPr marL="457200" lvl="0" indent="-293243" algn="l" rtl="0">
              <a:lnSpc>
                <a:spcPct val="100000"/>
              </a:lnSpc>
              <a:spcBef>
                <a:spcPts val="1000"/>
              </a:spcBef>
              <a:spcAft>
                <a:spcPts val="0"/>
              </a:spcAft>
              <a:buSzPts val="1018"/>
              <a:buAutoNum type="arabicPeriod"/>
            </a:pPr>
            <a:r>
              <a:rPr lang="en-US" sz="1100">
                <a:solidFill>
                  <a:srgbClr val="111111"/>
                </a:solidFill>
                <a:highlight>
                  <a:srgbClr val="F7F7F7"/>
                </a:highlight>
                <a:latin typeface="Arial"/>
                <a:ea typeface="Arial"/>
                <a:cs typeface="Arial"/>
                <a:sym typeface="Arial"/>
              </a:rPr>
              <a:t>Złóż kanapkę: Połóż drugą kromkę chleba na wierzchu.</a:t>
            </a:r>
            <a:endParaRPr sz="1100">
              <a:solidFill>
                <a:srgbClr val="111111"/>
              </a:solidFill>
              <a:highlight>
                <a:srgbClr val="F7F7F7"/>
              </a:highlight>
              <a:latin typeface="Arial"/>
              <a:ea typeface="Arial"/>
              <a:cs typeface="Arial"/>
              <a:sym typeface="Arial"/>
            </a:endParaRPr>
          </a:p>
          <a:p>
            <a:pPr marL="457200" lvl="0" indent="-293243" algn="l" rtl="0">
              <a:lnSpc>
                <a:spcPct val="100000"/>
              </a:lnSpc>
              <a:spcBef>
                <a:spcPts val="1000"/>
              </a:spcBef>
              <a:spcAft>
                <a:spcPts val="0"/>
              </a:spcAft>
              <a:buSzPts val="1018"/>
              <a:buAutoNum type="arabicPeriod"/>
            </a:pPr>
            <a:r>
              <a:rPr lang="en-US" sz="1100">
                <a:solidFill>
                  <a:srgbClr val="111111"/>
                </a:solidFill>
                <a:highlight>
                  <a:srgbClr val="F7F7F7"/>
                </a:highlight>
                <a:latin typeface="Arial"/>
                <a:ea typeface="Arial"/>
                <a:cs typeface="Arial"/>
                <a:sym typeface="Arial"/>
              </a:rPr>
              <a:t>Pokrój kanapkę: W razie potrzeby pokrój kanapkę na pół.</a:t>
            </a:r>
            <a:endParaRPr sz="1100">
              <a:solidFill>
                <a:srgbClr val="111111"/>
              </a:solidFill>
              <a:highlight>
                <a:srgbClr val="F7F7F7"/>
              </a:highlight>
              <a:latin typeface="Arial"/>
              <a:ea typeface="Arial"/>
              <a:cs typeface="Arial"/>
              <a:sym typeface="Arial"/>
            </a:endParaRPr>
          </a:p>
          <a:p>
            <a:pPr marL="457200" lvl="0" indent="-228600" algn="l" rtl="0">
              <a:lnSpc>
                <a:spcPct val="100000"/>
              </a:lnSpc>
              <a:spcBef>
                <a:spcPts val="1000"/>
              </a:spcBef>
              <a:spcAft>
                <a:spcPts val="0"/>
              </a:spcAft>
              <a:buSzPts val="1018"/>
              <a:buFont typeface="Arial"/>
              <a:buAutoNum type="arabicPeriod"/>
            </a:pPr>
            <a:r>
              <a:rPr lang="en-US" sz="1100">
                <a:solidFill>
                  <a:srgbClr val="111111"/>
                </a:solidFill>
                <a:highlight>
                  <a:srgbClr val="F7F7F7"/>
                </a:highlight>
                <a:latin typeface="Arial"/>
                <a:ea typeface="Arial"/>
                <a:cs typeface="Arial"/>
                <a:sym typeface="Arial"/>
              </a:rPr>
              <a:t>Koniec</a:t>
            </a:r>
            <a:endParaRPr sz="1100" b="1">
              <a:latin typeface="Arial"/>
              <a:ea typeface="Arial"/>
              <a:cs typeface="Arial"/>
              <a:sym typeface="Arial"/>
            </a:endParaRPr>
          </a:p>
        </p:txBody>
      </p:sp>
      <p:sp>
        <p:nvSpPr>
          <p:cNvPr id="942" name="Google Shape;942;p96"/>
          <p:cNvSpPr txBox="1"/>
          <p:nvPr/>
        </p:nvSpPr>
        <p:spPr>
          <a:xfrm>
            <a:off x="5721779" y="806493"/>
            <a:ext cx="2920619" cy="586095"/>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2"/>
              </a:buClr>
              <a:buSzPts val="2800"/>
              <a:buFont typeface="Sorts Mill Goudy"/>
              <a:buNone/>
            </a:pPr>
            <a:r>
              <a:rPr lang="en-US" sz="1800" b="1" i="0" u="none" strike="noStrike" cap="none">
                <a:solidFill>
                  <a:schemeClr val="dk2"/>
                </a:solidFill>
                <a:latin typeface="Arial"/>
                <a:ea typeface="Arial"/>
                <a:cs typeface="Arial"/>
                <a:sym typeface="Arial"/>
              </a:rPr>
              <a:t>Ćwiczenie 3 –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0"/>
              </a:spcBef>
              <a:spcAft>
                <a:spcPts val="0"/>
              </a:spcAft>
              <a:buClr>
                <a:schemeClr val="dk2"/>
              </a:buClr>
              <a:buSzPts val="2800"/>
              <a:buFont typeface="Sorts Mill Goudy"/>
              <a:buNone/>
            </a:pPr>
            <a:r>
              <a:rPr lang="en-US" sz="1800" b="1" i="0" u="none" strike="noStrike" cap="none">
                <a:solidFill>
                  <a:schemeClr val="dk2"/>
                </a:solidFill>
                <a:latin typeface="Arial"/>
                <a:ea typeface="Arial"/>
                <a:cs typeface="Arial"/>
                <a:sym typeface="Arial"/>
              </a:rPr>
              <a:t>Abstrahowanie</a:t>
            </a:r>
            <a:endParaRPr sz="1200" b="1" i="0" u="none" strike="noStrike" cap="none">
              <a:solidFill>
                <a:schemeClr val="dk2"/>
              </a:solidFill>
              <a:latin typeface="Arial"/>
              <a:ea typeface="Arial"/>
              <a:cs typeface="Arial"/>
              <a:sym typeface="Arial"/>
            </a:endParaRPr>
          </a:p>
        </p:txBody>
      </p:sp>
      <p:sp>
        <p:nvSpPr>
          <p:cNvPr id="943" name="Google Shape;943;p96"/>
          <p:cNvSpPr txBox="1"/>
          <p:nvPr/>
        </p:nvSpPr>
        <p:spPr>
          <a:xfrm>
            <a:off x="5763830" y="1521916"/>
            <a:ext cx="2934268" cy="4782075"/>
          </a:xfrm>
          <a:prstGeom prst="rect">
            <a:avLst/>
          </a:prstGeom>
          <a:noFill/>
          <a:ln>
            <a:noFill/>
          </a:ln>
        </p:spPr>
        <p:txBody>
          <a:bodyPr spcFirstLastPara="1" wrap="square" lIns="91425" tIns="45700" rIns="91425" bIns="45700" anchor="t" anchorCtr="0">
            <a:noAutofit/>
          </a:bodyPr>
          <a:lstStyle/>
          <a:p>
            <a:pPr marL="177800" marR="0" lvl="0" indent="0" algn="l" rtl="0">
              <a:lnSpc>
                <a:spcPct val="100000"/>
              </a:lnSpc>
              <a:spcBef>
                <a:spcPts val="1000"/>
              </a:spcBef>
              <a:spcAft>
                <a:spcPts val="0"/>
              </a:spcAft>
              <a:buClr>
                <a:schemeClr val="dk2"/>
              </a:buClr>
              <a:buSzPts val="864"/>
              <a:buFont typeface="Arial"/>
              <a:buNone/>
            </a:pPr>
            <a:r>
              <a:rPr lang="en-US" sz="1100" b="1" i="0" u="none" strike="noStrike" cap="none">
                <a:solidFill>
                  <a:schemeClr val="dk2"/>
                </a:solidFill>
                <a:latin typeface="Arial"/>
                <a:ea typeface="Arial"/>
                <a:cs typeface="Arial"/>
                <a:sym typeface="Arial"/>
              </a:rPr>
              <a:t>Film:</a:t>
            </a:r>
            <a:r>
              <a:rPr lang="en-US" sz="1100" b="0" i="0" u="none" strike="noStrike" cap="none">
                <a:solidFill>
                  <a:schemeClr val="dk2"/>
                </a:solidFill>
                <a:latin typeface="Arial"/>
                <a:ea typeface="Arial"/>
                <a:cs typeface="Arial"/>
                <a:sym typeface="Arial"/>
              </a:rPr>
              <a:t> </a:t>
            </a:r>
            <a:r>
              <a:rPr lang="en-US" sz="1100" b="0" i="1" u="none" strike="noStrike" cap="none">
                <a:solidFill>
                  <a:schemeClr val="dk2"/>
                </a:solidFill>
                <a:latin typeface="Arial"/>
                <a:ea typeface="Arial"/>
                <a:cs typeface="Arial"/>
                <a:sym typeface="Arial"/>
              </a:rPr>
              <a:t>Król lew</a:t>
            </a:r>
            <a:endParaRPr sz="1100" b="0" i="0" u="none" strike="noStrike" cap="none">
              <a:solidFill>
                <a:schemeClr val="dk2"/>
              </a:solidFill>
              <a:latin typeface="Arial"/>
              <a:ea typeface="Arial"/>
              <a:cs typeface="Arial"/>
              <a:sym typeface="Arial"/>
            </a:endParaRPr>
          </a:p>
          <a:p>
            <a:pPr marL="457200" marR="0" lvl="0" indent="-228600" algn="l" rtl="0">
              <a:lnSpc>
                <a:spcPct val="100000"/>
              </a:lnSpc>
              <a:spcBef>
                <a:spcPts val="1000"/>
              </a:spcBef>
              <a:spcAft>
                <a:spcPts val="0"/>
              </a:spcAft>
              <a:buClr>
                <a:schemeClr val="dk1"/>
              </a:buClr>
              <a:buSzPts val="1120"/>
              <a:buFont typeface="Arial"/>
              <a:buNone/>
            </a:pPr>
            <a:r>
              <a:rPr lang="en-US" sz="1100" b="1" i="0" u="none" strike="noStrike" cap="none">
                <a:solidFill>
                  <a:schemeClr val="dk2"/>
                </a:solidFill>
                <a:latin typeface="Arial"/>
                <a:ea typeface="Arial"/>
                <a:cs typeface="Arial"/>
                <a:sym typeface="Arial"/>
              </a:rPr>
              <a:t>Cel głównego bohatera:</a:t>
            </a:r>
            <a:br>
              <a:rPr lang="en-US" sz="1100" b="0" i="0" u="none" strike="noStrike" cap="none">
                <a:solidFill>
                  <a:schemeClr val="dk2"/>
                </a:solidFill>
                <a:latin typeface="Arial"/>
                <a:ea typeface="Arial"/>
                <a:cs typeface="Arial"/>
                <a:sym typeface="Arial"/>
              </a:rPr>
            </a:br>
            <a:r>
              <a:rPr lang="en-US" sz="1100" b="0" i="0" u="none" strike="noStrike" cap="none">
                <a:solidFill>
                  <a:schemeClr val="dk2"/>
                </a:solidFill>
                <a:latin typeface="Arial"/>
                <a:ea typeface="Arial"/>
                <a:cs typeface="Arial"/>
                <a:sym typeface="Arial"/>
              </a:rPr>
              <a:t>Simba, młody lew, musi odzyskać należne mu miejsce króla Ziem Dumy po śmierci ojca.</a:t>
            </a:r>
            <a:endParaRPr sz="1100" b="0" i="0" u="none" strike="noStrike" cap="none">
              <a:solidFill>
                <a:schemeClr val="dk2"/>
              </a:solidFill>
              <a:latin typeface="Arial"/>
              <a:ea typeface="Arial"/>
              <a:cs typeface="Arial"/>
              <a:sym typeface="Arial"/>
            </a:endParaRPr>
          </a:p>
          <a:p>
            <a:pPr marL="457200" marR="0" lvl="0" indent="-228600" algn="l" rtl="0">
              <a:lnSpc>
                <a:spcPct val="100000"/>
              </a:lnSpc>
              <a:spcBef>
                <a:spcPts val="1000"/>
              </a:spcBef>
              <a:spcAft>
                <a:spcPts val="0"/>
              </a:spcAft>
              <a:buClr>
                <a:schemeClr val="dk1"/>
              </a:buClr>
              <a:buSzPts val="1120"/>
              <a:buFont typeface="Arial"/>
              <a:buNone/>
            </a:pPr>
            <a:r>
              <a:rPr lang="en-US" sz="1100" b="1" i="0" u="none" strike="noStrike" cap="none">
                <a:solidFill>
                  <a:schemeClr val="dk2"/>
                </a:solidFill>
                <a:latin typeface="Arial"/>
                <a:ea typeface="Arial"/>
                <a:cs typeface="Arial"/>
                <a:sym typeface="Arial"/>
              </a:rPr>
              <a:t>Kluczowe konflikty:</a:t>
            </a:r>
            <a:endParaRPr sz="1100" b="0" i="0" u="none" strike="noStrike" cap="none">
              <a:solidFill>
                <a:schemeClr val="dk2"/>
              </a:solidFill>
              <a:latin typeface="Arial"/>
              <a:ea typeface="Arial"/>
              <a:cs typeface="Arial"/>
              <a:sym typeface="Arial"/>
            </a:endParaRPr>
          </a:p>
          <a:p>
            <a:pPr marL="457200" marR="0" lvl="0" indent="-203200" algn="l" rtl="0">
              <a:lnSpc>
                <a:spcPct val="100000"/>
              </a:lnSpc>
              <a:spcBef>
                <a:spcPts val="1000"/>
              </a:spcBef>
              <a:spcAft>
                <a:spcPts val="0"/>
              </a:spcAft>
              <a:buClr>
                <a:schemeClr val="dk2"/>
              </a:buClr>
              <a:buSzPts val="720"/>
              <a:buFont typeface="Arial"/>
              <a:buChar char="•"/>
            </a:pPr>
            <a:r>
              <a:rPr lang="en-US" sz="1100" b="0" i="0" u="none" strike="noStrike" cap="none">
                <a:solidFill>
                  <a:schemeClr val="dk2"/>
                </a:solidFill>
                <a:latin typeface="Arial"/>
                <a:ea typeface="Arial"/>
                <a:cs typeface="Arial"/>
                <a:sym typeface="Arial"/>
              </a:rPr>
              <a:t>Skaza, wujek Simby, zdradza i zabija jego ojca - Mufasę, przejmując władzę nad Ziemiami Dumy</a:t>
            </a:r>
            <a:endParaRPr sz="1100" b="0" i="0" u="none" strike="noStrike" cap="none">
              <a:solidFill>
                <a:schemeClr val="dk2"/>
              </a:solidFill>
              <a:latin typeface="Arial"/>
              <a:ea typeface="Arial"/>
              <a:cs typeface="Arial"/>
              <a:sym typeface="Arial"/>
            </a:endParaRPr>
          </a:p>
          <a:p>
            <a:pPr marL="457200" marR="0" lvl="0" indent="-203200" algn="l" rtl="0">
              <a:lnSpc>
                <a:spcPct val="100000"/>
              </a:lnSpc>
              <a:spcBef>
                <a:spcPts val="1000"/>
              </a:spcBef>
              <a:spcAft>
                <a:spcPts val="0"/>
              </a:spcAft>
              <a:buClr>
                <a:schemeClr val="dk2"/>
              </a:buClr>
              <a:buSzPts val="720"/>
              <a:buFont typeface="Arial"/>
              <a:buChar char="•"/>
            </a:pPr>
            <a:r>
              <a:rPr lang="en-US" sz="1100" b="0" i="0" u="none" strike="noStrike" cap="none">
                <a:solidFill>
                  <a:schemeClr val="dk2"/>
                </a:solidFill>
                <a:latin typeface="Arial"/>
                <a:ea typeface="Arial"/>
                <a:cs typeface="Arial"/>
                <a:sym typeface="Arial"/>
              </a:rPr>
              <a:t>Simba ucieka, dorastając na wygnaniu, podczas gdy Skaza rządzi niesprawiedliwie.</a:t>
            </a:r>
            <a:endParaRPr sz="1100" b="0" i="0" u="none" strike="noStrike" cap="none">
              <a:solidFill>
                <a:schemeClr val="dk2"/>
              </a:solidFill>
              <a:latin typeface="Arial"/>
              <a:ea typeface="Arial"/>
              <a:cs typeface="Arial"/>
              <a:sym typeface="Arial"/>
            </a:endParaRPr>
          </a:p>
          <a:p>
            <a:pPr marL="457200" marR="0" lvl="0" indent="-228600" algn="l" rtl="0">
              <a:lnSpc>
                <a:spcPct val="100000"/>
              </a:lnSpc>
              <a:spcBef>
                <a:spcPts val="1000"/>
              </a:spcBef>
              <a:spcAft>
                <a:spcPts val="0"/>
              </a:spcAft>
              <a:buClr>
                <a:schemeClr val="dk1"/>
              </a:buClr>
              <a:buSzPts val="1120"/>
              <a:buFont typeface="Arial"/>
              <a:buNone/>
            </a:pPr>
            <a:r>
              <a:rPr lang="en-US" sz="1100" b="1" i="0" u="none" strike="noStrike" cap="none">
                <a:solidFill>
                  <a:schemeClr val="dk2"/>
                </a:solidFill>
                <a:latin typeface="Arial"/>
                <a:ea typeface="Arial"/>
                <a:cs typeface="Arial"/>
                <a:sym typeface="Arial"/>
              </a:rPr>
              <a:t>Rozwiązanie:</a:t>
            </a:r>
            <a:br>
              <a:rPr lang="en-US" sz="1100" b="0" i="0" u="none" strike="noStrike" cap="none">
                <a:solidFill>
                  <a:schemeClr val="dk2"/>
                </a:solidFill>
                <a:latin typeface="Arial"/>
                <a:ea typeface="Arial"/>
                <a:cs typeface="Arial"/>
                <a:sym typeface="Arial"/>
              </a:rPr>
            </a:br>
            <a:r>
              <a:rPr lang="en-US" sz="1100" b="0" i="0" u="none" strike="noStrike" cap="none">
                <a:solidFill>
                  <a:schemeClr val="dk2"/>
                </a:solidFill>
                <a:latin typeface="Arial"/>
                <a:ea typeface="Arial"/>
                <a:cs typeface="Arial"/>
                <a:sym typeface="Arial"/>
              </a:rPr>
              <a:t>Simba powraca na Ziemie Dumy, konfrontuje się ze Skazą i pokonuje go, przywracając pokój i równowagę w królestwie.</a:t>
            </a:r>
            <a:endParaRPr sz="1100" b="0" i="0" u="none" strike="noStrike" cap="none">
              <a:solidFill>
                <a:schemeClr val="dk2"/>
              </a:solidFill>
              <a:latin typeface="Arial"/>
              <a:ea typeface="Arial"/>
              <a:cs typeface="Arial"/>
              <a:sym typeface="Arial"/>
            </a:endParaRPr>
          </a:p>
        </p:txBody>
      </p:sp>
      <p:sp>
        <p:nvSpPr>
          <p:cNvPr id="944" name="Google Shape;944;p96"/>
          <p:cNvSpPr txBox="1"/>
          <p:nvPr/>
        </p:nvSpPr>
        <p:spPr>
          <a:xfrm>
            <a:off x="3344875" y="1021870"/>
            <a:ext cx="2376904" cy="586095"/>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2"/>
              </a:buClr>
              <a:buSzPts val="2800"/>
              <a:buFont typeface="Sorts Mill Goudy"/>
              <a:buNone/>
            </a:pPr>
            <a:r>
              <a:rPr lang="en-US" sz="1800" b="1" i="0" u="none" strike="noStrike" cap="none">
                <a:solidFill>
                  <a:schemeClr val="dk2"/>
                </a:solidFill>
                <a:latin typeface="Arial"/>
                <a:ea typeface="Arial"/>
                <a:cs typeface="Arial"/>
                <a:sym typeface="Arial"/>
              </a:rPr>
              <a:t>Ćwiczenie 2 –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0"/>
              </a:spcBef>
              <a:spcAft>
                <a:spcPts val="0"/>
              </a:spcAft>
              <a:buClr>
                <a:schemeClr val="dk2"/>
              </a:buClr>
              <a:buSzPts val="2800"/>
              <a:buFont typeface="Sorts Mill Goudy"/>
              <a:buNone/>
            </a:pPr>
            <a:r>
              <a:rPr lang="en-US" sz="1800" b="1" i="0" u="none" strike="noStrike" cap="none">
                <a:solidFill>
                  <a:schemeClr val="dk2"/>
                </a:solidFill>
                <a:latin typeface="Arial"/>
                <a:ea typeface="Arial"/>
                <a:cs typeface="Arial"/>
                <a:sym typeface="Arial"/>
              </a:rPr>
              <a:t>Rozpoznawanie wzorca</a:t>
            </a:r>
            <a:endParaRPr sz="1200" b="1" i="0" u="none" strike="noStrike" cap="none">
              <a:solidFill>
                <a:schemeClr val="dk2"/>
              </a:solidFill>
              <a:latin typeface="Arial"/>
              <a:ea typeface="Arial"/>
              <a:cs typeface="Arial"/>
              <a:sym typeface="Arial"/>
            </a:endParaRPr>
          </a:p>
        </p:txBody>
      </p:sp>
      <p:sp>
        <p:nvSpPr>
          <p:cNvPr id="945" name="Google Shape;945;p96"/>
          <p:cNvSpPr txBox="1"/>
          <p:nvPr/>
        </p:nvSpPr>
        <p:spPr>
          <a:xfrm>
            <a:off x="3302824" y="1571484"/>
            <a:ext cx="2583927" cy="4782075"/>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1000"/>
              </a:spcBef>
              <a:spcAft>
                <a:spcPts val="0"/>
              </a:spcAft>
              <a:buClr>
                <a:schemeClr val="dk1"/>
              </a:buClr>
              <a:buSzPts val="1120"/>
              <a:buFont typeface="Arial"/>
              <a:buNone/>
            </a:pPr>
            <a:r>
              <a:rPr lang="en-US" sz="1100" b="1" i="0" u="none" strike="noStrike" cap="none">
                <a:solidFill>
                  <a:schemeClr val="dk2"/>
                </a:solidFill>
                <a:latin typeface="Arial"/>
                <a:ea typeface="Arial"/>
                <a:cs typeface="Arial"/>
                <a:sym typeface="Arial"/>
              </a:rPr>
              <a:t>Ciąg A:</a:t>
            </a:r>
            <a:r>
              <a:rPr lang="en-US" sz="1100" b="0" i="0" u="none" strike="noStrike" cap="none">
                <a:solidFill>
                  <a:schemeClr val="dk2"/>
                </a:solidFill>
                <a:latin typeface="Arial"/>
                <a:ea typeface="Arial"/>
                <a:cs typeface="Arial"/>
                <a:sym typeface="Arial"/>
              </a:rPr>
              <a:t> 2, 4, 7, 11, 16,</a:t>
            </a:r>
            <a:endParaRPr sz="1100" b="0" i="0" u="none" strike="noStrike" cap="none">
              <a:solidFill>
                <a:schemeClr val="dk2"/>
              </a:solidFill>
              <a:latin typeface="Arial"/>
              <a:ea typeface="Arial"/>
              <a:cs typeface="Arial"/>
              <a:sym typeface="Arial"/>
            </a:endParaRPr>
          </a:p>
          <a:p>
            <a:pPr marL="457200" marR="0" lvl="0" indent="-228600" algn="l" rtl="0">
              <a:lnSpc>
                <a:spcPct val="100000"/>
              </a:lnSpc>
              <a:spcBef>
                <a:spcPts val="1000"/>
              </a:spcBef>
              <a:spcAft>
                <a:spcPts val="0"/>
              </a:spcAft>
              <a:buClr>
                <a:schemeClr val="dk1"/>
              </a:buClr>
              <a:buSzPts val="1120"/>
              <a:buFont typeface="Arial"/>
              <a:buNone/>
            </a:pPr>
            <a:endParaRPr sz="1100" b="1" i="0" u="none" strike="noStrike" cap="none">
              <a:solidFill>
                <a:schemeClr val="dk2"/>
              </a:solidFill>
              <a:latin typeface="Arial"/>
              <a:ea typeface="Arial"/>
              <a:cs typeface="Arial"/>
              <a:sym typeface="Arial"/>
            </a:endParaRPr>
          </a:p>
          <a:p>
            <a:pPr marL="457200" marR="0" lvl="0" indent="-228600" algn="l" rtl="0">
              <a:lnSpc>
                <a:spcPct val="100000"/>
              </a:lnSpc>
              <a:spcBef>
                <a:spcPts val="1000"/>
              </a:spcBef>
              <a:spcAft>
                <a:spcPts val="0"/>
              </a:spcAft>
              <a:buClr>
                <a:schemeClr val="dk1"/>
              </a:buClr>
              <a:buSzPts val="1120"/>
              <a:buFont typeface="Arial"/>
              <a:buChar char="•"/>
            </a:pPr>
            <a:r>
              <a:rPr lang="en-US" sz="1100" b="1" i="0" u="none" strike="noStrike" cap="none">
                <a:solidFill>
                  <a:schemeClr val="dk2"/>
                </a:solidFill>
                <a:latin typeface="Arial"/>
                <a:ea typeface="Arial"/>
                <a:cs typeface="Arial"/>
                <a:sym typeface="Arial"/>
              </a:rPr>
              <a:t>Rozwiązanie:</a:t>
            </a:r>
            <a:r>
              <a:rPr lang="en-US" sz="1100" b="0" i="0" u="none" strike="noStrike" cap="none">
                <a:solidFill>
                  <a:schemeClr val="dk2"/>
                </a:solidFill>
                <a:latin typeface="Arial"/>
                <a:ea typeface="Arial"/>
                <a:cs typeface="Arial"/>
                <a:sym typeface="Arial"/>
              </a:rPr>
              <a:t> Różnica między liczbami wzrasta o 1 za każdym razem (4 - 2 = 2, 7 - 4 = 3, 11 - 7 = 4, etc.).</a:t>
            </a:r>
            <a:endParaRPr sz="1100" b="0" i="0" u="none" strike="noStrike" cap="none">
              <a:solidFill>
                <a:schemeClr val="dk2"/>
              </a:solidFill>
              <a:latin typeface="Arial"/>
              <a:ea typeface="Arial"/>
              <a:cs typeface="Arial"/>
              <a:sym typeface="Arial"/>
            </a:endParaRPr>
          </a:p>
          <a:p>
            <a:pPr marL="514350" marR="0" lvl="0" indent="-285750" algn="l" rtl="0">
              <a:lnSpc>
                <a:spcPct val="100000"/>
              </a:lnSpc>
              <a:spcBef>
                <a:spcPts val="1000"/>
              </a:spcBef>
              <a:spcAft>
                <a:spcPts val="0"/>
              </a:spcAft>
              <a:buClr>
                <a:schemeClr val="dk2"/>
              </a:buClr>
              <a:buSzPts val="1120"/>
              <a:buFont typeface="Arial"/>
              <a:buChar char="•"/>
            </a:pPr>
            <a:r>
              <a:rPr lang="en-US" sz="1100" b="1" i="0" u="none" strike="noStrike" cap="none">
                <a:solidFill>
                  <a:schemeClr val="dk2"/>
                </a:solidFill>
                <a:latin typeface="Arial"/>
                <a:ea typeface="Arial"/>
                <a:cs typeface="Arial"/>
                <a:sym typeface="Arial"/>
              </a:rPr>
              <a:t>Wzorzec:</a:t>
            </a:r>
            <a:r>
              <a:rPr lang="en-US" sz="1100" b="0" i="0" u="none" strike="noStrike" cap="none">
                <a:solidFill>
                  <a:schemeClr val="dk2"/>
                </a:solidFill>
                <a:latin typeface="Arial"/>
                <a:ea typeface="Arial"/>
                <a:cs typeface="Arial"/>
                <a:sym typeface="Arial"/>
              </a:rPr>
              <a:t>Dodaj rosnące przyrosty (2, 3, 4, 5, ...).     </a:t>
            </a:r>
            <a:endParaRPr sz="1100" b="1" i="0" u="none" strike="noStrike" cap="none">
              <a:solidFill>
                <a:schemeClr val="dk2"/>
              </a:solidFill>
              <a:latin typeface="Arial"/>
              <a:ea typeface="Arial"/>
              <a:cs typeface="Arial"/>
              <a:sym typeface="Arial"/>
            </a:endParaRPr>
          </a:p>
        </p:txBody>
      </p:sp>
      <p:sp>
        <p:nvSpPr>
          <p:cNvPr id="946" name="Google Shape;946;p96"/>
          <p:cNvSpPr txBox="1"/>
          <p:nvPr/>
        </p:nvSpPr>
        <p:spPr>
          <a:xfrm>
            <a:off x="81647" y="806494"/>
            <a:ext cx="2725733" cy="586095"/>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2"/>
              </a:buClr>
              <a:buSzPts val="2800"/>
              <a:buFont typeface="Sorts Mill Goudy"/>
              <a:buNone/>
            </a:pPr>
            <a:r>
              <a:rPr lang="en-US" sz="1800" b="1" i="0" u="none" strike="noStrike" cap="none">
                <a:solidFill>
                  <a:schemeClr val="dk2"/>
                </a:solidFill>
                <a:latin typeface="Arial"/>
                <a:ea typeface="Arial"/>
                <a:cs typeface="Arial"/>
                <a:sym typeface="Arial"/>
              </a:rPr>
              <a:t>Ćwiczenie 1– Dekompozycja</a:t>
            </a:r>
            <a:endParaRPr sz="1200" b="1" i="0" u="none" strike="noStrike" cap="none">
              <a:solidFill>
                <a:schemeClr val="dk2"/>
              </a:solidFill>
              <a:latin typeface="Arial"/>
              <a:ea typeface="Arial"/>
              <a:cs typeface="Arial"/>
              <a:sym typeface="Arial"/>
            </a:endParaRPr>
          </a:p>
        </p:txBody>
      </p:sp>
      <p:sp>
        <p:nvSpPr>
          <p:cNvPr id="947" name="Google Shape;947;p96"/>
          <p:cNvSpPr txBox="1"/>
          <p:nvPr/>
        </p:nvSpPr>
        <p:spPr>
          <a:xfrm>
            <a:off x="81647" y="1515518"/>
            <a:ext cx="3383489" cy="4782075"/>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1000"/>
              </a:spcBef>
              <a:spcAft>
                <a:spcPts val="0"/>
              </a:spcAft>
              <a:buClr>
                <a:schemeClr val="dk1"/>
              </a:buClr>
              <a:buSzPts val="2114"/>
              <a:buFont typeface="Arial"/>
              <a:buNone/>
            </a:pPr>
            <a:r>
              <a:rPr lang="en-US" sz="1100" b="1" i="0" u="none" strike="noStrike" cap="none">
                <a:solidFill>
                  <a:schemeClr val="dk2"/>
                </a:solidFill>
                <a:latin typeface="Arial"/>
                <a:ea typeface="Arial"/>
                <a:cs typeface="Arial"/>
                <a:sym typeface="Arial"/>
              </a:rPr>
              <a:t>Rozwiązanie:</a:t>
            </a:r>
            <a:endParaRPr sz="1100" b="0" i="0" u="none" strike="noStrike" cap="none">
              <a:solidFill>
                <a:schemeClr val="dk2"/>
              </a:solidFill>
              <a:latin typeface="Arial"/>
              <a:ea typeface="Arial"/>
              <a:cs typeface="Arial"/>
              <a:sym typeface="Arial"/>
            </a:endParaRPr>
          </a:p>
          <a:p>
            <a:pPr marL="457200" marR="0" lvl="0" indent="-197686" algn="l" rtl="0">
              <a:lnSpc>
                <a:spcPct val="100000"/>
              </a:lnSpc>
              <a:spcBef>
                <a:spcPts val="1000"/>
              </a:spcBef>
              <a:spcAft>
                <a:spcPts val="0"/>
              </a:spcAft>
              <a:buClr>
                <a:schemeClr val="dk2"/>
              </a:buClr>
              <a:buSzPts val="909"/>
              <a:buFont typeface="Arial"/>
              <a:buAutoNum type="arabicPeriod"/>
            </a:pPr>
            <a:r>
              <a:rPr lang="en-US" sz="1100" b="1" i="0" u="none" strike="noStrike" cap="none">
                <a:solidFill>
                  <a:schemeClr val="dk2"/>
                </a:solidFill>
                <a:latin typeface="Arial"/>
                <a:ea typeface="Arial"/>
                <a:cs typeface="Arial"/>
                <a:sym typeface="Arial"/>
              </a:rPr>
              <a:t>Wybierz datę podróży:</a:t>
            </a:r>
            <a:r>
              <a:rPr lang="en-US" sz="1100" b="0" i="0" u="none" strike="noStrike" cap="none">
                <a:solidFill>
                  <a:schemeClr val="dk2"/>
                </a:solidFill>
                <a:latin typeface="Arial"/>
                <a:ea typeface="Arial"/>
                <a:cs typeface="Arial"/>
                <a:sym typeface="Arial"/>
              </a:rPr>
              <a:t> 7 dni w maju.</a:t>
            </a:r>
            <a:endParaRPr sz="1100" b="0" i="0" u="none" strike="noStrike" cap="none">
              <a:solidFill>
                <a:schemeClr val="dk2"/>
              </a:solidFill>
              <a:latin typeface="Arial"/>
              <a:ea typeface="Arial"/>
              <a:cs typeface="Arial"/>
              <a:sym typeface="Arial"/>
            </a:endParaRPr>
          </a:p>
          <a:p>
            <a:pPr marL="457200" marR="0" lvl="0" indent="-197686" algn="l" rtl="0">
              <a:lnSpc>
                <a:spcPct val="100000"/>
              </a:lnSpc>
              <a:spcBef>
                <a:spcPts val="1000"/>
              </a:spcBef>
              <a:spcAft>
                <a:spcPts val="0"/>
              </a:spcAft>
              <a:buClr>
                <a:schemeClr val="dk2"/>
              </a:buClr>
              <a:buSzPts val="909"/>
              <a:buFont typeface="Arial"/>
              <a:buAutoNum type="arabicPeriod"/>
            </a:pPr>
            <a:r>
              <a:rPr lang="en-US" sz="1100" b="1" i="0" u="none" strike="noStrike" cap="none">
                <a:solidFill>
                  <a:schemeClr val="dk2"/>
                </a:solidFill>
                <a:latin typeface="Arial"/>
                <a:ea typeface="Arial"/>
                <a:cs typeface="Arial"/>
                <a:sym typeface="Arial"/>
              </a:rPr>
              <a:t>Zarezerwuj loty:</a:t>
            </a:r>
            <a:r>
              <a:rPr lang="en-US" sz="1100" b="0" i="0" u="none" strike="noStrike" cap="none">
                <a:solidFill>
                  <a:schemeClr val="dk2"/>
                </a:solidFill>
                <a:latin typeface="Arial"/>
                <a:ea typeface="Arial"/>
                <a:cs typeface="Arial"/>
                <a:sym typeface="Arial"/>
              </a:rPr>
              <a:t> Znajdź loty w obie strony do Barcelony (Lotnisko El Prat).</a:t>
            </a:r>
            <a:endParaRPr sz="1100" b="0" i="0" u="none" strike="noStrike" cap="none">
              <a:solidFill>
                <a:schemeClr val="dk2"/>
              </a:solidFill>
              <a:latin typeface="Arial"/>
              <a:ea typeface="Arial"/>
              <a:cs typeface="Arial"/>
              <a:sym typeface="Arial"/>
            </a:endParaRPr>
          </a:p>
          <a:p>
            <a:pPr marL="457200" marR="0" lvl="0" indent="-197686" algn="l" rtl="0">
              <a:lnSpc>
                <a:spcPct val="100000"/>
              </a:lnSpc>
              <a:spcBef>
                <a:spcPts val="1000"/>
              </a:spcBef>
              <a:spcAft>
                <a:spcPts val="0"/>
              </a:spcAft>
              <a:buClr>
                <a:schemeClr val="dk2"/>
              </a:buClr>
              <a:buSzPts val="909"/>
              <a:buFont typeface="Arial"/>
              <a:buAutoNum type="arabicPeriod"/>
            </a:pPr>
            <a:r>
              <a:rPr lang="en-US" sz="1100" b="1" i="0" u="none" strike="noStrike" cap="none">
                <a:solidFill>
                  <a:schemeClr val="dk2"/>
                </a:solidFill>
                <a:latin typeface="Arial"/>
                <a:ea typeface="Arial"/>
                <a:cs typeface="Arial"/>
                <a:sym typeface="Arial"/>
              </a:rPr>
              <a:t>Zorganizuj transport: </a:t>
            </a:r>
            <a:r>
              <a:rPr lang="en-US" sz="1100" b="0" i="0" u="none" strike="noStrike" cap="none">
                <a:solidFill>
                  <a:schemeClr val="dk2"/>
                </a:solidFill>
                <a:latin typeface="Arial"/>
                <a:ea typeface="Arial"/>
                <a:cs typeface="Arial"/>
                <a:sym typeface="Arial"/>
              </a:rPr>
              <a:t>Skorzystaj z Aerobusu z lotniska; kup bilet na metro w mieście.</a:t>
            </a:r>
            <a:endParaRPr sz="1100" b="0" i="0" u="none" strike="noStrike" cap="none">
              <a:solidFill>
                <a:schemeClr val="dk2"/>
              </a:solidFill>
              <a:latin typeface="Arial"/>
              <a:ea typeface="Arial"/>
              <a:cs typeface="Arial"/>
              <a:sym typeface="Arial"/>
            </a:endParaRPr>
          </a:p>
          <a:p>
            <a:pPr marL="457200" marR="0" lvl="0" indent="-197686" algn="l" rtl="0">
              <a:lnSpc>
                <a:spcPct val="100000"/>
              </a:lnSpc>
              <a:spcBef>
                <a:spcPts val="1000"/>
              </a:spcBef>
              <a:spcAft>
                <a:spcPts val="0"/>
              </a:spcAft>
              <a:buClr>
                <a:schemeClr val="dk2"/>
              </a:buClr>
              <a:buSzPts val="909"/>
              <a:buFont typeface="Arial"/>
              <a:buAutoNum type="arabicPeriod"/>
            </a:pPr>
            <a:r>
              <a:rPr lang="en-US" sz="1100" b="1" i="0" u="none" strike="noStrike" cap="none">
                <a:solidFill>
                  <a:schemeClr val="dk2"/>
                </a:solidFill>
                <a:latin typeface="Arial"/>
                <a:ea typeface="Arial"/>
                <a:cs typeface="Arial"/>
                <a:sym typeface="Arial"/>
              </a:rPr>
              <a:t>Znajdź zakwaterowanie</a:t>
            </a:r>
            <a:r>
              <a:rPr lang="en-US" sz="1100" b="0" i="0" u="none" strike="noStrike" cap="none">
                <a:solidFill>
                  <a:schemeClr val="dk2"/>
                </a:solidFill>
                <a:latin typeface="Arial"/>
                <a:ea typeface="Arial"/>
                <a:cs typeface="Arial"/>
                <a:sym typeface="Arial"/>
              </a:rPr>
              <a:t> Zarezerwuj hotel w pobliżu La Rambla.</a:t>
            </a:r>
            <a:endParaRPr sz="1100" b="0" i="0" u="none" strike="noStrike" cap="none">
              <a:solidFill>
                <a:schemeClr val="dk2"/>
              </a:solidFill>
              <a:latin typeface="Arial"/>
              <a:ea typeface="Arial"/>
              <a:cs typeface="Arial"/>
              <a:sym typeface="Arial"/>
            </a:endParaRPr>
          </a:p>
          <a:p>
            <a:pPr marL="457200" marR="0" lvl="0" indent="-197686" algn="l" rtl="0">
              <a:lnSpc>
                <a:spcPct val="100000"/>
              </a:lnSpc>
              <a:spcBef>
                <a:spcPts val="1000"/>
              </a:spcBef>
              <a:spcAft>
                <a:spcPts val="0"/>
              </a:spcAft>
              <a:buClr>
                <a:schemeClr val="dk2"/>
              </a:buClr>
              <a:buSzPts val="909"/>
              <a:buFont typeface="Arial"/>
              <a:buAutoNum type="arabicPeriod"/>
            </a:pPr>
            <a:r>
              <a:rPr lang="en-US" sz="1100" b="1" i="0" u="none" strike="noStrike" cap="none">
                <a:solidFill>
                  <a:schemeClr val="dk2"/>
                </a:solidFill>
                <a:latin typeface="Arial"/>
                <a:ea typeface="Arial"/>
                <a:cs typeface="Arial"/>
                <a:sym typeface="Arial"/>
              </a:rPr>
              <a:t>Stwórz plan podróży:</a:t>
            </a:r>
            <a:endParaRPr sz="1100" b="0" i="0" u="none" strike="noStrike" cap="none">
              <a:solidFill>
                <a:schemeClr val="dk2"/>
              </a:solidFill>
              <a:latin typeface="Arial"/>
              <a:ea typeface="Arial"/>
              <a:cs typeface="Arial"/>
              <a:sym typeface="Arial"/>
            </a:endParaRPr>
          </a:p>
          <a:p>
            <a:pPr marL="742950" marR="0" lvl="1" indent="-255734" algn="l" rtl="0">
              <a:lnSpc>
                <a:spcPct val="100000"/>
              </a:lnSpc>
              <a:spcBef>
                <a:spcPts val="500"/>
              </a:spcBef>
              <a:spcAft>
                <a:spcPts val="0"/>
              </a:spcAft>
              <a:buClr>
                <a:schemeClr val="dk2"/>
              </a:buClr>
              <a:buSzPts val="1098"/>
              <a:buFont typeface="Arial"/>
              <a:buAutoNum type="arabicPeriod"/>
            </a:pPr>
            <a:r>
              <a:rPr lang="en-US" sz="1100" b="0" i="0" u="none" strike="noStrike" cap="none">
                <a:solidFill>
                  <a:schemeClr val="dk2"/>
                </a:solidFill>
                <a:latin typeface="Arial"/>
                <a:ea typeface="Arial"/>
                <a:cs typeface="Arial"/>
                <a:sym typeface="Arial"/>
              </a:rPr>
              <a:t>Dzień 1: Odkryj Dzielnicę Gotycką.</a:t>
            </a:r>
            <a:endParaRPr sz="1100" b="0" i="0" u="none" strike="noStrike" cap="none">
              <a:solidFill>
                <a:schemeClr val="dk2"/>
              </a:solidFill>
              <a:latin typeface="Arial"/>
              <a:ea typeface="Arial"/>
              <a:cs typeface="Arial"/>
              <a:sym typeface="Arial"/>
            </a:endParaRPr>
          </a:p>
          <a:p>
            <a:pPr marL="742950" marR="0" lvl="1" indent="-255734" algn="l" rtl="0">
              <a:lnSpc>
                <a:spcPct val="100000"/>
              </a:lnSpc>
              <a:spcBef>
                <a:spcPts val="500"/>
              </a:spcBef>
              <a:spcAft>
                <a:spcPts val="0"/>
              </a:spcAft>
              <a:buClr>
                <a:schemeClr val="dk2"/>
              </a:buClr>
              <a:buSzPts val="1098"/>
              <a:buFont typeface="Arial"/>
              <a:buAutoNum type="arabicPeriod"/>
            </a:pPr>
            <a:r>
              <a:rPr lang="en-US" sz="1100" b="0" i="0" u="none" strike="noStrike" cap="none">
                <a:solidFill>
                  <a:schemeClr val="dk2"/>
                </a:solidFill>
                <a:latin typeface="Arial"/>
                <a:ea typeface="Arial"/>
                <a:cs typeface="Arial"/>
                <a:sym typeface="Arial"/>
              </a:rPr>
              <a:t>Dzień 2: Odwierdź Sagrada Familia i  Park Güell.</a:t>
            </a:r>
            <a:endParaRPr sz="1100" b="0" i="0" u="none" strike="noStrike" cap="none">
              <a:solidFill>
                <a:schemeClr val="dk2"/>
              </a:solidFill>
              <a:latin typeface="Arial"/>
              <a:ea typeface="Arial"/>
              <a:cs typeface="Arial"/>
              <a:sym typeface="Arial"/>
            </a:endParaRPr>
          </a:p>
          <a:p>
            <a:pPr marL="742950" marR="0" lvl="1" indent="-255734" algn="l" rtl="0">
              <a:lnSpc>
                <a:spcPct val="100000"/>
              </a:lnSpc>
              <a:spcBef>
                <a:spcPts val="500"/>
              </a:spcBef>
              <a:spcAft>
                <a:spcPts val="0"/>
              </a:spcAft>
              <a:buClr>
                <a:schemeClr val="dk2"/>
              </a:buClr>
              <a:buSzPts val="1098"/>
              <a:buFont typeface="Arial"/>
              <a:buAutoNum type="arabicPeriod"/>
            </a:pPr>
            <a:r>
              <a:rPr lang="en-US" sz="1100" b="0" i="0" u="none" strike="noStrike" cap="none">
                <a:solidFill>
                  <a:schemeClr val="dk2"/>
                </a:solidFill>
                <a:latin typeface="Arial"/>
                <a:ea typeface="Arial"/>
                <a:cs typeface="Arial"/>
                <a:sym typeface="Arial"/>
              </a:rPr>
              <a:t>Dzień  3: Relaks na plaży.</a:t>
            </a:r>
            <a:endParaRPr sz="1100" b="0" i="0" u="none" strike="noStrike" cap="none">
              <a:solidFill>
                <a:schemeClr val="dk2"/>
              </a:solidFill>
              <a:latin typeface="Arial"/>
              <a:ea typeface="Arial"/>
              <a:cs typeface="Arial"/>
              <a:sym typeface="Arial"/>
            </a:endParaRPr>
          </a:p>
          <a:p>
            <a:pPr marL="742950" marR="0" lvl="1" indent="-255734" algn="l" rtl="0">
              <a:lnSpc>
                <a:spcPct val="100000"/>
              </a:lnSpc>
              <a:spcBef>
                <a:spcPts val="500"/>
              </a:spcBef>
              <a:spcAft>
                <a:spcPts val="0"/>
              </a:spcAft>
              <a:buClr>
                <a:schemeClr val="dk2"/>
              </a:buClr>
              <a:buSzPts val="1098"/>
              <a:buFont typeface="Arial"/>
              <a:buAutoNum type="arabicPeriod"/>
            </a:pPr>
            <a:r>
              <a:rPr lang="en-US" sz="1100" b="0" i="0" u="none" strike="noStrike" cap="none">
                <a:solidFill>
                  <a:schemeClr val="dk2"/>
                </a:solidFill>
                <a:latin typeface="Arial"/>
                <a:ea typeface="Arial"/>
                <a:cs typeface="Arial"/>
                <a:sym typeface="Arial"/>
              </a:rPr>
              <a:t>Dzień 4: Montjuïc and Zaczarowana Fontanna.</a:t>
            </a:r>
            <a:endParaRPr sz="1100" b="0" i="0" u="none" strike="noStrike" cap="none">
              <a:solidFill>
                <a:schemeClr val="dk2"/>
              </a:solidFill>
              <a:latin typeface="Arial"/>
              <a:ea typeface="Arial"/>
              <a:cs typeface="Arial"/>
              <a:sym typeface="Arial"/>
            </a:endParaRPr>
          </a:p>
          <a:p>
            <a:pPr marL="742950" marR="0" lvl="1" indent="-255734" algn="l" rtl="0">
              <a:lnSpc>
                <a:spcPct val="100000"/>
              </a:lnSpc>
              <a:spcBef>
                <a:spcPts val="500"/>
              </a:spcBef>
              <a:spcAft>
                <a:spcPts val="0"/>
              </a:spcAft>
              <a:buClr>
                <a:schemeClr val="dk2"/>
              </a:buClr>
              <a:buSzPts val="1098"/>
              <a:buFont typeface="Arial"/>
              <a:buAutoNum type="arabicPeriod"/>
            </a:pPr>
            <a:r>
              <a:rPr lang="en-US" sz="1100" b="0" i="0" u="none" strike="noStrike" cap="none">
                <a:solidFill>
                  <a:schemeClr val="dk2"/>
                </a:solidFill>
                <a:latin typeface="Arial"/>
                <a:ea typeface="Arial"/>
                <a:cs typeface="Arial"/>
                <a:sym typeface="Arial"/>
              </a:rPr>
              <a:t>Dzień 5: Las Ramblas, Casa Batlló.</a:t>
            </a:r>
            <a:endParaRPr sz="1100" b="0" i="0" u="none" strike="noStrike" cap="none">
              <a:solidFill>
                <a:schemeClr val="dk2"/>
              </a:solidFill>
              <a:latin typeface="Arial"/>
              <a:ea typeface="Arial"/>
              <a:cs typeface="Arial"/>
              <a:sym typeface="Arial"/>
            </a:endParaRPr>
          </a:p>
          <a:p>
            <a:pPr marL="742950" marR="0" lvl="1" indent="-255734" algn="l" rtl="0">
              <a:lnSpc>
                <a:spcPct val="100000"/>
              </a:lnSpc>
              <a:spcBef>
                <a:spcPts val="500"/>
              </a:spcBef>
              <a:spcAft>
                <a:spcPts val="0"/>
              </a:spcAft>
              <a:buClr>
                <a:schemeClr val="dk2"/>
              </a:buClr>
              <a:buSzPts val="1098"/>
              <a:buFont typeface="Arial"/>
              <a:buAutoNum type="arabicPeriod"/>
            </a:pPr>
            <a:r>
              <a:rPr lang="en-US" sz="1100" b="0" i="0" u="none" strike="noStrike" cap="none">
                <a:solidFill>
                  <a:schemeClr val="dk2"/>
                </a:solidFill>
                <a:latin typeface="Arial"/>
                <a:ea typeface="Arial"/>
                <a:cs typeface="Arial"/>
                <a:sym typeface="Arial"/>
              </a:rPr>
              <a:t>Dzień 6: Camp Nou, Poble Espanyol.</a:t>
            </a:r>
            <a:endParaRPr sz="1100" b="0" i="0" u="none" strike="noStrike" cap="none">
              <a:solidFill>
                <a:schemeClr val="dk2"/>
              </a:solidFill>
              <a:latin typeface="Arial"/>
              <a:ea typeface="Arial"/>
              <a:cs typeface="Arial"/>
              <a:sym typeface="Arial"/>
            </a:endParaRPr>
          </a:p>
          <a:p>
            <a:pPr marL="742950" marR="0" lvl="1" indent="-255734" algn="l" rtl="0">
              <a:lnSpc>
                <a:spcPct val="100000"/>
              </a:lnSpc>
              <a:spcBef>
                <a:spcPts val="500"/>
              </a:spcBef>
              <a:spcAft>
                <a:spcPts val="0"/>
              </a:spcAft>
              <a:buClr>
                <a:schemeClr val="dk2"/>
              </a:buClr>
              <a:buSzPts val="1098"/>
              <a:buFont typeface="Arial"/>
              <a:buAutoNum type="arabicPeriod"/>
            </a:pPr>
            <a:r>
              <a:rPr lang="en-US" sz="1100" b="0" i="0" u="none" strike="noStrike" cap="none">
                <a:solidFill>
                  <a:schemeClr val="dk2"/>
                </a:solidFill>
                <a:latin typeface="Arial"/>
                <a:ea typeface="Arial"/>
                <a:cs typeface="Arial"/>
                <a:sym typeface="Arial"/>
              </a:rPr>
              <a:t>Dzień 7: Zakupy w  Passeig de Gràcia.</a:t>
            </a:r>
            <a:endParaRPr sz="1100" b="0" i="0" u="none" strike="noStrike" cap="none">
              <a:solidFill>
                <a:schemeClr val="dk2"/>
              </a:solidFill>
              <a:latin typeface="Arial"/>
              <a:ea typeface="Arial"/>
              <a:cs typeface="Arial"/>
              <a:sym typeface="Arial"/>
            </a:endParaRPr>
          </a:p>
          <a:p>
            <a:pPr marL="457200" marR="0" lvl="0" indent="-197686" algn="l" rtl="0">
              <a:lnSpc>
                <a:spcPct val="100000"/>
              </a:lnSpc>
              <a:spcBef>
                <a:spcPts val="1000"/>
              </a:spcBef>
              <a:spcAft>
                <a:spcPts val="0"/>
              </a:spcAft>
              <a:buClr>
                <a:schemeClr val="dk2"/>
              </a:buClr>
              <a:buSzPts val="909"/>
              <a:buFont typeface="Arial"/>
              <a:buAutoNum type="arabicPeriod"/>
            </a:pPr>
            <a:r>
              <a:rPr lang="en-US" sz="1100" b="1" i="0" u="none" strike="noStrike" cap="none">
                <a:solidFill>
                  <a:schemeClr val="dk2"/>
                </a:solidFill>
                <a:latin typeface="Arial"/>
                <a:ea typeface="Arial"/>
                <a:cs typeface="Arial"/>
                <a:sym typeface="Arial"/>
              </a:rPr>
              <a:t>Zarezerwuj bilety do:</a:t>
            </a:r>
            <a:r>
              <a:rPr lang="en-US" sz="1100" b="0" i="0" u="none" strike="noStrike" cap="none">
                <a:solidFill>
                  <a:schemeClr val="dk2"/>
                </a:solidFill>
                <a:latin typeface="Arial"/>
                <a:ea typeface="Arial"/>
                <a:cs typeface="Arial"/>
                <a:sym typeface="Arial"/>
              </a:rPr>
              <a:t> Sagrada Familia, Park Güell (zwiedzanie z przewodnikiem)</a:t>
            </a:r>
            <a:endParaRPr sz="1100" b="1" i="0" u="none" strike="noStrike" cap="none">
              <a:solidFill>
                <a:schemeClr val="dk2"/>
              </a:solidFill>
              <a:latin typeface="Arial"/>
              <a:ea typeface="Arial"/>
              <a:cs typeface="Arial"/>
              <a:sym typeface="Arial"/>
            </a:endParaRPr>
          </a:p>
        </p:txBody>
      </p:sp>
      <p:sp>
        <p:nvSpPr>
          <p:cNvPr id="948" name="Google Shape;948;p96"/>
          <p:cNvSpPr txBox="1"/>
          <p:nvPr/>
        </p:nvSpPr>
        <p:spPr>
          <a:xfrm>
            <a:off x="398709" y="0"/>
            <a:ext cx="700099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Ćwiczenia - Rozwiązania</a:t>
            </a:r>
            <a:endParaRPr sz="2800" b="0" i="0" u="none" strike="noStrike" cap="none">
              <a:solidFill>
                <a:srgbClr val="000000"/>
              </a:solidFill>
              <a:latin typeface="Arial"/>
              <a:ea typeface="Arial"/>
              <a:cs typeface="Arial"/>
              <a:sym typeface="Arial"/>
            </a:endParaRPr>
          </a:p>
        </p:txBody>
      </p:sp>
      <p:sp>
        <p:nvSpPr>
          <p:cNvPr id="949" name="Google Shape;949;p9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dk1"/>
                </a:solidFill>
              </a:rPr>
              <a:t>56</a:t>
            </a:fld>
            <a:endParaRPr>
              <a:solidFill>
                <a:schemeClr val="dk1"/>
              </a:solidFil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5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7681</Words>
  <Application>Microsoft Office PowerPoint</Application>
  <PresentationFormat>Widescreen</PresentationFormat>
  <Paragraphs>654</Paragraphs>
  <Slides>56</Slides>
  <Notes>56</Notes>
  <HiddenSlides>1</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56</vt:i4>
      </vt:variant>
    </vt:vector>
  </HeadingPairs>
  <TitlesOfParts>
    <vt:vector size="66" baseType="lpstr">
      <vt:lpstr>Sorts Mill Goudy</vt:lpstr>
      <vt:lpstr>Lato Black</vt:lpstr>
      <vt:lpstr>Noto Sans Symbols</vt:lpstr>
      <vt:lpstr>Arial</vt:lpstr>
      <vt:lpstr>Calibri</vt:lpstr>
      <vt:lpstr>Gill Sans</vt:lpstr>
      <vt:lpstr>Open Sans</vt:lpstr>
      <vt:lpstr>ClassicFrameVTI</vt:lpstr>
      <vt:lpstr>1_ClassicFrameVTI</vt:lpstr>
      <vt:lpstr>2_ClassicFrameVTI</vt:lpstr>
      <vt:lpstr>MODUŁ 1</vt:lpstr>
      <vt:lpstr>Witamy na kursie COMPutational (myślenia komputacyjnego) dla seniorów</vt:lpstr>
      <vt:lpstr>WITAMY W MODULE 1</vt:lpstr>
      <vt:lpstr>ZAWARTOŚĆ MODUŁU</vt:lpstr>
      <vt:lpstr>PowerPoint Presentation</vt:lpstr>
      <vt:lpstr>CELE i ZAŁOŻENIA MODUŁU</vt:lpstr>
      <vt:lpstr>CZĘŚĆ 1</vt:lpstr>
      <vt:lpstr>PowerPoint Presentation</vt:lpstr>
      <vt:lpstr>PowerPoint Presentation</vt:lpstr>
      <vt:lpstr>PowerPoint Presentation</vt:lpstr>
      <vt:lpstr>PowerPoint Presentation</vt:lpstr>
      <vt:lpstr>PowerPoint Presentation</vt:lpstr>
      <vt:lpstr>PowerPoint Presentation</vt:lpstr>
      <vt:lpstr>CZĘŚĆ 2</vt:lpstr>
      <vt:lpstr>PowerPoint Presentation</vt:lpstr>
      <vt:lpstr>Myślenia obliczeniowego używamy na co dzień</vt:lpstr>
      <vt:lpstr>PowerPoint Presentation</vt:lpstr>
      <vt:lpstr>CZĘŚĆ 3</vt:lpstr>
      <vt:lpstr>PowerPoint Presentation</vt:lpstr>
      <vt:lpstr>PowerPoint Presentation</vt:lpstr>
      <vt:lpstr>PowerPoint Presentation</vt:lpstr>
      <vt:lpstr>PowerPoint Presentation</vt:lpstr>
      <vt:lpstr>CZĘŚĆ 4</vt:lpstr>
      <vt:lpstr>PowerPoint Presentation</vt:lpstr>
      <vt:lpstr>Podstawowe komponenty:</vt:lpstr>
      <vt:lpstr>Dekompozycja</vt:lpstr>
      <vt:lpstr>Dekompozycja</vt:lpstr>
      <vt:lpstr>Dekompozycja</vt:lpstr>
      <vt:lpstr>Podstawowe komponenty:   Rozpoznawanie wzorca</vt:lpstr>
      <vt:lpstr>Rozpoznawanie wzorca</vt:lpstr>
      <vt:lpstr>Rozpoznawanie wzorca</vt:lpstr>
      <vt:lpstr>Rozpoznawanie wzorca</vt:lpstr>
      <vt:lpstr>Podstawowe komponenty:  Abstrahowanie</vt:lpstr>
      <vt:lpstr>Abstrahowanie</vt:lpstr>
      <vt:lpstr>Abstrahowanie</vt:lpstr>
      <vt:lpstr>Abstrahowanie</vt:lpstr>
      <vt:lpstr>Kluczowe komponenty: Budowanie algorytmu</vt:lpstr>
      <vt:lpstr>Budowanie algorytmów</vt:lpstr>
      <vt:lpstr>Budowanie algorytmów</vt:lpstr>
      <vt:lpstr>Budowanie algorytmów</vt:lpstr>
      <vt:lpstr>CZĘŚĆ 5</vt:lpstr>
      <vt:lpstr>Obecny stan CT w Europie</vt:lpstr>
      <vt:lpstr>PowerPoint Presentation</vt:lpstr>
      <vt:lpstr>PowerPoint Presentation</vt:lpstr>
      <vt:lpstr>CZĘŚĆ 6</vt:lpstr>
      <vt:lpstr>PowerPoint Presentation</vt:lpstr>
      <vt:lpstr>PowerPoint Presentation</vt:lpstr>
      <vt:lpstr>ĆWICZENIE Nr 1 – Dekompozycja</vt:lpstr>
      <vt:lpstr>ĆWICZENIE Nr 2 – Rozpoznawanie Wzorca</vt:lpstr>
      <vt:lpstr>ĆWICZENIE Nr 3 – Abstrahowanie</vt:lpstr>
      <vt:lpstr>ĆWIECZENIE Nr 4 – Budowanie Algorytmu</vt:lpstr>
      <vt:lpstr>PODSUMOWANIE</vt:lpstr>
      <vt:lpstr>PowerPoint Presentation</vt:lpstr>
      <vt:lpstr>SŁOWNICZEK</vt:lpstr>
      <vt:lpstr>Bibliografia</vt:lpstr>
      <vt:lpstr>Ćwiczenie 4 –  Budowanie algorytmu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User05</cp:lastModifiedBy>
  <cp:revision>3</cp:revision>
  <dcterms:modified xsi:type="dcterms:W3CDTF">2025-09-15T07:23:47Z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664F5B8E-E08E-44CB-8021-18FABF67FBCC</vt:lpwstr>
  </property>
  <property fmtid="{D5CDD505-2E9C-101B-9397-08002B2CF9AE}" pid="3" name="ArticulatePath">
    <vt:lpwstr>Computational Serniors-WP2-R2_OER-M1-v6</vt:lpwstr>
  </property>
</Properties>
</file>