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8" r:id="rId5"/>
    <p:sldMasterId id="214748366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y="6858000" cx="12192000"/>
  <p:notesSz cx="6800850" cy="9932975"/>
  <p:embeddedFontLst>
    <p:embeddedFont>
      <p:font typeface="Sorts Mill Goudy"/>
      <p:regular r:id="rId64"/>
      <p:italic r:id="rId65"/>
    </p:embeddedFont>
    <p:embeddedFont>
      <p:font typeface="Gill Sans"/>
      <p:regular r:id="rId66"/>
      <p:bold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gz2ZuanJ4zqIcDyZArcaK7t/tt+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6957314-FACD-4EE2-ABB8-AD349751A180}">
  <a:tblStyle styleId="{E6957314-FACD-4EE2-ABB8-AD349751A180}"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DF5"/>
          </a:solidFill>
        </a:fill>
      </a:tcStyle>
    </a:wholeTbl>
    <a:band1H>
      <a:tcTxStyle b="off" i="off"/>
      <a:tcStyle>
        <a:fill>
          <a:solidFill>
            <a:srgbClr val="CCD9EB"/>
          </a:solidFill>
        </a:fill>
      </a:tcStyle>
    </a:band1H>
    <a:band2H>
      <a:tcTxStyle b="off" i="off"/>
    </a:band2H>
    <a:band1V>
      <a:tcTxStyle b="off" i="off"/>
      <a:tcStyle>
        <a:fill>
          <a:solidFill>
            <a:srgbClr val="CCD9EB"/>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font" Target="fonts/SortsMillGoudy-regular.fntdata"/><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font" Target="fonts/GillSans-regular.fntdata"/><Relationship Id="rId21" Type="http://schemas.openxmlformats.org/officeDocument/2006/relationships/slide" Target="slides/slide14.xml"/><Relationship Id="rId65" Type="http://schemas.openxmlformats.org/officeDocument/2006/relationships/font" Target="fonts/SortsMillGoudy-italic.fntdata"/><Relationship Id="rId24" Type="http://schemas.openxmlformats.org/officeDocument/2006/relationships/slide" Target="slides/slide17.xml"/><Relationship Id="rId68" Type="http://customschemas.google.com/relationships/presentationmetadata" Target="metadata"/><Relationship Id="rId23" Type="http://schemas.openxmlformats.org/officeDocument/2006/relationships/slide" Target="slides/slide16.xml"/><Relationship Id="rId67" Type="http://schemas.openxmlformats.org/officeDocument/2006/relationships/font" Target="fonts/GillSans-bold.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7035" cy="49837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34615"/>
            <a:ext cx="2947035" cy="49837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rogramamos.es/como-esta-funcionando-la-introduccion-de-la-programacion-en-la-educacion-en-estonia-finlandia/" TargetMode="External"/><Relationship Id="rId3" Type="http://schemas.openxmlformats.org/officeDocument/2006/relationships/hyperlink" Target="https://www.thetimes.co.uk/article/estonias-curriculum-is-one-of-the-best-what-can-it-teach-us-l56hmdxq0" TargetMode="External"/><Relationship Id="rId4" Type="http://schemas.openxmlformats.org/officeDocument/2006/relationships/hyperlink" Target="https://www.researchgate.net/profile/Alexander-Castrillon-Yepes-2/publication/361315653_Integracion_del_Pensamiento_Computacional_en_Educacion_Primaria_y_Secundaria_documento_de_posicion/links/62aa2913a920e8693ef651c8/Integracion-del-Pensamiento-Computacional-en-Educacion-Primaria-y-Secundaria-documento-de-posicion.pdf" TargetMode="External"/><Relationship Id="rId5" Type="http://schemas.openxmlformats.org/officeDocument/2006/relationships/hyperlink" Target="https://intef.es/wp-content/uploads/2017/02/2017_0206_CompuThink_JRC_UE-INTEF.pdf" TargetMode="External"/><Relationship Id="rId6" Type="http://schemas.openxmlformats.org/officeDocument/2006/relationships/hyperlink" Target="https://code.intef.es/wp-content/uploads/2018/10/Ponencia-sobre-Pensamiento-Computacional.-Informe-Final.pdf"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ulamentor.es/"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5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5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5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22" name="Google Shape;322;p5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6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1" name="Google Shape;361;p6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6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6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6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73" name="Google Shape;373;p6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94" name="Google Shape;394;p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a:t>
            </a:r>
            <a:endParaRPr/>
          </a:p>
        </p:txBody>
      </p:sp>
      <p:sp>
        <p:nvSpPr>
          <p:cNvPr id="415" name="Google Shape;41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16" name="Google Shape;416;p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26" name="Google Shape;426;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36" name="Google Shape;436;p6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6" name="Google Shape;446;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47" name="Google Shape;447;p6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62" name="Google Shape;462;p6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76" name="Google Shape;476;p6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7" name="Google Shape;487;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88" name="Google Shape;488;p6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1-a</a:t>
            </a:r>
            <a:endParaRPr/>
          </a:p>
          <a:p>
            <a:pPr indent="0" lvl="0" marL="0" rtl="0" algn="l">
              <a:lnSpc>
                <a:spcPct val="100000"/>
              </a:lnSpc>
              <a:spcBef>
                <a:spcPts val="0"/>
              </a:spcBef>
              <a:spcAft>
                <a:spcPts val="0"/>
              </a:spcAft>
              <a:buSzPts val="1400"/>
              <a:buNone/>
            </a:pPr>
            <a:r>
              <a:rPr lang="en-US"/>
              <a:t>2-b</a:t>
            </a:r>
            <a:endParaRPr/>
          </a:p>
          <a:p>
            <a:pPr indent="0" lvl="0" marL="0" rtl="0" algn="l">
              <a:lnSpc>
                <a:spcPct val="100000"/>
              </a:lnSpc>
              <a:spcBef>
                <a:spcPts val="0"/>
              </a:spcBef>
              <a:spcAft>
                <a:spcPts val="0"/>
              </a:spcAft>
              <a:buSzPts val="1400"/>
              <a:buNone/>
            </a:pPr>
            <a:r>
              <a:rPr lang="en-US"/>
              <a:t>3-c</a:t>
            </a:r>
            <a:endParaRPr/>
          </a:p>
          <a:p>
            <a:pPr indent="0" lvl="0" marL="0" rtl="0" algn="l">
              <a:lnSpc>
                <a:spcPct val="100000"/>
              </a:lnSpc>
              <a:spcBef>
                <a:spcPts val="0"/>
              </a:spcBef>
              <a:spcAft>
                <a:spcPts val="0"/>
              </a:spcAft>
              <a:buSzPts val="1400"/>
              <a:buNone/>
            </a:pPr>
            <a:r>
              <a:rPr lang="en-US"/>
              <a:t>4-a</a:t>
            </a:r>
            <a:endParaRPr/>
          </a:p>
          <a:p>
            <a:pPr indent="0" lvl="0" marL="0" rtl="0" algn="l">
              <a:lnSpc>
                <a:spcPct val="100000"/>
              </a:lnSpc>
              <a:spcBef>
                <a:spcPts val="0"/>
              </a:spcBef>
              <a:spcAft>
                <a:spcPts val="0"/>
              </a:spcAft>
              <a:buSzPts val="1400"/>
              <a:buNone/>
            </a:pPr>
            <a:r>
              <a:rPr lang="en-US"/>
              <a:t>5-b</a:t>
            </a:r>
            <a:endParaRPr/>
          </a:p>
          <a:p>
            <a:pPr indent="0" lvl="0" marL="0" rtl="0" algn="l">
              <a:lnSpc>
                <a:spcPct val="100000"/>
              </a:lnSpc>
              <a:spcBef>
                <a:spcPts val="0"/>
              </a:spcBef>
              <a:spcAft>
                <a:spcPts val="0"/>
              </a:spcAft>
              <a:buSzPts val="1400"/>
              <a:buNone/>
            </a:pPr>
            <a:r>
              <a:t/>
            </a:r>
            <a:endParaRPr/>
          </a:p>
        </p:txBody>
      </p:sp>
      <p:sp>
        <p:nvSpPr>
          <p:cNvPr id="497" name="Google Shape;49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8" name="Google Shape;508;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09" name="Google Shape;509;p6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6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7" name="Google Shape;517;p6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6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6" name="Google Shape;526;p6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7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p7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549" name="Google Shape;549;p7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 name="Google Shape;559;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0" name="Google Shape;560;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61" name="Google Shape;561;p7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p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0" name="Google Shape;570;p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71" name="Google Shape;571;p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7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p7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8" name="Google Shape;588;p7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89" name="Google Shape;589;p7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7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7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605" name="Google Shape;605;p7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7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p7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617" name="Google Shape;617;p7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8" name="Google Shape;628;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29" name="Google Shape;629;p7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7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7" name="Google Shape;637;p7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1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6" name="Google Shape;646;p1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7" name="Google Shape;647;p1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48" name="Google Shape;648;p1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1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p1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7" name="Google Shape;667;p18: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68" name="Google Shape;668;p18: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7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1" name="Google Shape;681;p7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Arial"/>
                <a:ea typeface="Arial"/>
                <a:cs typeface="Arial"/>
                <a:sym typeface="Arial"/>
              </a:rPr>
              <a:t>Understanding Decomposition in practice</a:t>
            </a:r>
            <a:endParaRPr/>
          </a:p>
        </p:txBody>
      </p:sp>
      <p:sp>
        <p:nvSpPr>
          <p:cNvPr id="682" name="Google Shape;682;p7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83" name="Google Shape;683;p7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78: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4" name="Google Shape;694;p78: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5" name="Google Shape;695;p78: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96" name="Google Shape;696;p78: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2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p2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9" name="Google Shape;709;p2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10" name="Google Shape;710;p2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7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p7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9" name="Google Shape;719;p7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20" name="Google Shape;720;p7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8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0" name="Google Shape;730;p8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1" name="Google Shape;731;p8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32" name="Google Shape;732;p80: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8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8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4" name="Google Shape;744;p8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45" name="Google Shape;745;p8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2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4" name="Google Shape;754;p2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5" name="Google Shape;755;p2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56" name="Google Shape;756;p2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8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6" name="Google Shape;766;p8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7" name="Google Shape;767;p82: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68" name="Google Shape;768;p82: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8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8" name="Google Shape;778;p8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ctr">
              <a:lnSpc>
                <a:spcPct val="100000"/>
              </a:lnSpc>
              <a:spcBef>
                <a:spcPts val="0"/>
              </a:spcBef>
              <a:spcAft>
                <a:spcPts val="0"/>
              </a:spcAft>
              <a:buSzPts val="1400"/>
              <a:buNone/>
            </a:pPr>
            <a:r>
              <a:rPr lang="en-US" sz="1200">
                <a:solidFill>
                  <a:schemeClr val="lt1"/>
                </a:solidFill>
                <a:latin typeface="Arial"/>
                <a:ea typeface="Arial"/>
                <a:cs typeface="Arial"/>
                <a:sym typeface="Arial"/>
              </a:rPr>
              <a:t>Encourage learners to focus on what’s essential. Abstraction helps them see the bigger picture without getting</a:t>
            </a:r>
            <a:endParaRPr/>
          </a:p>
          <a:p>
            <a:pPr indent="-228600" lvl="0" marL="457200" rtl="0" algn="ctr">
              <a:lnSpc>
                <a:spcPct val="100000"/>
              </a:lnSpc>
              <a:spcBef>
                <a:spcPts val="0"/>
              </a:spcBef>
              <a:spcAft>
                <a:spcPts val="0"/>
              </a:spcAft>
              <a:buSzPts val="1400"/>
              <a:buNone/>
            </a:pPr>
            <a:r>
              <a:rPr lang="en-US" sz="1200">
                <a:solidFill>
                  <a:schemeClr val="lt1"/>
                </a:solidFill>
                <a:latin typeface="Arial"/>
                <a:ea typeface="Arial"/>
                <a:cs typeface="Arial"/>
                <a:sym typeface="Arial"/>
              </a:rPr>
              <a:t> lost in the details.</a:t>
            </a:r>
            <a:endParaRPr/>
          </a:p>
          <a:p>
            <a:pPr indent="0" lvl="0" marL="0" rtl="0" algn="l">
              <a:lnSpc>
                <a:spcPct val="100000"/>
              </a:lnSpc>
              <a:spcBef>
                <a:spcPts val="0"/>
              </a:spcBef>
              <a:spcAft>
                <a:spcPts val="0"/>
              </a:spcAft>
              <a:buSzPts val="1400"/>
              <a:buNone/>
            </a:pPr>
            <a:r>
              <a:t/>
            </a:r>
            <a:endParaRPr/>
          </a:p>
        </p:txBody>
      </p:sp>
      <p:sp>
        <p:nvSpPr>
          <p:cNvPr id="779" name="Google Shape;779;p8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80" name="Google Shape;780;p8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8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p8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Example in business:</a:t>
            </a:r>
            <a:br>
              <a:rPr lang="en-US"/>
            </a:br>
            <a:r>
              <a:rPr lang="en-US"/>
              <a:t>When writing a job description, abstraction helps by focusing on the key responsibilities and skills needed, instead of listing every possible detail of the role.</a:t>
            </a:r>
            <a:endParaRPr/>
          </a:p>
        </p:txBody>
      </p:sp>
      <p:sp>
        <p:nvSpPr>
          <p:cNvPr id="792" name="Google Shape;792;p8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793" name="Google Shape;793;p8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2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2" name="Google Shape;802;p2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3" name="Google Shape;803;p2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04" name="Google Shape;804;p2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8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1" name="Google Shape;821;p8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2" name="Google Shape;822;p8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23" name="Google Shape;823;p8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8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3" name="Google Shape;833;p8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4" name="Google Shape;834;p86: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35" name="Google Shape;835;p86: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8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6" name="Google Shape;846;p8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7" name="Google Shape;847;p8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848" name="Google Shape;848;p8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7" name="Google Shape;857;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8" name="Google Shape;858;p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59" name="Google Shape;859;p8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8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7" name="Google Shape;867;p8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868" name="Google Shape;868;p8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9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1" lang="en-US"/>
              <a:t>Estonia</a:t>
            </a:r>
            <a:endParaRPr/>
          </a:p>
          <a:p>
            <a:pPr indent="-228600" lvl="0" marL="457200" rtl="0" algn="l">
              <a:lnSpc>
                <a:spcPct val="100000"/>
              </a:lnSpc>
              <a:spcBef>
                <a:spcPts val="0"/>
              </a:spcBef>
              <a:spcAft>
                <a:spcPts val="0"/>
              </a:spcAft>
              <a:buSzPts val="1400"/>
              <a:buFont typeface="Arial"/>
              <a:buChar char="•"/>
            </a:pPr>
            <a:r>
              <a:rPr b="1" lang="en-US"/>
              <a:t>Iniciativa ProgeTiger (2012):</a:t>
            </a:r>
            <a:r>
              <a:rPr lang="en-US"/>
              <a:t> Estonia lanzó la iniciativa ProgeTiger en 2012, coordinada por la Fundación Informática para la Educación (HITSA) en colaboración con el Ministerio de Educación e Investigación, para apoyar a los docentes en la integración de la tecnología en sus clases. ​</a:t>
            </a:r>
            <a:r>
              <a:rPr lang="en-US" u="sng">
                <a:solidFill>
                  <a:schemeClr val="hlink"/>
                </a:solidFill>
                <a:hlinkClick r:id="rId2"/>
              </a:rPr>
              <a:t>Programamos</a:t>
            </a:r>
            <a:endParaRPr/>
          </a:p>
          <a:p>
            <a:pPr indent="-228600" lvl="0" marL="457200" rtl="0" algn="l">
              <a:lnSpc>
                <a:spcPct val="100000"/>
              </a:lnSpc>
              <a:spcBef>
                <a:spcPts val="0"/>
              </a:spcBef>
              <a:spcAft>
                <a:spcPts val="0"/>
              </a:spcAft>
              <a:buSzPts val="1400"/>
              <a:buFont typeface="Arial"/>
              <a:buChar char="•"/>
            </a:pPr>
            <a:r>
              <a:rPr b="1" lang="en-US"/>
              <a:t>Currículo educativo:</a:t>
            </a:r>
            <a:r>
              <a:rPr lang="en-US"/>
              <a:t> El sistema educativo estonio, reconocido como uno de los mejores de Europa, incorpora desde edades tempranas el aprendizaje de robótica y competencias digitales, fomentando el pensamiento crítico y la resolución de problemas. ​</a:t>
            </a:r>
            <a:r>
              <a:rPr lang="en-US" u="sng">
                <a:solidFill>
                  <a:schemeClr val="hlink"/>
                </a:solidFill>
                <a:hlinkClick r:id="rId3"/>
              </a:rPr>
              <a:t>Latest news &amp; breaking headlines</a:t>
            </a:r>
            <a:endParaRPr/>
          </a:p>
          <a:p>
            <a:pPr indent="-228600" lvl="0" marL="457200" rtl="0" algn="l">
              <a:lnSpc>
                <a:spcPct val="100000"/>
              </a:lnSpc>
              <a:spcBef>
                <a:spcPts val="0"/>
              </a:spcBef>
              <a:spcAft>
                <a:spcPts val="0"/>
              </a:spcAft>
              <a:buSzPts val="1400"/>
              <a:buNone/>
            </a:pPr>
            <a:r>
              <a:rPr b="1" lang="en-US"/>
              <a:t>2. Finlandia</a:t>
            </a:r>
            <a:endParaRPr/>
          </a:p>
          <a:p>
            <a:pPr indent="-228600" lvl="0" marL="457200" rtl="0" algn="l">
              <a:lnSpc>
                <a:spcPct val="100000"/>
              </a:lnSpc>
              <a:spcBef>
                <a:spcPts val="0"/>
              </a:spcBef>
              <a:spcAft>
                <a:spcPts val="0"/>
              </a:spcAft>
              <a:buSzPts val="1400"/>
              <a:buFont typeface="Arial"/>
              <a:buChar char="•"/>
            </a:pPr>
            <a:r>
              <a:rPr b="1" lang="en-US"/>
              <a:t>Integración en 2016:</a:t>
            </a:r>
            <a:r>
              <a:rPr lang="en-US"/>
              <a:t> Finlandia incorporó el pensamiento computacional en su currículo educativo en 2016, enfocándose en métodos innovadores como el aprendizaje basado en el juego y la resolución de problemas. ​</a:t>
            </a:r>
            <a:endParaRPr/>
          </a:p>
          <a:p>
            <a:pPr indent="-228600" lvl="0" marL="457200" rtl="0" algn="l">
              <a:lnSpc>
                <a:spcPct val="100000"/>
              </a:lnSpc>
              <a:spcBef>
                <a:spcPts val="0"/>
              </a:spcBef>
              <a:spcAft>
                <a:spcPts val="0"/>
              </a:spcAft>
              <a:buSzPts val="1400"/>
              <a:buFont typeface="Arial"/>
              <a:buChar char="•"/>
            </a:pPr>
            <a:r>
              <a:rPr b="1" lang="en-US"/>
              <a:t>Formación docente:</a:t>
            </a:r>
            <a:r>
              <a:rPr lang="en-US"/>
              <a:t> Se reconoce la necesidad de promover la formación de profesores como elemento clave para la efectiva integración del pensamiento computacional en los niveles educativos primarios y secundarios. ​</a:t>
            </a:r>
            <a:r>
              <a:rPr lang="en-US" u="sng">
                <a:solidFill>
                  <a:schemeClr val="hlink"/>
                </a:solidFill>
                <a:hlinkClick r:id="rId4"/>
              </a:rPr>
              <a:t>ResearchGate</a:t>
            </a:r>
            <a:endParaRPr/>
          </a:p>
          <a:p>
            <a:pPr indent="-228600" lvl="0" marL="457200" rtl="0" algn="l">
              <a:lnSpc>
                <a:spcPct val="100000"/>
              </a:lnSpc>
              <a:spcBef>
                <a:spcPts val="0"/>
              </a:spcBef>
              <a:spcAft>
                <a:spcPts val="0"/>
              </a:spcAft>
              <a:buSzPts val="1400"/>
              <a:buNone/>
            </a:pPr>
            <a:r>
              <a:rPr b="1" lang="en-US"/>
              <a:t>3. Reino Unido</a:t>
            </a:r>
            <a:endParaRPr/>
          </a:p>
          <a:p>
            <a:pPr indent="-228600" lvl="0" marL="457200" rtl="0" algn="l">
              <a:lnSpc>
                <a:spcPct val="100000"/>
              </a:lnSpc>
              <a:spcBef>
                <a:spcPts val="0"/>
              </a:spcBef>
              <a:spcAft>
                <a:spcPts val="0"/>
              </a:spcAft>
              <a:buSzPts val="1400"/>
              <a:buFont typeface="Arial"/>
              <a:buChar char="•"/>
            </a:pPr>
            <a:r>
              <a:rPr b="1" lang="en-US"/>
              <a:t>Currículo obligatorio (2014):</a:t>
            </a:r>
            <a:r>
              <a:rPr lang="en-US"/>
              <a:t> El Reino Unido fue el primer país en hacer obligatorio el pensamiento computacional en la educación primaria y secundaria en 2014. ​</a:t>
            </a:r>
            <a:endParaRPr/>
          </a:p>
          <a:p>
            <a:pPr indent="-228600" lvl="0" marL="457200" rtl="0" algn="l">
              <a:lnSpc>
                <a:spcPct val="100000"/>
              </a:lnSpc>
              <a:spcBef>
                <a:spcPts val="0"/>
              </a:spcBef>
              <a:spcAft>
                <a:spcPts val="0"/>
              </a:spcAft>
              <a:buSzPts val="1400"/>
              <a:buFont typeface="Arial"/>
              <a:buChar char="•"/>
            </a:pPr>
            <a:r>
              <a:rPr b="1" lang="en-US"/>
              <a:t>Programa Barefoot Computing:</a:t>
            </a:r>
            <a:r>
              <a:rPr lang="en-US"/>
              <a:t> Este programa apoya a los maestros de primaria en la aplicación del currículo de computación, proporcionándoles confianza y conocimiento para enseñar pensamiento computacional. ​</a:t>
            </a:r>
            <a:r>
              <a:rPr lang="en-US" u="sng">
                <a:solidFill>
                  <a:schemeClr val="hlink"/>
                </a:solidFill>
                <a:hlinkClick r:id="rId5"/>
              </a:rPr>
              <a:t>INTEF</a:t>
            </a:r>
            <a:endParaRPr/>
          </a:p>
          <a:p>
            <a:pPr indent="-228600" lvl="0" marL="457200" rtl="0" algn="l">
              <a:lnSpc>
                <a:spcPct val="100000"/>
              </a:lnSpc>
              <a:spcBef>
                <a:spcPts val="0"/>
              </a:spcBef>
              <a:spcAft>
                <a:spcPts val="0"/>
              </a:spcAft>
              <a:buSzPts val="1400"/>
              <a:buNone/>
            </a:pPr>
            <a:r>
              <a:rPr b="1" lang="en-US"/>
              <a:t>4. Francia</a:t>
            </a:r>
            <a:endParaRPr/>
          </a:p>
          <a:p>
            <a:pPr indent="-228600" lvl="0" marL="457200" rtl="0" algn="l">
              <a:lnSpc>
                <a:spcPct val="100000"/>
              </a:lnSpc>
              <a:spcBef>
                <a:spcPts val="0"/>
              </a:spcBef>
              <a:spcAft>
                <a:spcPts val="0"/>
              </a:spcAft>
              <a:buSzPts val="1400"/>
              <a:buFont typeface="Arial"/>
              <a:buChar char="•"/>
            </a:pPr>
            <a:r>
              <a:rPr b="1" lang="en-US"/>
              <a:t>Integración en secundaria (2016):</a:t>
            </a:r>
            <a:r>
              <a:rPr lang="en-US"/>
              <a:t> Francia incorporó el pensamiento computacional en las asignaturas de secundaria y bachillerato a partir de 2016. ​</a:t>
            </a:r>
            <a:r>
              <a:rPr lang="en-US" u="sng">
                <a:solidFill>
                  <a:schemeClr val="hlink"/>
                </a:solidFill>
                <a:hlinkClick r:id="rId6"/>
              </a:rPr>
              <a:t>https://code.intef.es</a:t>
            </a:r>
            <a:endParaRPr/>
          </a:p>
          <a:p>
            <a:pPr indent="-228600" lvl="0" marL="457200" rtl="0" algn="l">
              <a:lnSpc>
                <a:spcPct val="100000"/>
              </a:lnSpc>
              <a:spcBef>
                <a:spcPts val="0"/>
              </a:spcBef>
              <a:spcAft>
                <a:spcPts val="0"/>
              </a:spcAft>
              <a:buSzPts val="1400"/>
              <a:buFont typeface="Arial"/>
              <a:buChar char="•"/>
            </a:pPr>
            <a:r>
              <a:rPr b="1" lang="en-US"/>
              <a:t>Capacitación digital:</a:t>
            </a:r>
            <a:r>
              <a:rPr lang="en-US"/>
              <a:t> Se han implementado iniciativas de capacitación digital dirigidas a trabajadores y desempleados para mejorar sus competencias en pensamiento computacional. ​</a:t>
            </a:r>
            <a:endParaRPr/>
          </a:p>
          <a:p>
            <a:pPr indent="-228600" lvl="0" marL="457200" rtl="0" algn="l">
              <a:lnSpc>
                <a:spcPct val="100000"/>
              </a:lnSpc>
              <a:spcBef>
                <a:spcPts val="0"/>
              </a:spcBef>
              <a:spcAft>
                <a:spcPts val="0"/>
              </a:spcAft>
              <a:buSzPts val="1400"/>
              <a:buNone/>
            </a:pPr>
            <a:r>
              <a:rPr b="1" lang="en-US"/>
              <a:t>5. Alemania</a:t>
            </a:r>
            <a:endParaRPr/>
          </a:p>
          <a:p>
            <a:pPr indent="-228600" lvl="0" marL="457200" rtl="0" algn="l">
              <a:lnSpc>
                <a:spcPct val="100000"/>
              </a:lnSpc>
              <a:spcBef>
                <a:spcPts val="0"/>
              </a:spcBef>
              <a:spcAft>
                <a:spcPts val="0"/>
              </a:spcAft>
              <a:buSzPts val="1400"/>
              <a:buFont typeface="Arial"/>
              <a:buChar char="•"/>
            </a:pPr>
            <a:r>
              <a:rPr b="1" lang="en-US"/>
              <a:t>Formación técnica y vocacional:</a:t>
            </a:r>
            <a:r>
              <a:rPr lang="en-US"/>
              <a:t> Alemania ha integrado el pensamiento computacional en la formación técnica y vocacional, enfocándose en la digitalización y la educación continua. ​</a:t>
            </a:r>
            <a:endParaRPr/>
          </a:p>
        </p:txBody>
      </p:sp>
      <p:sp>
        <p:nvSpPr>
          <p:cNvPr id="876" name="Google Shape;876;p9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9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lang="en-US"/>
              <a:t>En españa: </a:t>
            </a:r>
            <a:r>
              <a:rPr b="1" lang="en-US"/>
              <a:t>Aula mentor</a:t>
            </a:r>
            <a:endParaRPr/>
          </a:p>
          <a:p>
            <a:pPr indent="-228600" lvl="0" marL="457200" rtl="0" algn="l">
              <a:lnSpc>
                <a:spcPct val="100000"/>
              </a:lnSpc>
              <a:spcBef>
                <a:spcPts val="0"/>
              </a:spcBef>
              <a:spcAft>
                <a:spcPts val="0"/>
              </a:spcAft>
              <a:buSzPts val="1400"/>
              <a:buNone/>
            </a:pPr>
            <a:r>
              <a:rPr b="0" lang="en-US"/>
              <a:t>An initiative offering online courses for adults. Includes courses in ICT, programming, and logic, fostering CT-related skills. Delivered through local</a:t>
            </a:r>
            <a:endParaRPr/>
          </a:p>
          <a:p>
            <a:pPr indent="-228600" lvl="0" marL="457200" rtl="0" algn="l">
              <a:lnSpc>
                <a:spcPct val="100000"/>
              </a:lnSpc>
              <a:spcBef>
                <a:spcPts val="0"/>
              </a:spcBef>
              <a:spcAft>
                <a:spcPts val="0"/>
              </a:spcAft>
              <a:buSzPts val="1400"/>
              <a:buNone/>
            </a:pPr>
            <a:r>
              <a:rPr b="0" lang="en-US"/>
              <a:t>learning centers across Spain. </a:t>
            </a:r>
            <a:r>
              <a:rPr b="0" lang="en-US" u="sng">
                <a:solidFill>
                  <a:schemeClr val="hlink"/>
                </a:solidFill>
                <a:hlinkClick r:id="rId2"/>
              </a:rPr>
              <a:t>https://www.aulamentor.es</a:t>
            </a:r>
            <a:endParaRPr b="0"/>
          </a:p>
          <a:p>
            <a:pPr indent="-228600" lvl="0" marL="457200" rtl="0" algn="l">
              <a:lnSpc>
                <a:spcPct val="100000"/>
              </a:lnSpc>
              <a:spcBef>
                <a:spcPts val="0"/>
              </a:spcBef>
              <a:spcAft>
                <a:spcPts val="0"/>
              </a:spcAft>
              <a:buSzPts val="1400"/>
              <a:buNone/>
            </a:pPr>
            <a:r>
              <a:rPr b="1" lang="en-US"/>
              <a:t>Formación profesional para el empleo (FPE)</a:t>
            </a:r>
            <a:endParaRPr/>
          </a:p>
          <a:p>
            <a:pPr indent="-228600" lvl="0" marL="457200" rtl="0" algn="l">
              <a:lnSpc>
                <a:spcPct val="100000"/>
              </a:lnSpc>
              <a:spcBef>
                <a:spcPts val="0"/>
              </a:spcBef>
              <a:spcAft>
                <a:spcPts val="0"/>
              </a:spcAft>
              <a:buSzPts val="1400"/>
              <a:buNone/>
            </a:pPr>
            <a:r>
              <a:rPr b="0" lang="en-US"/>
              <a:t>Publicly funded vocational training for unemployed and employed adults. Offers digital and tech skill courses that include CT-related content such as problem-solving, data</a:t>
            </a:r>
            <a:endParaRPr/>
          </a:p>
          <a:p>
            <a:pPr indent="-228600" lvl="0" marL="457200" rtl="0" algn="l">
              <a:lnSpc>
                <a:spcPct val="100000"/>
              </a:lnSpc>
              <a:spcBef>
                <a:spcPts val="0"/>
              </a:spcBef>
              <a:spcAft>
                <a:spcPts val="0"/>
              </a:spcAft>
              <a:buSzPts val="1400"/>
              <a:buNone/>
            </a:pPr>
            <a:r>
              <a:rPr b="0" lang="en-US"/>
              <a:t>literacy, and basic programming. Coordinated through SEPE and regional employment services (e.g., SOC, Lanbide).</a:t>
            </a:r>
            <a:endParaRPr/>
          </a:p>
          <a:p>
            <a:pPr indent="-228600" lvl="0" marL="457200" rtl="0" algn="l">
              <a:lnSpc>
                <a:spcPct val="100000"/>
              </a:lnSpc>
              <a:spcBef>
                <a:spcPts val="0"/>
              </a:spcBef>
              <a:spcAft>
                <a:spcPts val="0"/>
              </a:spcAft>
              <a:buSzPts val="1400"/>
              <a:buNone/>
            </a:pPr>
            <a:r>
              <a:rPr b="1" lang="en-US"/>
              <a:t>UNED &amp; UOC Lifelong learning programs</a:t>
            </a:r>
            <a:endParaRPr b="0"/>
          </a:p>
          <a:p>
            <a:pPr indent="-228600" lvl="0" marL="457200" rtl="0" algn="l">
              <a:lnSpc>
                <a:spcPct val="100000"/>
              </a:lnSpc>
              <a:spcBef>
                <a:spcPts val="0"/>
              </a:spcBef>
              <a:spcAft>
                <a:spcPts val="0"/>
              </a:spcAft>
              <a:buSzPts val="1400"/>
              <a:buNone/>
            </a:pPr>
            <a:r>
              <a:rPr b="0" lang="en-US"/>
              <a:t>Universities offering online, flexible courses targeted at adult learners. Topics like programming logic, algorithms, and digital thinking are included in micro-credentials and short</a:t>
            </a:r>
            <a:endParaRPr/>
          </a:p>
          <a:p>
            <a:pPr indent="-228600" lvl="0" marL="457200" rtl="0" algn="l">
              <a:lnSpc>
                <a:spcPct val="100000"/>
              </a:lnSpc>
              <a:spcBef>
                <a:spcPts val="0"/>
              </a:spcBef>
              <a:spcAft>
                <a:spcPts val="0"/>
              </a:spcAft>
              <a:buSzPts val="1400"/>
              <a:buNone/>
            </a:pPr>
            <a:r>
              <a:rPr b="0" lang="en-US"/>
              <a:t>courses.</a:t>
            </a:r>
            <a:endParaRPr/>
          </a:p>
          <a:p>
            <a:pPr indent="-228600" lvl="0" marL="457200" marR="0" rtl="0" algn="l">
              <a:lnSpc>
                <a:spcPct val="100000"/>
              </a:lnSpc>
              <a:spcBef>
                <a:spcPts val="0"/>
              </a:spcBef>
              <a:spcAft>
                <a:spcPts val="0"/>
              </a:spcAft>
              <a:buClr>
                <a:srgbClr val="000000"/>
              </a:buClr>
              <a:buSzPts val="1400"/>
              <a:buFont typeface="Arial"/>
              <a:buNone/>
            </a:pPr>
            <a:r>
              <a:rPr b="1" lang="en-US"/>
              <a:t>Community tech initiatives and libraries</a:t>
            </a:r>
            <a:endParaRPr/>
          </a:p>
          <a:p>
            <a:pPr indent="-228600" lvl="0" marL="457200" marR="0" rtl="0" algn="l">
              <a:lnSpc>
                <a:spcPct val="100000"/>
              </a:lnSpc>
              <a:spcBef>
                <a:spcPts val="0"/>
              </a:spcBef>
              <a:spcAft>
                <a:spcPts val="0"/>
              </a:spcAft>
              <a:buClr>
                <a:srgbClr val="000000"/>
              </a:buClr>
              <a:buSzPts val="1400"/>
              <a:buFont typeface="Arial"/>
              <a:buNone/>
            </a:pPr>
            <a:r>
              <a:rPr b="0" lang="en-US"/>
              <a:t>Many local governments run tech literacy and coding workshops for adults via libraries or social centers, often including basic robotics, Scratch, or problem-solving activities to</a:t>
            </a:r>
            <a:endParaRPr/>
          </a:p>
          <a:p>
            <a:pPr indent="-228600" lvl="0" marL="457200" marR="0" rtl="0" algn="l">
              <a:lnSpc>
                <a:spcPct val="100000"/>
              </a:lnSpc>
              <a:spcBef>
                <a:spcPts val="0"/>
              </a:spcBef>
              <a:spcAft>
                <a:spcPts val="0"/>
              </a:spcAft>
              <a:buClr>
                <a:srgbClr val="000000"/>
              </a:buClr>
              <a:buSzPts val="1400"/>
              <a:buFont typeface="Arial"/>
              <a:buNone/>
            </a:pPr>
            <a:r>
              <a:rPr b="0" lang="en-US"/>
              <a:t>encourage digital inclusion.</a:t>
            </a:r>
            <a:endParaRPr/>
          </a:p>
          <a:p>
            <a:pPr indent="0" lvl="0" marL="0" rtl="0" algn="l">
              <a:lnSpc>
                <a:spcPct val="100000"/>
              </a:lnSpc>
              <a:spcBef>
                <a:spcPts val="0"/>
              </a:spcBef>
              <a:spcAft>
                <a:spcPts val="0"/>
              </a:spcAft>
              <a:buSzPts val="1400"/>
              <a:buNone/>
            </a:pPr>
            <a:r>
              <a:t/>
            </a:r>
            <a:endParaRPr/>
          </a:p>
        </p:txBody>
      </p:sp>
      <p:sp>
        <p:nvSpPr>
          <p:cNvPr id="911" name="Google Shape;911;p9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1" name="Google Shape;941;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2" name="Google Shape;942;p9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943" name="Google Shape;943;p9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p3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1" name="Google Shape;951;p3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p3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9" name="Google Shape;959;p3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3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Choose travel dates</a:t>
            </a:r>
            <a:r>
              <a:rPr lang="en-US" sz="1200">
                <a:latin typeface="Arial"/>
                <a:ea typeface="Arial"/>
                <a:cs typeface="Arial"/>
                <a:sym typeface="Arial"/>
              </a:rPr>
              <a:t>: 7 days in May.</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Book flights: </a:t>
            </a:r>
            <a:r>
              <a:rPr lang="en-US" sz="1200">
                <a:latin typeface="Arial"/>
                <a:ea typeface="Arial"/>
                <a:cs typeface="Arial"/>
                <a:sym typeface="Arial"/>
              </a:rPr>
              <a:t>Find round-trip flights to Barcelona (El Prat Airport).</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Arrange transportation: </a:t>
            </a:r>
            <a:r>
              <a:rPr lang="en-US" sz="1200">
                <a:latin typeface="Arial"/>
                <a:ea typeface="Arial"/>
                <a:cs typeface="Arial"/>
                <a:sym typeface="Arial"/>
              </a:rPr>
              <a:t>Use the Aerobus from the airport; buy a metro pass for the city.</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Find accommodations: </a:t>
            </a:r>
            <a:r>
              <a:rPr lang="en-US" sz="1200">
                <a:latin typeface="Arial"/>
                <a:ea typeface="Arial"/>
                <a:cs typeface="Arial"/>
                <a:sym typeface="Arial"/>
              </a:rPr>
              <a:t>Book a hotel near La Rambla.</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Create itinerary:</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1: Explore Gothic Quarter.</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2: Visit Sagrada Familia</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3: Relax at Barceloneta Beach.</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4: Montjuïc and Magic Fountain.</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5: Las Ramblas, Casa Batlló.</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6: Camp Nou, Poble Espanyol.</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Day 7: Shopping at Passeig de Gràcia.</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Book tickets: </a:t>
            </a:r>
            <a:r>
              <a:rPr lang="en-US" sz="1200">
                <a:latin typeface="Arial"/>
                <a:ea typeface="Arial"/>
                <a:cs typeface="Arial"/>
                <a:sym typeface="Arial"/>
              </a:rPr>
              <a:t>Sagrada Familia, guided tours</a:t>
            </a:r>
            <a:endParaRPr/>
          </a:p>
          <a:p>
            <a:pPr indent="0" lvl="0" marL="0" rtl="0" algn="l">
              <a:lnSpc>
                <a:spcPct val="100000"/>
              </a:lnSpc>
              <a:spcBef>
                <a:spcPts val="0"/>
              </a:spcBef>
              <a:spcAft>
                <a:spcPts val="0"/>
              </a:spcAft>
              <a:buSzPts val="1400"/>
              <a:buNone/>
            </a:pPr>
            <a:r>
              <a:rPr lang="en-US"/>
              <a:t> </a:t>
            </a:r>
            <a:endParaRPr/>
          </a:p>
        </p:txBody>
      </p:sp>
      <p:sp>
        <p:nvSpPr>
          <p:cNvPr id="967" name="Google Shape;967;p3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4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Sequence A</a:t>
            </a:r>
            <a:r>
              <a:rPr lang="en-US" sz="1200">
                <a:latin typeface="Arial"/>
                <a:ea typeface="Arial"/>
                <a:cs typeface="Arial"/>
                <a:sym typeface="Arial"/>
              </a:rPr>
              <a:t>: 2, 4, 7, 11, 16, ...</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Solution: </a:t>
            </a:r>
            <a:r>
              <a:rPr lang="en-US" sz="1200">
                <a:latin typeface="Arial"/>
                <a:ea typeface="Arial"/>
                <a:cs typeface="Arial"/>
                <a:sym typeface="Arial"/>
              </a:rPr>
              <a:t>The difference between the numbers increases by 1 each time (4 - 2 = 2, 7 - 4 = 3, 11 - 7 = 4, etc.).</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Pattern: </a:t>
            </a:r>
            <a:r>
              <a:rPr lang="en-US" sz="1200">
                <a:latin typeface="Arial"/>
                <a:ea typeface="Arial"/>
                <a:cs typeface="Arial"/>
                <a:sym typeface="Arial"/>
              </a:rPr>
              <a:t>Add increasing increments (2, 3, 4, 5, ...).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975" name="Google Shape;975;p4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p4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279400" lvl="0" marL="457200" rtl="0" algn="l">
              <a:lnSpc>
                <a:spcPct val="100000"/>
              </a:lnSpc>
              <a:spcBef>
                <a:spcPts val="0"/>
              </a:spcBef>
              <a:spcAft>
                <a:spcPts val="0"/>
              </a:spcAft>
              <a:buSzPts val="740"/>
              <a:buNone/>
            </a:pPr>
            <a:r>
              <a:rPr b="1" lang="en-US" sz="1200">
                <a:latin typeface="Arial"/>
                <a:ea typeface="Arial"/>
                <a:cs typeface="Arial"/>
                <a:sym typeface="Arial"/>
              </a:rPr>
              <a:t>Movie</a:t>
            </a:r>
            <a:r>
              <a:rPr lang="en-US" sz="1200">
                <a:latin typeface="Arial"/>
                <a:ea typeface="Arial"/>
                <a:cs typeface="Arial"/>
                <a:sym typeface="Arial"/>
              </a:rPr>
              <a:t>: The Lion King</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Main character's goal: </a:t>
            </a:r>
            <a:r>
              <a:rPr lang="en-US" sz="1200">
                <a:latin typeface="Arial"/>
                <a:ea typeface="Arial"/>
                <a:cs typeface="Arial"/>
                <a:sym typeface="Arial"/>
              </a:rPr>
              <a:t>Simba, the lion cub, must reclaim his rightful place as king of the Pride Lands after his father's death.</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Key conflicts: </a:t>
            </a:r>
            <a:r>
              <a:rPr lang="en-US" sz="1200">
                <a:latin typeface="Arial"/>
                <a:ea typeface="Arial"/>
                <a:cs typeface="Arial"/>
                <a:sym typeface="Arial"/>
              </a:rPr>
              <a:t>Scar, Simba's uncle, betrays and kills Mufasa, taking over the Pride Lands.</a:t>
            </a:r>
            <a:endParaRPr/>
          </a:p>
          <a:p>
            <a:pPr indent="0" lvl="0" marL="177800" rtl="0" algn="l">
              <a:lnSpc>
                <a:spcPct val="100000"/>
              </a:lnSpc>
              <a:spcBef>
                <a:spcPts val="0"/>
              </a:spcBef>
              <a:spcAft>
                <a:spcPts val="0"/>
              </a:spcAft>
              <a:buSzPts val="740"/>
              <a:buNone/>
            </a:pPr>
            <a:r>
              <a:rPr lang="en-US" sz="1200">
                <a:latin typeface="Arial"/>
                <a:ea typeface="Arial"/>
                <a:cs typeface="Arial"/>
                <a:sym typeface="Arial"/>
              </a:rPr>
              <a:t>Simba runs away, growing up in exile, while Scar rules unjustly.</a:t>
            </a:r>
            <a:endParaRPr/>
          </a:p>
          <a:p>
            <a:pPr indent="0" lvl="0" marL="177800" rtl="0" algn="l">
              <a:lnSpc>
                <a:spcPct val="100000"/>
              </a:lnSpc>
              <a:spcBef>
                <a:spcPts val="0"/>
              </a:spcBef>
              <a:spcAft>
                <a:spcPts val="0"/>
              </a:spcAft>
              <a:buSzPts val="740"/>
              <a:buNone/>
            </a:pPr>
            <a:r>
              <a:rPr b="1" lang="en-US" sz="1200">
                <a:latin typeface="Arial"/>
                <a:ea typeface="Arial"/>
                <a:cs typeface="Arial"/>
                <a:sym typeface="Arial"/>
              </a:rPr>
              <a:t>Resolution: </a:t>
            </a:r>
            <a:r>
              <a:rPr lang="en-US" sz="1200">
                <a:latin typeface="Arial"/>
                <a:ea typeface="Arial"/>
                <a:cs typeface="Arial"/>
                <a:sym typeface="Arial"/>
              </a:rPr>
              <a:t>Simba returns to the Pride Lands, confronts Scar, and defeats him, restoring peace and balance to the kingdom.</a:t>
            </a:r>
            <a:endParaRPr/>
          </a:p>
          <a:p>
            <a:pPr indent="0" lvl="0" marL="0" rtl="0" algn="l">
              <a:lnSpc>
                <a:spcPct val="100000"/>
              </a:lnSpc>
              <a:spcBef>
                <a:spcPts val="0"/>
              </a:spcBef>
              <a:spcAft>
                <a:spcPts val="0"/>
              </a:spcAft>
              <a:buSzPts val="1400"/>
              <a:buNone/>
            </a:pPr>
            <a:r>
              <a:t/>
            </a:r>
            <a:endParaRPr/>
          </a:p>
        </p:txBody>
      </p:sp>
      <p:sp>
        <p:nvSpPr>
          <p:cNvPr id="983" name="Google Shape;983;p4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4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Solution:</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Start</a:t>
            </a:r>
            <a:endParaRPr sz="1200">
              <a:latin typeface="Arial"/>
              <a:ea typeface="Arial"/>
              <a:cs typeface="Arial"/>
              <a:sym typeface="Arial"/>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Pick ingredients:</a:t>
            </a:r>
            <a:r>
              <a:rPr lang="en-US" sz="1200">
                <a:latin typeface="Arial"/>
                <a:ea typeface="Arial"/>
                <a:cs typeface="Arial"/>
                <a:sym typeface="Arial"/>
              </a:rPr>
              <a:t> Bread, butter, ham, cheese, lettuce.</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Slice the bread:</a:t>
            </a:r>
            <a:r>
              <a:rPr lang="en-US" sz="1200">
                <a:latin typeface="Arial"/>
                <a:ea typeface="Arial"/>
                <a:cs typeface="Arial"/>
                <a:sym typeface="Arial"/>
              </a:rPr>
              <a:t> Take two slices of bread.</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Spread condiments:</a:t>
            </a:r>
            <a:r>
              <a:rPr lang="en-US" sz="1200">
                <a:latin typeface="Arial"/>
                <a:ea typeface="Arial"/>
                <a:cs typeface="Arial"/>
                <a:sym typeface="Arial"/>
              </a:rPr>
              <a:t> Apply butter to one side of each slice.</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Add fillings:</a:t>
            </a:r>
            <a:r>
              <a:rPr lang="en-US" sz="1200">
                <a:latin typeface="Arial"/>
                <a:ea typeface="Arial"/>
                <a:cs typeface="Arial"/>
                <a:sym typeface="Arial"/>
              </a:rPr>
              <a:t> Place ham, cheese, and lettuce on one slice of bread.</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Assemble the sandwich:</a:t>
            </a:r>
            <a:r>
              <a:rPr lang="en-US" sz="1200">
                <a:latin typeface="Arial"/>
                <a:ea typeface="Arial"/>
                <a:cs typeface="Arial"/>
                <a:sym typeface="Arial"/>
              </a:rPr>
              <a:t> Place the second slice of bread on top.</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Cut the sandwich:</a:t>
            </a:r>
            <a:r>
              <a:rPr lang="en-US" sz="1200">
                <a:latin typeface="Arial"/>
                <a:ea typeface="Arial"/>
                <a:cs typeface="Arial"/>
                <a:sym typeface="Arial"/>
              </a:rPr>
              <a:t> Slice the sandwich in half, if desired.</a:t>
            </a:r>
            <a:endParaRPr/>
          </a:p>
          <a:p>
            <a:pPr indent="-228600" lvl="0" marL="457200" rtl="0" algn="l">
              <a:lnSpc>
                <a:spcPct val="100000"/>
              </a:lnSpc>
              <a:spcBef>
                <a:spcPts val="1000"/>
              </a:spcBef>
              <a:spcAft>
                <a:spcPts val="0"/>
              </a:spcAft>
              <a:buSzPts val="873"/>
              <a:buFont typeface="Arial"/>
              <a:buAutoNum type="arabicPeriod"/>
            </a:pPr>
            <a:r>
              <a:rPr b="1" lang="en-US" sz="1200">
                <a:latin typeface="Arial"/>
                <a:ea typeface="Arial"/>
                <a:cs typeface="Arial"/>
                <a:sym typeface="Arial"/>
              </a:rPr>
              <a:t>End</a:t>
            </a:r>
            <a:endParaRPr/>
          </a:p>
        </p:txBody>
      </p:sp>
      <p:sp>
        <p:nvSpPr>
          <p:cNvPr id="991" name="Google Shape;991;p4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p9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9" name="Google Shape;999;p9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0" name="Google Shape;1000;p9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01" name="Google Shape;1001;p9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9" name="Google Shape;100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0" name="Google Shape;1010;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11" name="Google Shape;1011;p4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p9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0" name="Google Shape;1020;p9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1" name="Google Shape;1021;p9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22" name="Google Shape;1022;p9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9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2" name="Google Shape;1042;p9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p96: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9" name="Google Shape;1049;p96: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49"/>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49"/>
          <p:cNvSpPr/>
          <p:nvPr>
            <p:ph idx="2" type="pic"/>
          </p:nvPr>
        </p:nvSpPr>
        <p:spPr>
          <a:xfrm>
            <a:off x="680720" y="685799"/>
            <a:ext cx="10830560" cy="5486401"/>
          </a:xfrm>
          <a:prstGeom prst="rect">
            <a:avLst/>
          </a:prstGeom>
          <a:noFill/>
          <a:ln>
            <a:noFill/>
          </a:ln>
        </p:spPr>
      </p:sp>
      <p:sp>
        <p:nvSpPr>
          <p:cNvPr id="18" name="Google Shape;18;p49"/>
          <p:cNvSpPr txBox="1"/>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9"/>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 name="Shape 20"/>
        <p:cNvGrpSpPr/>
        <p:nvPr/>
      </p:nvGrpSpPr>
      <p:grpSpPr>
        <a:xfrm>
          <a:off x="0" y="0"/>
          <a:ext cx="0" cy="0"/>
          <a:chOff x="0" y="0"/>
          <a:chExt cx="0" cy="0"/>
        </a:xfrm>
      </p:grpSpPr>
      <p:sp>
        <p:nvSpPr>
          <p:cNvPr id="21" name="Google Shape;21;p51"/>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51"/>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51"/>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5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7" name="Shape 27"/>
        <p:cNvGrpSpPr/>
        <p:nvPr/>
      </p:nvGrpSpPr>
      <p:grpSpPr>
        <a:xfrm>
          <a:off x="0" y="0"/>
          <a:ext cx="0" cy="0"/>
          <a:chOff x="0" y="0"/>
          <a:chExt cx="0" cy="0"/>
        </a:xfrm>
      </p:grpSpPr>
      <p:sp>
        <p:nvSpPr>
          <p:cNvPr id="28" name="Google Shape;28;p50"/>
          <p:cNvSpPr/>
          <p:nvPr/>
        </p:nvSpPr>
        <p:spPr>
          <a:xfrm>
            <a:off x="-1" y="0"/>
            <a:ext cx="12192001" cy="68580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 name="Google Shape;29;p5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 name="Google Shape;30;p5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0"/>
          <p:cNvSpPr/>
          <p:nvPr>
            <p:ph idx="2" type="pic"/>
          </p:nvPr>
        </p:nvSpPr>
        <p:spPr>
          <a:xfrm>
            <a:off x="1279525" y="2155389"/>
            <a:ext cx="2003425" cy="2002536"/>
          </a:xfrm>
          <a:prstGeom prst="rect">
            <a:avLst/>
          </a:prstGeom>
          <a:noFill/>
          <a:ln>
            <a:noFill/>
          </a:ln>
        </p:spPr>
      </p:sp>
      <p:sp>
        <p:nvSpPr>
          <p:cNvPr id="33" name="Google Shape;33;p5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5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50"/>
          <p:cNvSpPr/>
          <p:nvPr>
            <p:ph idx="4" type="pic"/>
          </p:nvPr>
        </p:nvSpPr>
        <p:spPr>
          <a:xfrm>
            <a:off x="3804132" y="2155389"/>
            <a:ext cx="2003425" cy="2002536"/>
          </a:xfrm>
          <a:prstGeom prst="rect">
            <a:avLst/>
          </a:prstGeom>
          <a:noFill/>
          <a:ln>
            <a:noFill/>
          </a:ln>
        </p:spPr>
      </p:sp>
      <p:sp>
        <p:nvSpPr>
          <p:cNvPr id="36" name="Google Shape;36;p5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50"/>
          <p:cNvSpPr/>
          <p:nvPr>
            <p:ph idx="7" type="pic"/>
          </p:nvPr>
        </p:nvSpPr>
        <p:spPr>
          <a:xfrm>
            <a:off x="6332269" y="2155389"/>
            <a:ext cx="2003425" cy="2002536"/>
          </a:xfrm>
          <a:prstGeom prst="rect">
            <a:avLst/>
          </a:prstGeom>
          <a:noFill/>
          <a:ln>
            <a:noFill/>
          </a:ln>
        </p:spPr>
      </p:sp>
      <p:sp>
        <p:nvSpPr>
          <p:cNvPr id="39" name="Google Shape;39;p5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0"/>
          <p:cNvSpPr/>
          <p:nvPr>
            <p:ph idx="13" type="pic"/>
          </p:nvPr>
        </p:nvSpPr>
        <p:spPr>
          <a:xfrm>
            <a:off x="8858607" y="2155389"/>
            <a:ext cx="2003425" cy="2002536"/>
          </a:xfrm>
          <a:prstGeom prst="rect">
            <a:avLst/>
          </a:prstGeom>
          <a:noFill/>
          <a:ln>
            <a:noFill/>
          </a:ln>
        </p:spPr>
      </p:sp>
      <p:sp>
        <p:nvSpPr>
          <p:cNvPr id="42" name="Google Shape;42;p5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5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46" name="Shape 46"/>
        <p:cNvGrpSpPr/>
        <p:nvPr/>
      </p:nvGrpSpPr>
      <p:grpSpPr>
        <a:xfrm>
          <a:off x="0" y="0"/>
          <a:ext cx="0" cy="0"/>
          <a:chOff x="0" y="0"/>
          <a:chExt cx="0" cy="0"/>
        </a:xfrm>
      </p:grpSpPr>
      <p:sp>
        <p:nvSpPr>
          <p:cNvPr id="47" name="Google Shape;47;p53"/>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8" name="Google Shape;48;p5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9" name="Google Shape;49;p53"/>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5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3"/>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3"/>
          <p:cNvSpPr/>
          <p:nvPr>
            <p:ph idx="2" type="pic"/>
          </p:nvPr>
        </p:nvSpPr>
        <p:spPr>
          <a:xfrm>
            <a:off x="8839200" y="685800"/>
            <a:ext cx="2667000" cy="2400300"/>
          </a:xfrm>
          <a:prstGeom prst="rect">
            <a:avLst/>
          </a:prstGeom>
          <a:noFill/>
          <a:ln>
            <a:noFill/>
          </a:ln>
        </p:spPr>
      </p:sp>
      <p:sp>
        <p:nvSpPr>
          <p:cNvPr id="53" name="Google Shape;53;p53"/>
          <p:cNvSpPr/>
          <p:nvPr>
            <p:ph idx="3" type="pic"/>
          </p:nvPr>
        </p:nvSpPr>
        <p:spPr>
          <a:xfrm>
            <a:off x="8839200" y="3764738"/>
            <a:ext cx="2667000" cy="2404872"/>
          </a:xfrm>
          <a:prstGeom prst="rect">
            <a:avLst/>
          </a:prstGeom>
          <a:noFill/>
          <a:ln>
            <a:noFill/>
          </a:ln>
        </p:spPr>
      </p:sp>
      <p:sp>
        <p:nvSpPr>
          <p:cNvPr id="54" name="Google Shape;54;p5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56" name="Shape 56"/>
        <p:cNvGrpSpPr/>
        <p:nvPr/>
      </p:nvGrpSpPr>
      <p:grpSpPr>
        <a:xfrm>
          <a:off x="0" y="0"/>
          <a:ext cx="0" cy="0"/>
          <a:chOff x="0" y="0"/>
          <a:chExt cx="0" cy="0"/>
        </a:xfrm>
      </p:grpSpPr>
      <p:sp>
        <p:nvSpPr>
          <p:cNvPr id="57" name="Google Shape;57;p5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8" name="Google Shape;58;p52"/>
          <p:cNvSpPr/>
          <p:nvPr>
            <p:ph idx="2" type="pic"/>
          </p:nvPr>
        </p:nvSpPr>
        <p:spPr>
          <a:xfrm>
            <a:off x="0" y="0"/>
            <a:ext cx="12192000" cy="6858000"/>
          </a:xfrm>
          <a:prstGeom prst="rect">
            <a:avLst/>
          </a:prstGeom>
          <a:noFill/>
          <a:ln>
            <a:noFill/>
          </a:ln>
        </p:spPr>
      </p:sp>
      <p:sp>
        <p:nvSpPr>
          <p:cNvPr id="59" name="Google Shape;59;p5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61" name="Shape 61"/>
        <p:cNvGrpSpPr/>
        <p:nvPr/>
      </p:nvGrpSpPr>
      <p:grpSpPr>
        <a:xfrm>
          <a:off x="0" y="0"/>
          <a:ext cx="0" cy="0"/>
          <a:chOff x="0" y="0"/>
          <a:chExt cx="0" cy="0"/>
        </a:xfrm>
      </p:grpSpPr>
      <p:sp>
        <p:nvSpPr>
          <p:cNvPr id="62" name="Google Shape;62;p54"/>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3" name="Google Shape;63;p54"/>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5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54"/>
          <p:cNvSpPr/>
          <p:nvPr>
            <p:ph idx="2" type="pic"/>
          </p:nvPr>
        </p:nvSpPr>
        <p:spPr>
          <a:xfrm>
            <a:off x="0" y="0"/>
            <a:ext cx="6781800" cy="6858000"/>
          </a:xfrm>
          <a:prstGeom prst="rect">
            <a:avLst/>
          </a:prstGeom>
          <a:solidFill>
            <a:schemeClr val="dk2"/>
          </a:solidFill>
          <a:ln>
            <a:noFill/>
          </a:ln>
        </p:spPr>
      </p:sp>
      <p:sp>
        <p:nvSpPr>
          <p:cNvPr id="66" name="Google Shape;66;p54"/>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5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69" name="Shape 69"/>
        <p:cNvGrpSpPr/>
        <p:nvPr/>
      </p:nvGrpSpPr>
      <p:grpSpPr>
        <a:xfrm>
          <a:off x="0" y="0"/>
          <a:ext cx="0" cy="0"/>
          <a:chOff x="0" y="0"/>
          <a:chExt cx="0" cy="0"/>
        </a:xfrm>
      </p:grpSpPr>
      <p:sp>
        <p:nvSpPr>
          <p:cNvPr id="70" name="Google Shape;70;p55"/>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1" name="Google Shape;71;p55"/>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2" name="Google Shape;72;p5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5"/>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5" name="Google Shape;75;p55"/>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55"/>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7" name="Google Shape;77;p55"/>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55"/>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9" name="Google Shape;79;p55"/>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5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5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2" name="Shape 82"/>
        <p:cNvGrpSpPr/>
        <p:nvPr/>
      </p:nvGrpSpPr>
      <p:grpSpPr>
        <a:xfrm>
          <a:off x="0" y="0"/>
          <a:ext cx="0" cy="0"/>
          <a:chOff x="0" y="0"/>
          <a:chExt cx="0" cy="0"/>
        </a:xfrm>
      </p:grpSpPr>
      <p:sp>
        <p:nvSpPr>
          <p:cNvPr id="83" name="Google Shape;83;p56"/>
          <p:cNvSpPr/>
          <p:nvPr/>
        </p:nvSpPr>
        <p:spPr>
          <a:xfrm>
            <a:off x="4076700" y="685798"/>
            <a:ext cx="4076700" cy="5486401"/>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4" name="Google Shape;84;p56"/>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56"/>
          <p:cNvSpPr/>
          <p:nvPr>
            <p:ph idx="2" type="pic"/>
          </p:nvPr>
        </p:nvSpPr>
        <p:spPr>
          <a:xfrm>
            <a:off x="0" y="0"/>
            <a:ext cx="3390900" cy="6858000"/>
          </a:xfrm>
          <a:prstGeom prst="rect">
            <a:avLst/>
          </a:prstGeom>
          <a:noFill/>
          <a:ln>
            <a:noFill/>
          </a:ln>
        </p:spPr>
      </p:sp>
      <p:sp>
        <p:nvSpPr>
          <p:cNvPr id="86" name="Google Shape;86;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56"/>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56"/>
          <p:cNvSpPr/>
          <p:nvPr>
            <p:ph idx="3" type="pic"/>
          </p:nvPr>
        </p:nvSpPr>
        <p:spPr>
          <a:xfrm>
            <a:off x="8801100" y="0"/>
            <a:ext cx="3390900" cy="6858000"/>
          </a:xfrm>
          <a:prstGeom prst="rect">
            <a:avLst/>
          </a:prstGeom>
          <a:noFill/>
          <a:ln>
            <a:noFill/>
          </a:ln>
        </p:spPr>
      </p:sp>
      <p:sp>
        <p:nvSpPr>
          <p:cNvPr id="89" name="Google Shape;89;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91" name="Shape 91"/>
        <p:cNvGrpSpPr/>
        <p:nvPr/>
      </p:nvGrpSpPr>
      <p:grpSpPr>
        <a:xfrm>
          <a:off x="0" y="0"/>
          <a:ext cx="0" cy="0"/>
          <a:chOff x="0" y="0"/>
          <a:chExt cx="0" cy="0"/>
        </a:xfrm>
      </p:grpSpPr>
      <p:sp>
        <p:nvSpPr>
          <p:cNvPr id="92" name="Google Shape;92;p58"/>
          <p:cNvSpPr/>
          <p:nvPr/>
        </p:nvSpPr>
        <p:spPr>
          <a:xfrm>
            <a:off x="685800" y="685801"/>
            <a:ext cx="7467601" cy="54864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3" name="Google Shape;93;p5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5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5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58"/>
          <p:cNvSpPr/>
          <p:nvPr>
            <p:ph idx="2" type="pic"/>
          </p:nvPr>
        </p:nvSpPr>
        <p:spPr>
          <a:xfrm>
            <a:off x="8153400" y="685799"/>
            <a:ext cx="3397250" cy="5486401"/>
          </a:xfrm>
          <a:prstGeom prst="rect">
            <a:avLst/>
          </a:prstGeom>
          <a:noFill/>
          <a:ln>
            <a:noFill/>
          </a:ln>
        </p:spPr>
      </p:sp>
      <p:sp>
        <p:nvSpPr>
          <p:cNvPr id="97" name="Google Shape;97;p5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105" name="Shape 105"/>
        <p:cNvGrpSpPr/>
        <p:nvPr/>
      </p:nvGrpSpPr>
      <p:grpSpPr>
        <a:xfrm>
          <a:off x="0" y="0"/>
          <a:ext cx="0" cy="0"/>
          <a:chOff x="0" y="0"/>
          <a:chExt cx="0" cy="0"/>
        </a:xfrm>
      </p:grpSpPr>
      <p:sp>
        <p:nvSpPr>
          <p:cNvPr id="106" name="Google Shape;106;p98"/>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7" name="Google Shape;107;p98"/>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8" name="Google Shape;108;p98"/>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9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98"/>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1" name="Google Shape;111;p98"/>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98"/>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98"/>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98"/>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98"/>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9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9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18" name="Shape 118"/>
        <p:cNvGrpSpPr/>
        <p:nvPr/>
      </p:nvGrpSpPr>
      <p:grpSpPr>
        <a:xfrm>
          <a:off x="0" y="0"/>
          <a:ext cx="0" cy="0"/>
          <a:chOff x="0" y="0"/>
          <a:chExt cx="0" cy="0"/>
        </a:xfrm>
      </p:grpSpPr>
      <p:sp>
        <p:nvSpPr>
          <p:cNvPr id="119" name="Google Shape;119;p99"/>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0" name="Google Shape;120;p99"/>
          <p:cNvSpPr/>
          <p:nvPr>
            <p:ph idx="2" type="pic"/>
          </p:nvPr>
        </p:nvSpPr>
        <p:spPr>
          <a:xfrm>
            <a:off x="0" y="0"/>
            <a:ext cx="12192000" cy="6858000"/>
          </a:xfrm>
          <a:prstGeom prst="rect">
            <a:avLst/>
          </a:prstGeom>
          <a:noFill/>
          <a:ln>
            <a:noFill/>
          </a:ln>
        </p:spPr>
      </p:sp>
      <p:sp>
        <p:nvSpPr>
          <p:cNvPr id="121" name="Google Shape;121;p99"/>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99"/>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23" name="Shape 123"/>
        <p:cNvGrpSpPr/>
        <p:nvPr/>
      </p:nvGrpSpPr>
      <p:grpSpPr>
        <a:xfrm>
          <a:off x="0" y="0"/>
          <a:ext cx="0" cy="0"/>
          <a:chOff x="0" y="0"/>
          <a:chExt cx="0" cy="0"/>
        </a:xfrm>
      </p:grpSpPr>
      <p:sp>
        <p:nvSpPr>
          <p:cNvPr id="124" name="Google Shape;124;p100"/>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5" name="Google Shape;125;p10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6" name="Google Shape;126;p10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10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00"/>
          <p:cNvSpPr/>
          <p:nvPr>
            <p:ph idx="2" type="pic"/>
          </p:nvPr>
        </p:nvSpPr>
        <p:spPr>
          <a:xfrm>
            <a:off x="1279525" y="2155389"/>
            <a:ext cx="2003425" cy="2002536"/>
          </a:xfrm>
          <a:prstGeom prst="rect">
            <a:avLst/>
          </a:prstGeom>
          <a:noFill/>
          <a:ln>
            <a:noFill/>
          </a:ln>
        </p:spPr>
      </p:sp>
      <p:sp>
        <p:nvSpPr>
          <p:cNvPr id="129" name="Google Shape;129;p10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10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100"/>
          <p:cNvSpPr/>
          <p:nvPr>
            <p:ph idx="4" type="pic"/>
          </p:nvPr>
        </p:nvSpPr>
        <p:spPr>
          <a:xfrm>
            <a:off x="3804132" y="2155389"/>
            <a:ext cx="2003425" cy="2002536"/>
          </a:xfrm>
          <a:prstGeom prst="rect">
            <a:avLst/>
          </a:prstGeom>
          <a:noFill/>
          <a:ln>
            <a:noFill/>
          </a:ln>
        </p:spPr>
      </p:sp>
      <p:sp>
        <p:nvSpPr>
          <p:cNvPr id="132" name="Google Shape;132;p10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10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100"/>
          <p:cNvSpPr/>
          <p:nvPr>
            <p:ph idx="7" type="pic"/>
          </p:nvPr>
        </p:nvSpPr>
        <p:spPr>
          <a:xfrm>
            <a:off x="6332269" y="2155389"/>
            <a:ext cx="2003425" cy="2002536"/>
          </a:xfrm>
          <a:prstGeom prst="rect">
            <a:avLst/>
          </a:prstGeom>
          <a:noFill/>
          <a:ln>
            <a:noFill/>
          </a:ln>
        </p:spPr>
      </p:sp>
      <p:sp>
        <p:nvSpPr>
          <p:cNvPr id="135" name="Google Shape;135;p10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10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100"/>
          <p:cNvSpPr/>
          <p:nvPr>
            <p:ph idx="13" type="pic"/>
          </p:nvPr>
        </p:nvSpPr>
        <p:spPr>
          <a:xfrm>
            <a:off x="8858607" y="2155389"/>
            <a:ext cx="2003425" cy="2002536"/>
          </a:xfrm>
          <a:prstGeom prst="rect">
            <a:avLst/>
          </a:prstGeom>
          <a:noFill/>
          <a:ln>
            <a:noFill/>
          </a:ln>
        </p:spPr>
      </p:sp>
      <p:sp>
        <p:nvSpPr>
          <p:cNvPr id="138" name="Google Shape;138;p10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10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 name="Google Shape;140;p10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10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42" name="Shape 142"/>
        <p:cNvGrpSpPr/>
        <p:nvPr/>
      </p:nvGrpSpPr>
      <p:grpSpPr>
        <a:xfrm>
          <a:off x="0" y="0"/>
          <a:ext cx="0" cy="0"/>
          <a:chOff x="0" y="0"/>
          <a:chExt cx="0" cy="0"/>
        </a:xfrm>
      </p:grpSpPr>
      <p:sp>
        <p:nvSpPr>
          <p:cNvPr id="143" name="Google Shape;143;p10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4" name="Google Shape;144;p10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5" name="Google Shape;145;p10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10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101"/>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8" name="Google Shape;148;p101"/>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101"/>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0" name="Google Shape;150;p101"/>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10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10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3" name="Shape 153"/>
        <p:cNvGrpSpPr/>
        <p:nvPr/>
      </p:nvGrpSpPr>
      <p:grpSpPr>
        <a:xfrm>
          <a:off x="0" y="0"/>
          <a:ext cx="0" cy="0"/>
          <a:chOff x="0" y="0"/>
          <a:chExt cx="0" cy="0"/>
        </a:xfrm>
      </p:grpSpPr>
      <p:sp>
        <p:nvSpPr>
          <p:cNvPr id="154" name="Google Shape;154;p10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5" name="Google Shape;155;p102"/>
          <p:cNvSpPr/>
          <p:nvPr>
            <p:ph idx="2" type="pic"/>
          </p:nvPr>
        </p:nvSpPr>
        <p:spPr>
          <a:xfrm>
            <a:off x="680720" y="685799"/>
            <a:ext cx="10830560" cy="5486401"/>
          </a:xfrm>
          <a:prstGeom prst="rect">
            <a:avLst/>
          </a:prstGeom>
          <a:noFill/>
          <a:ln>
            <a:noFill/>
          </a:ln>
        </p:spPr>
      </p:sp>
      <p:sp>
        <p:nvSpPr>
          <p:cNvPr id="156" name="Google Shape;156;p102"/>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10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58" name="Shape 158"/>
        <p:cNvGrpSpPr/>
        <p:nvPr/>
      </p:nvGrpSpPr>
      <p:grpSpPr>
        <a:xfrm>
          <a:off x="0" y="0"/>
          <a:ext cx="0" cy="0"/>
          <a:chOff x="0" y="0"/>
          <a:chExt cx="0" cy="0"/>
        </a:xfrm>
      </p:grpSpPr>
      <p:sp>
        <p:nvSpPr>
          <p:cNvPr id="159" name="Google Shape;159;p103"/>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0" name="Google Shape;160;p10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1" name="Google Shape;161;p103"/>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10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103"/>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103"/>
          <p:cNvSpPr/>
          <p:nvPr>
            <p:ph idx="2" type="pic"/>
          </p:nvPr>
        </p:nvSpPr>
        <p:spPr>
          <a:xfrm>
            <a:off x="8839200" y="685800"/>
            <a:ext cx="2667000" cy="2400300"/>
          </a:xfrm>
          <a:prstGeom prst="rect">
            <a:avLst/>
          </a:prstGeom>
          <a:noFill/>
          <a:ln>
            <a:noFill/>
          </a:ln>
        </p:spPr>
      </p:sp>
      <p:sp>
        <p:nvSpPr>
          <p:cNvPr id="165" name="Google Shape;165;p103"/>
          <p:cNvSpPr/>
          <p:nvPr>
            <p:ph idx="3" type="pic"/>
          </p:nvPr>
        </p:nvSpPr>
        <p:spPr>
          <a:xfrm>
            <a:off x="8839200" y="3764738"/>
            <a:ext cx="2667000" cy="2404872"/>
          </a:xfrm>
          <a:prstGeom prst="rect">
            <a:avLst/>
          </a:prstGeom>
          <a:noFill/>
          <a:ln>
            <a:noFill/>
          </a:ln>
        </p:spPr>
      </p:sp>
      <p:sp>
        <p:nvSpPr>
          <p:cNvPr id="166" name="Google Shape;166;p10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10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68" name="Shape 168"/>
        <p:cNvGrpSpPr/>
        <p:nvPr/>
      </p:nvGrpSpPr>
      <p:grpSpPr>
        <a:xfrm>
          <a:off x="0" y="0"/>
          <a:ext cx="0" cy="0"/>
          <a:chOff x="0" y="0"/>
          <a:chExt cx="0" cy="0"/>
        </a:xfrm>
      </p:grpSpPr>
      <p:sp>
        <p:nvSpPr>
          <p:cNvPr id="169" name="Google Shape;169;p104"/>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0" name="Google Shape;170;p10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104"/>
          <p:cNvSpPr/>
          <p:nvPr>
            <p:ph idx="2" type="pic"/>
          </p:nvPr>
        </p:nvSpPr>
        <p:spPr>
          <a:xfrm>
            <a:off x="0" y="0"/>
            <a:ext cx="3390900" cy="6858000"/>
          </a:xfrm>
          <a:prstGeom prst="rect">
            <a:avLst/>
          </a:prstGeom>
          <a:noFill/>
          <a:ln>
            <a:noFill/>
          </a:ln>
        </p:spPr>
      </p:sp>
      <p:sp>
        <p:nvSpPr>
          <p:cNvPr id="172" name="Google Shape;172;p10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10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104"/>
          <p:cNvSpPr/>
          <p:nvPr>
            <p:ph idx="3" type="pic"/>
          </p:nvPr>
        </p:nvSpPr>
        <p:spPr>
          <a:xfrm>
            <a:off x="8801100" y="0"/>
            <a:ext cx="3390900" cy="6858000"/>
          </a:xfrm>
          <a:prstGeom prst="rect">
            <a:avLst/>
          </a:prstGeom>
          <a:noFill/>
          <a:ln>
            <a:noFill/>
          </a:ln>
        </p:spPr>
      </p:sp>
      <p:sp>
        <p:nvSpPr>
          <p:cNvPr id="175" name="Google Shape;175;p10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10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77" name="Shape 177"/>
        <p:cNvGrpSpPr/>
        <p:nvPr/>
      </p:nvGrpSpPr>
      <p:grpSpPr>
        <a:xfrm>
          <a:off x="0" y="0"/>
          <a:ext cx="0" cy="0"/>
          <a:chOff x="0" y="0"/>
          <a:chExt cx="0" cy="0"/>
        </a:xfrm>
      </p:grpSpPr>
      <p:sp>
        <p:nvSpPr>
          <p:cNvPr id="178" name="Google Shape;178;p10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9" name="Google Shape;179;p10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10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10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10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105"/>
          <p:cNvSpPr/>
          <p:nvPr>
            <p:ph idx="2" type="pic"/>
          </p:nvPr>
        </p:nvSpPr>
        <p:spPr>
          <a:xfrm>
            <a:off x="8839200" y="685800"/>
            <a:ext cx="2667000" cy="2400300"/>
          </a:xfrm>
          <a:prstGeom prst="rect">
            <a:avLst/>
          </a:prstGeom>
          <a:noFill/>
          <a:ln>
            <a:noFill/>
          </a:ln>
        </p:spPr>
      </p:sp>
      <p:sp>
        <p:nvSpPr>
          <p:cNvPr id="184" name="Google Shape;184;p105"/>
          <p:cNvSpPr/>
          <p:nvPr>
            <p:ph idx="3" type="pic"/>
          </p:nvPr>
        </p:nvSpPr>
        <p:spPr>
          <a:xfrm>
            <a:off x="8839200" y="3726638"/>
            <a:ext cx="2667000" cy="2445558"/>
          </a:xfrm>
          <a:prstGeom prst="rect">
            <a:avLst/>
          </a:prstGeom>
          <a:noFill/>
          <a:ln>
            <a:noFill/>
          </a:ln>
        </p:spPr>
      </p:sp>
      <p:sp>
        <p:nvSpPr>
          <p:cNvPr id="185" name="Google Shape;185;p10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10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87" name="Shape 187"/>
        <p:cNvGrpSpPr/>
        <p:nvPr/>
      </p:nvGrpSpPr>
      <p:grpSpPr>
        <a:xfrm>
          <a:off x="0" y="0"/>
          <a:ext cx="0" cy="0"/>
          <a:chOff x="0" y="0"/>
          <a:chExt cx="0" cy="0"/>
        </a:xfrm>
      </p:grpSpPr>
      <p:sp>
        <p:nvSpPr>
          <p:cNvPr id="188" name="Google Shape;188;p10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9" name="Google Shape;189;p10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10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106"/>
          <p:cNvSpPr/>
          <p:nvPr>
            <p:ph idx="2" type="pic"/>
          </p:nvPr>
        </p:nvSpPr>
        <p:spPr>
          <a:xfrm>
            <a:off x="0" y="0"/>
            <a:ext cx="6781800" cy="6858000"/>
          </a:xfrm>
          <a:prstGeom prst="rect">
            <a:avLst/>
          </a:prstGeom>
          <a:solidFill>
            <a:schemeClr val="dk2"/>
          </a:solidFill>
          <a:ln>
            <a:noFill/>
          </a:ln>
        </p:spPr>
      </p:sp>
      <p:sp>
        <p:nvSpPr>
          <p:cNvPr id="192" name="Google Shape;192;p10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p10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10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95" name="Shape 195"/>
        <p:cNvGrpSpPr/>
        <p:nvPr/>
      </p:nvGrpSpPr>
      <p:grpSpPr>
        <a:xfrm>
          <a:off x="0" y="0"/>
          <a:ext cx="0" cy="0"/>
          <a:chOff x="0" y="0"/>
          <a:chExt cx="0" cy="0"/>
        </a:xfrm>
      </p:grpSpPr>
      <p:sp>
        <p:nvSpPr>
          <p:cNvPr id="196" name="Google Shape;196;p107"/>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7" name="Google Shape;197;p10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10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10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107"/>
          <p:cNvSpPr/>
          <p:nvPr>
            <p:ph idx="2" type="pic"/>
          </p:nvPr>
        </p:nvSpPr>
        <p:spPr>
          <a:xfrm>
            <a:off x="8153400" y="685799"/>
            <a:ext cx="3397250" cy="5486401"/>
          </a:xfrm>
          <a:prstGeom prst="rect">
            <a:avLst/>
          </a:prstGeom>
          <a:noFill/>
          <a:ln>
            <a:noFill/>
          </a:ln>
        </p:spPr>
      </p:sp>
      <p:sp>
        <p:nvSpPr>
          <p:cNvPr id="201" name="Google Shape;201;p10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10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09" name="Shape 209"/>
        <p:cNvGrpSpPr/>
        <p:nvPr/>
      </p:nvGrpSpPr>
      <p:grpSpPr>
        <a:xfrm>
          <a:off x="0" y="0"/>
          <a:ext cx="0" cy="0"/>
          <a:chOff x="0" y="0"/>
          <a:chExt cx="0" cy="0"/>
        </a:xfrm>
      </p:grpSpPr>
      <p:sp>
        <p:nvSpPr>
          <p:cNvPr id="210" name="Google Shape;210;p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1" name="Google Shape;211;p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2" name="Google Shape;212;p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5" name="Google Shape;215;p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 name="Google Shape;216;p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7" name="Google Shape;217;p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9" name="Google Shape;219;p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22" name="Shape 222"/>
        <p:cNvGrpSpPr/>
        <p:nvPr/>
      </p:nvGrpSpPr>
      <p:grpSpPr>
        <a:xfrm>
          <a:off x="0" y="0"/>
          <a:ext cx="0" cy="0"/>
          <a:chOff x="0" y="0"/>
          <a:chExt cx="0" cy="0"/>
        </a:xfrm>
      </p:grpSpPr>
      <p:sp>
        <p:nvSpPr>
          <p:cNvPr id="223" name="Google Shape;223;p8"/>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4" name="Google Shape;224;p8"/>
          <p:cNvSpPr/>
          <p:nvPr>
            <p:ph idx="2" type="pic"/>
          </p:nvPr>
        </p:nvSpPr>
        <p:spPr>
          <a:xfrm>
            <a:off x="680720" y="685799"/>
            <a:ext cx="10830560" cy="5486401"/>
          </a:xfrm>
          <a:prstGeom prst="rect">
            <a:avLst/>
          </a:prstGeom>
          <a:noFill/>
          <a:ln>
            <a:noFill/>
          </a:ln>
        </p:spPr>
      </p:sp>
      <p:sp>
        <p:nvSpPr>
          <p:cNvPr id="225" name="Google Shape;225;p8"/>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8"/>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27" name="Shape 227"/>
        <p:cNvGrpSpPr/>
        <p:nvPr/>
      </p:nvGrpSpPr>
      <p:grpSpPr>
        <a:xfrm>
          <a:off x="0" y="0"/>
          <a:ext cx="0" cy="0"/>
          <a:chOff x="0" y="0"/>
          <a:chExt cx="0" cy="0"/>
        </a:xfrm>
      </p:grpSpPr>
      <p:sp>
        <p:nvSpPr>
          <p:cNvPr id="228" name="Google Shape;228;p10"/>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9" name="Google Shape;229;p1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0" name="Google Shape;230;p1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1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10"/>
          <p:cNvSpPr/>
          <p:nvPr>
            <p:ph idx="2" type="pic"/>
          </p:nvPr>
        </p:nvSpPr>
        <p:spPr>
          <a:xfrm>
            <a:off x="1279525" y="2155389"/>
            <a:ext cx="2003425" cy="2002536"/>
          </a:xfrm>
          <a:prstGeom prst="rect">
            <a:avLst/>
          </a:prstGeom>
          <a:noFill/>
          <a:ln>
            <a:noFill/>
          </a:ln>
        </p:spPr>
      </p:sp>
      <p:sp>
        <p:nvSpPr>
          <p:cNvPr id="233" name="Google Shape;233;p1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1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5" name="Google Shape;235;p10"/>
          <p:cNvSpPr/>
          <p:nvPr>
            <p:ph idx="4" type="pic"/>
          </p:nvPr>
        </p:nvSpPr>
        <p:spPr>
          <a:xfrm>
            <a:off x="3804132" y="2155389"/>
            <a:ext cx="2003425" cy="2002536"/>
          </a:xfrm>
          <a:prstGeom prst="rect">
            <a:avLst/>
          </a:prstGeom>
          <a:noFill/>
          <a:ln>
            <a:noFill/>
          </a:ln>
        </p:spPr>
      </p:sp>
      <p:sp>
        <p:nvSpPr>
          <p:cNvPr id="236" name="Google Shape;236;p1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1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10"/>
          <p:cNvSpPr/>
          <p:nvPr>
            <p:ph idx="7" type="pic"/>
          </p:nvPr>
        </p:nvSpPr>
        <p:spPr>
          <a:xfrm>
            <a:off x="6332269" y="2155389"/>
            <a:ext cx="2003425" cy="2002536"/>
          </a:xfrm>
          <a:prstGeom prst="rect">
            <a:avLst/>
          </a:prstGeom>
          <a:noFill/>
          <a:ln>
            <a:noFill/>
          </a:ln>
        </p:spPr>
      </p:sp>
      <p:sp>
        <p:nvSpPr>
          <p:cNvPr id="239" name="Google Shape;239;p1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1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10"/>
          <p:cNvSpPr/>
          <p:nvPr>
            <p:ph idx="13" type="pic"/>
          </p:nvPr>
        </p:nvSpPr>
        <p:spPr>
          <a:xfrm>
            <a:off x="8858607" y="2155389"/>
            <a:ext cx="2003425" cy="2002536"/>
          </a:xfrm>
          <a:prstGeom prst="rect">
            <a:avLst/>
          </a:prstGeom>
          <a:noFill/>
          <a:ln>
            <a:noFill/>
          </a:ln>
        </p:spPr>
      </p:sp>
      <p:sp>
        <p:nvSpPr>
          <p:cNvPr id="242" name="Google Shape;242;p1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1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1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1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46" name="Shape 246"/>
        <p:cNvGrpSpPr/>
        <p:nvPr/>
      </p:nvGrpSpPr>
      <p:grpSpPr>
        <a:xfrm>
          <a:off x="0" y="0"/>
          <a:ext cx="0" cy="0"/>
          <a:chOff x="0" y="0"/>
          <a:chExt cx="0" cy="0"/>
        </a:xfrm>
      </p:grpSpPr>
      <p:sp>
        <p:nvSpPr>
          <p:cNvPr id="247" name="Google Shape;247;p11"/>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8" name="Google Shape;248;p11"/>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9" name="Google Shape;249;p11"/>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1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11"/>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11"/>
          <p:cNvSpPr/>
          <p:nvPr>
            <p:ph idx="2" type="pic"/>
          </p:nvPr>
        </p:nvSpPr>
        <p:spPr>
          <a:xfrm>
            <a:off x="8839200" y="685800"/>
            <a:ext cx="2667000" cy="2400300"/>
          </a:xfrm>
          <a:prstGeom prst="rect">
            <a:avLst/>
          </a:prstGeom>
          <a:noFill/>
          <a:ln>
            <a:noFill/>
          </a:ln>
        </p:spPr>
      </p:sp>
      <p:sp>
        <p:nvSpPr>
          <p:cNvPr id="253" name="Google Shape;253;p11"/>
          <p:cNvSpPr/>
          <p:nvPr>
            <p:ph idx="3" type="pic"/>
          </p:nvPr>
        </p:nvSpPr>
        <p:spPr>
          <a:xfrm>
            <a:off x="8839200" y="3764738"/>
            <a:ext cx="2667000" cy="2404872"/>
          </a:xfrm>
          <a:prstGeom prst="rect">
            <a:avLst/>
          </a:prstGeom>
          <a:noFill/>
          <a:ln>
            <a:noFill/>
          </a:ln>
        </p:spPr>
      </p:sp>
      <p:sp>
        <p:nvSpPr>
          <p:cNvPr id="254" name="Google Shape;254;p1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1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56" name="Shape 256"/>
        <p:cNvGrpSpPr/>
        <p:nvPr/>
      </p:nvGrpSpPr>
      <p:grpSpPr>
        <a:xfrm>
          <a:off x="0" y="0"/>
          <a:ext cx="0" cy="0"/>
          <a:chOff x="0" y="0"/>
          <a:chExt cx="0" cy="0"/>
        </a:xfrm>
      </p:grpSpPr>
      <p:sp>
        <p:nvSpPr>
          <p:cNvPr id="257" name="Google Shape;257;p1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8" name="Google Shape;258;p12"/>
          <p:cNvSpPr/>
          <p:nvPr>
            <p:ph idx="2" type="pic"/>
          </p:nvPr>
        </p:nvSpPr>
        <p:spPr>
          <a:xfrm>
            <a:off x="0" y="0"/>
            <a:ext cx="12192000" cy="6858000"/>
          </a:xfrm>
          <a:prstGeom prst="rect">
            <a:avLst/>
          </a:prstGeom>
          <a:noFill/>
          <a:ln>
            <a:noFill/>
          </a:ln>
        </p:spPr>
      </p:sp>
      <p:sp>
        <p:nvSpPr>
          <p:cNvPr id="259" name="Google Shape;259;p1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1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261" name="Shape 261"/>
        <p:cNvGrpSpPr/>
        <p:nvPr/>
      </p:nvGrpSpPr>
      <p:grpSpPr>
        <a:xfrm>
          <a:off x="0" y="0"/>
          <a:ext cx="0" cy="0"/>
          <a:chOff x="0" y="0"/>
          <a:chExt cx="0" cy="0"/>
        </a:xfrm>
      </p:grpSpPr>
      <p:sp>
        <p:nvSpPr>
          <p:cNvPr id="262" name="Google Shape;262;p1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3" name="Google Shape;263;p1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4" name="Google Shape;264;p1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1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13"/>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7" name="Google Shape;267;p13"/>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8" name="Google Shape;268;p13"/>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9" name="Google Shape;269;p13"/>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0" name="Google Shape;270;p1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 name="Google Shape;271;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72" name="Shape 272"/>
        <p:cNvGrpSpPr/>
        <p:nvPr/>
      </p:nvGrpSpPr>
      <p:grpSpPr>
        <a:xfrm>
          <a:off x="0" y="0"/>
          <a:ext cx="0" cy="0"/>
          <a:chOff x="0" y="0"/>
          <a:chExt cx="0" cy="0"/>
        </a:xfrm>
      </p:grpSpPr>
      <p:sp>
        <p:nvSpPr>
          <p:cNvPr id="273" name="Google Shape;273;p14"/>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4" name="Google Shape;274;p1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5" name="Google Shape;275;p14"/>
          <p:cNvSpPr/>
          <p:nvPr>
            <p:ph idx="2" type="pic"/>
          </p:nvPr>
        </p:nvSpPr>
        <p:spPr>
          <a:xfrm>
            <a:off x="0" y="0"/>
            <a:ext cx="3390900" cy="6858000"/>
          </a:xfrm>
          <a:prstGeom prst="rect">
            <a:avLst/>
          </a:prstGeom>
          <a:noFill/>
          <a:ln>
            <a:noFill/>
          </a:ln>
        </p:spPr>
      </p:sp>
      <p:sp>
        <p:nvSpPr>
          <p:cNvPr id="276" name="Google Shape;276;p1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7" name="Google Shape;277;p1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14"/>
          <p:cNvSpPr/>
          <p:nvPr>
            <p:ph idx="3" type="pic"/>
          </p:nvPr>
        </p:nvSpPr>
        <p:spPr>
          <a:xfrm>
            <a:off x="8801100" y="0"/>
            <a:ext cx="3390900" cy="6858000"/>
          </a:xfrm>
          <a:prstGeom prst="rect">
            <a:avLst/>
          </a:prstGeom>
          <a:noFill/>
          <a:ln>
            <a:noFill/>
          </a:ln>
        </p:spPr>
      </p:sp>
      <p:sp>
        <p:nvSpPr>
          <p:cNvPr id="279" name="Google Shape;279;p1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281" name="Shape 281"/>
        <p:cNvGrpSpPr/>
        <p:nvPr/>
      </p:nvGrpSpPr>
      <p:grpSpPr>
        <a:xfrm>
          <a:off x="0" y="0"/>
          <a:ext cx="0" cy="0"/>
          <a:chOff x="0" y="0"/>
          <a:chExt cx="0" cy="0"/>
        </a:xfrm>
      </p:grpSpPr>
      <p:sp>
        <p:nvSpPr>
          <p:cNvPr id="282" name="Google Shape;282;p1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3" name="Google Shape;283;p1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4" name="Google Shape;284;p1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1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p1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7" name="Google Shape;287;p15"/>
          <p:cNvSpPr/>
          <p:nvPr>
            <p:ph idx="2" type="pic"/>
          </p:nvPr>
        </p:nvSpPr>
        <p:spPr>
          <a:xfrm>
            <a:off x="8839200" y="685800"/>
            <a:ext cx="2667000" cy="2400300"/>
          </a:xfrm>
          <a:prstGeom prst="rect">
            <a:avLst/>
          </a:prstGeom>
          <a:noFill/>
          <a:ln>
            <a:noFill/>
          </a:ln>
        </p:spPr>
      </p:sp>
      <p:sp>
        <p:nvSpPr>
          <p:cNvPr id="288" name="Google Shape;288;p15"/>
          <p:cNvSpPr/>
          <p:nvPr>
            <p:ph idx="3" type="pic"/>
          </p:nvPr>
        </p:nvSpPr>
        <p:spPr>
          <a:xfrm>
            <a:off x="8839200" y="3726638"/>
            <a:ext cx="2667000" cy="2445558"/>
          </a:xfrm>
          <a:prstGeom prst="rect">
            <a:avLst/>
          </a:prstGeom>
          <a:noFill/>
          <a:ln>
            <a:noFill/>
          </a:ln>
        </p:spPr>
      </p:sp>
      <p:sp>
        <p:nvSpPr>
          <p:cNvPr id="289" name="Google Shape;289;p1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0" name="Google Shape;290;p1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91" name="Shape 291"/>
        <p:cNvGrpSpPr/>
        <p:nvPr/>
      </p:nvGrpSpPr>
      <p:grpSpPr>
        <a:xfrm>
          <a:off x="0" y="0"/>
          <a:ext cx="0" cy="0"/>
          <a:chOff x="0" y="0"/>
          <a:chExt cx="0" cy="0"/>
        </a:xfrm>
      </p:grpSpPr>
      <p:sp>
        <p:nvSpPr>
          <p:cNvPr id="292" name="Google Shape;292;p1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3" name="Google Shape;293;p1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1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16"/>
          <p:cNvSpPr/>
          <p:nvPr>
            <p:ph idx="2" type="pic"/>
          </p:nvPr>
        </p:nvSpPr>
        <p:spPr>
          <a:xfrm>
            <a:off x="0" y="0"/>
            <a:ext cx="6781800" cy="6858000"/>
          </a:xfrm>
          <a:prstGeom prst="rect">
            <a:avLst/>
          </a:prstGeom>
          <a:solidFill>
            <a:schemeClr val="dk2"/>
          </a:solidFill>
          <a:ln>
            <a:noFill/>
          </a:ln>
        </p:spPr>
      </p:sp>
      <p:sp>
        <p:nvSpPr>
          <p:cNvPr id="296" name="Google Shape;296;p1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1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8" name="Google Shape;298;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99" name="Shape 299"/>
        <p:cNvGrpSpPr/>
        <p:nvPr/>
      </p:nvGrpSpPr>
      <p:grpSpPr>
        <a:xfrm>
          <a:off x="0" y="0"/>
          <a:ext cx="0" cy="0"/>
          <a:chOff x="0" y="0"/>
          <a:chExt cx="0" cy="0"/>
        </a:xfrm>
      </p:grpSpPr>
      <p:sp>
        <p:nvSpPr>
          <p:cNvPr id="300" name="Google Shape;300;p19"/>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1" name="Google Shape;301;p19"/>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1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3" name="Google Shape;303;p19"/>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19"/>
          <p:cNvSpPr/>
          <p:nvPr>
            <p:ph idx="2" type="pic"/>
          </p:nvPr>
        </p:nvSpPr>
        <p:spPr>
          <a:xfrm>
            <a:off x="8153400" y="685799"/>
            <a:ext cx="3397250" cy="5486401"/>
          </a:xfrm>
          <a:prstGeom prst="rect">
            <a:avLst/>
          </a:prstGeom>
          <a:noFill/>
          <a:ln>
            <a:noFill/>
          </a:ln>
        </p:spPr>
      </p:sp>
      <p:sp>
        <p:nvSpPr>
          <p:cNvPr id="305" name="Google Shape;305;p1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6" name="Google Shape;306;p1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11" Type="http://schemas.openxmlformats.org/officeDocument/2006/relationships/theme" Target="../theme/theme3.xml"/><Relationship Id="rId10" Type="http://schemas.openxmlformats.org/officeDocument/2006/relationships/slideLayout" Target="../slideLayouts/slideLayout19.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11" Type="http://schemas.openxmlformats.org/officeDocument/2006/relationships/theme" Target="../theme/theme1.xml"/><Relationship Id="rId10" Type="http://schemas.openxmlformats.org/officeDocument/2006/relationships/slideLayout" Target="../slideLayouts/slideLayout29.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8"/>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48"/>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4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4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 name="Shape 99"/>
        <p:cNvGrpSpPr/>
        <p:nvPr/>
      </p:nvGrpSpPr>
      <p:grpSpPr>
        <a:xfrm>
          <a:off x="0" y="0"/>
          <a:ext cx="0" cy="0"/>
          <a:chOff x="0" y="0"/>
          <a:chExt cx="0" cy="0"/>
        </a:xfrm>
      </p:grpSpPr>
      <p:sp>
        <p:nvSpPr>
          <p:cNvPr id="100" name="Google Shape;100;p9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1" name="Google Shape;101;p9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02" name="Google Shape;102;p9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03" name="Google Shape;103;p9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04" name="Google Shape;104;p9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3" name="Shape 203"/>
        <p:cNvGrpSpPr/>
        <p:nvPr/>
      </p:nvGrpSpPr>
      <p:grpSpPr>
        <a:xfrm>
          <a:off x="0" y="0"/>
          <a:ext cx="0" cy="0"/>
          <a:chOff x="0" y="0"/>
          <a:chExt cx="0" cy="0"/>
        </a:xfrm>
      </p:grpSpPr>
      <p:sp>
        <p:nvSpPr>
          <p:cNvPr id="204" name="Google Shape;204;p5"/>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5" name="Google Shape;205;p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6" name="Google Shape;206;p5"/>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07" name="Google Shape;207;p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8" name="Google Shape;208;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26.png"/><Relationship Id="rId5" Type="http://schemas.openxmlformats.org/officeDocument/2006/relationships/image" Target="../media/image1.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22.png"/><Relationship Id="rId7" Type="http://schemas.openxmlformats.org/officeDocument/2006/relationships/image" Target="../media/image32.png"/><Relationship Id="rId8" Type="http://schemas.openxmlformats.org/officeDocument/2006/relationships/image" Target="../media/image4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21.png"/><Relationship Id="rId5" Type="http://schemas.openxmlformats.org/officeDocument/2006/relationships/image" Target="../media/image17.png"/><Relationship Id="rId6"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38.jp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8.jp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4.png"/><Relationship Id="rId4" Type="http://schemas.openxmlformats.org/officeDocument/2006/relationships/image" Target="../media/image5.png"/><Relationship Id="rId5"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4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4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58.png"/><Relationship Id="rId4" Type="http://schemas.openxmlformats.org/officeDocument/2006/relationships/image" Target="../media/image40.jpg"/><Relationship Id="rId5"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40.jp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5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2.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7.png"/><Relationship Id="rId6" Type="http://schemas.openxmlformats.org/officeDocument/2006/relationships/image" Target="../media/image53.png"/><Relationship Id="rId7" Type="http://schemas.openxmlformats.org/officeDocument/2006/relationships/image" Target="../media/image5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63.png"/><Relationship Id="rId4" Type="http://schemas.openxmlformats.org/officeDocument/2006/relationships/image" Target="../media/image47.png"/><Relationship Id="rId5" Type="http://schemas.openxmlformats.org/officeDocument/2006/relationships/image" Target="../media/image56.png"/><Relationship Id="rId6" Type="http://schemas.openxmlformats.org/officeDocument/2006/relationships/image" Target="../media/image6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6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60.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 Id="rId3" Type="http://schemas.openxmlformats.org/officeDocument/2006/relationships/image" Target="../media/image64.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9.xml"/><Relationship Id="rId3" Type="http://schemas.openxmlformats.org/officeDocument/2006/relationships/image" Target="../media/image64.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6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64.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65.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hyperlink" Target="https://dl.acm.org/doi/10.1145/1922681.1922682" TargetMode="External"/><Relationship Id="rId4" Type="http://schemas.openxmlformats.org/officeDocument/2006/relationships/hyperlink" Target="https://dl.acm.org/doi/10.1145/2999541.2999542" TargetMode="External"/><Relationship Id="rId11" Type="http://schemas.openxmlformats.org/officeDocument/2006/relationships/hyperlink" Target="https://computationalthinking.org/" TargetMode="External"/><Relationship Id="rId10" Type="http://schemas.openxmlformats.org/officeDocument/2006/relationships/hyperlink" Target="https://education.ec.europa.eu/focus-topics/digital/digital-education-action-plan" TargetMode="External"/><Relationship Id="rId9" Type="http://schemas.openxmlformats.org/officeDocument/2006/relationships/hyperlink" Target="https://op.europa.eu/en/publication-detail/-/publication/093eadcc-c820-11e6-a6db-01aa75ed71a1/language-en" TargetMode="External"/><Relationship Id="rId5" Type="http://schemas.openxmlformats.org/officeDocument/2006/relationships/hyperlink" Target="http://denninginstitute.com/pjd/PUBS/long-quest-ct.pdf" TargetMode="External"/><Relationship Id="rId6" Type="http://schemas.openxmlformats.org/officeDocument/2006/relationships/hyperlink" Target="https://www.lscm.hk/eng/channel.php?channel=case-stcs" TargetMode="External"/><Relationship Id="rId7" Type="http://schemas.openxmlformats.org/officeDocument/2006/relationships/hyperlink" Target="https://www.smartcity.gov.hk/" TargetMode="External"/><Relationship Id="rId8" Type="http://schemas.openxmlformats.org/officeDocument/2006/relationships/hyperlink" Target="https://journals.sagepub.com/doi/10.3102/0013189X12463051"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0" name="Shape 310"/>
        <p:cNvGrpSpPr/>
        <p:nvPr/>
      </p:nvGrpSpPr>
      <p:grpSpPr>
        <a:xfrm>
          <a:off x="0" y="0"/>
          <a:ext cx="0" cy="0"/>
          <a:chOff x="0" y="0"/>
          <a:chExt cx="0" cy="0"/>
        </a:xfrm>
      </p:grpSpPr>
      <p:pic>
        <p:nvPicPr>
          <p:cNvPr descr="Imagen que contiene persona, tabla, hombre, interior&#10;&#10;Descripción generada automáticamente" id="311" name="Google Shape;311;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12" name="Google Shape;312;p1"/>
          <p:cNvSpPr txBox="1"/>
          <p:nvPr>
            <p:ph type="title"/>
          </p:nvPr>
        </p:nvSpPr>
        <p:spPr>
          <a:xfrm>
            <a:off x="680720" y="3293616"/>
            <a:ext cx="10830560" cy="2878584"/>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MODULE 1</a:t>
            </a:r>
            <a:endParaRPr>
              <a:latin typeface="Arial"/>
              <a:ea typeface="Arial"/>
              <a:cs typeface="Arial"/>
              <a:sym typeface="Arial"/>
            </a:endParaRPr>
          </a:p>
        </p:txBody>
      </p:sp>
      <p:sp>
        <p:nvSpPr>
          <p:cNvPr id="313" name="Google Shape;313;p1"/>
          <p:cNvSpPr txBox="1"/>
          <p:nvPr>
            <p:ph idx="1" type="body"/>
          </p:nvPr>
        </p:nvSpPr>
        <p:spPr>
          <a:xfrm>
            <a:off x="1310490" y="4990359"/>
            <a:ext cx="9571020" cy="784140"/>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ctr">
              <a:lnSpc>
                <a:spcPct val="100000"/>
              </a:lnSpc>
              <a:spcBef>
                <a:spcPts val="0"/>
              </a:spcBef>
              <a:spcAft>
                <a:spcPts val="0"/>
              </a:spcAft>
              <a:buClr>
                <a:srgbClr val="FFFFFF"/>
              </a:buClr>
              <a:buSzPct val="102941"/>
              <a:buNone/>
            </a:pPr>
            <a:r>
              <a:rPr b="0" i="0" lang="en-US" sz="3200">
                <a:solidFill>
                  <a:srgbClr val="E8E8E8"/>
                </a:solidFill>
                <a:latin typeface="Arial"/>
                <a:ea typeface="Arial"/>
                <a:cs typeface="Arial"/>
                <a:sym typeface="Arial"/>
              </a:rPr>
              <a:t>How do </a:t>
            </a:r>
            <a:r>
              <a:rPr i="0" lang="en-US" sz="3200">
                <a:solidFill>
                  <a:srgbClr val="E8E8E8"/>
                </a:solidFill>
                <a:latin typeface="Arial"/>
                <a:ea typeface="Arial"/>
                <a:cs typeface="Arial"/>
                <a:sym typeface="Arial"/>
              </a:rPr>
              <a:t>c</a:t>
            </a:r>
            <a:r>
              <a:rPr b="0" i="0" lang="en-US" sz="3200">
                <a:solidFill>
                  <a:srgbClr val="E8E8E8"/>
                </a:solidFill>
                <a:latin typeface="Arial"/>
                <a:ea typeface="Arial"/>
                <a:cs typeface="Arial"/>
                <a:sym typeface="Arial"/>
              </a:rPr>
              <a:t>omputers think?. Understanding Computational Thinking</a:t>
            </a:r>
            <a:endParaRPr>
              <a:latin typeface="Arial"/>
              <a:ea typeface="Arial"/>
              <a:cs typeface="Arial"/>
              <a:sym typeface="Arial"/>
            </a:endParaRPr>
          </a:p>
        </p:txBody>
      </p:sp>
      <p:pic>
        <p:nvPicPr>
          <p:cNvPr id="314" name="Google Shape;314;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15" name="Google Shape;315;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316" name="Google Shape;316;p1"/>
          <p:cNvSpPr txBox="1"/>
          <p:nvPr/>
        </p:nvSpPr>
        <p:spPr>
          <a:xfrm>
            <a:off x="680720" y="6389288"/>
            <a:ext cx="10878919" cy="9233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en-US" sz="800" u="none" cap="none" strike="noStrike">
                <a:solidFill>
                  <a:schemeClr val="lt1"/>
                </a:solidFill>
                <a:latin typeface="Arial"/>
                <a:ea typeface="Arial"/>
                <a:cs typeface="Arial"/>
                <a:sym typeface="Arial"/>
              </a:rPr>
              <a:t>The COMPutational Seniors project is co-funded by the European Union. The views and opinions expressed in this document commit only to the author(s) and do not necessarily reflect those of the European Union or the Spanish Service for the Internationalization of Education (SEPIE). Neither the European Union nor the SEPIE National Agency can be held responsible for them.</a:t>
            </a:r>
            <a:endParaRPr b="0" i="0" sz="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pic>
        <p:nvPicPr>
          <p:cNvPr descr="A logo with a head and gears in the middle&#10;&#10;Description automatically generated" id="317" name="Google Shape;317;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9"/>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5" name="Google Shape;325;p59"/>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This course is designed for </a:t>
            </a:r>
            <a:r>
              <a:rPr b="1" i="0" lang="en-US" sz="1400" u="none" cap="none" strike="noStrike">
                <a:solidFill>
                  <a:schemeClr val="lt1"/>
                </a:solidFill>
                <a:latin typeface="Arial"/>
                <a:ea typeface="Arial"/>
                <a:cs typeface="Arial"/>
                <a:sym typeface="Arial"/>
              </a:rPr>
              <a:t>adult trainers</a:t>
            </a:r>
            <a:r>
              <a:rPr b="0" i="0" lang="en-US" sz="1400" u="none" cap="none" strike="noStrike">
                <a:solidFill>
                  <a:schemeClr val="lt1"/>
                </a:solidFill>
                <a:latin typeface="Arial"/>
                <a:ea typeface="Arial"/>
                <a:cs typeface="Arial"/>
                <a:sym typeface="Arial"/>
              </a:rPr>
              <a:t> who want to bring </a:t>
            </a:r>
            <a:r>
              <a:rPr b="1" i="0" lang="en-US" sz="1400" u="none" cap="none" strike="noStrike">
                <a:solidFill>
                  <a:schemeClr val="lt1"/>
                </a:solidFill>
                <a:latin typeface="Arial"/>
                <a:ea typeface="Arial"/>
                <a:cs typeface="Arial"/>
                <a:sym typeface="Arial"/>
              </a:rPr>
              <a:t>computational thinking (CT)</a:t>
            </a:r>
            <a:r>
              <a:rPr b="0" i="0" lang="en-US" sz="1400" u="none" cap="none" strike="noStrike">
                <a:solidFill>
                  <a:schemeClr val="lt1"/>
                </a:solidFill>
                <a:latin typeface="Arial"/>
                <a:ea typeface="Arial"/>
                <a:cs typeface="Arial"/>
                <a:sym typeface="Arial"/>
              </a:rPr>
              <a:t> into their practice — even if they have little or no background in tech.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Computational thinking isn’t just about programming — it’s a way of solving problems, thinking logically, and adapting to a digital world. And adults, especially those from vulnerable or low-skilled groups, can benefit greatly from 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In this course, you will:</a:t>
            </a:r>
            <a:endParaRPr b="0" i="0" sz="1400" u="none" cap="none" strike="noStrike">
              <a:solidFill>
                <a:srgbClr val="000000"/>
              </a:solidFill>
              <a:latin typeface="Arial"/>
              <a:ea typeface="Arial"/>
              <a:cs typeface="Arial"/>
              <a:sym typeface="Arial"/>
            </a:endParaRPr>
          </a:p>
        </p:txBody>
      </p:sp>
      <p:sp>
        <p:nvSpPr>
          <p:cNvPr id="326" name="Google Shape;326;p59"/>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solidFill>
                  <a:srgbClr val="678877"/>
                </a:solidFill>
                <a:latin typeface="Arial"/>
                <a:ea typeface="Arial"/>
                <a:cs typeface="Arial"/>
                <a:sym typeface="Arial"/>
              </a:rPr>
              <a:t>Welcome to the COMPutational Seniors course</a:t>
            </a:r>
            <a:endParaRPr b="1">
              <a:solidFill>
                <a:srgbClr val="678877"/>
              </a:solidFill>
              <a:latin typeface="Arial"/>
              <a:ea typeface="Arial"/>
              <a:cs typeface="Arial"/>
              <a:sym typeface="Arial"/>
            </a:endParaRPr>
          </a:p>
        </p:txBody>
      </p:sp>
      <p:sp>
        <p:nvSpPr>
          <p:cNvPr id="327" name="Google Shape;327;p59"/>
          <p:cNvSpPr/>
          <p:nvPr/>
        </p:nvSpPr>
        <p:spPr>
          <a:xfrm>
            <a:off x="6191803" y="2482801"/>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28" name="Google Shape;328;p59"/>
          <p:cNvSpPr/>
          <p:nvPr/>
        </p:nvSpPr>
        <p:spPr>
          <a:xfrm>
            <a:off x="591675" y="2482801"/>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29" name="Google Shape;329;p59"/>
          <p:cNvSpPr txBox="1"/>
          <p:nvPr/>
        </p:nvSpPr>
        <p:spPr>
          <a:xfrm>
            <a:off x="1538154" y="2536132"/>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01</a:t>
            </a:r>
            <a:endParaRPr b="1" i="0" sz="1400" u="none" cap="none" strike="noStrike">
              <a:solidFill>
                <a:srgbClr val="000000"/>
              </a:solidFill>
              <a:latin typeface="Arial"/>
              <a:ea typeface="Arial"/>
              <a:cs typeface="Arial"/>
              <a:sym typeface="Arial"/>
            </a:endParaRPr>
          </a:p>
        </p:txBody>
      </p:sp>
      <p:sp>
        <p:nvSpPr>
          <p:cNvPr id="330" name="Google Shape;330;p59"/>
          <p:cNvSpPr txBox="1"/>
          <p:nvPr/>
        </p:nvSpPr>
        <p:spPr>
          <a:xfrm>
            <a:off x="1531366" y="2841576"/>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Understand what computational thinking is and why it matters in adult education.</a:t>
            </a:r>
            <a:endParaRPr b="0" i="0" sz="1400" u="none" cap="none" strike="noStrike">
              <a:solidFill>
                <a:schemeClr val="dk1"/>
              </a:solidFill>
              <a:latin typeface="Arial"/>
              <a:ea typeface="Arial"/>
              <a:cs typeface="Arial"/>
              <a:sym typeface="Arial"/>
            </a:endParaRPr>
          </a:p>
        </p:txBody>
      </p:sp>
      <p:sp>
        <p:nvSpPr>
          <p:cNvPr id="331" name="Google Shape;331;p59"/>
          <p:cNvSpPr txBox="1"/>
          <p:nvPr/>
        </p:nvSpPr>
        <p:spPr>
          <a:xfrm>
            <a:off x="7184804" y="2536132"/>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02</a:t>
            </a:r>
            <a:endParaRPr b="1" i="0" sz="1400" u="none" cap="none" strike="noStrike">
              <a:solidFill>
                <a:srgbClr val="000000"/>
              </a:solidFill>
              <a:latin typeface="Arial"/>
              <a:ea typeface="Arial"/>
              <a:cs typeface="Arial"/>
              <a:sym typeface="Arial"/>
            </a:endParaRPr>
          </a:p>
        </p:txBody>
      </p:sp>
      <p:sp>
        <p:nvSpPr>
          <p:cNvPr id="332" name="Google Shape;332;p59"/>
          <p:cNvSpPr/>
          <p:nvPr/>
        </p:nvSpPr>
        <p:spPr>
          <a:xfrm>
            <a:off x="6407782" y="2601673"/>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3" name="Google Shape;333;p59"/>
          <p:cNvSpPr/>
          <p:nvPr/>
        </p:nvSpPr>
        <p:spPr>
          <a:xfrm>
            <a:off x="797097" y="2606902"/>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4" name="Google Shape;334;p59"/>
          <p:cNvSpPr txBox="1"/>
          <p:nvPr/>
        </p:nvSpPr>
        <p:spPr>
          <a:xfrm>
            <a:off x="7184798" y="2837750"/>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600" u="none" cap="none" strike="noStrike">
                <a:solidFill>
                  <a:schemeClr val="dk1"/>
                </a:solidFill>
                <a:latin typeface="Arial"/>
                <a:ea typeface="Arial"/>
                <a:cs typeface="Arial"/>
                <a:sym typeface="Arial"/>
              </a:rPr>
              <a:t>Learn the core CT concepts: decomposition, abstraction, pattern recognition and algorithms</a:t>
            </a:r>
            <a:endParaRPr b="0" i="0" sz="2099" u="none" cap="none" strike="noStrike">
              <a:solidFill>
                <a:schemeClr val="dk1"/>
              </a:solidFill>
              <a:latin typeface="Arial"/>
              <a:ea typeface="Arial"/>
              <a:cs typeface="Arial"/>
              <a:sym typeface="Arial"/>
            </a:endParaRPr>
          </a:p>
        </p:txBody>
      </p:sp>
      <p:sp>
        <p:nvSpPr>
          <p:cNvPr id="335" name="Google Shape;335;p59"/>
          <p:cNvSpPr txBox="1"/>
          <p:nvPr/>
        </p:nvSpPr>
        <p:spPr>
          <a:xfrm>
            <a:off x="531100" y="1101097"/>
            <a:ext cx="11129801"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This course is designed for adult trainers who want to bring Computational Thinking  (referred to as CT as well throughout the modules), into their practice, even if they have little or no background in tech.</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Computational Thinking isn’t just about programming, it’s a way of solving problems, thinking logically and adapting to a digital world. Adults, especially those from vulnerable or low-skilled groups, can benefit greatly from 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In this course, you will:</a:t>
            </a:r>
            <a:endParaRPr b="0" i="0" sz="1400" u="none" cap="none" strike="noStrike">
              <a:solidFill>
                <a:srgbClr val="000000"/>
              </a:solidFill>
              <a:latin typeface="Arial"/>
              <a:ea typeface="Arial"/>
              <a:cs typeface="Arial"/>
              <a:sym typeface="Arial"/>
            </a:endParaRPr>
          </a:p>
        </p:txBody>
      </p:sp>
      <p:sp>
        <p:nvSpPr>
          <p:cNvPr id="336" name="Google Shape;336;p59"/>
          <p:cNvSpPr/>
          <p:nvPr/>
        </p:nvSpPr>
        <p:spPr>
          <a:xfrm>
            <a:off x="6191803" y="3648477"/>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37" name="Google Shape;337;p59"/>
          <p:cNvSpPr/>
          <p:nvPr/>
        </p:nvSpPr>
        <p:spPr>
          <a:xfrm>
            <a:off x="591675" y="3648477"/>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38" name="Google Shape;338;p59"/>
          <p:cNvSpPr txBox="1"/>
          <p:nvPr/>
        </p:nvSpPr>
        <p:spPr>
          <a:xfrm>
            <a:off x="1538154" y="3701808"/>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03</a:t>
            </a:r>
            <a:endParaRPr b="1" i="0" sz="1400" u="none" cap="none" strike="noStrike">
              <a:solidFill>
                <a:srgbClr val="000000"/>
              </a:solidFill>
              <a:latin typeface="Arial"/>
              <a:ea typeface="Arial"/>
              <a:cs typeface="Arial"/>
              <a:sym typeface="Arial"/>
            </a:endParaRPr>
          </a:p>
        </p:txBody>
      </p:sp>
      <p:sp>
        <p:nvSpPr>
          <p:cNvPr id="339" name="Google Shape;339;p59"/>
          <p:cNvSpPr txBox="1"/>
          <p:nvPr/>
        </p:nvSpPr>
        <p:spPr>
          <a:xfrm>
            <a:off x="1531366" y="4007252"/>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Explore didactic strategies to make these concepts accessible, engaging and inclusive.</a:t>
            </a:r>
            <a:endParaRPr b="0" i="0" sz="1400" u="none" cap="none" strike="noStrike">
              <a:solidFill>
                <a:schemeClr val="dk1"/>
              </a:solidFill>
              <a:latin typeface="Arial"/>
              <a:ea typeface="Arial"/>
              <a:cs typeface="Arial"/>
              <a:sym typeface="Arial"/>
            </a:endParaRPr>
          </a:p>
        </p:txBody>
      </p:sp>
      <p:sp>
        <p:nvSpPr>
          <p:cNvPr id="340" name="Google Shape;340;p59"/>
          <p:cNvSpPr txBox="1"/>
          <p:nvPr/>
        </p:nvSpPr>
        <p:spPr>
          <a:xfrm>
            <a:off x="7184804" y="3701808"/>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04</a:t>
            </a:r>
            <a:endParaRPr b="1" i="0" sz="1400" u="none" cap="none" strike="noStrike">
              <a:solidFill>
                <a:srgbClr val="000000"/>
              </a:solidFill>
              <a:latin typeface="Arial"/>
              <a:ea typeface="Arial"/>
              <a:cs typeface="Arial"/>
              <a:sym typeface="Arial"/>
            </a:endParaRPr>
          </a:p>
        </p:txBody>
      </p:sp>
      <p:sp>
        <p:nvSpPr>
          <p:cNvPr id="341" name="Google Shape;341;p59"/>
          <p:cNvSpPr/>
          <p:nvPr/>
        </p:nvSpPr>
        <p:spPr>
          <a:xfrm>
            <a:off x="6407782" y="3767349"/>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2" name="Google Shape;342;p59"/>
          <p:cNvSpPr/>
          <p:nvPr/>
        </p:nvSpPr>
        <p:spPr>
          <a:xfrm>
            <a:off x="797097" y="3772578"/>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3" name="Google Shape;343;p59"/>
          <p:cNvSpPr txBox="1"/>
          <p:nvPr/>
        </p:nvSpPr>
        <p:spPr>
          <a:xfrm>
            <a:off x="7184798" y="4003426"/>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600" u="none" cap="none" strike="noStrike">
                <a:solidFill>
                  <a:schemeClr val="dk1"/>
                </a:solidFill>
                <a:latin typeface="Arial"/>
                <a:ea typeface="Arial"/>
                <a:cs typeface="Arial"/>
                <a:sym typeface="Arial"/>
              </a:rPr>
              <a:t>Use CT to develop soft skills like problem-solving and collaboration in your learners.</a:t>
            </a:r>
            <a:endParaRPr b="0" i="0" sz="2099" u="none" cap="none" strike="noStrike">
              <a:solidFill>
                <a:schemeClr val="dk1"/>
              </a:solidFill>
              <a:latin typeface="Arial"/>
              <a:ea typeface="Arial"/>
              <a:cs typeface="Arial"/>
              <a:sym typeface="Arial"/>
            </a:endParaRPr>
          </a:p>
        </p:txBody>
      </p:sp>
      <p:sp>
        <p:nvSpPr>
          <p:cNvPr id="344" name="Google Shape;344;p59"/>
          <p:cNvSpPr/>
          <p:nvPr/>
        </p:nvSpPr>
        <p:spPr>
          <a:xfrm>
            <a:off x="6191803" y="4790406"/>
            <a:ext cx="5392737"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45" name="Google Shape;345;p59"/>
          <p:cNvSpPr/>
          <p:nvPr/>
        </p:nvSpPr>
        <p:spPr>
          <a:xfrm>
            <a:off x="591675" y="4790406"/>
            <a:ext cx="5392800" cy="992472"/>
          </a:xfrm>
          <a:prstGeom prst="rect">
            <a:avLst/>
          </a:prstGeom>
          <a:noFill/>
          <a:ln cap="flat" cmpd="sng" w="9525">
            <a:solidFill>
              <a:srgbClr val="D8D8D8"/>
            </a:solidFill>
            <a:prstDash val="solid"/>
            <a:round/>
            <a:headEnd len="sm" w="sm" type="none"/>
            <a:tailEnd len="sm" w="sm" type="none"/>
          </a:ln>
        </p:spPr>
        <p:txBody>
          <a:bodyPr anchorCtr="0" anchor="ctr" bIns="60925" lIns="121875" spcFirstLastPara="1" rIns="121875" wrap="square" tIns="60925">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rgbClr val="FFFFFF"/>
              </a:solidFill>
              <a:latin typeface="Arial"/>
              <a:ea typeface="Arial"/>
              <a:cs typeface="Arial"/>
              <a:sym typeface="Arial"/>
            </a:endParaRPr>
          </a:p>
        </p:txBody>
      </p:sp>
      <p:sp>
        <p:nvSpPr>
          <p:cNvPr id="346" name="Google Shape;346;p59"/>
          <p:cNvSpPr txBox="1"/>
          <p:nvPr/>
        </p:nvSpPr>
        <p:spPr>
          <a:xfrm>
            <a:off x="1538154" y="4843737"/>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05</a:t>
            </a:r>
            <a:endParaRPr b="1" i="0" sz="1400" u="none" cap="none" strike="noStrike">
              <a:solidFill>
                <a:srgbClr val="000000"/>
              </a:solidFill>
              <a:latin typeface="Arial"/>
              <a:ea typeface="Arial"/>
              <a:cs typeface="Arial"/>
              <a:sym typeface="Arial"/>
            </a:endParaRPr>
          </a:p>
        </p:txBody>
      </p:sp>
      <p:sp>
        <p:nvSpPr>
          <p:cNvPr id="347" name="Google Shape;347;p59"/>
          <p:cNvSpPr txBox="1"/>
          <p:nvPr/>
        </p:nvSpPr>
        <p:spPr>
          <a:xfrm>
            <a:off x="1531366" y="5161881"/>
            <a:ext cx="4309200"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Apply CT across different contexts, from everyday tasks to lifelong learning.</a:t>
            </a:r>
            <a:endParaRPr b="0" i="0" sz="1400" u="none" cap="none" strike="noStrike">
              <a:solidFill>
                <a:schemeClr val="dk1"/>
              </a:solidFill>
              <a:latin typeface="Arial"/>
              <a:ea typeface="Arial"/>
              <a:cs typeface="Arial"/>
              <a:sym typeface="Arial"/>
            </a:endParaRPr>
          </a:p>
        </p:txBody>
      </p:sp>
      <p:sp>
        <p:nvSpPr>
          <p:cNvPr id="348" name="Google Shape;348;p59"/>
          <p:cNvSpPr txBox="1"/>
          <p:nvPr/>
        </p:nvSpPr>
        <p:spPr>
          <a:xfrm>
            <a:off x="7184804" y="4843737"/>
            <a:ext cx="3895200" cy="3657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chemeClr val="dk1"/>
                </a:solidFill>
                <a:latin typeface="Arial"/>
                <a:ea typeface="Arial"/>
                <a:cs typeface="Arial"/>
                <a:sym typeface="Arial"/>
              </a:rPr>
              <a:t>06</a:t>
            </a:r>
            <a:endParaRPr b="1" i="0" sz="1400" u="none" cap="none" strike="noStrike">
              <a:solidFill>
                <a:srgbClr val="000000"/>
              </a:solidFill>
              <a:latin typeface="Arial"/>
              <a:ea typeface="Arial"/>
              <a:cs typeface="Arial"/>
              <a:sym typeface="Arial"/>
            </a:endParaRPr>
          </a:p>
        </p:txBody>
      </p:sp>
      <p:sp>
        <p:nvSpPr>
          <p:cNvPr id="349" name="Google Shape;349;p59"/>
          <p:cNvSpPr/>
          <p:nvPr/>
        </p:nvSpPr>
        <p:spPr>
          <a:xfrm>
            <a:off x="6407782" y="4909278"/>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50" name="Google Shape;350;p59"/>
          <p:cNvSpPr/>
          <p:nvPr/>
        </p:nvSpPr>
        <p:spPr>
          <a:xfrm>
            <a:off x="797097" y="4914507"/>
            <a:ext cx="682800" cy="682800"/>
          </a:xfrm>
          <a:prstGeom prst="ellipse">
            <a:avLst/>
          </a:prstGeom>
          <a:solidFill>
            <a:srgbClr val="E3E7E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399"/>
              <a:buFont typeface="Arial"/>
              <a:buNone/>
            </a:pPr>
            <a:r>
              <a:t/>
            </a:r>
            <a:endParaRPr b="0" i="0" sz="2399" u="none" cap="none" strike="noStrike">
              <a:solidFill>
                <a:schemeClr val="lt1"/>
              </a:solidFill>
              <a:latin typeface="Arial"/>
              <a:ea typeface="Arial"/>
              <a:cs typeface="Arial"/>
              <a:sym typeface="Arial"/>
            </a:endParaRPr>
          </a:p>
        </p:txBody>
      </p:sp>
      <p:sp>
        <p:nvSpPr>
          <p:cNvPr id="351" name="Google Shape;351;p59"/>
          <p:cNvSpPr txBox="1"/>
          <p:nvPr/>
        </p:nvSpPr>
        <p:spPr>
          <a:xfrm>
            <a:off x="7184798" y="5158055"/>
            <a:ext cx="4399743" cy="7314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374151"/>
              </a:buClr>
              <a:buSzPts val="1600"/>
              <a:buFont typeface="Arial"/>
              <a:buNone/>
            </a:pPr>
            <a:r>
              <a:rPr b="0" i="0" lang="en-US" sz="1600" u="none" cap="none" strike="noStrike">
                <a:solidFill>
                  <a:schemeClr val="dk1"/>
                </a:solidFill>
                <a:latin typeface="Arial"/>
                <a:ea typeface="Arial"/>
                <a:cs typeface="Arial"/>
                <a:sym typeface="Arial"/>
              </a:rPr>
              <a:t>Create and adapt your own CT-based activities using course examples.</a:t>
            </a:r>
            <a:endParaRPr b="0" i="0" sz="2099" u="none" cap="none" strike="noStrike">
              <a:solidFill>
                <a:schemeClr val="dk1"/>
              </a:solidFill>
              <a:latin typeface="Arial"/>
              <a:ea typeface="Arial"/>
              <a:cs typeface="Arial"/>
              <a:sym typeface="Arial"/>
            </a:endParaRPr>
          </a:p>
        </p:txBody>
      </p:sp>
      <p:pic>
        <p:nvPicPr>
          <p:cNvPr descr="A brain in a circle&#10;&#10;AI-generated content may be incorrect." id="352" name="Google Shape;352;p59"/>
          <p:cNvPicPr preferRelativeResize="0"/>
          <p:nvPr/>
        </p:nvPicPr>
        <p:blipFill rotWithShape="1">
          <a:blip r:embed="rId3">
            <a:alphaModFix/>
          </a:blip>
          <a:srcRect b="0" l="0" r="0" t="0"/>
          <a:stretch/>
        </p:blipFill>
        <p:spPr>
          <a:xfrm>
            <a:off x="647567" y="2472603"/>
            <a:ext cx="982800" cy="982800"/>
          </a:xfrm>
          <a:prstGeom prst="rect">
            <a:avLst/>
          </a:prstGeom>
          <a:noFill/>
          <a:ln>
            <a:noFill/>
          </a:ln>
        </p:spPr>
      </p:pic>
      <p:pic>
        <p:nvPicPr>
          <p:cNvPr descr="A book and paper plane&#10;&#10;AI-generated content may be incorrect." id="353" name="Google Shape;353;p59"/>
          <p:cNvPicPr preferRelativeResize="0"/>
          <p:nvPr/>
        </p:nvPicPr>
        <p:blipFill rotWithShape="1">
          <a:blip r:embed="rId4">
            <a:alphaModFix/>
          </a:blip>
          <a:srcRect b="0" l="0" r="0" t="0"/>
          <a:stretch/>
        </p:blipFill>
        <p:spPr>
          <a:xfrm>
            <a:off x="647567" y="3616472"/>
            <a:ext cx="982800" cy="982800"/>
          </a:xfrm>
          <a:prstGeom prst="rect">
            <a:avLst/>
          </a:prstGeom>
          <a:noFill/>
          <a:ln>
            <a:noFill/>
          </a:ln>
        </p:spPr>
      </p:pic>
      <p:pic>
        <p:nvPicPr>
          <p:cNvPr descr="A purple puzzle piece in a circle&#10;&#10;AI-generated content may be incorrect." id="354" name="Google Shape;354;p59"/>
          <p:cNvPicPr preferRelativeResize="0"/>
          <p:nvPr/>
        </p:nvPicPr>
        <p:blipFill rotWithShape="1">
          <a:blip r:embed="rId5">
            <a:alphaModFix/>
          </a:blip>
          <a:srcRect b="0" l="0" r="0" t="0"/>
          <a:stretch/>
        </p:blipFill>
        <p:spPr>
          <a:xfrm>
            <a:off x="6254384" y="3610863"/>
            <a:ext cx="994018" cy="994018"/>
          </a:xfrm>
          <a:prstGeom prst="rect">
            <a:avLst/>
          </a:prstGeom>
          <a:noFill/>
          <a:ln>
            <a:noFill/>
          </a:ln>
        </p:spPr>
      </p:pic>
      <p:pic>
        <p:nvPicPr>
          <p:cNvPr descr="A yellow and white square with a pencil in it&#10;&#10;AI-generated content may be incorrect." id="355" name="Google Shape;355;p59"/>
          <p:cNvPicPr preferRelativeResize="0"/>
          <p:nvPr/>
        </p:nvPicPr>
        <p:blipFill rotWithShape="1">
          <a:blip r:embed="rId6">
            <a:alphaModFix/>
          </a:blip>
          <a:srcRect b="0" l="0" r="0" t="0"/>
          <a:stretch/>
        </p:blipFill>
        <p:spPr>
          <a:xfrm>
            <a:off x="6247778" y="4773403"/>
            <a:ext cx="980920" cy="980920"/>
          </a:xfrm>
          <a:prstGeom prst="rect">
            <a:avLst/>
          </a:prstGeom>
          <a:noFill/>
          <a:ln>
            <a:noFill/>
          </a:ln>
        </p:spPr>
      </p:pic>
      <p:pic>
        <p:nvPicPr>
          <p:cNvPr descr="A logo of a graduation cap&#10;&#10;AI-generated content may be incorrect." id="356" name="Google Shape;356;p59"/>
          <p:cNvPicPr preferRelativeResize="0"/>
          <p:nvPr/>
        </p:nvPicPr>
        <p:blipFill rotWithShape="1">
          <a:blip r:embed="rId7">
            <a:alphaModFix/>
          </a:blip>
          <a:srcRect b="0" l="0" r="0" t="0"/>
          <a:stretch/>
        </p:blipFill>
        <p:spPr>
          <a:xfrm>
            <a:off x="6247778" y="2473543"/>
            <a:ext cx="980921" cy="980921"/>
          </a:xfrm>
          <a:prstGeom prst="rect">
            <a:avLst/>
          </a:prstGeom>
          <a:noFill/>
          <a:ln>
            <a:noFill/>
          </a:ln>
        </p:spPr>
      </p:pic>
      <p:pic>
        <p:nvPicPr>
          <p:cNvPr descr="A planet earth in a circle&#10;&#10;AI-generated content may be incorrect." id="357" name="Google Shape;357;p59"/>
          <p:cNvPicPr preferRelativeResize="0"/>
          <p:nvPr/>
        </p:nvPicPr>
        <p:blipFill rotWithShape="1">
          <a:blip r:embed="rId8">
            <a:alphaModFix/>
          </a:blip>
          <a:srcRect b="0" l="0" r="0" t="0"/>
          <a:stretch/>
        </p:blipFill>
        <p:spPr>
          <a:xfrm>
            <a:off x="648507" y="4773403"/>
            <a:ext cx="980920" cy="980920"/>
          </a:xfrm>
          <a:prstGeom prst="rect">
            <a:avLst/>
          </a:prstGeom>
          <a:noFill/>
          <a:ln>
            <a:noFill/>
          </a:ln>
        </p:spPr>
      </p:pic>
      <p:sp>
        <p:nvSpPr>
          <p:cNvPr id="358" name="Google Shape;358;p59"/>
          <p:cNvSpPr txBox="1"/>
          <p:nvPr/>
        </p:nvSpPr>
        <p:spPr>
          <a:xfrm>
            <a:off x="531100" y="6040354"/>
            <a:ext cx="11129801"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Ready? Let’s discover how Computational Thinking can open new doors for adult education.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2" name="Shape 362"/>
        <p:cNvGrpSpPr/>
        <p:nvPr/>
      </p:nvGrpSpPr>
      <p:grpSpPr>
        <a:xfrm>
          <a:off x="0" y="0"/>
          <a:ext cx="0" cy="0"/>
          <a:chOff x="0" y="0"/>
          <a:chExt cx="0" cy="0"/>
        </a:xfrm>
      </p:grpSpPr>
      <p:sp>
        <p:nvSpPr>
          <p:cNvPr id="363" name="Google Shape;363;p60"/>
          <p:cNvSpPr txBox="1"/>
          <p:nvPr/>
        </p:nvSpPr>
        <p:spPr>
          <a:xfrm>
            <a:off x="4004905" y="986597"/>
            <a:ext cx="7527830" cy="4094897"/>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7000"/>
              </a:lnSpc>
              <a:spcBef>
                <a:spcPts val="1000"/>
              </a:spcBef>
              <a:spcAft>
                <a:spcPts val="0"/>
              </a:spcAft>
              <a:buClr>
                <a:srgbClr val="293737"/>
              </a:buClr>
              <a:buSzPts val="1680"/>
              <a:buFont typeface="Arial"/>
              <a:buNone/>
            </a:pPr>
            <a:r>
              <a:rPr b="0" i="0" lang="en-US" sz="1800" u="none" cap="none" strike="noStrike">
                <a:solidFill>
                  <a:schemeClr val="dk1"/>
                </a:solidFill>
                <a:latin typeface="Arial"/>
                <a:ea typeface="Arial"/>
                <a:cs typeface="Arial"/>
                <a:sym typeface="Arial"/>
              </a:rPr>
              <a:t>In this module, you will discover how computers think and the principles that make up computational thinking.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ts val="1680"/>
              <a:buFont typeface="Arial"/>
              <a:buNone/>
            </a:pPr>
            <a:r>
              <a:rPr b="0" i="0" lang="en-US" sz="1800" u="none" cap="none" strike="noStrike">
                <a:solidFill>
                  <a:schemeClr val="dk1"/>
                </a:solidFill>
                <a:latin typeface="Arial"/>
                <a:ea typeface="Arial"/>
                <a:cs typeface="Arial"/>
                <a:sym typeface="Arial"/>
              </a:rPr>
              <a:t>We will explore the conceptual foundations of this methodology, focusing on key elements such as decomposition, pattern recognition, abstraction, and algorithm design, and how these processes enable structured and efficient problem-solving. We will look at how this approach has been adopted in compulsory education across many European countries and analyze its potential application in adult education.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rgbClr val="293737"/>
              </a:buClr>
              <a:buSzPts val="1680"/>
              <a:buFont typeface="Arial"/>
              <a:buNone/>
            </a:pPr>
            <a:r>
              <a:rPr b="0" i="0" lang="en-US" sz="1800" u="none" cap="none" strike="noStrike">
                <a:solidFill>
                  <a:schemeClr val="dk1"/>
                </a:solidFill>
                <a:latin typeface="Arial"/>
                <a:ea typeface="Arial"/>
                <a:cs typeface="Arial"/>
                <a:sym typeface="Arial"/>
              </a:rPr>
              <a:t>Through practical examples, you will learn to identify these principles in everyday life and apply them in educational contexts tailored to adult learners.</a:t>
            </a:r>
            <a:endParaRPr b="0" i="0" sz="14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364" name="Google Shape;364;p60"/>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365" name="Google Shape;365;p60"/>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Use this module to help your students develop a mindset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Arial"/>
                <a:ea typeface="Arial"/>
                <a:cs typeface="Arial"/>
                <a:sym typeface="Arial"/>
              </a:rPr>
              <a:t>they can apply beyond the classroom</a:t>
            </a:r>
            <a:endParaRPr b="0" i="0" sz="1800" u="none" cap="none" strike="noStrike">
              <a:solidFill>
                <a:schemeClr val="dk1"/>
              </a:solidFill>
              <a:latin typeface="Arial"/>
              <a:ea typeface="Arial"/>
              <a:cs typeface="Arial"/>
              <a:sym typeface="Arial"/>
            </a:endParaRPr>
          </a:p>
        </p:txBody>
      </p:sp>
      <p:pic>
        <p:nvPicPr>
          <p:cNvPr descr="Imagen que contiene firmar, dibujo, reloj, señal&#10;&#10;El contenido generado por IA puede ser incorrecto." id="366" name="Google Shape;366;p60"/>
          <p:cNvPicPr preferRelativeResize="0"/>
          <p:nvPr/>
        </p:nvPicPr>
        <p:blipFill rotWithShape="1">
          <a:blip r:embed="rId4">
            <a:alphaModFix/>
          </a:blip>
          <a:srcRect b="0" l="0" r="0" t="0"/>
          <a:stretch/>
        </p:blipFill>
        <p:spPr>
          <a:xfrm>
            <a:off x="10880820" y="5232331"/>
            <a:ext cx="1059463" cy="1059463"/>
          </a:xfrm>
          <a:prstGeom prst="rect">
            <a:avLst/>
          </a:prstGeom>
          <a:noFill/>
          <a:ln>
            <a:noFill/>
          </a:ln>
        </p:spPr>
      </p:pic>
      <p:sp>
        <p:nvSpPr>
          <p:cNvPr id="367" name="Google Shape;367;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368" name="Google Shape;368;p60"/>
          <p:cNvSpPr txBox="1"/>
          <p:nvPr>
            <p:ph type="title"/>
          </p:nvPr>
        </p:nvSpPr>
        <p:spPr>
          <a:xfrm>
            <a:off x="3083940" y="342899"/>
            <a:ext cx="6339459" cy="643697"/>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en-US">
                <a:solidFill>
                  <a:schemeClr val="dk1"/>
                </a:solidFill>
                <a:latin typeface="Arial"/>
                <a:ea typeface="Arial"/>
                <a:cs typeface="Arial"/>
                <a:sym typeface="Arial"/>
              </a:rPr>
              <a:t>WELCOME TO MODULE 1</a:t>
            </a:r>
            <a:endParaRPr b="1">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4" name="Shape 374"/>
        <p:cNvGrpSpPr/>
        <p:nvPr/>
      </p:nvGrpSpPr>
      <p:grpSpPr>
        <a:xfrm>
          <a:off x="0" y="0"/>
          <a:ext cx="0" cy="0"/>
          <a:chOff x="0" y="0"/>
          <a:chExt cx="0" cy="0"/>
        </a:xfrm>
      </p:grpSpPr>
      <p:sp>
        <p:nvSpPr>
          <p:cNvPr id="375" name="Google Shape;375;p61"/>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6" name="Google Shape;376;p61"/>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7" name="Google Shape;377;p61"/>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STRUCTURE OF THE MODULE</a:t>
            </a:r>
            <a:endParaRPr b="1">
              <a:latin typeface="Arial"/>
              <a:ea typeface="Arial"/>
              <a:cs typeface="Arial"/>
              <a:sym typeface="Arial"/>
            </a:endParaRPr>
          </a:p>
        </p:txBody>
      </p:sp>
      <p:sp>
        <p:nvSpPr>
          <p:cNvPr id="378" name="Google Shape;378;p61"/>
          <p:cNvSpPr txBox="1"/>
          <p:nvPr/>
        </p:nvSpPr>
        <p:spPr>
          <a:xfrm>
            <a:off x="688800" y="1368550"/>
            <a:ext cx="52294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1. What is Computational Thinking?</a:t>
            </a:r>
            <a:endParaRPr b="1" i="0" sz="1400" u="none" cap="none" strike="noStrike">
              <a:solidFill>
                <a:srgbClr val="678877"/>
              </a:solidFill>
              <a:latin typeface="Arial"/>
              <a:ea typeface="Arial"/>
              <a:cs typeface="Arial"/>
              <a:sym typeface="Arial"/>
            </a:endParaRPr>
          </a:p>
        </p:txBody>
      </p:sp>
      <p:sp>
        <p:nvSpPr>
          <p:cNvPr id="379" name="Google Shape;379;p61"/>
          <p:cNvSpPr txBox="1"/>
          <p:nvPr/>
        </p:nvSpPr>
        <p:spPr>
          <a:xfrm>
            <a:off x="872662" y="1749061"/>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Definition and core principles of CT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Origins and evolution of the concept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Key characteristics</a:t>
            </a:r>
            <a:endParaRPr b="0" i="0" sz="1400" u="none" cap="none" strike="noStrike">
              <a:solidFill>
                <a:schemeClr val="dk1"/>
              </a:solidFill>
              <a:latin typeface="Arial"/>
              <a:ea typeface="Arial"/>
              <a:cs typeface="Arial"/>
              <a:sym typeface="Arial"/>
            </a:endParaRPr>
          </a:p>
        </p:txBody>
      </p:sp>
      <p:sp>
        <p:nvSpPr>
          <p:cNvPr id="380" name="Google Shape;380;p61"/>
          <p:cNvSpPr txBox="1"/>
          <p:nvPr/>
        </p:nvSpPr>
        <p:spPr>
          <a:xfrm>
            <a:off x="688800" y="2694745"/>
            <a:ext cx="47940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2. The value of Computational Thinking in adult learning</a:t>
            </a:r>
            <a:endParaRPr b="1" i="0" sz="1400" u="none" cap="none" strike="noStrike">
              <a:solidFill>
                <a:srgbClr val="678877"/>
              </a:solidFill>
              <a:latin typeface="Arial"/>
              <a:ea typeface="Arial"/>
              <a:cs typeface="Arial"/>
              <a:sym typeface="Arial"/>
            </a:endParaRPr>
          </a:p>
        </p:txBody>
      </p:sp>
      <p:sp>
        <p:nvSpPr>
          <p:cNvPr id="381" name="Google Shape;381;p61"/>
          <p:cNvSpPr txBox="1"/>
          <p:nvPr/>
        </p:nvSpPr>
        <p:spPr>
          <a:xfrm>
            <a:off x="688800" y="4433502"/>
            <a:ext cx="5407200"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3. Computer thinking, human thinking and Computational Thinking</a:t>
            </a:r>
            <a:endParaRPr b="1" i="0" sz="1400" u="none" cap="none" strike="noStrike">
              <a:solidFill>
                <a:srgbClr val="678877"/>
              </a:solidFill>
              <a:latin typeface="Arial"/>
              <a:ea typeface="Arial"/>
              <a:cs typeface="Arial"/>
              <a:sym typeface="Arial"/>
            </a:endParaRPr>
          </a:p>
        </p:txBody>
      </p:sp>
      <p:sp>
        <p:nvSpPr>
          <p:cNvPr id="382" name="Google Shape;382;p61"/>
          <p:cNvSpPr txBox="1"/>
          <p:nvPr/>
        </p:nvSpPr>
        <p:spPr>
          <a:xfrm>
            <a:off x="872662" y="3494356"/>
            <a:ext cx="47026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Why is Computational Thinking important?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Everyday examples of CT in action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Benefits for adult learners</a:t>
            </a:r>
            <a:endParaRPr b="0" i="0" sz="1400" u="none" cap="none" strike="noStrike">
              <a:solidFill>
                <a:srgbClr val="000000"/>
              </a:solidFill>
              <a:latin typeface="Arial"/>
              <a:ea typeface="Arial"/>
              <a:cs typeface="Arial"/>
              <a:sym typeface="Arial"/>
            </a:endParaRPr>
          </a:p>
        </p:txBody>
      </p:sp>
      <p:sp>
        <p:nvSpPr>
          <p:cNvPr id="383" name="Google Shape;383;p61"/>
          <p:cNvSpPr txBox="1"/>
          <p:nvPr/>
        </p:nvSpPr>
        <p:spPr>
          <a:xfrm>
            <a:off x="872662" y="5184004"/>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How computers process information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How humans think</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Comparing both types of thinking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Programming vs. Computational Thinking: core differences</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chemeClr val="dk1"/>
              </a:solidFill>
              <a:latin typeface="Arial"/>
              <a:ea typeface="Arial"/>
              <a:cs typeface="Arial"/>
              <a:sym typeface="Arial"/>
            </a:endParaRPr>
          </a:p>
        </p:txBody>
      </p:sp>
      <p:sp>
        <p:nvSpPr>
          <p:cNvPr id="384" name="Google Shape;384;p61"/>
          <p:cNvSpPr txBox="1"/>
          <p:nvPr/>
        </p:nvSpPr>
        <p:spPr>
          <a:xfrm>
            <a:off x="6525338" y="1368550"/>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4. Core principles of Computational Thinking</a:t>
            </a:r>
            <a:endParaRPr b="1" i="0" sz="1400" u="none" cap="none" strike="noStrike">
              <a:solidFill>
                <a:srgbClr val="678877"/>
              </a:solidFill>
              <a:latin typeface="Arial"/>
              <a:ea typeface="Arial"/>
              <a:cs typeface="Arial"/>
              <a:sym typeface="Arial"/>
            </a:endParaRPr>
          </a:p>
        </p:txBody>
      </p:sp>
      <p:sp>
        <p:nvSpPr>
          <p:cNvPr id="385" name="Google Shape;385;p61"/>
          <p:cNvSpPr txBox="1"/>
          <p:nvPr/>
        </p:nvSpPr>
        <p:spPr>
          <a:xfrm>
            <a:off x="6709202" y="2021269"/>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Decomposition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Pattern Recognition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Abstraction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Algorithms </a:t>
            </a:r>
            <a:endParaRPr b="0" i="0" sz="1400" u="none" cap="none" strike="noStrike">
              <a:solidFill>
                <a:srgbClr val="000000"/>
              </a:solidFill>
              <a:latin typeface="Arial"/>
              <a:ea typeface="Arial"/>
              <a:cs typeface="Arial"/>
              <a:sym typeface="Arial"/>
            </a:endParaRPr>
          </a:p>
        </p:txBody>
      </p:sp>
      <p:sp>
        <p:nvSpPr>
          <p:cNvPr id="386" name="Google Shape;386;p61"/>
          <p:cNvSpPr txBox="1"/>
          <p:nvPr/>
        </p:nvSpPr>
        <p:spPr>
          <a:xfrm>
            <a:off x="6525338" y="3136273"/>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5. Computational Thinking in the European educational structure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0" i="0" sz="1400" u="none" cap="none" strike="noStrike">
              <a:solidFill>
                <a:schemeClr val="dk1"/>
              </a:solidFill>
              <a:latin typeface="Arial"/>
              <a:ea typeface="Arial"/>
              <a:cs typeface="Arial"/>
              <a:sym typeface="Arial"/>
            </a:endParaRPr>
          </a:p>
        </p:txBody>
      </p:sp>
      <p:sp>
        <p:nvSpPr>
          <p:cNvPr id="387" name="Google Shape;387;p61"/>
          <p:cNvSpPr txBox="1"/>
          <p:nvPr/>
        </p:nvSpPr>
        <p:spPr>
          <a:xfrm>
            <a:off x="6709202" y="3877892"/>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Current landscape of CT in Europe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How different countries are integrating CT</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61"/>
          <p:cNvSpPr txBox="1"/>
          <p:nvPr/>
        </p:nvSpPr>
        <p:spPr>
          <a:xfrm>
            <a:off x="6525338" y="4573202"/>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6. Case studies and activities</a:t>
            </a:r>
            <a:endParaRPr b="1" i="0" sz="1400" u="none" cap="none" strike="noStrike">
              <a:solidFill>
                <a:srgbClr val="678877"/>
              </a:solidFill>
              <a:latin typeface="Arial"/>
              <a:ea typeface="Arial"/>
              <a:cs typeface="Arial"/>
              <a:sym typeface="Arial"/>
            </a:endParaRPr>
          </a:p>
        </p:txBody>
      </p:sp>
      <p:sp>
        <p:nvSpPr>
          <p:cNvPr id="389" name="Google Shape;389;p61"/>
          <p:cNvSpPr txBox="1"/>
          <p:nvPr/>
        </p:nvSpPr>
        <p:spPr>
          <a:xfrm>
            <a:off x="6709202" y="4922315"/>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Real-world examples of CT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Interactive exercises to explore and apply decomposition, patterns, abstraction, and algorithms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95" name="Shape 395"/>
        <p:cNvGrpSpPr/>
        <p:nvPr/>
      </p:nvGrpSpPr>
      <p:grpSpPr>
        <a:xfrm>
          <a:off x="0" y="0"/>
          <a:ext cx="0" cy="0"/>
          <a:chOff x="0" y="0"/>
          <a:chExt cx="0" cy="0"/>
        </a:xfrm>
      </p:grpSpPr>
      <p:sp>
        <p:nvSpPr>
          <p:cNvPr id="396" name="Google Shape;396;p2"/>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7" name="Google Shape;397;p2"/>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8" name="Google Shape;398;p2"/>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en-US" sz="2000" u="none" cap="none" strike="noStrike">
                <a:solidFill>
                  <a:schemeClr val="dk1"/>
                </a:solidFill>
                <a:latin typeface="Arial"/>
                <a:ea typeface="Arial"/>
                <a:cs typeface="Arial"/>
                <a:sym typeface="Arial"/>
              </a:rPr>
              <a:t>At the end of the course, the learner will be able to…</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en-US" sz="4000" u="none" cap="none" strike="noStrike">
                <a:solidFill>
                  <a:schemeClr val="dk1"/>
                </a:solidFill>
                <a:latin typeface="Arial"/>
                <a:ea typeface="Arial"/>
                <a:cs typeface="Arial"/>
                <a:sym typeface="Arial"/>
              </a:rPr>
              <a:t>Learning outcomes</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en-US"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399" name="Google Shape;399;p2"/>
          <p:cNvGrpSpPr/>
          <p:nvPr/>
        </p:nvGrpSpPr>
        <p:grpSpPr>
          <a:xfrm>
            <a:off x="4813445" y="853559"/>
            <a:ext cx="6302895" cy="5150881"/>
            <a:chOff x="0" y="34755"/>
            <a:chExt cx="6302895" cy="5150881"/>
          </a:xfrm>
        </p:grpSpPr>
        <p:sp>
          <p:nvSpPr>
            <p:cNvPr id="400" name="Google Shape;400;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2"/>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Describe</a:t>
              </a:r>
              <a:r>
                <a:rPr b="0" i="0" lang="en-US" sz="1400" u="none" cap="none" strike="noStrike">
                  <a:solidFill>
                    <a:schemeClr val="lt1"/>
                  </a:solidFill>
                  <a:latin typeface="Arial"/>
                  <a:ea typeface="Arial"/>
                  <a:cs typeface="Arial"/>
                  <a:sym typeface="Arial"/>
                </a:rPr>
                <a:t> what computational thinking is and how it differs from human thought processes.</a:t>
              </a:r>
              <a:endParaRPr b="0" i="0" sz="1400" u="none" cap="none" strike="noStrike">
                <a:solidFill>
                  <a:schemeClr val="lt1"/>
                </a:solidFill>
                <a:latin typeface="Arial"/>
                <a:ea typeface="Arial"/>
                <a:cs typeface="Arial"/>
                <a:sym typeface="Arial"/>
              </a:endParaRPr>
            </a:p>
          </p:txBody>
        </p:sp>
        <p:sp>
          <p:nvSpPr>
            <p:cNvPr id="402" name="Google Shape;402;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2"/>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Determine</a:t>
              </a:r>
              <a:r>
                <a:rPr b="0" i="0" lang="en-US" sz="1400" u="none" cap="none" strike="noStrike">
                  <a:solidFill>
                    <a:schemeClr val="lt1"/>
                  </a:solidFill>
                  <a:latin typeface="Arial"/>
                  <a:ea typeface="Arial"/>
                  <a:cs typeface="Arial"/>
                  <a:sym typeface="Arial"/>
                </a:rPr>
                <a:t> how the four key principles of computational thinking (decomposition, pattern recognition, abstraction, and algorithms) can be used to solve problems.</a:t>
              </a:r>
              <a:endParaRPr b="0" i="0" sz="1400" u="none" cap="none" strike="noStrike">
                <a:solidFill>
                  <a:schemeClr val="lt1"/>
                </a:solidFill>
                <a:latin typeface="Arial"/>
                <a:ea typeface="Arial"/>
                <a:cs typeface="Arial"/>
                <a:sym typeface="Arial"/>
              </a:endParaRPr>
            </a:p>
          </p:txBody>
        </p:sp>
        <p:sp>
          <p:nvSpPr>
            <p:cNvPr id="404" name="Google Shape;404;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Identify</a:t>
              </a:r>
              <a:r>
                <a:rPr b="0" i="0" lang="en-US" sz="1400" u="none" cap="none" strike="noStrike">
                  <a:solidFill>
                    <a:schemeClr val="lt1"/>
                  </a:solidFill>
                  <a:latin typeface="Arial"/>
                  <a:ea typeface="Arial"/>
                  <a:cs typeface="Arial"/>
                  <a:sym typeface="Arial"/>
                </a:rPr>
                <a:t> examples of decomposition, pattern recognition and abstraction and how these lead to creating algorithms</a:t>
              </a:r>
              <a:r>
                <a:rPr b="0" i="0" lang="en-US" sz="1800" u="none" cap="none" strike="noStrike">
                  <a:solidFill>
                    <a:schemeClr val="lt1"/>
                  </a:solidFill>
                  <a:latin typeface="Arial"/>
                  <a:ea typeface="Arial"/>
                  <a:cs typeface="Arial"/>
                  <a:sym typeface="Arial"/>
                </a:rPr>
                <a:t>.</a:t>
              </a:r>
              <a:endParaRPr b="0" i="0" sz="1400" u="none" cap="none" strike="noStrike">
                <a:solidFill>
                  <a:schemeClr val="lt1"/>
                </a:solidFill>
                <a:latin typeface="Arial"/>
                <a:ea typeface="Arial"/>
                <a:cs typeface="Arial"/>
                <a:sym typeface="Arial"/>
              </a:endParaRPr>
            </a:p>
          </p:txBody>
        </p:sp>
        <p:sp>
          <p:nvSpPr>
            <p:cNvPr id="406" name="Google Shape;406;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2"/>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1" i="0" lang="en-US" sz="1400" u="none" cap="none" strike="noStrike">
                  <a:solidFill>
                    <a:schemeClr val="lt1"/>
                  </a:solidFill>
                  <a:latin typeface="Arial"/>
                  <a:ea typeface="Arial"/>
                  <a:cs typeface="Arial"/>
                  <a:sym typeface="Arial"/>
                </a:rPr>
                <a:t>Acknowledge</a:t>
              </a:r>
              <a:r>
                <a:rPr b="0" i="0" lang="en-US" sz="1400" u="none" cap="none" strike="noStrike">
                  <a:solidFill>
                    <a:schemeClr val="lt1"/>
                  </a:solidFill>
                  <a:latin typeface="Arial"/>
                  <a:ea typeface="Arial"/>
                  <a:cs typeface="Arial"/>
                  <a:sym typeface="Arial"/>
                </a:rPr>
                <a:t> that computers and humans approach problem-solving differently</a:t>
              </a:r>
              <a:endParaRPr b="0" i="0" sz="1400" u="none" cap="none" strike="noStrike">
                <a:solidFill>
                  <a:schemeClr val="lt1"/>
                </a:solidFill>
                <a:latin typeface="Arial"/>
                <a:ea typeface="Arial"/>
                <a:cs typeface="Arial"/>
                <a:sym typeface="Arial"/>
              </a:endParaRPr>
            </a:p>
          </p:txBody>
        </p:sp>
        <p:sp>
          <p:nvSpPr>
            <p:cNvPr id="408" name="Google Shape;408;p2"/>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2"/>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l">
                <a:lnSpc>
                  <a:spcPct val="150000"/>
                </a:lnSpc>
                <a:spcBef>
                  <a:spcPts val="0"/>
                </a:spcBef>
                <a:spcAft>
                  <a:spcPts val="0"/>
                </a:spcAft>
                <a:buClr>
                  <a:schemeClr val="lt1"/>
                </a:buClr>
                <a:buSzPts val="1600"/>
                <a:buFont typeface="Gill Sans"/>
                <a:buNone/>
              </a:pPr>
              <a:r>
                <a:rPr b="0" i="0" lang="en-US" sz="1400" u="none" cap="none" strike="noStrike">
                  <a:solidFill>
                    <a:schemeClr val="lt1"/>
                  </a:solidFill>
                  <a:latin typeface="Arial"/>
                  <a:ea typeface="Arial"/>
                  <a:cs typeface="Arial"/>
                  <a:sym typeface="Arial"/>
                </a:rPr>
                <a:t>Demonstrate computational thinking through </a:t>
              </a:r>
              <a:r>
                <a:rPr b="1" i="0" lang="en-US" sz="1400" u="none" cap="none" strike="noStrike">
                  <a:solidFill>
                    <a:schemeClr val="lt1"/>
                  </a:solidFill>
                  <a:latin typeface="Arial"/>
                  <a:ea typeface="Arial"/>
                  <a:cs typeface="Arial"/>
                  <a:sym typeface="Arial"/>
                </a:rPr>
                <a:t>decomposition</a:t>
              </a:r>
              <a:r>
                <a:rPr b="0" i="0" lang="en-US" sz="1400" u="none" cap="none" strike="noStrike">
                  <a:solidFill>
                    <a:schemeClr val="lt1"/>
                  </a:solidFill>
                  <a:latin typeface="Arial"/>
                  <a:ea typeface="Arial"/>
                  <a:cs typeface="Arial"/>
                  <a:sym typeface="Arial"/>
                </a:rPr>
                <a:t>, </a:t>
              </a:r>
              <a:r>
                <a:rPr b="1" i="0" lang="en-US" sz="1400" u="none" cap="none" strike="noStrike">
                  <a:solidFill>
                    <a:schemeClr val="lt1"/>
                  </a:solidFill>
                  <a:latin typeface="Arial"/>
                  <a:ea typeface="Arial"/>
                  <a:cs typeface="Arial"/>
                  <a:sym typeface="Arial"/>
                </a:rPr>
                <a:t>pattern recognition</a:t>
              </a:r>
              <a:r>
                <a:rPr b="0" i="0" lang="en-US" sz="1400" u="none" cap="none" strike="noStrike">
                  <a:solidFill>
                    <a:schemeClr val="lt1"/>
                  </a:solidFill>
                  <a:latin typeface="Arial"/>
                  <a:ea typeface="Arial"/>
                  <a:cs typeface="Arial"/>
                  <a:sym typeface="Arial"/>
                </a:rPr>
                <a:t>, </a:t>
              </a:r>
              <a:r>
                <a:rPr b="1" i="0" lang="en-US" sz="1400" u="none" cap="none" strike="noStrike">
                  <a:solidFill>
                    <a:schemeClr val="lt1"/>
                  </a:solidFill>
                  <a:latin typeface="Arial"/>
                  <a:ea typeface="Arial"/>
                  <a:cs typeface="Arial"/>
                  <a:sym typeface="Arial"/>
                </a:rPr>
                <a:t>abstraction</a:t>
              </a:r>
              <a:r>
                <a:rPr b="0" i="0" lang="en-US" sz="1400" u="none" cap="none" strike="noStrike">
                  <a:solidFill>
                    <a:schemeClr val="lt1"/>
                  </a:solidFill>
                  <a:latin typeface="Arial"/>
                  <a:ea typeface="Arial"/>
                  <a:cs typeface="Arial"/>
                  <a:sym typeface="Arial"/>
                </a:rPr>
                <a:t>, and </a:t>
              </a:r>
              <a:r>
                <a:rPr b="1" i="0" lang="en-US" sz="1400" u="none" cap="none" strike="noStrike">
                  <a:solidFill>
                    <a:schemeClr val="lt1"/>
                  </a:solidFill>
                  <a:latin typeface="Arial"/>
                  <a:ea typeface="Arial"/>
                  <a:cs typeface="Arial"/>
                  <a:sym typeface="Arial"/>
                </a:rPr>
                <a:t>algorithm</a:t>
              </a:r>
              <a:r>
                <a:rPr b="0" i="0" lang="en-US" sz="1400" u="none" cap="none" strike="noStrike">
                  <a:solidFill>
                    <a:schemeClr val="lt1"/>
                  </a:solidFill>
                  <a:latin typeface="Arial"/>
                  <a:ea typeface="Arial"/>
                  <a:cs typeface="Arial"/>
                  <a:sym typeface="Arial"/>
                </a:rPr>
                <a:t> development.</a:t>
              </a:r>
              <a:endParaRPr b="0" i="0" sz="1400" u="none" cap="none" strike="noStrike">
                <a:solidFill>
                  <a:schemeClr val="lt1"/>
                </a:solidFill>
                <a:latin typeface="Arial"/>
                <a:ea typeface="Arial"/>
                <a:cs typeface="Arial"/>
                <a:sym typeface="Arial"/>
              </a:endParaRPr>
            </a:p>
          </p:txBody>
        </p:sp>
      </p:grpSp>
      <p:sp>
        <p:nvSpPr>
          <p:cNvPr id="410" name="Google Shape;410;p2"/>
          <p:cNvSpPr txBox="1"/>
          <p:nvPr/>
        </p:nvSpPr>
        <p:spPr>
          <a:xfrm>
            <a:off x="11116340" y="6356350"/>
            <a:ext cx="871868" cy="365125"/>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2"/>
              </a:buClr>
              <a:buSzPct val="70000"/>
              <a:buFont typeface="Arial"/>
              <a:buNone/>
            </a:pPr>
            <a:r>
              <a:t/>
            </a:r>
            <a:endParaRPr b="0" i="0" sz="2400" u="none" cap="none" strike="noStrike">
              <a:solidFill>
                <a:schemeClr val="dk2"/>
              </a:solidFill>
              <a:latin typeface="Arial"/>
              <a:ea typeface="Arial"/>
              <a:cs typeface="Arial"/>
              <a:sym typeface="Arial"/>
            </a:endParaRPr>
          </a:p>
        </p:txBody>
      </p:sp>
      <p:sp>
        <p:nvSpPr>
          <p:cNvPr id="411" name="Google Shape;411;p2"/>
          <p:cNvSpPr txBox="1"/>
          <p:nvPr>
            <p:ph idx="12" type="sldNum"/>
          </p:nvPr>
        </p:nvSpPr>
        <p:spPr>
          <a:xfrm>
            <a:off x="11268740" y="65087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9"/>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a:latin typeface="Arial"/>
                <a:ea typeface="Arial"/>
                <a:cs typeface="Arial"/>
                <a:sym typeface="Arial"/>
              </a:rPr>
              <a:t>MODULE AIM and OBJECTIVES</a:t>
            </a:r>
            <a:endParaRPr>
              <a:latin typeface="Arial"/>
              <a:ea typeface="Arial"/>
              <a:cs typeface="Arial"/>
              <a:sym typeface="Arial"/>
            </a:endParaRPr>
          </a:p>
        </p:txBody>
      </p:sp>
      <p:sp>
        <p:nvSpPr>
          <p:cNvPr id="419" name="Google Shape;419;p9"/>
          <p:cNvSpPr txBox="1"/>
          <p:nvPr>
            <p:ph idx="1" type="body"/>
          </p:nvPr>
        </p:nvSpPr>
        <p:spPr>
          <a:xfrm>
            <a:off x="1052186" y="2135829"/>
            <a:ext cx="6050071" cy="364234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en-US" sz="1600">
                <a:latin typeface="Arial"/>
                <a:ea typeface="Arial"/>
                <a:cs typeface="Arial"/>
                <a:sym typeface="Arial"/>
              </a:rPr>
              <a:t>AIM: </a:t>
            </a:r>
            <a:r>
              <a:rPr lang="en-US" sz="1600">
                <a:latin typeface="Arial"/>
                <a:ea typeface="Arial"/>
                <a:cs typeface="Arial"/>
                <a:sym typeface="Arial"/>
              </a:rPr>
              <a:t>To introduce the concept of Computational Thinking, explain its core components and highlight its relevance in everyday life and lifelong learning, particularly for low-qualified adults.</a:t>
            </a:r>
            <a:endParaRPr/>
          </a:p>
          <a:p>
            <a:pPr indent="0" lvl="0" marL="0" rtl="0" algn="just">
              <a:lnSpc>
                <a:spcPct val="100000"/>
              </a:lnSpc>
              <a:spcBef>
                <a:spcPts val="1000"/>
              </a:spcBef>
              <a:spcAft>
                <a:spcPts val="0"/>
              </a:spcAft>
              <a:buSzPts val="1260"/>
              <a:buNone/>
            </a:pPr>
            <a:r>
              <a:rPr b="1" lang="en-US" sz="1600">
                <a:latin typeface="Arial"/>
                <a:ea typeface="Arial"/>
                <a:cs typeface="Arial"/>
                <a:sym typeface="Arial"/>
              </a:rPr>
              <a:t>OBJECTIVES:</a:t>
            </a:r>
            <a:endParaRPr>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Define what CT is and why it matters in today’s world.</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Break down the four core techniques of CT: decomposition, pattern recognition, abstraction, and algorithms.</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Show how CT helps individuals solve problems more effectively and make everyday tasks easier to manage.</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Set the foundation for understanding how CT can be integrated into adult education.</a:t>
            </a:r>
            <a:endParaRPr/>
          </a:p>
          <a:p>
            <a:pPr indent="0" lvl="0" marL="0" rtl="0" algn="l">
              <a:lnSpc>
                <a:spcPct val="100000"/>
              </a:lnSpc>
              <a:spcBef>
                <a:spcPts val="1000"/>
              </a:spcBef>
              <a:spcAft>
                <a:spcPts val="0"/>
              </a:spcAft>
              <a:buClr>
                <a:schemeClr val="dk2"/>
              </a:buClr>
              <a:buSzPts val="1120"/>
              <a:buFont typeface="Arial"/>
              <a:buNone/>
            </a:pPr>
            <a:r>
              <a:t/>
            </a:r>
            <a:endParaRPr sz="1600">
              <a:solidFill>
                <a:schemeClr val="dk2"/>
              </a:solidFill>
              <a:latin typeface="Arial"/>
              <a:ea typeface="Arial"/>
              <a:cs typeface="Arial"/>
              <a:sym typeface="Arial"/>
            </a:endParaRPr>
          </a:p>
        </p:txBody>
      </p:sp>
      <p:pic>
        <p:nvPicPr>
          <p:cNvPr id="420" name="Google Shape;420;p9"/>
          <p:cNvPicPr preferRelativeResize="0"/>
          <p:nvPr>
            <p:ph idx="2" type="pic"/>
          </p:nvPr>
        </p:nvPicPr>
        <p:blipFill rotWithShape="1">
          <a:blip r:embed="rId3">
            <a:alphaModFix/>
          </a:blip>
          <a:srcRect b="0" l="30341" r="30343" t="0"/>
          <a:stretch/>
        </p:blipFill>
        <p:spPr>
          <a:xfrm>
            <a:off x="8140700" y="-1"/>
            <a:ext cx="4051300" cy="6858001"/>
          </a:xfrm>
          <a:prstGeom prst="rect">
            <a:avLst/>
          </a:prstGeom>
          <a:noFill/>
          <a:ln>
            <a:noFill/>
          </a:ln>
        </p:spPr>
      </p:pic>
      <p:sp>
        <p:nvSpPr>
          <p:cNvPr id="421" name="Google Shape;421;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429" name="Google Shape;429;p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1</a:t>
            </a:r>
            <a:endParaRPr>
              <a:latin typeface="Arial"/>
              <a:ea typeface="Arial"/>
              <a:cs typeface="Arial"/>
              <a:sym typeface="Arial"/>
            </a:endParaRPr>
          </a:p>
        </p:txBody>
      </p:sp>
      <p:sp>
        <p:nvSpPr>
          <p:cNvPr id="430" name="Google Shape;430;p4"/>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What is Computational Thinking?</a:t>
            </a:r>
            <a:endParaRPr>
              <a:latin typeface="Arial"/>
              <a:ea typeface="Arial"/>
              <a:cs typeface="Arial"/>
              <a:sym typeface="Arial"/>
            </a:endParaRPr>
          </a:p>
        </p:txBody>
      </p:sp>
      <p:sp>
        <p:nvSpPr>
          <p:cNvPr id="431" name="Google Shape;431;p4"/>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62"/>
          <p:cNvSpPr txBox="1"/>
          <p:nvPr/>
        </p:nvSpPr>
        <p:spPr>
          <a:xfrm>
            <a:off x="1045830" y="1887622"/>
            <a:ext cx="10100340" cy="2762359"/>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Computational Thinking can be defined as a method for understanding and solving different types of problems by applying principles from computer science. It is a reasoning process that helps to analyze and resolve challenges independently of the use of computers, relying on logic, organization and step-by-step thinking.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At its core, it involves breaking down complex problems into smaller parts (decomposition), identifying patterns (pattern recognition), focusing on essential information (abstraction) and designing step-by-step strategies to reach a solution (algorithms).</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This way of thinking offers a flexible framework that can be applied to everyday situations and common problem-solving scenarios. Beyond its practical value, Computational Thinking also fosters essential 21st-century skills such as critical thinking, adaptability, creativity, and collaboration.</a:t>
            </a:r>
            <a:endParaRPr b="0" i="0" sz="1400" u="none" cap="none" strike="noStrike">
              <a:solidFill>
                <a:srgbClr val="000000"/>
              </a:solidFill>
              <a:latin typeface="Arial"/>
              <a:ea typeface="Arial"/>
              <a:cs typeface="Arial"/>
              <a:sym typeface="Arial"/>
            </a:endParaRPr>
          </a:p>
        </p:txBody>
      </p:sp>
      <p:sp>
        <p:nvSpPr>
          <p:cNvPr id="439" name="Google Shape;439;p62"/>
          <p:cNvSpPr/>
          <p:nvPr/>
        </p:nvSpPr>
        <p:spPr>
          <a:xfrm>
            <a:off x="1140582" y="5177423"/>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CT is a core skill in the digital age. As technology continues to evolve rapidly, the ability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 to think computationally will become even more essential for innovation and success in many industries.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440" name="Google Shape;440;p62"/>
          <p:cNvPicPr preferRelativeResize="0"/>
          <p:nvPr/>
        </p:nvPicPr>
        <p:blipFill rotWithShape="1">
          <a:blip r:embed="rId3">
            <a:alphaModFix/>
          </a:blip>
          <a:srcRect b="0" l="0" r="0" t="0"/>
          <a:stretch/>
        </p:blipFill>
        <p:spPr>
          <a:xfrm>
            <a:off x="10507462" y="4635405"/>
            <a:ext cx="1044812" cy="1044812"/>
          </a:xfrm>
          <a:prstGeom prst="rect">
            <a:avLst/>
          </a:prstGeom>
          <a:noFill/>
          <a:ln>
            <a:noFill/>
          </a:ln>
        </p:spPr>
      </p:pic>
      <p:sp>
        <p:nvSpPr>
          <p:cNvPr id="441" name="Google Shape;441;p62"/>
          <p:cNvSpPr txBox="1"/>
          <p:nvPr>
            <p:ph idx="1" type="body"/>
          </p:nvPr>
        </p:nvSpPr>
        <p:spPr>
          <a:xfrm>
            <a:off x="2322727" y="840056"/>
            <a:ext cx="7546547" cy="683565"/>
          </a:xfrm>
          <a:prstGeom prst="rect">
            <a:avLst/>
          </a:prstGeom>
          <a:noFill/>
          <a:ln>
            <a:noFill/>
          </a:ln>
        </p:spPr>
        <p:txBody>
          <a:bodyPr anchorCtr="0" anchor="b" bIns="45700" lIns="91425" spcFirstLastPara="1" rIns="91425" wrap="square" tIns="45700">
            <a:normAutofit fontScale="92500"/>
          </a:bodyPr>
          <a:lstStyle/>
          <a:p>
            <a:pPr indent="0" lvl="0" marL="0" rtl="0" algn="ctr">
              <a:lnSpc>
                <a:spcPct val="100000"/>
              </a:lnSpc>
              <a:spcBef>
                <a:spcPts val="0"/>
              </a:spcBef>
              <a:spcAft>
                <a:spcPts val="0"/>
              </a:spcAft>
              <a:buClr>
                <a:schemeClr val="dk2"/>
              </a:buClr>
              <a:buSzPct val="64864"/>
              <a:buNone/>
            </a:pPr>
            <a:r>
              <a:rPr b="1" lang="en-US" sz="2800">
                <a:solidFill>
                  <a:schemeClr val="dk1"/>
                </a:solidFill>
                <a:latin typeface="Arial"/>
                <a:ea typeface="Arial"/>
                <a:cs typeface="Arial"/>
                <a:sym typeface="Arial"/>
              </a:rPr>
              <a:t>What is Computational Thinking?: Definition</a:t>
            </a:r>
            <a:endParaRPr b="1" sz="2800">
              <a:solidFill>
                <a:schemeClr val="dk1"/>
              </a:solidFill>
            </a:endParaRPr>
          </a:p>
        </p:txBody>
      </p:sp>
      <p:sp>
        <p:nvSpPr>
          <p:cNvPr id="442" name="Google Shape;442;p6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48" name="Shape 448"/>
        <p:cNvGrpSpPr/>
        <p:nvPr/>
      </p:nvGrpSpPr>
      <p:grpSpPr>
        <a:xfrm>
          <a:off x="0" y="0"/>
          <a:ext cx="0" cy="0"/>
          <a:chOff x="0" y="0"/>
          <a:chExt cx="0" cy="0"/>
        </a:xfrm>
      </p:grpSpPr>
      <p:sp>
        <p:nvSpPr>
          <p:cNvPr id="449" name="Google Shape;449;p63"/>
          <p:cNvSpPr txBox="1"/>
          <p:nvPr/>
        </p:nvSpPr>
        <p:spPr>
          <a:xfrm>
            <a:off x="697486" y="1281691"/>
            <a:ext cx="10870399" cy="405874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Although the concept of Computational Thinking had been mentioned earlier, it was in 2006 that computer scientist Jeannette Wing formally introduced it in an article published in Communications of the ACM. She described it as a way of solving problems and understanding human behavior using fundamental ideas from computer science.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In her 2006 definition, Wing stated:</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Later, in 2011, she refined her definition:</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We selected these definitions because they lay the groundwork for understanding CT as both a mindset and a problem-solving approach beyond technical skills. Two ideas from this last definition are particularly important for education:</a:t>
            </a:r>
            <a:endParaRPr b="0" i="0" sz="1400" u="none" cap="none" strike="noStrike">
              <a:solidFill>
                <a:srgbClr val="000000"/>
              </a:solidFill>
              <a:latin typeface="Arial"/>
              <a:ea typeface="Arial"/>
              <a:cs typeface="Arial"/>
              <a:sym typeface="Arial"/>
            </a:endParaRPr>
          </a:p>
        </p:txBody>
      </p:sp>
      <p:sp>
        <p:nvSpPr>
          <p:cNvPr id="450" name="Google Shape;450;p63"/>
          <p:cNvSpPr txBox="1"/>
          <p:nvPr>
            <p:ph idx="1" type="body"/>
          </p:nvPr>
        </p:nvSpPr>
        <p:spPr>
          <a:xfrm>
            <a:off x="2473753" y="549770"/>
            <a:ext cx="7244494"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What is Computational Thinking?: Origin</a:t>
            </a:r>
            <a:endParaRPr b="1" sz="2800">
              <a:solidFill>
                <a:schemeClr val="dk1"/>
              </a:solidFill>
            </a:endParaRPr>
          </a:p>
        </p:txBody>
      </p:sp>
      <p:sp>
        <p:nvSpPr>
          <p:cNvPr id="451" name="Google Shape;451;p63"/>
          <p:cNvSpPr txBox="1"/>
          <p:nvPr/>
        </p:nvSpPr>
        <p:spPr>
          <a:xfrm>
            <a:off x="1713397" y="5504896"/>
            <a:ext cx="9811200" cy="1019700"/>
          </a:xfrm>
          <a:prstGeom prst="rect">
            <a:avLst/>
          </a:prstGeom>
          <a:noFill/>
          <a:ln>
            <a:noFill/>
          </a:ln>
        </p:spPr>
        <p:txBody>
          <a:bodyPr anchorCtr="0" anchor="t" bIns="45700" lIns="91425" spcFirstLastPara="1" rIns="91425" wrap="square" tIns="45700">
            <a:spAutoFit/>
          </a:bodyPr>
          <a:lstStyle/>
          <a:p>
            <a:pPr indent="0" lvl="3"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Computational Thinking is a thought process not dependent on computers or technology.</a:t>
            </a:r>
            <a:endParaRPr b="0" i="0" sz="1400" u="none" cap="none" strike="noStrike">
              <a:solidFill>
                <a:srgbClr val="000000"/>
              </a:solidFill>
              <a:latin typeface="Arial"/>
              <a:ea typeface="Arial"/>
              <a:cs typeface="Arial"/>
              <a:sym typeface="Arial"/>
            </a:endParaRPr>
          </a:p>
          <a:p>
            <a:pPr indent="0" lvl="3"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It is a specific type of problem-solving that involves designing solutions executable by humans, machines or both.</a:t>
            </a:r>
            <a:endParaRPr b="0" i="0" sz="1400" u="none" cap="none" strike="noStrike">
              <a:solidFill>
                <a:srgbClr val="000000"/>
              </a:solidFill>
              <a:latin typeface="Arial"/>
              <a:ea typeface="Arial"/>
              <a:cs typeface="Arial"/>
              <a:sym typeface="Arial"/>
            </a:endParaRPr>
          </a:p>
        </p:txBody>
      </p:sp>
      <p:sp>
        <p:nvSpPr>
          <p:cNvPr id="452" name="Google Shape;452;p63"/>
          <p:cNvSpPr txBox="1"/>
          <p:nvPr/>
        </p:nvSpPr>
        <p:spPr>
          <a:xfrm>
            <a:off x="1625896" y="2568408"/>
            <a:ext cx="8940208" cy="873765"/>
          </a:xfrm>
          <a:prstGeom prst="rect">
            <a:avLst/>
          </a:prstGeom>
          <a:noFill/>
          <a:ln>
            <a:noFill/>
          </a:ln>
        </p:spPr>
        <p:txBody>
          <a:bodyPr anchorCtr="0" anchor="t" bIns="45700" lIns="91425" spcFirstLastPara="1" rIns="91425" wrap="square" tIns="45700">
            <a:spAutoFit/>
          </a:bodyPr>
          <a:lstStyle/>
          <a:p>
            <a:pPr indent="0" lvl="2" marL="0" marR="0" rtl="0" algn="just">
              <a:lnSpc>
                <a:spcPct val="107000"/>
              </a:lnSpc>
              <a:spcBef>
                <a:spcPts val="0"/>
              </a:spcBef>
              <a:spcAft>
                <a:spcPts val="0"/>
              </a:spcAft>
              <a:buClr>
                <a:srgbClr val="000000"/>
              </a:buClr>
              <a:buSzPts val="1600"/>
              <a:buFont typeface="Arial"/>
              <a:buNone/>
            </a:pPr>
            <a:r>
              <a:rPr b="0" i="1" lang="en-US" sz="1600" u="none" cap="none" strike="noStrike">
                <a:solidFill>
                  <a:schemeClr val="dk1"/>
                </a:solidFill>
                <a:latin typeface="Arial"/>
                <a:ea typeface="Arial"/>
                <a:cs typeface="Arial"/>
                <a:sym typeface="Arial"/>
              </a:rPr>
              <a:t>“Computational thinking involves solving problems, designing systems, and understanding human behavior, by drawing on the concepts fundamental to computer science. Computational thinking includes a range of mental tools that reflect the breadth of the field of computer science.”</a:t>
            </a:r>
            <a:endParaRPr b="0" i="0" sz="1400" u="none" cap="none" strike="noStrike">
              <a:solidFill>
                <a:srgbClr val="000000"/>
              </a:solidFill>
              <a:latin typeface="Arial"/>
              <a:ea typeface="Arial"/>
              <a:cs typeface="Arial"/>
              <a:sym typeface="Arial"/>
            </a:endParaRPr>
          </a:p>
        </p:txBody>
      </p:sp>
      <p:sp>
        <p:nvSpPr>
          <p:cNvPr id="453" name="Google Shape;453;p63"/>
          <p:cNvSpPr txBox="1"/>
          <p:nvPr/>
        </p:nvSpPr>
        <p:spPr>
          <a:xfrm>
            <a:off x="1662581" y="3820676"/>
            <a:ext cx="8940208" cy="873765"/>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1" lang="en-US" sz="1600" u="none" cap="none" strike="noStrike">
                <a:solidFill>
                  <a:schemeClr val="dk1"/>
                </a:solidFill>
                <a:latin typeface="Arial"/>
                <a:ea typeface="Arial"/>
                <a:cs typeface="Arial"/>
                <a:sym typeface="Arial"/>
              </a:rPr>
              <a:t>“Computational thinking is the thought processes involved in formulating problems and their solutions so that the solutions are represented in a form that can be effectively carried out by an information-processing agent.”</a:t>
            </a:r>
            <a:endParaRPr b="0" i="0" sz="1400" u="none" cap="none" strike="noStrike">
              <a:solidFill>
                <a:srgbClr val="000000"/>
              </a:solidFill>
              <a:latin typeface="Arial"/>
              <a:ea typeface="Arial"/>
              <a:cs typeface="Arial"/>
              <a:sym typeface="Arial"/>
            </a:endParaRPr>
          </a:p>
        </p:txBody>
      </p:sp>
      <p:pic>
        <p:nvPicPr>
          <p:cNvPr descr="Un dibujo de una persona&#10;&#10;El contenido generado por IA puede ser incorrecto." id="454" name="Google Shape;454;p63"/>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55" name="Google Shape;455;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cono&#10;&#10;Descripción generada automáticamente" id="456" name="Google Shape;456;p63"/>
          <p:cNvPicPr preferRelativeResize="0"/>
          <p:nvPr/>
        </p:nvPicPr>
        <p:blipFill rotWithShape="1">
          <a:blip r:embed="rId4">
            <a:alphaModFix/>
          </a:blip>
          <a:srcRect b="0" l="0" r="0" t="0"/>
          <a:stretch/>
        </p:blipFill>
        <p:spPr>
          <a:xfrm>
            <a:off x="1371599" y="5504901"/>
            <a:ext cx="331200" cy="331200"/>
          </a:xfrm>
          <a:prstGeom prst="rect">
            <a:avLst/>
          </a:prstGeom>
          <a:noFill/>
          <a:ln>
            <a:noFill/>
          </a:ln>
        </p:spPr>
      </p:pic>
      <p:pic>
        <p:nvPicPr>
          <p:cNvPr descr="Icono&#10;&#10;Descripción generada automáticamente" id="457" name="Google Shape;457;p63"/>
          <p:cNvPicPr preferRelativeResize="0"/>
          <p:nvPr/>
        </p:nvPicPr>
        <p:blipFill rotWithShape="1">
          <a:blip r:embed="rId4">
            <a:alphaModFix/>
          </a:blip>
          <a:srcRect b="0" l="0" r="0" t="0"/>
          <a:stretch/>
        </p:blipFill>
        <p:spPr>
          <a:xfrm>
            <a:off x="1371599" y="5924376"/>
            <a:ext cx="331200" cy="331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63" name="Shape 463"/>
        <p:cNvGrpSpPr/>
        <p:nvPr/>
      </p:nvGrpSpPr>
      <p:grpSpPr>
        <a:xfrm>
          <a:off x="0" y="0"/>
          <a:ext cx="0" cy="0"/>
          <a:chOff x="0" y="0"/>
          <a:chExt cx="0" cy="0"/>
        </a:xfrm>
      </p:grpSpPr>
      <p:sp>
        <p:nvSpPr>
          <p:cNvPr id="464" name="Google Shape;464;p64"/>
          <p:cNvSpPr txBox="1"/>
          <p:nvPr/>
        </p:nvSpPr>
        <p:spPr>
          <a:xfrm>
            <a:off x="697486" y="1281691"/>
            <a:ext cx="10870399" cy="298267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Wing’s definition gave us a starting point, but many educators and researchers have expanded on this idea. Let’s look at a few more definitions that add depth and nuance to our understanding of CT.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According to Barr &amp; Stephenson: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According to ISTE (International Society for Technology in Education):</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465" name="Google Shape;465;p64"/>
          <p:cNvSpPr txBox="1"/>
          <p:nvPr>
            <p:ph idx="1" type="body"/>
          </p:nvPr>
        </p:nvSpPr>
        <p:spPr>
          <a:xfrm>
            <a:off x="2473753" y="549770"/>
            <a:ext cx="7244494"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What is Computational Thinking?: Origin</a:t>
            </a:r>
            <a:endParaRPr b="1" sz="2800">
              <a:solidFill>
                <a:schemeClr val="dk1"/>
              </a:solidFill>
            </a:endParaRPr>
          </a:p>
        </p:txBody>
      </p:sp>
      <p:sp>
        <p:nvSpPr>
          <p:cNvPr id="466" name="Google Shape;466;p64"/>
          <p:cNvSpPr txBox="1"/>
          <p:nvPr/>
        </p:nvSpPr>
        <p:spPr>
          <a:xfrm>
            <a:off x="1662581" y="2402029"/>
            <a:ext cx="8940208" cy="873765"/>
          </a:xfrm>
          <a:prstGeom prst="rect">
            <a:avLst/>
          </a:prstGeom>
          <a:noFill/>
          <a:ln>
            <a:noFill/>
          </a:ln>
        </p:spPr>
        <p:txBody>
          <a:bodyPr anchorCtr="0" anchor="t" bIns="45700" lIns="91425" spcFirstLastPara="1" rIns="91425" wrap="square" tIns="45700">
            <a:spAutoFit/>
          </a:bodyPr>
          <a:lstStyle/>
          <a:p>
            <a:pPr indent="0" lvl="2" marL="0" marR="0" rtl="0" algn="just">
              <a:lnSpc>
                <a:spcPct val="107000"/>
              </a:lnSpc>
              <a:spcBef>
                <a:spcPts val="0"/>
              </a:spcBef>
              <a:spcAft>
                <a:spcPts val="0"/>
              </a:spcAft>
              <a:buClr>
                <a:srgbClr val="000000"/>
              </a:buClr>
              <a:buSzPts val="1600"/>
              <a:buFont typeface="Arial"/>
              <a:buNone/>
            </a:pPr>
            <a:r>
              <a:rPr b="0" i="1" lang="en-US" sz="1600" u="none" cap="none" strike="noStrike">
                <a:solidFill>
                  <a:schemeClr val="dk1"/>
                </a:solidFill>
                <a:latin typeface="Arial"/>
                <a:ea typeface="Arial"/>
                <a:cs typeface="Arial"/>
                <a:sym typeface="Arial"/>
              </a:rPr>
              <a:t>“Computational Thinking is a problem-solving process that includes (but is not limited to) the following characteristics: logically organizing and analyzing data, representing data through abstractions, and automating solutions through algorithmic thinking.”</a:t>
            </a:r>
            <a:endParaRPr b="0" i="0" sz="1400" u="none" cap="none" strike="noStrike">
              <a:solidFill>
                <a:srgbClr val="000000"/>
              </a:solidFill>
              <a:latin typeface="Arial"/>
              <a:ea typeface="Arial"/>
              <a:cs typeface="Arial"/>
              <a:sym typeface="Arial"/>
            </a:endParaRPr>
          </a:p>
        </p:txBody>
      </p:sp>
      <p:sp>
        <p:nvSpPr>
          <p:cNvPr id="467" name="Google Shape;467;p64"/>
          <p:cNvSpPr txBox="1"/>
          <p:nvPr/>
        </p:nvSpPr>
        <p:spPr>
          <a:xfrm>
            <a:off x="1662581" y="3980801"/>
            <a:ext cx="8940208" cy="873765"/>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1" lang="en-US" sz="1600" u="none" cap="none" strike="noStrike">
                <a:solidFill>
                  <a:schemeClr val="dk1"/>
                </a:solidFill>
                <a:latin typeface="Arial"/>
                <a:ea typeface="Arial"/>
                <a:cs typeface="Arial"/>
                <a:sym typeface="Arial"/>
              </a:rPr>
              <a:t>“CT is a set of problem-solving skills and techniques that software engineers use to write programs, but which can also be used to support problem-solving across all disciplines, including the humanities.”</a:t>
            </a:r>
            <a:endParaRPr b="0" i="0" sz="1400" u="none" cap="none" strike="noStrike">
              <a:solidFill>
                <a:srgbClr val="000000"/>
              </a:solidFill>
              <a:latin typeface="Arial"/>
              <a:ea typeface="Arial"/>
              <a:cs typeface="Arial"/>
              <a:sym typeface="Arial"/>
            </a:endParaRPr>
          </a:p>
        </p:txBody>
      </p:sp>
      <p:pic>
        <p:nvPicPr>
          <p:cNvPr descr="Un dibujo de una persona&#10;&#10;El contenido generado por IA puede ser incorrecto." id="468" name="Google Shape;468;p64"/>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69" name="Google Shape;469;p6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70" name="Google Shape;470;p64"/>
          <p:cNvSpPr/>
          <p:nvPr/>
        </p:nvSpPr>
        <p:spPr>
          <a:xfrm>
            <a:off x="1140582" y="5190123"/>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Each of these definitions highlights a different strength of Computational Thinking. As a trainer,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understanding these perspectives helps you introduce CT not just as a method, but as a flexible mindset adaptable to diverse learning needs.</a:t>
            </a:r>
            <a:endParaRPr b="0" i="0" sz="1400" u="none" cap="none" strike="noStrike">
              <a:solidFill>
                <a:srgbClr val="000000"/>
              </a:solidFill>
              <a:latin typeface="Arial"/>
              <a:ea typeface="Arial"/>
              <a:cs typeface="Arial"/>
              <a:sym typeface="Arial"/>
            </a:endParaRPr>
          </a:p>
        </p:txBody>
      </p:sp>
      <p:pic>
        <p:nvPicPr>
          <p:cNvPr descr="A cartoon light bulb with a face&#10;&#10;AI-generated content may be incorrect." id="471" name="Google Shape;471;p64"/>
          <p:cNvPicPr preferRelativeResize="0"/>
          <p:nvPr/>
        </p:nvPicPr>
        <p:blipFill rotWithShape="1">
          <a:blip r:embed="rId4">
            <a:alphaModFix/>
          </a:blip>
          <a:srcRect b="0" l="0" r="0" t="0"/>
          <a:stretch/>
        </p:blipFill>
        <p:spPr>
          <a:xfrm>
            <a:off x="10704845" y="4654845"/>
            <a:ext cx="1084120" cy="10841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77" name="Shape 477"/>
        <p:cNvGrpSpPr/>
        <p:nvPr/>
      </p:nvGrpSpPr>
      <p:grpSpPr>
        <a:xfrm>
          <a:off x="0" y="0"/>
          <a:ext cx="0" cy="0"/>
          <a:chOff x="0" y="0"/>
          <a:chExt cx="0" cy="0"/>
        </a:xfrm>
      </p:grpSpPr>
      <p:sp>
        <p:nvSpPr>
          <p:cNvPr id="478" name="Google Shape;478;p65"/>
          <p:cNvSpPr txBox="1"/>
          <p:nvPr/>
        </p:nvSpPr>
        <p:spPr>
          <a:xfrm>
            <a:off x="697486" y="1426294"/>
            <a:ext cx="10870399" cy="3289298"/>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Long before the term Computational Thinking was formally introduced, programming already had a place in education. In the 1980s, many students were introduced to programming through a language called Logo, developed in 1968 by Seymour Papert at MIT. Logo allowed learners to explore mathematical and scientific ideas by giving simple commands to a turtle on the screen, offering immediate, visual feedback that made abstract concepts easier to grasp.</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Although Logo gradually faded from classrooms, the early 2000s brought renewed interest in educational programming with the development of tools like Scratch, Alice, Kodu, and AppInventor. These platforms, especially Scratch, made programming far more accessible thanks to their visual, block-based structure, allowing users, particularly children, to experiment with logic and creative problem-solving.</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2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While the initial focus was on school-aged learners, the value of Computational Thinking is now extending into adult education, where it offers powerful strategies for understanding problems and making better decisions, regardless of a person’s background or profession.</a:t>
            </a:r>
            <a:endParaRPr b="0" i="0" sz="1400" u="none" cap="none" strike="noStrike">
              <a:solidFill>
                <a:srgbClr val="000000"/>
              </a:solidFill>
              <a:latin typeface="Arial"/>
              <a:ea typeface="Arial"/>
              <a:cs typeface="Arial"/>
              <a:sym typeface="Arial"/>
            </a:endParaRPr>
          </a:p>
        </p:txBody>
      </p:sp>
      <p:sp>
        <p:nvSpPr>
          <p:cNvPr id="479" name="Google Shape;479;p65"/>
          <p:cNvSpPr txBox="1"/>
          <p:nvPr>
            <p:ph idx="1" type="body"/>
          </p:nvPr>
        </p:nvSpPr>
        <p:spPr>
          <a:xfrm>
            <a:off x="2473753" y="549770"/>
            <a:ext cx="7244494"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dk2"/>
              </a:buClr>
              <a:buSzPts val="1680"/>
              <a:buNone/>
            </a:pPr>
            <a:r>
              <a:rPr b="1" lang="en-US" sz="2800">
                <a:solidFill>
                  <a:schemeClr val="dk1"/>
                </a:solidFill>
                <a:latin typeface="Arial"/>
                <a:ea typeface="Arial"/>
                <a:cs typeface="Arial"/>
                <a:sym typeface="Arial"/>
              </a:rPr>
              <a:t>What is Computational Thinking?: Origin</a:t>
            </a:r>
            <a:endParaRPr b="1" sz="2800">
              <a:solidFill>
                <a:schemeClr val="dk1"/>
              </a:solidFill>
            </a:endParaRPr>
          </a:p>
        </p:txBody>
      </p:sp>
      <p:pic>
        <p:nvPicPr>
          <p:cNvPr descr="Un dibujo de una persona&#10;&#10;El contenido generado por IA puede ser incorrecto." id="480" name="Google Shape;480;p65"/>
          <p:cNvPicPr preferRelativeResize="0"/>
          <p:nvPr/>
        </p:nvPicPr>
        <p:blipFill rotWithShape="1">
          <a:blip r:embed="rId3">
            <a:alphaModFix/>
          </a:blip>
          <a:srcRect b="0" l="0" r="0" t="0"/>
          <a:stretch/>
        </p:blipFill>
        <p:spPr>
          <a:xfrm>
            <a:off x="10298044" y="223981"/>
            <a:ext cx="1269841" cy="1269841"/>
          </a:xfrm>
          <a:prstGeom prst="rect">
            <a:avLst/>
          </a:prstGeom>
          <a:noFill/>
          <a:ln>
            <a:noFill/>
          </a:ln>
        </p:spPr>
      </p:pic>
      <p:sp>
        <p:nvSpPr>
          <p:cNvPr id="481" name="Google Shape;481;p65"/>
          <p:cNvSpPr/>
          <p:nvPr/>
        </p:nvSpPr>
        <p:spPr>
          <a:xfrm>
            <a:off x="1140581" y="5002378"/>
            <a:ext cx="9910837" cy="1044812"/>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Today, international efforts continue to promote the integration of Computational Thinking across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 all stages of education. Increasingly, it is recognized as an important skill for lifelong learning, along with reading and writing.</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482" name="Google Shape;482;p65"/>
          <p:cNvPicPr preferRelativeResize="0"/>
          <p:nvPr/>
        </p:nvPicPr>
        <p:blipFill rotWithShape="1">
          <a:blip r:embed="rId4">
            <a:alphaModFix/>
          </a:blip>
          <a:srcRect b="0" l="0" r="0" t="0"/>
          <a:stretch/>
        </p:blipFill>
        <p:spPr>
          <a:xfrm>
            <a:off x="10507461" y="4460360"/>
            <a:ext cx="1044812" cy="1044812"/>
          </a:xfrm>
          <a:prstGeom prst="rect">
            <a:avLst/>
          </a:prstGeom>
          <a:noFill/>
          <a:ln>
            <a:noFill/>
          </a:ln>
        </p:spPr>
      </p:pic>
      <p:sp>
        <p:nvSpPr>
          <p:cNvPr id="483" name="Google Shape;483;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66"/>
          <p:cNvSpPr txBox="1"/>
          <p:nvPr/>
        </p:nvSpPr>
        <p:spPr>
          <a:xfrm>
            <a:off x="966803" y="1669993"/>
            <a:ext cx="10389455" cy="323296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As we have just explored, Computational Thinking is a structured and adaptable approach to problem-solving that draws on key concepts from computer science. It is characterized by:</a:t>
            </a:r>
            <a:endParaRPr b="0" i="0" sz="1400" u="none" cap="none" strike="noStrike">
              <a:solidFill>
                <a:srgbClr val="000000"/>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It is based on four core principles: decomposition, pattern recognition, abstraction and algorithms, which guide the way problems are understood and approached.</a:t>
            </a:r>
            <a:endParaRPr b="0" i="0" sz="1400" u="none" cap="none" strike="noStrike">
              <a:solidFill>
                <a:srgbClr val="000000"/>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It encourages a logical and organized mindset, helping individuals break down complex challenges into simpler steps.</a:t>
            </a:r>
            <a:endParaRPr b="0" i="0" sz="1400" u="none" cap="none" strike="noStrike">
              <a:solidFill>
                <a:srgbClr val="000000"/>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It supports the ability to filter information, focus on what’s essential and ignore distractions.</a:t>
            </a:r>
            <a:endParaRPr b="0" i="0" sz="1400" u="none" cap="none" strike="noStrike">
              <a:solidFill>
                <a:srgbClr val="000000"/>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It promotes strategic thinking, allowing learners to plan, test and adjust actions as needed.</a:t>
            </a:r>
            <a:endParaRPr b="0" i="0" sz="1400" u="none" cap="none" strike="noStrike">
              <a:solidFill>
                <a:srgbClr val="000000"/>
              </a:solidFill>
              <a:latin typeface="Arial"/>
              <a:ea typeface="Arial"/>
              <a:cs typeface="Arial"/>
              <a:sym typeface="Arial"/>
            </a:endParaRPr>
          </a:p>
          <a:p>
            <a:pPr indent="-285750" lvl="0" marL="285750" marR="0" rtl="0" algn="just">
              <a:lnSpc>
                <a:spcPct val="107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It is transferable across contexts, helping adults apply the same reasoning process in learning or daily life. </a:t>
            </a:r>
            <a:endParaRPr b="0" i="0" sz="1400" u="none" cap="none" strike="noStrike">
              <a:solidFill>
                <a:srgbClr val="000000"/>
              </a:solidFill>
              <a:latin typeface="Arial"/>
              <a:ea typeface="Arial"/>
              <a:cs typeface="Arial"/>
              <a:sym typeface="Arial"/>
            </a:endParaRPr>
          </a:p>
        </p:txBody>
      </p:sp>
      <p:sp>
        <p:nvSpPr>
          <p:cNvPr id="491" name="Google Shape;491;p66"/>
          <p:cNvSpPr txBox="1"/>
          <p:nvPr>
            <p:ph idx="1" type="body"/>
          </p:nvPr>
        </p:nvSpPr>
        <p:spPr>
          <a:xfrm>
            <a:off x="1949450" y="777745"/>
            <a:ext cx="8293099" cy="683565"/>
          </a:xfrm>
          <a:prstGeom prst="rect">
            <a:avLst/>
          </a:prstGeom>
          <a:noFill/>
          <a:ln>
            <a:noFill/>
          </a:ln>
        </p:spPr>
        <p:txBody>
          <a:bodyPr anchorCtr="0" anchor="b" bIns="45700" lIns="91425" spcFirstLastPara="1" rIns="91425" wrap="square" tIns="45700">
            <a:normAutofit fontScale="92500"/>
          </a:bodyPr>
          <a:lstStyle/>
          <a:p>
            <a:pPr indent="0" lvl="0" marL="0" rtl="0" algn="ctr">
              <a:lnSpc>
                <a:spcPct val="100000"/>
              </a:lnSpc>
              <a:spcBef>
                <a:spcPts val="0"/>
              </a:spcBef>
              <a:spcAft>
                <a:spcPts val="0"/>
              </a:spcAft>
              <a:buClr>
                <a:schemeClr val="dk2"/>
              </a:buClr>
              <a:buSzPct val="64864"/>
              <a:buNone/>
            </a:pPr>
            <a:r>
              <a:rPr b="1" lang="en-US" sz="2800">
                <a:solidFill>
                  <a:schemeClr val="dk1"/>
                </a:solidFill>
                <a:latin typeface="Arial"/>
                <a:ea typeface="Arial"/>
                <a:cs typeface="Arial"/>
                <a:sym typeface="Arial"/>
              </a:rPr>
              <a:t>What is Computational Thinking?: Characteristics</a:t>
            </a:r>
            <a:endParaRPr b="1" sz="2800">
              <a:solidFill>
                <a:schemeClr val="dk1"/>
              </a:solidFill>
            </a:endParaRPr>
          </a:p>
        </p:txBody>
      </p:sp>
      <p:sp>
        <p:nvSpPr>
          <p:cNvPr id="492" name="Google Shape;492;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93" name="Google Shape;493;p66"/>
          <p:cNvSpPr/>
          <p:nvPr/>
        </p:nvSpPr>
        <p:spPr>
          <a:xfrm>
            <a:off x="966803" y="5529003"/>
            <a:ext cx="10258395" cy="910232"/>
          </a:xfrm>
          <a:prstGeom prst="rect">
            <a:avLst/>
          </a:pr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Now that we’ve defined Computational Thinking and explored its core characteristics, let’s now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explore its importance and how we already use it without realizing.</a:t>
            </a:r>
            <a:endParaRPr b="0" i="0" sz="1600" u="none" cap="none" strike="noStrike">
              <a:solidFill>
                <a:schemeClr val="dk1"/>
              </a:solidFill>
              <a:latin typeface="Arial"/>
              <a:ea typeface="Arial"/>
              <a:cs typeface="Arial"/>
              <a:sym typeface="Arial"/>
            </a:endParaRPr>
          </a:p>
        </p:txBody>
      </p:sp>
      <p:pic>
        <p:nvPicPr>
          <p:cNvPr descr="Logotipo, Icono&#10;&#10;El contenido generado por IA puede ser incorrecto." id="494" name="Google Shape;494;p66"/>
          <p:cNvPicPr preferRelativeResize="0"/>
          <p:nvPr/>
        </p:nvPicPr>
        <p:blipFill rotWithShape="1">
          <a:blip r:embed="rId3">
            <a:alphaModFix/>
          </a:blip>
          <a:srcRect b="0" l="0" r="0" t="0"/>
          <a:stretch/>
        </p:blipFill>
        <p:spPr>
          <a:xfrm>
            <a:off x="10702934" y="5111637"/>
            <a:ext cx="921956" cy="92195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498" name="Shape 498"/>
        <p:cNvGrpSpPr/>
        <p:nvPr/>
      </p:nvGrpSpPr>
      <p:grpSpPr>
        <a:xfrm>
          <a:off x="0" y="0"/>
          <a:ext cx="0" cy="0"/>
          <a:chOff x="0" y="0"/>
          <a:chExt cx="0" cy="0"/>
        </a:xfrm>
      </p:grpSpPr>
      <p:pic>
        <p:nvPicPr>
          <p:cNvPr id="499" name="Google Shape;499;p3"/>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500" name="Google Shape;500;p3"/>
          <p:cNvSpPr/>
          <p:nvPr/>
        </p:nvSpPr>
        <p:spPr>
          <a:xfrm>
            <a:off x="0" y="2004550"/>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1" name="Google Shape;501;p3"/>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Are you following along? </a:t>
            </a:r>
            <a:r>
              <a:rPr b="0" lang="en-US" sz="2800">
                <a:latin typeface="Arial"/>
                <a:ea typeface="Arial"/>
                <a:cs typeface="Arial"/>
                <a:sym typeface="Arial"/>
              </a:rPr>
              <a:t>Try this quick question to reinforce what you’ve learned</a:t>
            </a:r>
            <a:endParaRPr b="0" sz="3000"/>
          </a:p>
        </p:txBody>
      </p:sp>
      <p:sp>
        <p:nvSpPr>
          <p:cNvPr id="502" name="Google Shape;502;p3"/>
          <p:cNvSpPr txBox="1"/>
          <p:nvPr/>
        </p:nvSpPr>
        <p:spPr>
          <a:xfrm>
            <a:off x="935577" y="2533750"/>
            <a:ext cx="10058700" cy="388307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FFFFFF"/>
                </a:solidFill>
                <a:latin typeface="Arial"/>
                <a:ea typeface="Arial"/>
                <a:cs typeface="Arial"/>
                <a:sym typeface="Arial"/>
              </a:rPr>
              <a:t>Computational Thinking...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1"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A) Encourages a logical and organized mindset</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B) Supports the ability to filter information</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C) Promotes strategic thinking</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D) All of the above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503" name="Google Shape;503;p3"/>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504" name="Google Shape;504;p3"/>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67"/>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12" name="Google Shape;512;p67"/>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2</a:t>
            </a:r>
            <a:endParaRPr>
              <a:latin typeface="Arial"/>
              <a:ea typeface="Arial"/>
              <a:cs typeface="Arial"/>
              <a:sym typeface="Arial"/>
            </a:endParaRPr>
          </a:p>
        </p:txBody>
      </p:sp>
      <p:sp>
        <p:nvSpPr>
          <p:cNvPr id="513" name="Google Shape;513;p67"/>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The value of CT in adult learning</a:t>
            </a:r>
            <a:endParaRPr>
              <a:latin typeface="Arial"/>
              <a:ea typeface="Arial"/>
              <a:cs typeface="Arial"/>
              <a:sym typeface="Arial"/>
            </a:endParaRPr>
          </a:p>
        </p:txBody>
      </p:sp>
      <p:sp>
        <p:nvSpPr>
          <p:cNvPr id="514" name="Google Shape;514;p67"/>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8"/>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Gill Sans"/>
              <a:ea typeface="Gill Sans"/>
              <a:cs typeface="Gill Sans"/>
              <a:sym typeface="Gill Sans"/>
            </a:endParaRPr>
          </a:p>
        </p:txBody>
      </p:sp>
      <p:pic>
        <p:nvPicPr>
          <p:cNvPr descr="Electronic components on a white background" id="520" name="Google Shape;520;p68"/>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521" name="Google Shape;521;p68"/>
          <p:cNvSpPr txBox="1"/>
          <p:nvPr>
            <p:ph idx="1" type="body"/>
          </p:nvPr>
        </p:nvSpPr>
        <p:spPr>
          <a:xfrm>
            <a:off x="696348" y="586474"/>
            <a:ext cx="7244494" cy="683565"/>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Clr>
                <a:schemeClr val="dk2"/>
              </a:buClr>
              <a:buSzPct val="64864"/>
              <a:buNone/>
            </a:pPr>
            <a:r>
              <a:rPr lang="en-US" sz="2800">
                <a:solidFill>
                  <a:schemeClr val="dk1"/>
                </a:solidFill>
                <a:latin typeface="Arial"/>
                <a:ea typeface="Arial"/>
                <a:cs typeface="Arial"/>
                <a:sym typeface="Arial"/>
              </a:rPr>
              <a:t>Why is Computational Thinking important?</a:t>
            </a:r>
            <a:endParaRPr/>
          </a:p>
        </p:txBody>
      </p:sp>
      <p:sp>
        <p:nvSpPr>
          <p:cNvPr id="522" name="Google Shape;522;p68"/>
          <p:cNvSpPr txBox="1"/>
          <p:nvPr/>
        </p:nvSpPr>
        <p:spPr>
          <a:xfrm>
            <a:off x="696349" y="1745684"/>
            <a:ext cx="7721938" cy="4771229"/>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1000"/>
              </a:spcBef>
              <a:spcAft>
                <a:spcPts val="0"/>
              </a:spcAft>
              <a:buClr>
                <a:srgbClr val="293737"/>
              </a:buClr>
              <a:buSzPts val="1680"/>
              <a:buFont typeface="Arial"/>
              <a:buNone/>
            </a:pPr>
            <a:r>
              <a:rPr b="0" i="0" lang="en-US" sz="1700" u="none" cap="none" strike="noStrike">
                <a:solidFill>
                  <a:srgbClr val="000000"/>
                </a:solidFill>
                <a:latin typeface="Arial"/>
                <a:ea typeface="Arial"/>
                <a:cs typeface="Arial"/>
                <a:sym typeface="Arial"/>
              </a:rPr>
              <a:t>Integrating Computational Thinking into your training it’s a necessary response to the world we live in. We are surrounded by technology and an overwhelming amount of information that guides the way we work and make decisions. Teaching CT means giving learners the skills to face these realities. It encourages the development of soft skills to understand and navigate the digital world as users and citizens.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293737"/>
              </a:buClr>
              <a:buSzPts val="1680"/>
              <a:buFont typeface="Arial"/>
              <a:buNone/>
            </a:pPr>
            <a:r>
              <a:rPr b="0" i="0" lang="en-US" sz="1700" u="none" cap="none" strike="noStrike">
                <a:solidFill>
                  <a:srgbClr val="000000"/>
                </a:solidFill>
                <a:latin typeface="Arial"/>
                <a:ea typeface="Arial"/>
                <a:cs typeface="Arial"/>
                <a:sym typeface="Arial"/>
              </a:rPr>
              <a:t>CT integration into adult education It’s also about helping people acquire a mindset that prepares them to adapt to change, approach problems strategically and understand the digital world that increasingly defines our everyday lives. In this sense, CT becomes a bridge to inclusion, employability and lifelong learning for adult learners.</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293737"/>
              </a:buClr>
              <a:buSzPts val="1680"/>
              <a:buFont typeface="Arial"/>
              <a:buNone/>
            </a:pPr>
            <a:r>
              <a:rPr b="0" i="0" lang="en-US" sz="1700" u="none" cap="none" strike="noStrike">
                <a:solidFill>
                  <a:srgbClr val="000000"/>
                </a:solidFill>
                <a:latin typeface="Arial"/>
                <a:ea typeface="Arial"/>
                <a:cs typeface="Arial"/>
                <a:sym typeface="Arial"/>
              </a:rPr>
              <a:t>Despite growing awareness of its importance, bringing CT into adult learning remains a challenge. As a trainer, you have a unique opportunity to provide adult learners with a mindset that helps them adapt to a fast-paced world.</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800"/>
              </a:spcAft>
              <a:buClr>
                <a:srgbClr val="293737"/>
              </a:buClr>
              <a:buSzPts val="1680"/>
              <a:buFont typeface="Arial"/>
              <a:buNone/>
            </a:pPr>
            <a:r>
              <a:t/>
            </a:r>
            <a:endParaRPr b="0" i="0" sz="1600" u="none" cap="none" strike="noStrike">
              <a:solidFill>
                <a:srgbClr val="000000"/>
              </a:solidFill>
              <a:latin typeface="Arial"/>
              <a:ea typeface="Arial"/>
              <a:cs typeface="Arial"/>
              <a:sym typeface="Arial"/>
            </a:endParaRPr>
          </a:p>
        </p:txBody>
      </p:sp>
      <p:sp>
        <p:nvSpPr>
          <p:cNvPr id="523" name="Google Shape;523;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69"/>
          <p:cNvSpPr txBox="1"/>
          <p:nvPr>
            <p:ph type="title"/>
          </p:nvPr>
        </p:nvSpPr>
        <p:spPr>
          <a:xfrm>
            <a:off x="1352550" y="635599"/>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b="1" lang="en-US" sz="2800">
                <a:latin typeface="Arial"/>
                <a:ea typeface="Arial"/>
                <a:cs typeface="Arial"/>
                <a:sym typeface="Arial"/>
              </a:rPr>
              <a:t>We use Computational Thinking every day</a:t>
            </a:r>
            <a:endParaRPr b="1" sz="2800">
              <a:latin typeface="Arial"/>
              <a:ea typeface="Arial"/>
              <a:cs typeface="Arial"/>
              <a:sym typeface="Arial"/>
            </a:endParaRPr>
          </a:p>
        </p:txBody>
      </p:sp>
      <p:sp>
        <p:nvSpPr>
          <p:cNvPr id="529" name="Google Shape;529;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30" name="Google Shape;530;p69"/>
          <p:cNvSpPr txBox="1"/>
          <p:nvPr/>
        </p:nvSpPr>
        <p:spPr>
          <a:xfrm>
            <a:off x="1002948" y="1503944"/>
            <a:ext cx="10226526"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Computational Thinking may sound technical, but it's something we already do, often without even realizing it. Many everyday tasks involve the same logical steps: breaking things down, identifying patterns, following instructions and solving problems.</a:t>
            </a:r>
            <a:endParaRPr b="0" i="0" sz="1400" u="none" cap="none" strike="noStrike">
              <a:solidFill>
                <a:srgbClr val="000000"/>
              </a:solidFill>
              <a:latin typeface="Arial"/>
              <a:ea typeface="Arial"/>
              <a:cs typeface="Arial"/>
              <a:sym typeface="Arial"/>
            </a:endParaRPr>
          </a:p>
        </p:txBody>
      </p:sp>
      <p:sp>
        <p:nvSpPr>
          <p:cNvPr id="531" name="Google Shape;531;p69"/>
          <p:cNvSpPr/>
          <p:nvPr/>
        </p:nvSpPr>
        <p:spPr>
          <a:xfrm>
            <a:off x="856643"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    Following a recipe</a:t>
            </a:r>
            <a:endParaRPr b="1" i="0" sz="1600" u="none" cap="none" strike="noStrike">
              <a:solidFill>
                <a:schemeClr val="lt1"/>
              </a:solidFill>
              <a:latin typeface="Arial"/>
              <a:ea typeface="Arial"/>
              <a:cs typeface="Arial"/>
              <a:sym typeface="Arial"/>
            </a:endParaRPr>
          </a:p>
        </p:txBody>
      </p:sp>
      <p:sp>
        <p:nvSpPr>
          <p:cNvPr id="532" name="Google Shape;532;p69"/>
          <p:cNvSpPr/>
          <p:nvPr/>
        </p:nvSpPr>
        <p:spPr>
          <a:xfrm>
            <a:off x="1002948" y="3354465"/>
            <a:ext cx="2286000" cy="156966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Arial"/>
                <a:ea typeface="Arial"/>
                <a:cs typeface="Arial"/>
                <a:sym typeface="Arial"/>
              </a:rPr>
              <a:t>You break down a dish into steps (decomposition), follow instructions in order (algorithms), adjust for ingredients or time (abstraction) and recognize patterns in how recipes work.</a:t>
            </a:r>
            <a:endParaRPr b="0" i="0" sz="1400" u="none" cap="none" strike="noStrike">
              <a:solidFill>
                <a:srgbClr val="000000"/>
              </a:solidFill>
              <a:latin typeface="Arial"/>
              <a:ea typeface="Arial"/>
              <a:cs typeface="Arial"/>
              <a:sym typeface="Arial"/>
            </a:endParaRPr>
          </a:p>
        </p:txBody>
      </p:sp>
      <p:sp>
        <p:nvSpPr>
          <p:cNvPr id="533" name="Google Shape;533;p69"/>
          <p:cNvSpPr/>
          <p:nvPr/>
        </p:nvSpPr>
        <p:spPr>
          <a:xfrm>
            <a:off x="3485306"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     Doing laundry</a:t>
            </a:r>
            <a:endParaRPr b="1" i="0" sz="1600" u="none" cap="none" strike="noStrike">
              <a:solidFill>
                <a:schemeClr val="lt1"/>
              </a:solidFill>
              <a:latin typeface="Arial"/>
              <a:ea typeface="Arial"/>
              <a:cs typeface="Arial"/>
              <a:sym typeface="Arial"/>
            </a:endParaRPr>
          </a:p>
        </p:txBody>
      </p:sp>
      <p:sp>
        <p:nvSpPr>
          <p:cNvPr id="534" name="Google Shape;534;p69"/>
          <p:cNvSpPr/>
          <p:nvPr/>
        </p:nvSpPr>
        <p:spPr>
          <a:xfrm>
            <a:off x="3631611" y="3354465"/>
            <a:ext cx="2286000" cy="156966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You sort clothes by color or fabric (pattern recognition), choose a cycle depending on the load (decision-making) and follow steps in a sequence</a:t>
            </a:r>
            <a:endParaRPr b="0" i="0" sz="1400" u="none" cap="none" strike="noStrike">
              <a:solidFill>
                <a:srgbClr val="000000"/>
              </a:solidFill>
              <a:latin typeface="Arial"/>
              <a:ea typeface="Arial"/>
              <a:cs typeface="Arial"/>
              <a:sym typeface="Arial"/>
            </a:endParaRPr>
          </a:p>
        </p:txBody>
      </p:sp>
      <p:sp>
        <p:nvSpPr>
          <p:cNvPr id="535" name="Google Shape;535;p69"/>
          <p:cNvSpPr/>
          <p:nvPr/>
        </p:nvSpPr>
        <p:spPr>
          <a:xfrm>
            <a:off x="6113969"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     Planning a trip</a:t>
            </a:r>
            <a:endParaRPr b="1" i="0" sz="1600" u="none" cap="none" strike="noStrike">
              <a:solidFill>
                <a:schemeClr val="lt1"/>
              </a:solidFill>
              <a:latin typeface="Arial"/>
              <a:ea typeface="Arial"/>
              <a:cs typeface="Arial"/>
              <a:sym typeface="Arial"/>
            </a:endParaRPr>
          </a:p>
        </p:txBody>
      </p:sp>
      <p:sp>
        <p:nvSpPr>
          <p:cNvPr id="536" name="Google Shape;536;p69"/>
          <p:cNvSpPr/>
          <p:nvPr/>
        </p:nvSpPr>
        <p:spPr>
          <a:xfrm>
            <a:off x="6260274" y="3354465"/>
            <a:ext cx="2286000" cy="156966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 You gather information, choose routes and schedules (algorithmic thinking), and adapt your plan based on budget or time (abstraction and problem-solving).</a:t>
            </a:r>
            <a:endParaRPr b="0" i="0" sz="1400" u="none" cap="none" strike="noStrike">
              <a:solidFill>
                <a:schemeClr val="dk1"/>
              </a:solidFill>
              <a:latin typeface="Arial"/>
              <a:ea typeface="Arial"/>
              <a:cs typeface="Arial"/>
              <a:sym typeface="Arial"/>
            </a:endParaRPr>
          </a:p>
        </p:txBody>
      </p:sp>
      <p:sp>
        <p:nvSpPr>
          <p:cNvPr id="537" name="Google Shape;537;p69"/>
          <p:cNvSpPr/>
          <p:nvPr/>
        </p:nvSpPr>
        <p:spPr>
          <a:xfrm>
            <a:off x="8754720" y="2812181"/>
            <a:ext cx="2578610" cy="2333817"/>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chemeClr val="lt1"/>
              </a:solidFill>
              <a:latin typeface="Arial"/>
              <a:ea typeface="Arial"/>
              <a:cs typeface="Arial"/>
              <a:sym typeface="Arial"/>
            </a:endParaRPr>
          </a:p>
        </p:txBody>
      </p:sp>
      <p:sp>
        <p:nvSpPr>
          <p:cNvPr id="538" name="Google Shape;538;p69"/>
          <p:cNvSpPr/>
          <p:nvPr/>
        </p:nvSpPr>
        <p:spPr>
          <a:xfrm>
            <a:off x="8888937" y="3354465"/>
            <a:ext cx="2286000" cy="1569660"/>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You simplify it into smaller parts, use examples that match their experience (pattern recognition), and present it in logical steps.</a:t>
            </a:r>
            <a:endParaRPr b="0" i="0" sz="1400" u="none" cap="none" strike="noStrike">
              <a:solidFill>
                <a:schemeClr val="dk1"/>
              </a:solidFill>
              <a:latin typeface="Arial"/>
              <a:ea typeface="Arial"/>
              <a:cs typeface="Arial"/>
              <a:sym typeface="Arial"/>
            </a:endParaRPr>
          </a:p>
        </p:txBody>
      </p:sp>
      <p:sp>
        <p:nvSpPr>
          <p:cNvPr id="539" name="Google Shape;539;p69"/>
          <p:cNvSpPr txBox="1"/>
          <p:nvPr/>
        </p:nvSpPr>
        <p:spPr>
          <a:xfrm>
            <a:off x="962526" y="5273780"/>
            <a:ext cx="10266948"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As a </a:t>
            </a:r>
            <a:r>
              <a:rPr b="1" i="0" lang="en-US" sz="1600" u="none" cap="none" strike="noStrike">
                <a:solidFill>
                  <a:srgbClr val="000000"/>
                </a:solidFill>
                <a:latin typeface="Arial"/>
                <a:ea typeface="Arial"/>
                <a:cs typeface="Arial"/>
                <a:sym typeface="Arial"/>
              </a:rPr>
              <a:t>trainer</a:t>
            </a:r>
            <a:r>
              <a:rPr b="0" i="0" lang="en-US" sz="1600" u="none" cap="none" strike="noStrike">
                <a:solidFill>
                  <a:srgbClr val="000000"/>
                </a:solidFill>
                <a:latin typeface="Arial"/>
                <a:ea typeface="Arial"/>
                <a:cs typeface="Arial"/>
                <a:sym typeface="Arial"/>
              </a:rPr>
              <a:t>, recognizing CT in daily activities can help you </a:t>
            </a:r>
            <a:r>
              <a:rPr b="1" i="0" lang="en-US" sz="1600" u="none" cap="none" strike="noStrike">
                <a:solidFill>
                  <a:srgbClr val="000000"/>
                </a:solidFill>
                <a:latin typeface="Arial"/>
                <a:ea typeface="Arial"/>
                <a:cs typeface="Arial"/>
                <a:sym typeface="Arial"/>
              </a:rPr>
              <a:t>make it accessible</a:t>
            </a:r>
            <a:r>
              <a:rPr b="0" i="0" lang="en-US" sz="1600" u="none" cap="none" strike="noStrike">
                <a:solidFill>
                  <a:srgbClr val="000000"/>
                </a:solidFill>
                <a:latin typeface="Arial"/>
                <a:ea typeface="Arial"/>
                <a:cs typeface="Arial"/>
                <a:sym typeface="Arial"/>
              </a:rPr>
              <a:t> for your learners. It’s about showing them how to use a way of thinking they already apply and helping them transfer it into </a:t>
            </a:r>
            <a:r>
              <a:rPr b="1" i="0" lang="en-US" sz="1600" u="none" cap="none" strike="noStrike">
                <a:solidFill>
                  <a:srgbClr val="000000"/>
                </a:solidFill>
                <a:latin typeface="Arial"/>
                <a:ea typeface="Arial"/>
                <a:cs typeface="Arial"/>
                <a:sym typeface="Arial"/>
              </a:rPr>
              <a:t>new contexts</a:t>
            </a:r>
            <a:r>
              <a:rPr b="0" i="0" lang="en-US" sz="1600" u="none" cap="none" strike="noStrike">
                <a:solidFill>
                  <a:srgbClr val="000000"/>
                </a:solidFill>
                <a:latin typeface="Arial"/>
                <a:ea typeface="Arial"/>
                <a:cs typeface="Arial"/>
                <a:sym typeface="Arial"/>
              </a:rPr>
              <a:t> like learning, work and digital environments.</a:t>
            </a:r>
            <a:endParaRPr b="0" i="0" sz="1400" u="none" cap="none" strike="noStrike">
              <a:solidFill>
                <a:srgbClr val="000000"/>
              </a:solidFill>
              <a:latin typeface="Arial"/>
              <a:ea typeface="Arial"/>
              <a:cs typeface="Arial"/>
              <a:sym typeface="Arial"/>
            </a:endParaRPr>
          </a:p>
        </p:txBody>
      </p:sp>
      <p:sp>
        <p:nvSpPr>
          <p:cNvPr id="540" name="Google Shape;540;p69"/>
          <p:cNvSpPr txBox="1"/>
          <p:nvPr/>
        </p:nvSpPr>
        <p:spPr>
          <a:xfrm>
            <a:off x="1002948" y="2384513"/>
            <a:ext cx="60960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Think about these examples:</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541" name="Google Shape;541;p69"/>
          <p:cNvPicPr preferRelativeResize="0"/>
          <p:nvPr/>
        </p:nvPicPr>
        <p:blipFill rotWithShape="1">
          <a:blip r:embed="rId3">
            <a:alphaModFix/>
          </a:blip>
          <a:srcRect b="0" l="0" r="0" t="0"/>
          <a:stretch/>
        </p:blipFill>
        <p:spPr>
          <a:xfrm>
            <a:off x="2749697" y="2696141"/>
            <a:ext cx="634920" cy="634920"/>
          </a:xfrm>
          <a:prstGeom prst="rect">
            <a:avLst/>
          </a:prstGeom>
          <a:noFill/>
          <a:ln>
            <a:noFill/>
          </a:ln>
        </p:spPr>
      </p:pic>
      <p:pic>
        <p:nvPicPr>
          <p:cNvPr id="542" name="Google Shape;542;p69"/>
          <p:cNvPicPr preferRelativeResize="0"/>
          <p:nvPr/>
        </p:nvPicPr>
        <p:blipFill rotWithShape="1">
          <a:blip r:embed="rId4">
            <a:alphaModFix/>
          </a:blip>
          <a:srcRect b="0" l="0" r="0" t="0"/>
          <a:stretch/>
        </p:blipFill>
        <p:spPr>
          <a:xfrm>
            <a:off x="5277671" y="2598202"/>
            <a:ext cx="732859" cy="732859"/>
          </a:xfrm>
          <a:prstGeom prst="rect">
            <a:avLst/>
          </a:prstGeom>
          <a:noFill/>
          <a:ln>
            <a:noFill/>
          </a:ln>
        </p:spPr>
      </p:pic>
      <p:pic>
        <p:nvPicPr>
          <p:cNvPr descr="Icono&#10;&#10;El contenido generado por IA puede ser incorrecto." id="543" name="Google Shape;543;p69"/>
          <p:cNvPicPr preferRelativeResize="0"/>
          <p:nvPr/>
        </p:nvPicPr>
        <p:blipFill rotWithShape="1">
          <a:blip r:embed="rId5">
            <a:alphaModFix/>
          </a:blip>
          <a:srcRect b="0" l="0" r="0" t="0"/>
          <a:stretch/>
        </p:blipFill>
        <p:spPr>
          <a:xfrm>
            <a:off x="7852948" y="2568207"/>
            <a:ext cx="785662" cy="785662"/>
          </a:xfrm>
          <a:prstGeom prst="rect">
            <a:avLst/>
          </a:prstGeom>
          <a:noFill/>
          <a:ln>
            <a:noFill/>
          </a:ln>
        </p:spPr>
      </p:pic>
      <p:sp>
        <p:nvSpPr>
          <p:cNvPr id="544" name="Google Shape;544;p69"/>
          <p:cNvSpPr txBox="1"/>
          <p:nvPr/>
        </p:nvSpPr>
        <p:spPr>
          <a:xfrm>
            <a:off x="8923048" y="2812181"/>
            <a:ext cx="1716505" cy="5291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Explain a concept to students</a:t>
            </a:r>
            <a:endParaRPr b="1" i="0" sz="1600" u="none" cap="none" strike="noStrike">
              <a:solidFill>
                <a:schemeClr val="lt1"/>
              </a:solidFill>
              <a:latin typeface="Arial"/>
              <a:ea typeface="Arial"/>
              <a:cs typeface="Arial"/>
              <a:sym typeface="Arial"/>
            </a:endParaRPr>
          </a:p>
        </p:txBody>
      </p:sp>
      <p:pic>
        <p:nvPicPr>
          <p:cNvPr descr="Una caricatura de una persona&#10;&#10;El contenido generado por IA puede ser incorrecto." id="545" name="Google Shape;545;p69"/>
          <p:cNvPicPr preferRelativeResize="0"/>
          <p:nvPr/>
        </p:nvPicPr>
        <p:blipFill rotWithShape="1">
          <a:blip r:embed="rId6">
            <a:alphaModFix/>
          </a:blip>
          <a:srcRect b="0" l="0" r="0" t="0"/>
          <a:stretch/>
        </p:blipFill>
        <p:spPr>
          <a:xfrm>
            <a:off x="10655595" y="2629343"/>
            <a:ext cx="768516" cy="7685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50" name="Shape 550"/>
        <p:cNvGrpSpPr/>
        <p:nvPr/>
      </p:nvGrpSpPr>
      <p:grpSpPr>
        <a:xfrm>
          <a:off x="0" y="0"/>
          <a:ext cx="0" cy="0"/>
          <a:chOff x="0" y="0"/>
          <a:chExt cx="0" cy="0"/>
        </a:xfrm>
      </p:grpSpPr>
      <p:sp>
        <p:nvSpPr>
          <p:cNvPr id="551" name="Google Shape;551;p70"/>
          <p:cNvSpPr/>
          <p:nvPr/>
        </p:nvSpPr>
        <p:spPr>
          <a:xfrm>
            <a:off x="423610" y="5380045"/>
            <a:ext cx="6290085" cy="1235068"/>
          </a:xfrm>
          <a:prstGeom prst="rect">
            <a:avLst/>
          </a:prstGeom>
          <a:solidFill>
            <a:srgbClr val="678877"/>
          </a:solidFill>
          <a:ln>
            <a:noFill/>
          </a:ln>
        </p:spPr>
        <p:txBody>
          <a:bodyPr anchorCtr="0" anchor="ctr" bIns="45700" lIns="91425" spcFirstLastPara="1" rIns="90000"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As a trainer, you have the chance to bring this mindset into your classroom as a lens to help learners approach problems.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What are some daily challenges your learners face that could benefit from a computational thinking approach?</a:t>
            </a:r>
            <a:endParaRPr b="0" i="0" sz="1400" u="none" cap="none" strike="noStrike">
              <a:solidFill>
                <a:srgbClr val="000000"/>
              </a:solidFill>
              <a:latin typeface="Arial"/>
              <a:ea typeface="Arial"/>
              <a:cs typeface="Arial"/>
              <a:sym typeface="Arial"/>
            </a:endParaRPr>
          </a:p>
        </p:txBody>
      </p:sp>
      <p:pic>
        <p:nvPicPr>
          <p:cNvPr descr="Adult listening in class" id="552" name="Google Shape;552;p70"/>
          <p:cNvPicPr preferRelativeResize="0"/>
          <p:nvPr/>
        </p:nvPicPr>
        <p:blipFill rotWithShape="1">
          <a:blip r:embed="rId3">
            <a:alphaModFix/>
          </a:blip>
          <a:srcRect b="0" l="30085" r="19933" t="1517"/>
          <a:stretch/>
        </p:blipFill>
        <p:spPr>
          <a:xfrm>
            <a:off x="7170821" y="0"/>
            <a:ext cx="5021180" cy="6878656"/>
          </a:xfrm>
          <a:prstGeom prst="rect">
            <a:avLst/>
          </a:prstGeom>
          <a:noFill/>
          <a:ln>
            <a:noFill/>
          </a:ln>
        </p:spPr>
      </p:pic>
      <p:sp>
        <p:nvSpPr>
          <p:cNvPr id="553" name="Google Shape;553;p70"/>
          <p:cNvSpPr txBox="1"/>
          <p:nvPr/>
        </p:nvSpPr>
        <p:spPr>
          <a:xfrm>
            <a:off x="423610" y="491712"/>
            <a:ext cx="6486943"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What does CT bring to learners?</a:t>
            </a:r>
            <a:endParaRPr b="1" i="0" sz="2800" u="none" cap="none" strike="noStrike">
              <a:solidFill>
                <a:schemeClr val="dk1"/>
              </a:solidFill>
              <a:latin typeface="Sorts Mill Goudy"/>
              <a:ea typeface="Sorts Mill Goudy"/>
              <a:cs typeface="Sorts Mill Goudy"/>
              <a:sym typeface="Sorts Mill Goudy"/>
            </a:endParaRPr>
          </a:p>
        </p:txBody>
      </p:sp>
      <p:sp>
        <p:nvSpPr>
          <p:cNvPr id="554" name="Google Shape;554;p70"/>
          <p:cNvSpPr txBox="1"/>
          <p:nvPr/>
        </p:nvSpPr>
        <p:spPr>
          <a:xfrm>
            <a:off x="620467" y="1543970"/>
            <a:ext cx="6093228" cy="40010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Ultimately, Computational Thinking is not simply about knowing how to program. Through this learning process, learners are equipped with a set of tools that allow them to strengthen their problem-solving abilities, design and create projects, express ideas, improve concentration and make informed decisions.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In this sense, adult learners will be able to:</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Enhance their cognitive and socio-emotional skills to solve everyday problems.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Improve their creativity and imagination to explore alternative solutions to different challenges.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These skills are not only useful in the classroom but also transferable to other areas of everyday life, like employment and collaboration.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Icono&#10;&#10;El contenido generado por IA puede ser incorrecto." id="555" name="Google Shape;555;p70"/>
          <p:cNvPicPr preferRelativeResize="0"/>
          <p:nvPr/>
        </p:nvPicPr>
        <p:blipFill rotWithShape="1">
          <a:blip r:embed="rId4">
            <a:alphaModFix/>
          </a:blip>
          <a:srcRect b="0" l="0" r="0" t="0"/>
          <a:stretch/>
        </p:blipFill>
        <p:spPr>
          <a:xfrm>
            <a:off x="6462055" y="4941042"/>
            <a:ext cx="878006" cy="878006"/>
          </a:xfrm>
          <a:prstGeom prst="rect">
            <a:avLst/>
          </a:prstGeom>
          <a:noFill/>
          <a:ln>
            <a:noFill/>
          </a:ln>
        </p:spPr>
      </p:pic>
      <p:sp>
        <p:nvSpPr>
          <p:cNvPr id="556" name="Google Shape;556;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71"/>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64" name="Google Shape;564;p71"/>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3</a:t>
            </a:r>
            <a:endParaRPr>
              <a:latin typeface="Arial"/>
              <a:ea typeface="Arial"/>
              <a:cs typeface="Arial"/>
              <a:sym typeface="Arial"/>
            </a:endParaRPr>
          </a:p>
        </p:txBody>
      </p:sp>
      <p:sp>
        <p:nvSpPr>
          <p:cNvPr id="565" name="Google Shape;565;p71"/>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1400"/>
              <a:buNone/>
            </a:pPr>
            <a:r>
              <a:rPr lang="en-US">
                <a:latin typeface="Arial"/>
                <a:ea typeface="Arial"/>
                <a:cs typeface="Arial"/>
                <a:sym typeface="Arial"/>
              </a:rPr>
              <a:t>Computer thinking, human thinking and CT</a:t>
            </a:r>
            <a:endParaRPr>
              <a:latin typeface="Arial"/>
              <a:ea typeface="Arial"/>
              <a:cs typeface="Arial"/>
              <a:sym typeface="Arial"/>
            </a:endParaRPr>
          </a:p>
        </p:txBody>
      </p:sp>
      <p:sp>
        <p:nvSpPr>
          <p:cNvPr id="566" name="Google Shape;566;p71"/>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72" name="Shape 572"/>
        <p:cNvGrpSpPr/>
        <p:nvPr/>
      </p:nvGrpSpPr>
      <p:grpSpPr>
        <a:xfrm>
          <a:off x="0" y="0"/>
          <a:ext cx="0" cy="0"/>
          <a:chOff x="0" y="0"/>
          <a:chExt cx="0" cy="0"/>
        </a:xfrm>
      </p:grpSpPr>
      <p:sp>
        <p:nvSpPr>
          <p:cNvPr id="573" name="Google Shape;573;p7"/>
          <p:cNvSpPr txBox="1"/>
          <p:nvPr/>
        </p:nvSpPr>
        <p:spPr>
          <a:xfrm>
            <a:off x="689429" y="1727365"/>
            <a:ext cx="10813143"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Computers don’t think or feel like we do. Instead, they solve problems by following clear, logical instructions. Their power lies in speed, precision, and their ability to repeat actions exactly the same way every time. Understanding how they work helps us better apply the principles of Computational Thinking.</a:t>
            </a:r>
            <a:endParaRPr b="0" i="0" sz="1600" u="none" cap="none" strike="noStrike">
              <a:solidFill>
                <a:srgbClr val="000000"/>
              </a:solidFill>
              <a:latin typeface="Arial"/>
              <a:ea typeface="Arial"/>
              <a:cs typeface="Arial"/>
              <a:sym typeface="Arial"/>
            </a:endParaRPr>
          </a:p>
        </p:txBody>
      </p:sp>
      <p:sp>
        <p:nvSpPr>
          <p:cNvPr id="574" name="Google Shape;574;p7"/>
          <p:cNvSpPr txBox="1"/>
          <p:nvPr/>
        </p:nvSpPr>
        <p:spPr>
          <a:xfrm>
            <a:off x="2473753" y="448171"/>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How do computers “think"?</a:t>
            </a:r>
            <a:endParaRPr b="1" i="0" sz="2800" u="none" cap="none" strike="noStrike">
              <a:solidFill>
                <a:schemeClr val="dk1"/>
              </a:solidFill>
              <a:latin typeface="Sorts Mill Goudy"/>
              <a:ea typeface="Sorts Mill Goudy"/>
              <a:cs typeface="Sorts Mill Goudy"/>
              <a:sym typeface="Sorts Mill Goudy"/>
            </a:endParaRPr>
          </a:p>
        </p:txBody>
      </p:sp>
      <p:sp>
        <p:nvSpPr>
          <p:cNvPr id="575" name="Google Shape;575;p7"/>
          <p:cNvSpPr/>
          <p:nvPr/>
        </p:nvSpPr>
        <p:spPr>
          <a:xfrm>
            <a:off x="720109"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Computers use electricity. At the most basic level, they use the presence (coded as 1) or absence of electricity (coded as 0) in a circuit to form a simple language constituted of two numbers, 0 and 1</a:t>
            </a:r>
            <a:endParaRPr b="0" i="0" sz="1400" u="none" cap="none" strike="noStrike">
              <a:solidFill>
                <a:schemeClr val="lt1"/>
              </a:solidFill>
              <a:latin typeface="Arial"/>
              <a:ea typeface="Arial"/>
              <a:cs typeface="Arial"/>
              <a:sym typeface="Arial"/>
            </a:endParaRPr>
          </a:p>
        </p:txBody>
      </p:sp>
      <p:sp>
        <p:nvSpPr>
          <p:cNvPr id="576" name="Google Shape;576;p7"/>
          <p:cNvSpPr/>
          <p:nvPr/>
        </p:nvSpPr>
        <p:spPr>
          <a:xfrm>
            <a:off x="1171238"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Turning the power on and off</a:t>
            </a:r>
            <a:endParaRPr b="1" i="0" sz="1400" u="none" cap="none" strike="noStrike">
              <a:solidFill>
                <a:schemeClr val="dk1"/>
              </a:solidFill>
              <a:latin typeface="Arial"/>
              <a:ea typeface="Arial"/>
              <a:cs typeface="Arial"/>
              <a:sym typeface="Arial"/>
            </a:endParaRPr>
          </a:p>
        </p:txBody>
      </p:sp>
      <p:sp>
        <p:nvSpPr>
          <p:cNvPr id="577" name="Google Shape;577;p7"/>
          <p:cNvSpPr/>
          <p:nvPr/>
        </p:nvSpPr>
        <p:spPr>
          <a:xfrm>
            <a:off x="4569198"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The assemblage of 0 and 1 is called the binary code. Computers use this code to process and store data. Everything on a computer the user interacts with such as text, images or videos is broken down into 0s and 1s.</a:t>
            </a:r>
            <a:endParaRPr b="0" i="0" sz="1400" u="none" cap="none" strike="noStrike">
              <a:solidFill>
                <a:srgbClr val="000000"/>
              </a:solidFill>
              <a:latin typeface="Arial"/>
              <a:ea typeface="Arial"/>
              <a:cs typeface="Arial"/>
              <a:sym typeface="Arial"/>
            </a:endParaRPr>
          </a:p>
        </p:txBody>
      </p:sp>
      <p:sp>
        <p:nvSpPr>
          <p:cNvPr id="578" name="Google Shape;578;p7"/>
          <p:cNvSpPr/>
          <p:nvPr/>
        </p:nvSpPr>
        <p:spPr>
          <a:xfrm>
            <a:off x="5020327"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Binary code, the language of computers</a:t>
            </a:r>
            <a:endParaRPr b="1" i="0" sz="1400" u="none" cap="none" strike="noStrike">
              <a:solidFill>
                <a:schemeClr val="dk1"/>
              </a:solidFill>
              <a:latin typeface="Arial"/>
              <a:ea typeface="Arial"/>
              <a:cs typeface="Arial"/>
              <a:sym typeface="Arial"/>
            </a:endParaRPr>
          </a:p>
        </p:txBody>
      </p:sp>
      <p:sp>
        <p:nvSpPr>
          <p:cNvPr id="579" name="Google Shape;579;p7"/>
          <p:cNvSpPr/>
          <p:nvPr/>
        </p:nvSpPr>
        <p:spPr>
          <a:xfrm>
            <a:off x="8418286"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br>
              <a:rPr b="0" i="0" lang="en-US" sz="1400" u="none" cap="none" strike="noStrike">
                <a:solidFill>
                  <a:schemeClr val="lt1"/>
                </a:solidFill>
                <a:latin typeface="Arial"/>
                <a:ea typeface="Arial"/>
                <a:cs typeface="Arial"/>
                <a:sym typeface="Arial"/>
              </a:rPr>
            </a:br>
            <a:r>
              <a:rPr b="0" i="0" lang="en-US" sz="1400" u="none" cap="none" strike="noStrike">
                <a:solidFill>
                  <a:schemeClr val="lt1"/>
                </a:solidFill>
                <a:latin typeface="Arial"/>
                <a:ea typeface="Arial"/>
                <a:cs typeface="Arial"/>
                <a:sym typeface="Arial"/>
              </a:rPr>
              <a:t>Computers use logic gates (AND, OR, NOT) to make decisions. These gates control the flow of data based on binary input, allowing the computer to execute commands efficiently and perform complex tasks through simple logical operations.</a:t>
            </a:r>
            <a:endParaRPr b="0" i="0" sz="1400" u="none" cap="none" strike="noStrike">
              <a:solidFill>
                <a:srgbClr val="000000"/>
              </a:solidFill>
              <a:latin typeface="Arial"/>
              <a:ea typeface="Arial"/>
              <a:cs typeface="Arial"/>
              <a:sym typeface="Arial"/>
            </a:endParaRPr>
          </a:p>
        </p:txBody>
      </p:sp>
      <p:sp>
        <p:nvSpPr>
          <p:cNvPr id="580" name="Google Shape;580;p7"/>
          <p:cNvSpPr/>
          <p:nvPr/>
        </p:nvSpPr>
        <p:spPr>
          <a:xfrm>
            <a:off x="8869415"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Logic gates and decisions</a:t>
            </a:r>
            <a:endParaRPr b="1" i="0" sz="1400" u="none" cap="none" strike="noStrike">
              <a:solidFill>
                <a:schemeClr val="dk1"/>
              </a:solidFill>
              <a:latin typeface="Arial"/>
              <a:ea typeface="Arial"/>
              <a:cs typeface="Arial"/>
              <a:sym typeface="Arial"/>
            </a:endParaRPr>
          </a:p>
        </p:txBody>
      </p:sp>
      <p:sp>
        <p:nvSpPr>
          <p:cNvPr id="581" name="Google Shape;581;p7"/>
          <p:cNvSpPr txBox="1"/>
          <p:nvPr/>
        </p:nvSpPr>
        <p:spPr>
          <a:xfrm>
            <a:off x="689429" y="5393998"/>
            <a:ext cx="8425542"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Just as computers follow logical sequences, </a:t>
            </a:r>
            <a:r>
              <a:rPr b="1" i="0" lang="en-US" sz="1600" u="none" cap="none" strike="noStrike">
                <a:solidFill>
                  <a:srgbClr val="000000"/>
                </a:solidFill>
                <a:latin typeface="Arial"/>
                <a:ea typeface="Arial"/>
                <a:cs typeface="Arial"/>
                <a:sym typeface="Arial"/>
              </a:rPr>
              <a:t>Computational Thinking helps us solve problems using similar principles</a:t>
            </a:r>
            <a:r>
              <a:rPr b="0" i="0" lang="en-US" sz="1600" u="none" cap="none" strike="noStrike">
                <a:solidFill>
                  <a:srgbClr val="000000"/>
                </a:solidFill>
                <a:latin typeface="Arial"/>
                <a:ea typeface="Arial"/>
                <a:cs typeface="Arial"/>
                <a:sym typeface="Arial"/>
              </a:rPr>
              <a:t>. But what about us, how do we think and process information?</a:t>
            </a:r>
            <a:endParaRPr b="0" i="0" sz="1600" u="none" cap="none" strike="noStrike">
              <a:solidFill>
                <a:srgbClr val="000000"/>
              </a:solidFill>
              <a:latin typeface="Arial"/>
              <a:ea typeface="Arial"/>
              <a:cs typeface="Arial"/>
              <a:sym typeface="Arial"/>
            </a:endParaRPr>
          </a:p>
        </p:txBody>
      </p:sp>
      <p:pic>
        <p:nvPicPr>
          <p:cNvPr descr="Calendario&#10;&#10;El contenido generado por IA puede ser incorrecto." id="582" name="Google Shape;582;p7"/>
          <p:cNvPicPr preferRelativeResize="0"/>
          <p:nvPr/>
        </p:nvPicPr>
        <p:blipFill rotWithShape="1">
          <a:blip r:embed="rId3">
            <a:alphaModFix/>
          </a:blip>
          <a:srcRect b="0" l="0" r="0" t="0"/>
          <a:stretch/>
        </p:blipFill>
        <p:spPr>
          <a:xfrm>
            <a:off x="9391505" y="4994868"/>
            <a:ext cx="1629256" cy="1629256"/>
          </a:xfrm>
          <a:prstGeom prst="rect">
            <a:avLst/>
          </a:prstGeom>
          <a:noFill/>
          <a:ln>
            <a:noFill/>
          </a:ln>
        </p:spPr>
      </p:pic>
      <p:sp>
        <p:nvSpPr>
          <p:cNvPr id="583" name="Google Shape;583;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84" name="Google Shape;584;p7"/>
          <p:cNvSpPr txBox="1"/>
          <p:nvPr/>
        </p:nvSpPr>
        <p:spPr>
          <a:xfrm>
            <a:off x="689429" y="1158277"/>
            <a:ext cx="10813143" cy="5847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Now that we’ve defined Computational Thinking, explored its core characteristics and importance, let’s take a closer  look at how computers “think”, and how that compares to the way we, as humans, process and solve problems.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90" name="Shape 590"/>
        <p:cNvGrpSpPr/>
        <p:nvPr/>
      </p:nvGrpSpPr>
      <p:grpSpPr>
        <a:xfrm>
          <a:off x="0" y="0"/>
          <a:ext cx="0" cy="0"/>
          <a:chOff x="0" y="0"/>
          <a:chExt cx="0" cy="0"/>
        </a:xfrm>
      </p:grpSpPr>
      <p:sp>
        <p:nvSpPr>
          <p:cNvPr id="591" name="Google Shape;591;p72"/>
          <p:cNvSpPr txBox="1"/>
          <p:nvPr/>
        </p:nvSpPr>
        <p:spPr>
          <a:xfrm>
            <a:off x="689429" y="1397165"/>
            <a:ext cx="10813143"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Human thinking is far more flexible and creative than a computer’s logic. Our brains don’t rely on binary code or step-by-step commands. Instead, we learn, feel, adapt and make decisions in ways that are influenced by emotions and experience.</a:t>
            </a:r>
            <a:endParaRPr b="0" i="0" sz="1600" u="none" cap="none" strike="noStrike">
              <a:solidFill>
                <a:srgbClr val="000000"/>
              </a:solidFill>
              <a:latin typeface="Arial"/>
              <a:ea typeface="Arial"/>
              <a:cs typeface="Arial"/>
              <a:sym typeface="Arial"/>
            </a:endParaRPr>
          </a:p>
        </p:txBody>
      </p:sp>
      <p:sp>
        <p:nvSpPr>
          <p:cNvPr id="592" name="Google Shape;592;p72"/>
          <p:cNvSpPr txBox="1"/>
          <p:nvPr/>
        </p:nvSpPr>
        <p:spPr>
          <a:xfrm>
            <a:off x="2473753" y="448171"/>
            <a:ext cx="7244494" cy="683565"/>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800" u="none" cap="none" strike="noStrike">
                <a:solidFill>
                  <a:schemeClr val="dk1"/>
                </a:solidFill>
                <a:latin typeface="Arial"/>
                <a:ea typeface="Arial"/>
                <a:cs typeface="Arial"/>
                <a:sym typeface="Arial"/>
              </a:rPr>
              <a:t>How do humans “think"?</a:t>
            </a:r>
            <a:endParaRPr b="1" i="0" sz="2800" u="none" cap="none" strike="noStrike">
              <a:solidFill>
                <a:schemeClr val="dk1"/>
              </a:solidFill>
              <a:latin typeface="Sorts Mill Goudy"/>
              <a:ea typeface="Sorts Mill Goudy"/>
              <a:cs typeface="Sorts Mill Goudy"/>
              <a:sym typeface="Sorts Mill Goudy"/>
            </a:endParaRPr>
          </a:p>
        </p:txBody>
      </p:sp>
      <p:sp>
        <p:nvSpPr>
          <p:cNvPr id="593" name="Google Shape;593;p72"/>
          <p:cNvSpPr/>
          <p:nvPr/>
        </p:nvSpPr>
        <p:spPr>
          <a:xfrm>
            <a:off x="720109"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The human brain contains around 80 to 100 billion neurons. These cells send signals to each other to help us think, move, feel, and remember.</a:t>
            </a:r>
            <a:endParaRPr b="0" i="0" sz="1400" u="none" cap="none" strike="noStrike">
              <a:solidFill>
                <a:srgbClr val="000000"/>
              </a:solidFill>
              <a:latin typeface="Arial"/>
              <a:ea typeface="Arial"/>
              <a:cs typeface="Arial"/>
              <a:sym typeface="Arial"/>
            </a:endParaRPr>
          </a:p>
        </p:txBody>
      </p:sp>
      <p:sp>
        <p:nvSpPr>
          <p:cNvPr id="594" name="Google Shape;594;p72"/>
          <p:cNvSpPr/>
          <p:nvPr/>
        </p:nvSpPr>
        <p:spPr>
          <a:xfrm>
            <a:off x="1171238"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The brain’s structure</a:t>
            </a:r>
            <a:endParaRPr b="1" i="0" sz="1400" u="none" cap="none" strike="noStrike">
              <a:solidFill>
                <a:schemeClr val="dk1"/>
              </a:solidFill>
              <a:latin typeface="Arial"/>
              <a:ea typeface="Arial"/>
              <a:cs typeface="Arial"/>
              <a:sym typeface="Arial"/>
            </a:endParaRPr>
          </a:p>
        </p:txBody>
      </p:sp>
      <p:sp>
        <p:nvSpPr>
          <p:cNvPr id="595" name="Google Shape;595;p72"/>
          <p:cNvSpPr/>
          <p:nvPr/>
        </p:nvSpPr>
        <p:spPr>
          <a:xfrm>
            <a:off x="4569198"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Neurons build connections called neural networks. The more we use certain pathways, the stronger they become. This is how we learn and develop new habits or skills.</a:t>
            </a:r>
            <a:endParaRPr b="0" i="0" sz="1400" u="none" cap="none" strike="noStrike">
              <a:solidFill>
                <a:srgbClr val="000000"/>
              </a:solidFill>
              <a:latin typeface="Arial"/>
              <a:ea typeface="Arial"/>
              <a:cs typeface="Arial"/>
              <a:sym typeface="Arial"/>
            </a:endParaRPr>
          </a:p>
        </p:txBody>
      </p:sp>
      <p:sp>
        <p:nvSpPr>
          <p:cNvPr id="596" name="Google Shape;596;p72"/>
          <p:cNvSpPr/>
          <p:nvPr/>
        </p:nvSpPr>
        <p:spPr>
          <a:xfrm>
            <a:off x="5020327"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Neural networks</a:t>
            </a:r>
            <a:endParaRPr b="1" i="0" sz="1400" u="none" cap="none" strike="noStrike">
              <a:solidFill>
                <a:schemeClr val="dk1"/>
              </a:solidFill>
              <a:latin typeface="Arial"/>
              <a:ea typeface="Arial"/>
              <a:cs typeface="Arial"/>
              <a:sym typeface="Arial"/>
            </a:endParaRPr>
          </a:p>
        </p:txBody>
      </p:sp>
      <p:sp>
        <p:nvSpPr>
          <p:cNvPr id="597" name="Google Shape;597;p72"/>
          <p:cNvSpPr/>
          <p:nvPr/>
        </p:nvSpPr>
        <p:spPr>
          <a:xfrm>
            <a:off x="8418286" y="2875782"/>
            <a:ext cx="3053605" cy="198650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It’s still uncertain how the brain actually takes ideas and combines them in new ways to form newer thoughts.</a:t>
            </a:r>
            <a:endParaRPr b="0" i="0" sz="1400" u="none" cap="none" strike="noStrike">
              <a:solidFill>
                <a:srgbClr val="000000"/>
              </a:solidFill>
              <a:latin typeface="Arial"/>
              <a:ea typeface="Arial"/>
              <a:cs typeface="Arial"/>
              <a:sym typeface="Arial"/>
            </a:endParaRPr>
          </a:p>
        </p:txBody>
      </p:sp>
      <p:sp>
        <p:nvSpPr>
          <p:cNvPr id="598" name="Google Shape;598;p72"/>
          <p:cNvSpPr/>
          <p:nvPr/>
        </p:nvSpPr>
        <p:spPr>
          <a:xfrm>
            <a:off x="8869415" y="2670629"/>
            <a:ext cx="2151346" cy="42223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Human cognition</a:t>
            </a:r>
            <a:endParaRPr b="1" i="0" sz="1400" u="none" cap="none" strike="noStrike">
              <a:solidFill>
                <a:schemeClr val="dk1"/>
              </a:solidFill>
              <a:latin typeface="Arial"/>
              <a:ea typeface="Arial"/>
              <a:cs typeface="Arial"/>
              <a:sym typeface="Arial"/>
            </a:endParaRPr>
          </a:p>
        </p:txBody>
      </p:sp>
      <p:sp>
        <p:nvSpPr>
          <p:cNvPr id="599" name="Google Shape;599;p72"/>
          <p:cNvSpPr txBox="1"/>
          <p:nvPr/>
        </p:nvSpPr>
        <p:spPr>
          <a:xfrm>
            <a:off x="689429" y="5376501"/>
            <a:ext cx="863058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Understanding how both computers and humans’ approach problem-solving </a:t>
            </a:r>
            <a:r>
              <a:rPr b="1" i="0" lang="en-US" sz="1600" u="none" cap="none" strike="noStrike">
                <a:solidFill>
                  <a:srgbClr val="000000"/>
                </a:solidFill>
                <a:latin typeface="Arial"/>
                <a:ea typeface="Arial"/>
                <a:cs typeface="Arial"/>
                <a:sym typeface="Arial"/>
              </a:rPr>
              <a:t>helps us see the power of Computational Thinking</a:t>
            </a:r>
            <a:r>
              <a:rPr b="0" i="0" lang="en-US" sz="1600" u="none" cap="none" strike="noStrike">
                <a:solidFill>
                  <a:srgbClr val="000000"/>
                </a:solidFill>
                <a:latin typeface="Arial"/>
                <a:ea typeface="Arial"/>
                <a:cs typeface="Arial"/>
                <a:sym typeface="Arial"/>
              </a:rPr>
              <a:t>. Now, let’s compare the two and explore how these differences can guide us in designing better learning experiences.</a:t>
            </a:r>
            <a:endParaRPr b="0" i="0" sz="1600" u="none" cap="none" strike="noStrike">
              <a:solidFill>
                <a:srgbClr val="000000"/>
              </a:solidFill>
              <a:latin typeface="Arial"/>
              <a:ea typeface="Arial"/>
              <a:cs typeface="Arial"/>
              <a:sym typeface="Arial"/>
            </a:endParaRPr>
          </a:p>
        </p:txBody>
      </p:sp>
      <p:pic>
        <p:nvPicPr>
          <p:cNvPr descr="Icono&#10;&#10;El contenido generado por IA puede ser incorrecto." id="600" name="Google Shape;600;p72"/>
          <p:cNvPicPr preferRelativeResize="0"/>
          <p:nvPr/>
        </p:nvPicPr>
        <p:blipFill rotWithShape="1">
          <a:blip r:embed="rId3">
            <a:alphaModFix/>
          </a:blip>
          <a:srcRect b="0" l="0" r="0" t="0"/>
          <a:stretch/>
        </p:blipFill>
        <p:spPr>
          <a:xfrm>
            <a:off x="9498577" y="5030907"/>
            <a:ext cx="1522184" cy="1522184"/>
          </a:xfrm>
          <a:prstGeom prst="rect">
            <a:avLst/>
          </a:prstGeom>
          <a:noFill/>
          <a:ln>
            <a:noFill/>
          </a:ln>
        </p:spPr>
      </p:pic>
      <p:sp>
        <p:nvSpPr>
          <p:cNvPr id="601" name="Google Shape;601;p7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6" name="Shape 606"/>
        <p:cNvGrpSpPr/>
        <p:nvPr/>
      </p:nvGrpSpPr>
      <p:grpSpPr>
        <a:xfrm>
          <a:off x="0" y="0"/>
          <a:ext cx="0" cy="0"/>
          <a:chOff x="0" y="0"/>
          <a:chExt cx="0" cy="0"/>
        </a:xfrm>
      </p:grpSpPr>
      <p:sp>
        <p:nvSpPr>
          <p:cNvPr id="607" name="Google Shape;607;p7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608" name="Google Shape;608;p73"/>
          <p:cNvSpPr txBox="1"/>
          <p:nvPr/>
        </p:nvSpPr>
        <p:spPr>
          <a:xfrm>
            <a:off x="1605864" y="448171"/>
            <a:ext cx="8980273" cy="683565"/>
          </a:xfrm>
          <a:prstGeom prst="rect">
            <a:avLst/>
          </a:prstGeom>
          <a:noFill/>
          <a:ln>
            <a:noFill/>
          </a:ln>
        </p:spPr>
        <p:txBody>
          <a:bodyPr anchorCtr="0" anchor="b" bIns="45700" lIns="91425" spcFirstLastPara="1" rIns="91425" wrap="square" tIns="45700">
            <a:normAutofit fontScale="92500"/>
          </a:bodyPr>
          <a:lstStyle/>
          <a:p>
            <a:pPr indent="0" lvl="0" marL="0" marR="0" rtl="0" algn="ctr">
              <a:lnSpc>
                <a:spcPct val="100000"/>
              </a:lnSpc>
              <a:spcBef>
                <a:spcPts val="0"/>
              </a:spcBef>
              <a:spcAft>
                <a:spcPts val="0"/>
              </a:spcAft>
              <a:buClr>
                <a:schemeClr val="dk2"/>
              </a:buClr>
              <a:buSzPct val="64864"/>
              <a:buFont typeface="Arial"/>
              <a:buNone/>
            </a:pPr>
            <a:r>
              <a:rPr b="1" i="0" lang="en-US" sz="2800" u="none" cap="none" strike="noStrike">
                <a:solidFill>
                  <a:schemeClr val="dk1"/>
                </a:solidFill>
                <a:latin typeface="Arial"/>
                <a:ea typeface="Arial"/>
                <a:cs typeface="Arial"/>
                <a:sym typeface="Arial"/>
              </a:rPr>
              <a:t>How do computers and humans think? A comparison</a:t>
            </a:r>
            <a:endParaRPr b="1" i="0" sz="2800" u="none" cap="none" strike="noStrike">
              <a:solidFill>
                <a:schemeClr val="dk1"/>
              </a:solidFill>
              <a:latin typeface="Sorts Mill Goudy"/>
              <a:ea typeface="Sorts Mill Goudy"/>
              <a:cs typeface="Sorts Mill Goudy"/>
              <a:sym typeface="Sorts Mill Goudy"/>
            </a:endParaRPr>
          </a:p>
        </p:txBody>
      </p:sp>
      <p:sp>
        <p:nvSpPr>
          <p:cNvPr id="609" name="Google Shape;609;p73"/>
          <p:cNvSpPr txBox="1"/>
          <p:nvPr/>
        </p:nvSpPr>
        <p:spPr>
          <a:xfrm>
            <a:off x="689429" y="1397165"/>
            <a:ext cx="10813143"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Understanding how computers and humans think helps us appreciate why Computational Thinking is such a powerful tool. While computers rely on logic and structure, human thinking brings flexibility and creativity. Both have strengths and combining them can lead to better problem-solving.</a:t>
            </a:r>
            <a:endParaRPr b="0" i="0" sz="1600" u="none" cap="none" strike="noStrike">
              <a:solidFill>
                <a:srgbClr val="000000"/>
              </a:solidFill>
              <a:latin typeface="Arial"/>
              <a:ea typeface="Arial"/>
              <a:cs typeface="Arial"/>
              <a:sym typeface="Arial"/>
            </a:endParaRPr>
          </a:p>
        </p:txBody>
      </p:sp>
      <p:sp>
        <p:nvSpPr>
          <p:cNvPr id="610" name="Google Shape;610;p73"/>
          <p:cNvSpPr txBox="1"/>
          <p:nvPr/>
        </p:nvSpPr>
        <p:spPr>
          <a:xfrm>
            <a:off x="689429" y="4975053"/>
            <a:ext cx="10813143" cy="5847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Computational Thinking bridges these two worlds: it teaches us to approach problems like a computer (clear, logical, structured) while still using the human ability to adapt, learn, and innovate.</a:t>
            </a:r>
            <a:endParaRPr b="0" i="0" sz="1600" u="none" cap="none" strike="noStrike">
              <a:solidFill>
                <a:srgbClr val="000000"/>
              </a:solidFill>
              <a:latin typeface="Arial"/>
              <a:ea typeface="Arial"/>
              <a:cs typeface="Arial"/>
              <a:sym typeface="Arial"/>
            </a:endParaRPr>
          </a:p>
        </p:txBody>
      </p:sp>
      <p:graphicFrame>
        <p:nvGraphicFramePr>
          <p:cNvPr id="611" name="Google Shape;611;p73"/>
          <p:cNvGraphicFramePr/>
          <p:nvPr/>
        </p:nvGraphicFramePr>
        <p:xfrm>
          <a:off x="2032000" y="2398751"/>
          <a:ext cx="3000000" cy="3000000"/>
        </p:xfrm>
        <a:graphic>
          <a:graphicData uri="http://schemas.openxmlformats.org/drawingml/2006/table">
            <a:tbl>
              <a:tblPr bandRow="1" firstRow="1">
                <a:noFill/>
                <a:tableStyleId>{E6957314-FACD-4EE2-ABB8-AD349751A180}</a:tableStyleId>
              </a:tblPr>
              <a:tblGrid>
                <a:gridCol w="4064000"/>
                <a:gridCol w="4064000"/>
              </a:tblGrid>
              <a:tr h="370850">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Computers</a:t>
                      </a:r>
                      <a:endParaRPr sz="1400" u="none" cap="none" strike="noStrike"/>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Arial"/>
                          <a:ea typeface="Arial"/>
                          <a:cs typeface="Arial"/>
                          <a:sym typeface="Arial"/>
                        </a:rPr>
                        <a:t>Humans</a:t>
                      </a:r>
                      <a:endParaRPr sz="1400" u="none" cap="none" strike="noStrike"/>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78877"/>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Follow strict, step-by-step instructions</a:t>
                      </a:r>
                      <a:endParaRPr sz="1400" u="none" cap="none" strike="noStrike"/>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Can adapt steps or change approach mid-process</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Use binary language (0s and 1s) to process data</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Use language, emotion, intuition and experience</a:t>
                      </a:r>
                      <a:endParaRPr b="0" i="0" sz="14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Make decisions based on logic gates</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Make decisions based on logic and feelings/context</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Repeat tasks with precision</a:t>
                      </a:r>
                      <a:endParaRPr sz="1400" u="none" cap="none" strike="noStrike"/>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Learn from experience and change behavior</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Don’t “understand” what they do</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Reflect, imagine, and create new ideas</a:t>
                      </a:r>
                      <a:endParaRPr sz="1400" u="none" cap="none" strike="noStrike">
                        <a:latin typeface="Arial"/>
                        <a:ea typeface="Arial"/>
                        <a:cs typeface="Arial"/>
                        <a:sym typeface="Arial"/>
                      </a:endParaRPr>
                    </a:p>
                  </a:txBody>
                  <a:tcPr marT="45725" marB="45725" marR="91450" marL="914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612" name="Google Shape;612;p73"/>
          <p:cNvSpPr/>
          <p:nvPr/>
        </p:nvSpPr>
        <p:spPr>
          <a:xfrm>
            <a:off x="765847" y="5828296"/>
            <a:ext cx="10660306" cy="719645"/>
          </a:xfrm>
          <a:prstGeom prst="rect">
            <a:avLst/>
          </a:prstGeom>
          <a:solidFill>
            <a:srgbClr val="678877"/>
          </a:solidFill>
          <a:ln>
            <a:noFill/>
          </a:ln>
        </p:spPr>
        <p:txBody>
          <a:bodyPr anchorCtr="0" anchor="ctr" bIns="45700" lIns="91425" spcFirstLastPara="1" rIns="756000"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Now that we've explored how computers and humans think differently, it's time to clarify an important distinction that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will guide us throughout the module structure: the difference between Computational Thinking and programming.</a:t>
            </a:r>
            <a:endParaRPr b="0" i="1" sz="1100" u="none" cap="none" strike="noStrike">
              <a:solidFill>
                <a:schemeClr val="lt1"/>
              </a:solidFill>
              <a:latin typeface="Arial"/>
              <a:ea typeface="Arial"/>
              <a:cs typeface="Arial"/>
              <a:sym typeface="Arial"/>
            </a:endParaRPr>
          </a:p>
        </p:txBody>
      </p:sp>
      <p:pic>
        <p:nvPicPr>
          <p:cNvPr descr="Dibujo de mujer con la boca abierta&#10;&#10;El contenido generado por IA puede ser incorrecto." id="613" name="Google Shape;613;p73"/>
          <p:cNvPicPr preferRelativeResize="0"/>
          <p:nvPr/>
        </p:nvPicPr>
        <p:blipFill rotWithShape="1">
          <a:blip r:embed="rId3">
            <a:alphaModFix/>
          </a:blip>
          <a:srcRect b="0" l="0" r="0" t="0"/>
          <a:stretch/>
        </p:blipFill>
        <p:spPr>
          <a:xfrm>
            <a:off x="10333024" y="5359060"/>
            <a:ext cx="1498940" cy="149894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8" name="Shape 618"/>
        <p:cNvGrpSpPr/>
        <p:nvPr/>
      </p:nvGrpSpPr>
      <p:grpSpPr>
        <a:xfrm>
          <a:off x="0" y="0"/>
          <a:ext cx="0" cy="0"/>
          <a:chOff x="0" y="0"/>
          <a:chExt cx="0" cy="0"/>
        </a:xfrm>
      </p:grpSpPr>
      <p:sp>
        <p:nvSpPr>
          <p:cNvPr id="619" name="Google Shape;619;p74"/>
          <p:cNvSpPr/>
          <p:nvPr/>
        </p:nvSpPr>
        <p:spPr>
          <a:xfrm>
            <a:off x="689429" y="5770467"/>
            <a:ext cx="7042174" cy="899806"/>
          </a:xfrm>
          <a:prstGeom prst="rect">
            <a:avLst/>
          </a:prstGeom>
          <a:solidFill>
            <a:srgbClr val="678877"/>
          </a:solidFill>
          <a:ln>
            <a:noFill/>
          </a:ln>
        </p:spPr>
        <p:txBody>
          <a:bodyPr anchorCtr="0" anchor="ctr" bIns="45700" lIns="91425" spcFirstLastPara="1" rIns="90000"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Computational Thinking helps us think clearly.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Programming helps us execute those thoughts.</a:t>
            </a:r>
            <a:endParaRPr b="0" i="0" sz="1400" u="none" cap="none" strike="noStrike">
              <a:solidFill>
                <a:srgbClr val="000000"/>
              </a:solidFill>
              <a:latin typeface="Arial"/>
              <a:ea typeface="Arial"/>
              <a:cs typeface="Arial"/>
              <a:sym typeface="Arial"/>
            </a:endParaRPr>
          </a:p>
        </p:txBody>
      </p:sp>
      <p:sp>
        <p:nvSpPr>
          <p:cNvPr id="620" name="Google Shape;620;p74"/>
          <p:cNvSpPr txBox="1"/>
          <p:nvPr/>
        </p:nvSpPr>
        <p:spPr>
          <a:xfrm>
            <a:off x="406400" y="187728"/>
            <a:ext cx="7325204" cy="987550"/>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680"/>
              <a:buFont typeface="Arial"/>
              <a:buNone/>
            </a:pPr>
            <a:r>
              <a:rPr b="1" i="0" lang="en-US" sz="2400" u="none" cap="none" strike="noStrike">
                <a:solidFill>
                  <a:schemeClr val="dk1"/>
                </a:solidFill>
                <a:latin typeface="Arial"/>
                <a:ea typeface="Arial"/>
                <a:cs typeface="Arial"/>
                <a:sym typeface="Arial"/>
              </a:rPr>
              <a:t>Programming vs. Computational Thinking: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2"/>
              </a:buClr>
              <a:buSzPts val="1680"/>
              <a:buFont typeface="Arial"/>
              <a:buNone/>
            </a:pPr>
            <a:r>
              <a:rPr b="1" i="0" lang="en-US" sz="2400" u="none" cap="none" strike="noStrike">
                <a:solidFill>
                  <a:schemeClr val="dk1"/>
                </a:solidFill>
                <a:latin typeface="Arial"/>
                <a:ea typeface="Arial"/>
                <a:cs typeface="Arial"/>
                <a:sym typeface="Arial"/>
              </a:rPr>
              <a:t>core differences</a:t>
            </a:r>
            <a:endParaRPr b="1" i="0" sz="2400" u="none" cap="none" strike="noStrike">
              <a:solidFill>
                <a:schemeClr val="dk1"/>
              </a:solidFill>
              <a:latin typeface="Sorts Mill Goudy"/>
              <a:ea typeface="Sorts Mill Goudy"/>
              <a:cs typeface="Sorts Mill Goudy"/>
              <a:sym typeface="Sorts Mill Goudy"/>
            </a:endParaRPr>
          </a:p>
        </p:txBody>
      </p:sp>
      <p:sp>
        <p:nvSpPr>
          <p:cNvPr id="621" name="Google Shape;621;p74"/>
          <p:cNvSpPr txBox="1"/>
          <p:nvPr/>
        </p:nvSpPr>
        <p:spPr>
          <a:xfrm>
            <a:off x="406400" y="1147785"/>
            <a:ext cx="7325203" cy="489364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There is often confusion between CT and programming, but it’s important to understand they are not the same. According to the International Society for Technology in Education (ISTE), </a:t>
            </a:r>
            <a:r>
              <a:rPr b="1" i="0" lang="en-US" sz="1600" u="none" cap="none" strike="noStrike">
                <a:solidFill>
                  <a:srgbClr val="000000"/>
                </a:solidFill>
                <a:latin typeface="Arial"/>
                <a:ea typeface="Arial"/>
                <a:cs typeface="Arial"/>
                <a:sym typeface="Arial"/>
              </a:rPr>
              <a:t>both CT and programming use similar cognitive processes and aim to break down and solve problems using algorithmic thinking.</a:t>
            </a:r>
            <a:r>
              <a:rPr b="0" i="0" lang="en-US" sz="1600" u="none" cap="none" strike="noStrike">
                <a:solidFill>
                  <a:srgbClr val="000000"/>
                </a:solidFill>
                <a:latin typeface="Arial"/>
                <a:ea typeface="Arial"/>
                <a:cs typeface="Arial"/>
                <a:sym typeface="Arial"/>
              </a:rPr>
              <a:t> However, the key difference lies in their focus.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Computational Thinking is the cognitive ability to solve problems logically and systematically</a:t>
            </a:r>
            <a:r>
              <a:rPr b="0" i="0" lang="en-US" sz="1600" u="none" cap="none" strike="noStrike">
                <a:solidFill>
                  <a:srgbClr val="000000"/>
                </a:solidFill>
                <a:latin typeface="Arial"/>
                <a:ea typeface="Arial"/>
                <a:cs typeface="Arial"/>
                <a:sym typeface="Arial"/>
              </a:rPr>
              <a:t>. It involves analyzing a problem, identifying patterns, abstracting relevant information and designing a step-by-step solution, regardless of whether a computer is involved.</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Programming, on the other hand, is the technical skill of implementing those solutions through code. It requires formal learning and familiarity with programming languages to convert ideas into executable instructions for a machine.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To clarify this distinction, the organization Programamos offers a useful definition: we can understand CT as a mental skill, while programming is a practical tool that puts that thinking into action.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id="622" name="Google Shape;622;p74"/>
          <p:cNvPicPr preferRelativeResize="0"/>
          <p:nvPr/>
        </p:nvPicPr>
        <p:blipFill rotWithShape="1">
          <a:blip r:embed="rId3">
            <a:alphaModFix/>
          </a:blip>
          <a:srcRect b="0" l="30341" r="30343" t="0"/>
          <a:stretch/>
        </p:blipFill>
        <p:spPr>
          <a:xfrm>
            <a:off x="8140700" y="-1"/>
            <a:ext cx="4051300" cy="6858001"/>
          </a:xfrm>
          <a:prstGeom prst="rect">
            <a:avLst/>
          </a:prstGeom>
          <a:noFill/>
          <a:ln>
            <a:noFill/>
          </a:ln>
        </p:spPr>
      </p:pic>
      <p:sp>
        <p:nvSpPr>
          <p:cNvPr id="623" name="Google Shape;623;p7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pic>
        <p:nvPicPr>
          <p:cNvPr descr="Un dibujo animado&#10;&#10;El contenido generado por IA puede ser incorrecto." id="624" name="Google Shape;624;p74"/>
          <p:cNvPicPr preferRelativeResize="0"/>
          <p:nvPr/>
        </p:nvPicPr>
        <p:blipFill rotWithShape="1">
          <a:blip r:embed="rId4">
            <a:alphaModFix/>
          </a:blip>
          <a:srcRect b="0" l="0" r="0" t="0"/>
          <a:stretch/>
        </p:blipFill>
        <p:spPr>
          <a:xfrm>
            <a:off x="406399" y="5653065"/>
            <a:ext cx="1168401" cy="11684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pic>
        <p:nvPicPr>
          <p:cNvPr id="631" name="Google Shape;631;p7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32" name="Google Shape;632;p75"/>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4</a:t>
            </a:r>
            <a:endParaRPr>
              <a:latin typeface="Arial"/>
              <a:ea typeface="Arial"/>
              <a:cs typeface="Arial"/>
              <a:sym typeface="Arial"/>
            </a:endParaRPr>
          </a:p>
        </p:txBody>
      </p:sp>
      <p:sp>
        <p:nvSpPr>
          <p:cNvPr id="633" name="Google Shape;633;p75"/>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Computational Thinking core principles</a:t>
            </a:r>
            <a:endParaRPr>
              <a:latin typeface="Arial"/>
              <a:ea typeface="Arial"/>
              <a:cs typeface="Arial"/>
              <a:sym typeface="Arial"/>
            </a:endParaRPr>
          </a:p>
        </p:txBody>
      </p:sp>
      <p:sp>
        <p:nvSpPr>
          <p:cNvPr id="634" name="Google Shape;634;p75"/>
          <p:cNvSpPr txBox="1"/>
          <p:nvPr/>
        </p:nvSpPr>
        <p:spPr>
          <a:xfrm>
            <a:off x="11097640" y="6417719"/>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1400" u="none" cap="none" strike="noStrike">
              <a:solidFill>
                <a:srgbClr val="000000"/>
              </a:solidFill>
              <a:latin typeface="Gill Sans"/>
              <a:ea typeface="Gill Sans"/>
              <a:cs typeface="Gill Sans"/>
              <a:sym typeface="Gill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8" name="Shape 638"/>
        <p:cNvGrpSpPr/>
        <p:nvPr/>
      </p:nvGrpSpPr>
      <p:grpSpPr>
        <a:xfrm>
          <a:off x="0" y="0"/>
          <a:ext cx="0" cy="0"/>
          <a:chOff x="0" y="0"/>
          <a:chExt cx="0" cy="0"/>
        </a:xfrm>
      </p:grpSpPr>
      <p:sp>
        <p:nvSpPr>
          <p:cNvPr id="639" name="Google Shape;639;p76"/>
          <p:cNvSpPr txBox="1"/>
          <p:nvPr/>
        </p:nvSpPr>
        <p:spPr>
          <a:xfrm>
            <a:off x="4004905" y="732597"/>
            <a:ext cx="7527830" cy="4339622"/>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7000"/>
              </a:lnSpc>
              <a:spcBef>
                <a:spcPts val="10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When we face a challenge or difficulty, two things can happen: Either insecurity takes over and it becomes hard to face the problem, or our understanding of Computational Thinking helps us stay calm and think strategically to find a way through it.</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Having this mindset allows us to build confidence and identify the steps we need to tackle challenges more effectively.</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Computational Thinking teaches us a way of thinking, a structured approach to facing different problems. But… </a:t>
            </a:r>
            <a:endParaRPr b="0" i="0" sz="1400" u="none" cap="none" strike="noStrike">
              <a:solidFill>
                <a:srgbClr val="000000"/>
              </a:solidFill>
              <a:latin typeface="Arial"/>
              <a:ea typeface="Arial"/>
              <a:cs typeface="Arial"/>
              <a:sym typeface="Arial"/>
            </a:endParaRPr>
          </a:p>
          <a:p>
            <a:pPr indent="0" lvl="0" marL="0" marR="0" rtl="0" algn="ctr">
              <a:lnSpc>
                <a:spcPct val="107000"/>
              </a:lnSpc>
              <a:spcBef>
                <a:spcPts val="1800"/>
              </a:spcBef>
              <a:spcAft>
                <a:spcPts val="0"/>
              </a:spcAft>
              <a:buClr>
                <a:srgbClr val="293737"/>
              </a:buClr>
              <a:buSzPct val="100900"/>
              <a:buFont typeface="Arial"/>
              <a:buNone/>
            </a:pPr>
            <a:r>
              <a:rPr b="1" i="0" lang="en-US" sz="1800" u="none" cap="none" strike="noStrike">
                <a:solidFill>
                  <a:schemeClr val="dk1"/>
                </a:solidFill>
                <a:latin typeface="Arial"/>
                <a:ea typeface="Arial"/>
                <a:cs typeface="Arial"/>
                <a:sym typeface="Arial"/>
              </a:rPr>
              <a:t>What does it mean to apply Computational Thinking in practice?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ct val="100900"/>
              <a:buFont typeface="Arial"/>
              <a:buNone/>
            </a:pPr>
            <a:r>
              <a:rPr b="0" i="0" lang="en-US" sz="1800" u="none" cap="none" strike="noStrike">
                <a:solidFill>
                  <a:schemeClr val="dk1"/>
                </a:solidFill>
                <a:latin typeface="Arial"/>
                <a:ea typeface="Arial"/>
                <a:cs typeface="Arial"/>
                <a:sym typeface="Arial"/>
              </a:rPr>
              <a:t>We've already defined the concept, now it’s time to explore how it works.</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rgbClr val="293737"/>
              </a:buClr>
              <a:buSzPct val="100900"/>
              <a:buFont typeface="Arial"/>
              <a:buNone/>
            </a:pPr>
            <a:r>
              <a:rPr b="0" i="0" lang="en-US" sz="1800" u="none" cap="none" strike="noStrike">
                <a:solidFill>
                  <a:schemeClr val="dk1"/>
                </a:solidFill>
                <a:latin typeface="Arial"/>
                <a:ea typeface="Arial"/>
                <a:cs typeface="Arial"/>
                <a:sym typeface="Arial"/>
              </a:rPr>
              <a:t>Computational Thinking can be broken down into four core components: Decomposition, Pattern Recognition, Abstraction and Algorithms. </a:t>
            </a:r>
            <a:endParaRPr b="0" i="0" sz="14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640" name="Google Shape;640;p76"/>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641" name="Google Shape;641;p76"/>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In this unit, we’ll explore each of these principles to understand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how they help us make sense of complex problems and build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 logical and efficient solutions.</a:t>
            </a:r>
            <a:endParaRPr b="0" i="0" sz="18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642" name="Google Shape;642;p76"/>
          <p:cNvPicPr preferRelativeResize="0"/>
          <p:nvPr/>
        </p:nvPicPr>
        <p:blipFill rotWithShape="1">
          <a:blip r:embed="rId4">
            <a:alphaModFix/>
          </a:blip>
          <a:srcRect b="0" l="0" r="0" t="0"/>
          <a:stretch/>
        </p:blipFill>
        <p:spPr>
          <a:xfrm>
            <a:off x="10880820" y="5232331"/>
            <a:ext cx="1059463" cy="1059463"/>
          </a:xfrm>
          <a:prstGeom prst="rect">
            <a:avLst/>
          </a:prstGeom>
          <a:noFill/>
          <a:ln>
            <a:noFill/>
          </a:ln>
        </p:spPr>
      </p:pic>
      <p:sp>
        <p:nvSpPr>
          <p:cNvPr id="643" name="Google Shape;643;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17"/>
          <p:cNvSpPr txBox="1"/>
          <p:nvPr>
            <p:ph type="title"/>
          </p:nvPr>
        </p:nvSpPr>
        <p:spPr>
          <a:xfrm>
            <a:off x="7752425" y="2423325"/>
            <a:ext cx="3643500" cy="2011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25000"/>
              </a:lnSpc>
              <a:spcBef>
                <a:spcPts val="0"/>
              </a:spcBef>
              <a:spcAft>
                <a:spcPts val="0"/>
              </a:spcAft>
              <a:buClr>
                <a:srgbClr val="243131"/>
              </a:buClr>
              <a:buSzPct val="50000"/>
              <a:buNone/>
            </a:pPr>
            <a:r>
              <a:rPr b="1" lang="en-US" sz="2800">
                <a:latin typeface="Arial"/>
                <a:ea typeface="Arial"/>
                <a:cs typeface="Arial"/>
                <a:sym typeface="Arial"/>
              </a:rPr>
              <a:t>Core components:</a:t>
            </a:r>
            <a:br>
              <a:rPr b="1" lang="en-US" sz="2800">
                <a:latin typeface="Arial"/>
                <a:ea typeface="Arial"/>
                <a:cs typeface="Arial"/>
                <a:sym typeface="Arial"/>
              </a:rPr>
            </a:br>
            <a:br>
              <a:rPr b="1" lang="en-US" sz="2800">
                <a:latin typeface="Arial"/>
                <a:ea typeface="Arial"/>
                <a:cs typeface="Arial"/>
                <a:sym typeface="Arial"/>
              </a:rPr>
            </a:br>
            <a:r>
              <a:rPr b="1" lang="en-US" sz="3600">
                <a:latin typeface="Arial"/>
                <a:ea typeface="Arial"/>
                <a:cs typeface="Arial"/>
                <a:sym typeface="Arial"/>
              </a:rPr>
              <a:t> </a:t>
            </a:r>
            <a:r>
              <a:rPr b="1" lang="en-US" sz="4000">
                <a:latin typeface="Arial"/>
                <a:ea typeface="Arial"/>
                <a:cs typeface="Arial"/>
                <a:sym typeface="Arial"/>
              </a:rPr>
              <a:t>Decomposition</a:t>
            </a:r>
            <a:endParaRPr>
              <a:latin typeface="Arial"/>
              <a:ea typeface="Arial"/>
              <a:cs typeface="Arial"/>
              <a:sym typeface="Arial"/>
            </a:endParaRPr>
          </a:p>
        </p:txBody>
      </p:sp>
      <p:pic>
        <p:nvPicPr>
          <p:cNvPr id="651" name="Google Shape;651;p17"/>
          <p:cNvPicPr preferRelativeResize="0"/>
          <p:nvPr/>
        </p:nvPicPr>
        <p:blipFill rotWithShape="1">
          <a:blip r:embed="rId3">
            <a:alphaModFix/>
          </a:blip>
          <a:srcRect b="0" l="0" r="0" t="0"/>
          <a:stretch/>
        </p:blipFill>
        <p:spPr>
          <a:xfrm>
            <a:off x="203792" y="471744"/>
            <a:ext cx="7464790" cy="5884606"/>
          </a:xfrm>
          <a:prstGeom prst="rect">
            <a:avLst/>
          </a:prstGeom>
          <a:noFill/>
          <a:ln>
            <a:noFill/>
          </a:ln>
        </p:spPr>
      </p:pic>
      <p:sp>
        <p:nvSpPr>
          <p:cNvPr id="652" name="Google Shape;652;p17"/>
          <p:cNvSpPr txBox="1"/>
          <p:nvPr/>
        </p:nvSpPr>
        <p:spPr>
          <a:xfrm>
            <a:off x="3331694" y="1920179"/>
            <a:ext cx="120898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How to make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Breakfast</a:t>
            </a:r>
            <a:endParaRPr b="0" i="0" sz="1400" u="none" cap="none" strike="noStrike">
              <a:solidFill>
                <a:srgbClr val="000000"/>
              </a:solidFill>
              <a:latin typeface="Arial"/>
              <a:ea typeface="Arial"/>
              <a:cs typeface="Arial"/>
              <a:sym typeface="Arial"/>
            </a:endParaRPr>
          </a:p>
        </p:txBody>
      </p:sp>
      <p:sp>
        <p:nvSpPr>
          <p:cNvPr id="653" name="Google Shape;653;p17"/>
          <p:cNvSpPr txBox="1"/>
          <p:nvPr/>
        </p:nvSpPr>
        <p:spPr>
          <a:xfrm>
            <a:off x="2099516" y="3626770"/>
            <a:ext cx="1039067"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Make toast</a:t>
            </a:r>
            <a:endParaRPr b="0" i="0" sz="1400" u="none" cap="none" strike="noStrike">
              <a:solidFill>
                <a:srgbClr val="000000"/>
              </a:solidFill>
              <a:latin typeface="Arial"/>
              <a:ea typeface="Arial"/>
              <a:cs typeface="Arial"/>
              <a:sym typeface="Arial"/>
            </a:endParaRPr>
          </a:p>
        </p:txBody>
      </p:sp>
      <p:sp>
        <p:nvSpPr>
          <p:cNvPr id="654" name="Google Shape;654;p17"/>
          <p:cNvSpPr txBox="1"/>
          <p:nvPr/>
        </p:nvSpPr>
        <p:spPr>
          <a:xfrm>
            <a:off x="4628170" y="3660054"/>
            <a:ext cx="1124027"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Make coffee</a:t>
            </a:r>
            <a:endParaRPr b="0" i="0" sz="1400" u="none" cap="none" strike="noStrike">
              <a:solidFill>
                <a:srgbClr val="000000"/>
              </a:solidFill>
              <a:latin typeface="Arial"/>
              <a:ea typeface="Arial"/>
              <a:cs typeface="Arial"/>
              <a:sym typeface="Arial"/>
            </a:endParaRPr>
          </a:p>
        </p:txBody>
      </p:sp>
      <p:sp>
        <p:nvSpPr>
          <p:cNvPr id="655" name="Google Shape;655;p17"/>
          <p:cNvSpPr txBox="1"/>
          <p:nvPr/>
        </p:nvSpPr>
        <p:spPr>
          <a:xfrm>
            <a:off x="4937886"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Boil water</a:t>
            </a:r>
            <a:endParaRPr b="0" i="0" sz="1400" u="none" cap="none" strike="noStrike">
              <a:solidFill>
                <a:srgbClr val="000000"/>
              </a:solidFill>
              <a:latin typeface="Arial"/>
              <a:ea typeface="Arial"/>
              <a:cs typeface="Arial"/>
              <a:sym typeface="Arial"/>
            </a:endParaRPr>
          </a:p>
        </p:txBody>
      </p:sp>
      <p:sp>
        <p:nvSpPr>
          <p:cNvPr id="656" name="Google Shape;656;p17"/>
          <p:cNvSpPr txBox="1"/>
          <p:nvPr/>
        </p:nvSpPr>
        <p:spPr>
          <a:xfrm>
            <a:off x="5847370"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Brew tea</a:t>
            </a:r>
            <a:endParaRPr b="0" i="0" sz="1400" u="none" cap="none" strike="noStrike">
              <a:solidFill>
                <a:srgbClr val="000000"/>
              </a:solidFill>
              <a:latin typeface="Arial"/>
              <a:ea typeface="Arial"/>
              <a:cs typeface="Arial"/>
              <a:sym typeface="Arial"/>
            </a:endParaRPr>
          </a:p>
        </p:txBody>
      </p:sp>
      <p:sp>
        <p:nvSpPr>
          <p:cNvPr id="657" name="Google Shape;657;p17"/>
          <p:cNvSpPr txBox="1"/>
          <p:nvPr/>
        </p:nvSpPr>
        <p:spPr>
          <a:xfrm>
            <a:off x="6756854"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Add milk</a:t>
            </a:r>
            <a:endParaRPr b="0" i="0" sz="1400" u="none" cap="none" strike="noStrike">
              <a:solidFill>
                <a:srgbClr val="000000"/>
              </a:solidFill>
              <a:latin typeface="Arial"/>
              <a:ea typeface="Arial"/>
              <a:cs typeface="Arial"/>
              <a:sym typeface="Arial"/>
            </a:endParaRPr>
          </a:p>
        </p:txBody>
      </p:sp>
      <p:sp>
        <p:nvSpPr>
          <p:cNvPr id="658" name="Google Shape;658;p17"/>
          <p:cNvSpPr txBox="1"/>
          <p:nvPr/>
        </p:nvSpPr>
        <p:spPr>
          <a:xfrm>
            <a:off x="321641"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Slice bread</a:t>
            </a:r>
            <a:endParaRPr b="0" i="0" sz="1400" u="none" cap="none" strike="noStrike">
              <a:solidFill>
                <a:srgbClr val="000000"/>
              </a:solidFill>
              <a:latin typeface="Arial"/>
              <a:ea typeface="Arial"/>
              <a:cs typeface="Arial"/>
              <a:sym typeface="Arial"/>
            </a:endParaRPr>
          </a:p>
        </p:txBody>
      </p:sp>
      <p:sp>
        <p:nvSpPr>
          <p:cNvPr id="659" name="Google Shape;659;p17"/>
          <p:cNvSpPr txBox="1"/>
          <p:nvPr/>
        </p:nvSpPr>
        <p:spPr>
          <a:xfrm>
            <a:off x="1231125"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Toast bread</a:t>
            </a:r>
            <a:endParaRPr b="0" i="0" sz="1400" u="none" cap="none" strike="noStrike">
              <a:solidFill>
                <a:srgbClr val="000000"/>
              </a:solidFill>
              <a:latin typeface="Arial"/>
              <a:ea typeface="Arial"/>
              <a:cs typeface="Arial"/>
              <a:sym typeface="Arial"/>
            </a:endParaRPr>
          </a:p>
        </p:txBody>
      </p:sp>
      <p:sp>
        <p:nvSpPr>
          <p:cNvPr id="660" name="Google Shape;660;p17"/>
          <p:cNvSpPr txBox="1"/>
          <p:nvPr/>
        </p:nvSpPr>
        <p:spPr>
          <a:xfrm>
            <a:off x="2161710"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Butter toast</a:t>
            </a:r>
            <a:endParaRPr b="0" i="0" sz="1400" u="none" cap="none" strike="noStrike">
              <a:solidFill>
                <a:srgbClr val="000000"/>
              </a:solidFill>
              <a:latin typeface="Arial"/>
              <a:ea typeface="Arial"/>
              <a:cs typeface="Arial"/>
              <a:sym typeface="Arial"/>
            </a:endParaRPr>
          </a:p>
        </p:txBody>
      </p:sp>
      <p:sp>
        <p:nvSpPr>
          <p:cNvPr id="661" name="Google Shape;661;p17"/>
          <p:cNvSpPr txBox="1"/>
          <p:nvPr/>
        </p:nvSpPr>
        <p:spPr>
          <a:xfrm>
            <a:off x="3052664" y="5392936"/>
            <a:ext cx="70314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Add jam</a:t>
            </a:r>
            <a:endParaRPr b="0" i="0" sz="1400" u="none" cap="none" strike="noStrike">
              <a:solidFill>
                <a:srgbClr val="000000"/>
              </a:solidFill>
              <a:latin typeface="Arial"/>
              <a:ea typeface="Arial"/>
              <a:cs typeface="Arial"/>
              <a:sym typeface="Arial"/>
            </a:endParaRPr>
          </a:p>
        </p:txBody>
      </p:sp>
      <p:sp>
        <p:nvSpPr>
          <p:cNvPr id="662" name="Google Shape;662;p17"/>
          <p:cNvSpPr txBox="1"/>
          <p:nvPr/>
        </p:nvSpPr>
        <p:spPr>
          <a:xfrm>
            <a:off x="1697905" y="6114781"/>
            <a:ext cx="485261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Decomposing the process of making an English Breakfast</a:t>
            </a:r>
            <a:endParaRPr b="1" i="1" sz="1400" u="none" cap="none" strike="noStrike">
              <a:solidFill>
                <a:srgbClr val="000000"/>
              </a:solidFill>
              <a:latin typeface="Arial"/>
              <a:ea typeface="Arial"/>
              <a:cs typeface="Arial"/>
              <a:sym typeface="Arial"/>
            </a:endParaRPr>
          </a:p>
        </p:txBody>
      </p:sp>
      <p:sp>
        <p:nvSpPr>
          <p:cNvPr id="663" name="Google Shape;663;p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69" name="Shape 669"/>
        <p:cNvGrpSpPr/>
        <p:nvPr/>
      </p:nvGrpSpPr>
      <p:grpSpPr>
        <a:xfrm>
          <a:off x="0" y="0"/>
          <a:ext cx="0" cy="0"/>
          <a:chOff x="0" y="0"/>
          <a:chExt cx="0" cy="0"/>
        </a:xfrm>
      </p:grpSpPr>
      <p:pic>
        <p:nvPicPr>
          <p:cNvPr id="670" name="Google Shape;670;p18"/>
          <p:cNvPicPr preferRelativeResize="0"/>
          <p:nvPr/>
        </p:nvPicPr>
        <p:blipFill rotWithShape="1">
          <a:blip r:embed="rId3">
            <a:alphaModFix/>
          </a:blip>
          <a:srcRect b="0" l="0" r="0" t="0"/>
          <a:stretch/>
        </p:blipFill>
        <p:spPr>
          <a:xfrm>
            <a:off x="8064177" y="1412300"/>
            <a:ext cx="4042956" cy="3188159"/>
          </a:xfrm>
          <a:prstGeom prst="rect">
            <a:avLst/>
          </a:prstGeom>
          <a:noFill/>
          <a:ln>
            <a:noFill/>
          </a:ln>
        </p:spPr>
      </p:pic>
      <p:sp>
        <p:nvSpPr>
          <p:cNvPr id="671" name="Google Shape;671;p18"/>
          <p:cNvSpPr txBox="1"/>
          <p:nvPr/>
        </p:nvSpPr>
        <p:spPr>
          <a:xfrm>
            <a:off x="487203" y="1221800"/>
            <a:ext cx="7576974" cy="304698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When we're faced with a challenge, it may often feel too complicated to solve all at once. Decomposition aims to break down that big problem into multiple smaller problems.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br>
              <a:rPr b="0" i="0" lang="en-US" sz="1600" u="none" cap="none" strike="noStrike">
                <a:solidFill>
                  <a:srgbClr val="000000"/>
                </a:solidFill>
                <a:latin typeface="Arial"/>
                <a:ea typeface="Arial"/>
                <a:cs typeface="Arial"/>
                <a:sym typeface="Arial"/>
              </a:rPr>
            </a:br>
            <a:r>
              <a:rPr b="0" i="0" lang="en-US" sz="1600" u="none" cap="none" strike="noStrike">
                <a:solidFill>
                  <a:srgbClr val="000000"/>
                </a:solidFill>
                <a:latin typeface="Arial"/>
                <a:ea typeface="Arial"/>
                <a:cs typeface="Arial"/>
                <a:sym typeface="Arial"/>
              </a:rPr>
              <a:t>Decomposition is the process of breaking down a complex problem or system into smaller parts. This allows for easier analysis, solution development and overall understanding of each component before tackling the problem as a whole. It’s an essential first step in computational thinking.</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In this example, "making breakfast" is divided into simpler subtasks like making toast and brewing tea. Each of those is further broken down. For example: slicing bread, toasting, boiling water, etc.</a:t>
            </a:r>
            <a:endParaRPr b="0" i="0" sz="1400" u="none" cap="none" strike="noStrike">
              <a:solidFill>
                <a:srgbClr val="000000"/>
              </a:solidFill>
              <a:latin typeface="Arial"/>
              <a:ea typeface="Arial"/>
              <a:cs typeface="Arial"/>
              <a:sym typeface="Arial"/>
            </a:endParaRPr>
          </a:p>
        </p:txBody>
      </p:sp>
      <p:sp>
        <p:nvSpPr>
          <p:cNvPr id="672" name="Google Shape;672;p18"/>
          <p:cNvSpPr txBox="1"/>
          <p:nvPr/>
        </p:nvSpPr>
        <p:spPr>
          <a:xfrm>
            <a:off x="487203" y="4270376"/>
            <a:ext cx="10922100" cy="1816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This approach serves two main purposes: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3"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It reduces the sense of being overwhelmed by complexity.</a:t>
            </a:r>
            <a:endParaRPr b="0" i="0" sz="1400" u="none" cap="none" strike="noStrike">
              <a:solidFill>
                <a:srgbClr val="000000"/>
              </a:solidFill>
              <a:latin typeface="Arial"/>
              <a:ea typeface="Arial"/>
              <a:cs typeface="Arial"/>
              <a:sym typeface="Arial"/>
            </a:endParaRPr>
          </a:p>
          <a:p>
            <a:pPr indent="0" lvl="3"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3"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It allows responsibilities to be distributed. For instance, one person makes the toast while another prepares the tea.</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Icono&#10;&#10;Descripción generada automáticamente" id="673" name="Google Shape;673;p18"/>
          <p:cNvPicPr preferRelativeResize="0"/>
          <p:nvPr/>
        </p:nvPicPr>
        <p:blipFill rotWithShape="1">
          <a:blip r:embed="rId4">
            <a:alphaModFix/>
          </a:blip>
          <a:srcRect b="0" l="0" r="0" t="0"/>
          <a:stretch/>
        </p:blipFill>
        <p:spPr>
          <a:xfrm>
            <a:off x="960124" y="4718476"/>
            <a:ext cx="331200" cy="331200"/>
          </a:xfrm>
          <a:prstGeom prst="rect">
            <a:avLst/>
          </a:prstGeom>
          <a:noFill/>
          <a:ln>
            <a:noFill/>
          </a:ln>
        </p:spPr>
      </p:pic>
      <p:sp>
        <p:nvSpPr>
          <p:cNvPr id="674" name="Google Shape;674;p18"/>
          <p:cNvSpPr/>
          <p:nvPr/>
        </p:nvSpPr>
        <p:spPr>
          <a:xfrm>
            <a:off x="516652" y="5973545"/>
            <a:ext cx="11158696" cy="657758"/>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“Divide and conquer” is a fundamental pillar of Computational Thinking. By solving the smaller problems,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we increase the chances of reaching the overall solution more quickly and effectively.</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675" name="Google Shape;675;p18"/>
          <p:cNvPicPr preferRelativeResize="0"/>
          <p:nvPr/>
        </p:nvPicPr>
        <p:blipFill rotWithShape="1">
          <a:blip r:embed="rId5">
            <a:alphaModFix/>
          </a:blip>
          <a:srcRect b="0" l="0" r="0" t="0"/>
          <a:stretch/>
        </p:blipFill>
        <p:spPr>
          <a:xfrm>
            <a:off x="11116340" y="5445700"/>
            <a:ext cx="1024379" cy="1024379"/>
          </a:xfrm>
          <a:prstGeom prst="rect">
            <a:avLst/>
          </a:prstGeom>
          <a:noFill/>
          <a:ln>
            <a:noFill/>
          </a:ln>
        </p:spPr>
      </p:pic>
      <p:sp>
        <p:nvSpPr>
          <p:cNvPr id="676" name="Google Shape;676;p18"/>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Decomposition</a:t>
            </a:r>
            <a:endParaRPr/>
          </a:p>
        </p:txBody>
      </p:sp>
      <p:sp>
        <p:nvSpPr>
          <p:cNvPr id="677" name="Google Shape;677;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cono&#10;&#10;Descripción generada automáticamente" id="678" name="Google Shape;678;p18"/>
          <p:cNvPicPr preferRelativeResize="0"/>
          <p:nvPr/>
        </p:nvPicPr>
        <p:blipFill rotWithShape="1">
          <a:blip r:embed="rId4">
            <a:alphaModFix/>
          </a:blip>
          <a:srcRect b="0" l="0" r="0" t="0"/>
          <a:stretch/>
        </p:blipFill>
        <p:spPr>
          <a:xfrm>
            <a:off x="960124" y="5199401"/>
            <a:ext cx="331200" cy="331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84" name="Shape 684"/>
        <p:cNvGrpSpPr/>
        <p:nvPr/>
      </p:nvGrpSpPr>
      <p:grpSpPr>
        <a:xfrm>
          <a:off x="0" y="0"/>
          <a:ext cx="0" cy="0"/>
          <a:chOff x="0" y="0"/>
          <a:chExt cx="0" cy="0"/>
        </a:xfrm>
      </p:grpSpPr>
      <p:sp>
        <p:nvSpPr>
          <p:cNvPr id="685" name="Google Shape;685;p77"/>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Decomposition</a:t>
            </a:r>
            <a:endParaRPr/>
          </a:p>
        </p:txBody>
      </p:sp>
      <p:sp>
        <p:nvSpPr>
          <p:cNvPr id="686" name="Google Shape;686;p77"/>
          <p:cNvSpPr/>
          <p:nvPr/>
        </p:nvSpPr>
        <p:spPr>
          <a:xfrm>
            <a:off x="4648200" y="4255981"/>
            <a:ext cx="6904074" cy="2259119"/>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7" name="Google Shape;687;p77"/>
          <p:cNvSpPr txBox="1"/>
          <p:nvPr/>
        </p:nvSpPr>
        <p:spPr>
          <a:xfrm>
            <a:off x="586502" y="1221800"/>
            <a:ext cx="11018997" cy="27084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When we decompose a problem, we simplify it to make it easier to solve, but also easier to teach, delegate and adapt. For adult learners especially, this technique helps shift focus from being overwhelmed to identifying a clear starting point.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What trainers should know:</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Decomposition builds learners’ confidence. Small wins matter, achieving smaller subtasks encourages progress and motivation.</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It’s a powerful way to model critical thinking out loud. Talk through how you would break down a problem.</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In group settings, decomposition is perfect for collaboration as each learner or group can tackle one part and later bring the full solution together.</a:t>
            </a:r>
            <a:endParaRPr b="0" i="1" sz="1600" u="none" cap="none" strike="noStrike">
              <a:solidFill>
                <a:srgbClr val="000000"/>
              </a:solidFill>
              <a:latin typeface="Arial"/>
              <a:ea typeface="Arial"/>
              <a:cs typeface="Arial"/>
              <a:sym typeface="Arial"/>
            </a:endParaRPr>
          </a:p>
        </p:txBody>
      </p:sp>
      <p:sp>
        <p:nvSpPr>
          <p:cNvPr id="688" name="Google Shape;688;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Interfaz de usuario gráfica, Aplicación, Calendario&#10;&#10;El contenido generado por IA puede ser incorrecto." id="689" name="Google Shape;689;p77"/>
          <p:cNvPicPr preferRelativeResize="0"/>
          <p:nvPr/>
        </p:nvPicPr>
        <p:blipFill rotWithShape="1">
          <a:blip r:embed="rId3">
            <a:alphaModFix/>
          </a:blip>
          <a:srcRect b="0" l="0" r="0" t="0"/>
          <a:stretch/>
        </p:blipFill>
        <p:spPr>
          <a:xfrm>
            <a:off x="1189089" y="4020492"/>
            <a:ext cx="2684411" cy="2684411"/>
          </a:xfrm>
          <a:prstGeom prst="rect">
            <a:avLst/>
          </a:prstGeom>
          <a:noFill/>
          <a:ln>
            <a:noFill/>
          </a:ln>
        </p:spPr>
      </p:pic>
      <p:sp>
        <p:nvSpPr>
          <p:cNvPr id="690" name="Google Shape;690;p77"/>
          <p:cNvSpPr txBox="1"/>
          <p:nvPr/>
        </p:nvSpPr>
        <p:spPr>
          <a:xfrm>
            <a:off x="4805769" y="4680059"/>
            <a:ext cx="6588937" cy="172354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Choose a daily task (For example, planning a birthday party). Ask learners to work in pairs or small groups and break it down into subtasks. Then ask:</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Which subtasks are dependent on others?</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Can some be done in parallel?</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Who would you assign each to?</a:t>
            </a:r>
            <a:endParaRPr b="0" i="0" sz="1400" u="none" cap="none" strike="noStrike">
              <a:solidFill>
                <a:srgbClr val="000000"/>
              </a:solidFill>
              <a:latin typeface="Arial"/>
              <a:ea typeface="Arial"/>
              <a:cs typeface="Arial"/>
              <a:sym typeface="Arial"/>
            </a:endParaRPr>
          </a:p>
        </p:txBody>
      </p:sp>
      <p:sp>
        <p:nvSpPr>
          <p:cNvPr id="691" name="Google Shape;691;p77"/>
          <p:cNvSpPr txBox="1"/>
          <p:nvPr/>
        </p:nvSpPr>
        <p:spPr>
          <a:xfrm>
            <a:off x="4805769" y="4311443"/>
            <a:ext cx="6588937"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Trainer activity idea </a:t>
            </a:r>
            <a:endParaRPr b="1" i="0" sz="16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97" name="Shape 697"/>
        <p:cNvGrpSpPr/>
        <p:nvPr/>
      </p:nvGrpSpPr>
      <p:grpSpPr>
        <a:xfrm>
          <a:off x="0" y="0"/>
          <a:ext cx="0" cy="0"/>
          <a:chOff x="0" y="0"/>
          <a:chExt cx="0" cy="0"/>
        </a:xfrm>
      </p:grpSpPr>
      <p:sp>
        <p:nvSpPr>
          <p:cNvPr id="698" name="Google Shape;698;p78"/>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Decomposition</a:t>
            </a:r>
            <a:endParaRPr/>
          </a:p>
        </p:txBody>
      </p:sp>
      <p:sp>
        <p:nvSpPr>
          <p:cNvPr id="699" name="Google Shape;699;p78"/>
          <p:cNvSpPr/>
          <p:nvPr/>
        </p:nvSpPr>
        <p:spPr>
          <a:xfrm>
            <a:off x="613114" y="5829300"/>
            <a:ext cx="10965772" cy="685800"/>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Use decomposition to design your own sessions. Break your lesson into intro, hands-on, group work and reflection.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 Model the technique while teaching it.</a:t>
            </a:r>
            <a:endParaRPr b="0" i="0" sz="1600" u="none" cap="none" strike="noStrike">
              <a:solidFill>
                <a:schemeClr val="lt1"/>
              </a:solidFill>
              <a:latin typeface="Arial"/>
              <a:ea typeface="Arial"/>
              <a:cs typeface="Arial"/>
              <a:sym typeface="Arial"/>
            </a:endParaRPr>
          </a:p>
        </p:txBody>
      </p:sp>
      <p:sp>
        <p:nvSpPr>
          <p:cNvPr id="700" name="Google Shape;700;p78"/>
          <p:cNvSpPr txBox="1"/>
          <p:nvPr/>
        </p:nvSpPr>
        <p:spPr>
          <a:xfrm>
            <a:off x="586502" y="1221800"/>
            <a:ext cx="11018997" cy="450892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Example in real life: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Planning a holiday trip becomes less stressful when split into parts: choosing a destination, setting a budget, booking transport, finding accommodation, creating an itinerary.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Example in business: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Imagine organizing a company training event. Decompose into: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These tasks can be handled by different team members and planned across a timeline.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What trainers can do:</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Highlight real-world value: Learners often engage better when they can see how a skill transfers to their personal or professional lives.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Encourage learners to reflect: </a:t>
            </a:r>
            <a:r>
              <a:rPr b="0" i="1" lang="en-US" sz="1600" u="none" cap="none" strike="noStrike">
                <a:solidFill>
                  <a:srgbClr val="000000"/>
                </a:solidFill>
                <a:latin typeface="Arial"/>
                <a:ea typeface="Arial"/>
                <a:cs typeface="Arial"/>
                <a:sym typeface="Arial"/>
              </a:rPr>
              <a:t>“What complex task did you face recently? How could you have broken it down?”</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Visualize decomposition using mind maps, post-its or digital whiteboards.</a:t>
            </a:r>
            <a:endParaRPr b="0" i="0" sz="1400" u="none" cap="none" strike="noStrike">
              <a:solidFill>
                <a:srgbClr val="000000"/>
              </a:solidFill>
              <a:latin typeface="Arial"/>
              <a:ea typeface="Arial"/>
              <a:cs typeface="Arial"/>
              <a:sym typeface="Arial"/>
            </a:endParaRPr>
          </a:p>
        </p:txBody>
      </p:sp>
      <p:sp>
        <p:nvSpPr>
          <p:cNvPr id="701" name="Google Shape;701;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sp>
        <p:nvSpPr>
          <p:cNvPr id="702" name="Google Shape;702;p78"/>
          <p:cNvSpPr txBox="1"/>
          <p:nvPr/>
        </p:nvSpPr>
        <p:spPr>
          <a:xfrm>
            <a:off x="867114" y="2907723"/>
            <a:ext cx="3273086" cy="58477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600"/>
              <a:buFont typeface="Noto Sans Symbols"/>
              <a:buChar char="✔"/>
            </a:pPr>
            <a:r>
              <a:rPr b="0" i="0" lang="en-US" sz="1600" u="none" cap="none" strike="noStrike">
                <a:solidFill>
                  <a:schemeClr val="dk1"/>
                </a:solidFill>
                <a:latin typeface="Arial"/>
                <a:ea typeface="Arial"/>
                <a:cs typeface="Arial"/>
                <a:sym typeface="Arial"/>
              </a:rPr>
              <a:t>Booking the venue</a:t>
            </a:r>
            <a:endParaRPr b="0" i="0" sz="16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Noto Sans Symbols"/>
              <a:buChar char="✔"/>
            </a:pPr>
            <a:r>
              <a:rPr b="0" i="0" lang="en-US" sz="1600" u="none" cap="none" strike="noStrike">
                <a:solidFill>
                  <a:schemeClr val="dk1"/>
                </a:solidFill>
                <a:latin typeface="Arial"/>
                <a:ea typeface="Arial"/>
                <a:cs typeface="Arial"/>
                <a:sym typeface="Arial"/>
              </a:rPr>
              <a:t>Preparing learning materials</a:t>
            </a:r>
            <a:endParaRPr b="0" i="0" sz="1600" u="none" cap="none" strike="noStrike">
              <a:solidFill>
                <a:schemeClr val="dk1"/>
              </a:solidFill>
              <a:latin typeface="Arial"/>
              <a:ea typeface="Arial"/>
              <a:cs typeface="Arial"/>
              <a:sym typeface="Arial"/>
            </a:endParaRPr>
          </a:p>
        </p:txBody>
      </p:sp>
      <p:sp>
        <p:nvSpPr>
          <p:cNvPr id="703" name="Google Shape;703;p78"/>
          <p:cNvSpPr txBox="1"/>
          <p:nvPr/>
        </p:nvSpPr>
        <p:spPr>
          <a:xfrm>
            <a:off x="4958907" y="2907723"/>
            <a:ext cx="2336800" cy="58477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Sending invites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Arranging catering</a:t>
            </a:r>
            <a:endParaRPr b="0" i="0" sz="1400" u="none" cap="none" strike="noStrike">
              <a:solidFill>
                <a:srgbClr val="000000"/>
              </a:solidFill>
              <a:latin typeface="Arial"/>
              <a:ea typeface="Arial"/>
              <a:cs typeface="Arial"/>
              <a:sym typeface="Arial"/>
            </a:endParaRPr>
          </a:p>
        </p:txBody>
      </p:sp>
      <p:sp>
        <p:nvSpPr>
          <p:cNvPr id="704" name="Google Shape;704;p78"/>
          <p:cNvSpPr txBox="1"/>
          <p:nvPr/>
        </p:nvSpPr>
        <p:spPr>
          <a:xfrm>
            <a:off x="8114414" y="2907723"/>
            <a:ext cx="3001926" cy="33855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Collecting feedback</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05" name="Google Shape;705;p78"/>
          <p:cNvPicPr preferRelativeResize="0"/>
          <p:nvPr/>
        </p:nvPicPr>
        <p:blipFill rotWithShape="1">
          <a:blip r:embed="rId3">
            <a:alphaModFix/>
          </a:blip>
          <a:srcRect b="0" l="0" r="0" t="0"/>
          <a:stretch/>
        </p:blipFill>
        <p:spPr>
          <a:xfrm>
            <a:off x="11116340" y="5445700"/>
            <a:ext cx="1024379" cy="102437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Interactive IQ Test May Better Predict Real-World Achievement | Scientific  American" id="713" name="Google Shape;713;p21"/>
          <p:cNvPicPr preferRelativeResize="0"/>
          <p:nvPr/>
        </p:nvPicPr>
        <p:blipFill rotWithShape="1">
          <a:blip r:embed="rId3">
            <a:alphaModFix/>
          </a:blip>
          <a:srcRect b="0" l="0" r="0" t="0"/>
          <a:stretch/>
        </p:blipFill>
        <p:spPr>
          <a:xfrm>
            <a:off x="1427342" y="1305555"/>
            <a:ext cx="4246890" cy="4246890"/>
          </a:xfrm>
          <a:prstGeom prst="rect">
            <a:avLst/>
          </a:prstGeom>
          <a:noFill/>
          <a:ln>
            <a:noFill/>
          </a:ln>
        </p:spPr>
      </p:pic>
      <p:sp>
        <p:nvSpPr>
          <p:cNvPr id="714" name="Google Shape;714;p21"/>
          <p:cNvSpPr txBox="1"/>
          <p:nvPr/>
        </p:nvSpPr>
        <p:spPr>
          <a:xfrm>
            <a:off x="2619281" y="5743773"/>
            <a:ext cx="186301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Patterns and shapes</a:t>
            </a:r>
            <a:endParaRPr b="1" i="1" sz="1400" u="none" cap="none" strike="noStrike">
              <a:solidFill>
                <a:srgbClr val="000000"/>
              </a:solidFill>
              <a:latin typeface="Arial"/>
              <a:ea typeface="Arial"/>
              <a:cs typeface="Arial"/>
              <a:sym typeface="Arial"/>
            </a:endParaRPr>
          </a:p>
        </p:txBody>
      </p:sp>
      <p:sp>
        <p:nvSpPr>
          <p:cNvPr id="715" name="Google Shape;715;p21"/>
          <p:cNvSpPr txBox="1"/>
          <p:nvPr>
            <p:ph type="title"/>
          </p:nvPr>
        </p:nvSpPr>
        <p:spPr>
          <a:xfrm>
            <a:off x="7752428" y="2423319"/>
            <a:ext cx="3477547" cy="201136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25000"/>
              </a:lnSpc>
              <a:spcBef>
                <a:spcPts val="0"/>
              </a:spcBef>
              <a:spcAft>
                <a:spcPts val="0"/>
              </a:spcAft>
              <a:buClr>
                <a:srgbClr val="243131"/>
              </a:buClr>
              <a:buSzPct val="50000"/>
              <a:buNone/>
            </a:pPr>
            <a:r>
              <a:rPr b="1" lang="en-US" sz="2800">
                <a:latin typeface="Arial"/>
                <a:ea typeface="Arial"/>
                <a:cs typeface="Arial"/>
                <a:sym typeface="Arial"/>
              </a:rPr>
              <a:t>Core components:</a:t>
            </a:r>
            <a:br>
              <a:rPr b="1" lang="en-US" sz="2800">
                <a:latin typeface="Arial"/>
                <a:ea typeface="Arial"/>
                <a:cs typeface="Arial"/>
                <a:sym typeface="Arial"/>
              </a:rPr>
            </a:br>
            <a:br>
              <a:rPr b="1" lang="en-US" sz="2800">
                <a:latin typeface="Arial"/>
                <a:ea typeface="Arial"/>
                <a:cs typeface="Arial"/>
                <a:sym typeface="Arial"/>
              </a:rPr>
            </a:br>
            <a:r>
              <a:rPr b="1" lang="en-US" sz="3600">
                <a:latin typeface="Arial"/>
                <a:ea typeface="Arial"/>
                <a:cs typeface="Arial"/>
                <a:sym typeface="Arial"/>
              </a:rPr>
              <a:t> </a:t>
            </a:r>
            <a:r>
              <a:rPr b="1" lang="en-US" sz="4000">
                <a:latin typeface="Arial"/>
                <a:ea typeface="Arial"/>
                <a:cs typeface="Arial"/>
                <a:sym typeface="Arial"/>
              </a:rPr>
              <a:t>Pattern Recognition</a:t>
            </a:r>
            <a:endParaRPr>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21" name="Shape 721"/>
        <p:cNvGrpSpPr/>
        <p:nvPr/>
      </p:nvGrpSpPr>
      <p:grpSpPr>
        <a:xfrm>
          <a:off x="0" y="0"/>
          <a:ext cx="0" cy="0"/>
          <a:chOff x="0" y="0"/>
          <a:chExt cx="0" cy="0"/>
        </a:xfrm>
      </p:grpSpPr>
      <p:sp>
        <p:nvSpPr>
          <p:cNvPr id="722" name="Google Shape;722;p79"/>
          <p:cNvSpPr txBox="1"/>
          <p:nvPr>
            <p:ph type="title"/>
          </p:nvPr>
        </p:nvSpPr>
        <p:spPr>
          <a:xfrm>
            <a:off x="3293364" y="150497"/>
            <a:ext cx="5605272"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Pattern Recognition</a:t>
            </a:r>
            <a:endParaRPr b="1" sz="2800">
              <a:latin typeface="Arial"/>
              <a:ea typeface="Arial"/>
              <a:cs typeface="Arial"/>
              <a:sym typeface="Arial"/>
            </a:endParaRPr>
          </a:p>
        </p:txBody>
      </p:sp>
      <p:sp>
        <p:nvSpPr>
          <p:cNvPr id="723" name="Google Shape;723;p79"/>
          <p:cNvSpPr txBox="1"/>
          <p:nvPr/>
        </p:nvSpPr>
        <p:spPr>
          <a:xfrm>
            <a:off x="487203" y="1221800"/>
            <a:ext cx="7576974" cy="378565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When we try to solve a problem, we aim to find the most effective and productive approach. This is where identifying patterns becomes valuable. Once we’ve broken down the initial problem, we may notice that certain parts repeat or resemble each other, these are what we call patterns. Sometimes, the situation may even remind us of a previous problem we’ve already solved. If we can detect these similarities, it becomes much easier to tackle the smaller parts of the problem.</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Pattern recognition is the process of identifying trends, similarities, or recurring themes within problems. This makes it possible to simplify the solution process and reuse strategies. It also helps us anticipate outcomes and build efficient plans, making it a core part of Computational Thinking.</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In this image, we can observe different shapes that repeat a visual sequence. By analyzing how each figure changes slightly from one to the next, we start to notice patterns. For example, the rotation or placement of the black sections. </a:t>
            </a:r>
            <a:endParaRPr b="0" i="0" sz="1400" u="none" cap="none" strike="noStrike">
              <a:solidFill>
                <a:srgbClr val="000000"/>
              </a:solidFill>
              <a:latin typeface="Arial"/>
              <a:ea typeface="Arial"/>
              <a:cs typeface="Arial"/>
              <a:sym typeface="Arial"/>
            </a:endParaRPr>
          </a:p>
        </p:txBody>
      </p:sp>
      <p:sp>
        <p:nvSpPr>
          <p:cNvPr id="724" name="Google Shape;724;p79"/>
          <p:cNvSpPr/>
          <p:nvPr/>
        </p:nvSpPr>
        <p:spPr>
          <a:xfrm>
            <a:off x="487203" y="5245733"/>
            <a:ext cx="11158696" cy="97170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Recognizing these visual patterns helps illustrate how our brain detects similarities, which is a key skill when solving problems using Computational Thinking.</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25" name="Google Shape;725;p79"/>
          <p:cNvPicPr preferRelativeResize="0"/>
          <p:nvPr/>
        </p:nvPicPr>
        <p:blipFill rotWithShape="1">
          <a:blip r:embed="rId3">
            <a:alphaModFix/>
          </a:blip>
          <a:srcRect b="0" l="0" r="0" t="0"/>
          <a:stretch/>
        </p:blipFill>
        <p:spPr>
          <a:xfrm>
            <a:off x="11086891" y="5031839"/>
            <a:ext cx="1024379" cy="1024379"/>
          </a:xfrm>
          <a:prstGeom prst="rect">
            <a:avLst/>
          </a:prstGeom>
          <a:noFill/>
          <a:ln>
            <a:noFill/>
          </a:ln>
        </p:spPr>
      </p:pic>
      <p:sp>
        <p:nvSpPr>
          <p:cNvPr id="726" name="Google Shape;726;p7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nteractive IQ Test May Better Predict Real-World Achievement | Scientific  American" id="727" name="Google Shape;727;p79"/>
          <p:cNvPicPr preferRelativeResize="0"/>
          <p:nvPr/>
        </p:nvPicPr>
        <p:blipFill rotWithShape="1">
          <a:blip r:embed="rId4">
            <a:alphaModFix/>
          </a:blip>
          <a:srcRect b="0" l="0" r="0" t="0"/>
          <a:stretch/>
        </p:blipFill>
        <p:spPr>
          <a:xfrm>
            <a:off x="8362745" y="1369862"/>
            <a:ext cx="3495880" cy="342089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33" name="Shape 733"/>
        <p:cNvGrpSpPr/>
        <p:nvPr/>
      </p:nvGrpSpPr>
      <p:grpSpPr>
        <a:xfrm>
          <a:off x="0" y="0"/>
          <a:ext cx="0" cy="0"/>
          <a:chOff x="0" y="0"/>
          <a:chExt cx="0" cy="0"/>
        </a:xfrm>
      </p:grpSpPr>
      <p:sp>
        <p:nvSpPr>
          <p:cNvPr id="734" name="Google Shape;734;p80"/>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Pattern Recognition</a:t>
            </a:r>
            <a:endParaRPr/>
          </a:p>
        </p:txBody>
      </p:sp>
      <p:sp>
        <p:nvSpPr>
          <p:cNvPr id="735" name="Google Shape;735;p80"/>
          <p:cNvSpPr/>
          <p:nvPr/>
        </p:nvSpPr>
        <p:spPr>
          <a:xfrm>
            <a:off x="4829175" y="4255981"/>
            <a:ext cx="6600826" cy="2393848"/>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36" name="Google Shape;736;p80"/>
          <p:cNvSpPr txBox="1"/>
          <p:nvPr/>
        </p:nvSpPr>
        <p:spPr>
          <a:xfrm>
            <a:off x="586502" y="1221800"/>
            <a:ext cx="11018997" cy="295465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When we recognize a pattern, we reduce complexity by reusing what we already know. For adult learners, this is especially powerful as it builds on their experience. Instead of starting from scratch, learners start to say that they’ve seen this before. This ability is essential in everyday decisions and problem-solving.</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What trainers should know:</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Pattern recognition boosts problem-solving capabilities. Learners don’t have to reinvent the wheel as they can spot what has worked before.</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It’s a great opportunity to connect new knowledge to prior experience. You can ask learners to share situations where they recognized patterns before.</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600"/>
              </a:spcBef>
              <a:spcAft>
                <a:spcPts val="0"/>
              </a:spcAft>
              <a:buClr>
                <a:srgbClr val="000000"/>
              </a:buClr>
              <a:buSzPts val="1600"/>
              <a:buFont typeface="Noto Sans Symbols"/>
              <a:buNone/>
            </a:pPr>
            <a:r>
              <a:t/>
            </a:r>
            <a:endParaRPr b="0" i="1" sz="1600" u="none" cap="none" strike="noStrike">
              <a:solidFill>
                <a:srgbClr val="000000"/>
              </a:solidFill>
              <a:latin typeface="Arial"/>
              <a:ea typeface="Arial"/>
              <a:cs typeface="Arial"/>
              <a:sym typeface="Arial"/>
            </a:endParaRPr>
          </a:p>
        </p:txBody>
      </p:sp>
      <p:sp>
        <p:nvSpPr>
          <p:cNvPr id="737" name="Google Shape;737;p8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738" name="Google Shape;738;p80"/>
          <p:cNvSpPr txBox="1"/>
          <p:nvPr/>
        </p:nvSpPr>
        <p:spPr>
          <a:xfrm>
            <a:off x="5064587" y="4680059"/>
            <a:ext cx="6130002"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Choose a real-life task like going grocery shopping. Ask learners to think about how they usually do it and identify any repeating steps or habits. Then ask:</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Do you always check your kitchen first?</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Do you buy similar things every week?</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Can you think of a time when noticing a pattern helped you avoid a problem?</a:t>
            </a:r>
            <a:endParaRPr b="0" i="0" sz="1400" u="none" cap="none" strike="noStrike">
              <a:solidFill>
                <a:srgbClr val="000000"/>
              </a:solidFill>
              <a:latin typeface="Arial"/>
              <a:ea typeface="Arial"/>
              <a:cs typeface="Arial"/>
              <a:sym typeface="Arial"/>
            </a:endParaRPr>
          </a:p>
        </p:txBody>
      </p:sp>
      <p:sp>
        <p:nvSpPr>
          <p:cNvPr id="739" name="Google Shape;739;p80"/>
          <p:cNvSpPr txBox="1"/>
          <p:nvPr/>
        </p:nvSpPr>
        <p:spPr>
          <a:xfrm>
            <a:off x="5064587" y="4311443"/>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Trainer activity idea </a:t>
            </a:r>
            <a:endParaRPr b="1" i="0" sz="1600" u="none" cap="none" strike="noStrike">
              <a:solidFill>
                <a:srgbClr val="000000"/>
              </a:solidFill>
              <a:latin typeface="Arial"/>
              <a:ea typeface="Arial"/>
              <a:cs typeface="Arial"/>
              <a:sym typeface="Arial"/>
            </a:endParaRPr>
          </a:p>
        </p:txBody>
      </p:sp>
      <p:pic>
        <p:nvPicPr>
          <p:cNvPr descr="Dibujo de mujer con la boca abierta&#10;&#10;El contenido generado por IA puede ser incorrecto." id="740" name="Google Shape;740;p80"/>
          <p:cNvPicPr preferRelativeResize="0"/>
          <p:nvPr/>
        </p:nvPicPr>
        <p:blipFill rotWithShape="1">
          <a:blip r:embed="rId3">
            <a:alphaModFix/>
          </a:blip>
          <a:srcRect b="0" l="0" r="0" t="0"/>
          <a:stretch/>
        </p:blipFill>
        <p:spPr>
          <a:xfrm>
            <a:off x="1333288" y="4054034"/>
            <a:ext cx="2595795" cy="259579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46" name="Shape 746"/>
        <p:cNvGrpSpPr/>
        <p:nvPr/>
      </p:nvGrpSpPr>
      <p:grpSpPr>
        <a:xfrm>
          <a:off x="0" y="0"/>
          <a:ext cx="0" cy="0"/>
          <a:chOff x="0" y="0"/>
          <a:chExt cx="0" cy="0"/>
        </a:xfrm>
      </p:grpSpPr>
      <p:sp>
        <p:nvSpPr>
          <p:cNvPr id="747" name="Google Shape;747;p81"/>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Pattern Recognition</a:t>
            </a:r>
            <a:endParaRPr/>
          </a:p>
        </p:txBody>
      </p:sp>
      <p:sp>
        <p:nvSpPr>
          <p:cNvPr id="748" name="Google Shape;748;p81"/>
          <p:cNvSpPr/>
          <p:nvPr/>
        </p:nvSpPr>
        <p:spPr>
          <a:xfrm>
            <a:off x="613114" y="4713663"/>
            <a:ext cx="10965772" cy="1088891"/>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Spotting patterns help learners solve problems faster. Encourage them to notice repeated routines and show</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 them how using those patterns makes work easier and more efficient.</a:t>
            </a:r>
            <a:endParaRPr b="0" i="0" sz="1600" u="none" cap="none" strike="noStrike">
              <a:solidFill>
                <a:srgbClr val="FFFFFF"/>
              </a:solidFill>
              <a:latin typeface="Arial"/>
              <a:ea typeface="Arial"/>
              <a:cs typeface="Arial"/>
              <a:sym typeface="Arial"/>
            </a:endParaRPr>
          </a:p>
        </p:txBody>
      </p:sp>
      <p:sp>
        <p:nvSpPr>
          <p:cNvPr id="749" name="Google Shape;749;p81"/>
          <p:cNvSpPr txBox="1"/>
          <p:nvPr/>
        </p:nvSpPr>
        <p:spPr>
          <a:xfrm>
            <a:off x="586502" y="1221800"/>
            <a:ext cx="11018997" cy="30315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Example in real life: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Detecting patterns in your daily commute, like when traffic tends to be heavier, helps you adjust departure times.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Example in data science: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Analyzing customer purchase behavior to identify common purchasing patterns, which can inform future marketing campaigns.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What trainers can do:</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Use familiar examples from learners’ lives, like cleaning routines, shopping habits or cooking steps, to spark recognition.</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Ask learners to spot repeated steps and compare them: </a:t>
            </a:r>
            <a:r>
              <a:rPr b="0" i="1" lang="en-US" sz="1600" u="none" cap="none" strike="noStrike">
                <a:solidFill>
                  <a:srgbClr val="000000"/>
                </a:solidFill>
                <a:latin typeface="Arial"/>
                <a:ea typeface="Arial"/>
                <a:cs typeface="Arial"/>
                <a:sym typeface="Arial"/>
              </a:rPr>
              <a:t>“What do you always do first?” “What repeats every time?”</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Emphasize that finding and reusing patterns saves time and energy.</a:t>
            </a:r>
            <a:endParaRPr b="0" i="0" sz="1400" u="none" cap="none" strike="noStrike">
              <a:solidFill>
                <a:srgbClr val="000000"/>
              </a:solidFill>
              <a:latin typeface="Arial"/>
              <a:ea typeface="Arial"/>
              <a:cs typeface="Arial"/>
              <a:sym typeface="Arial"/>
            </a:endParaRPr>
          </a:p>
        </p:txBody>
      </p:sp>
      <p:sp>
        <p:nvSpPr>
          <p:cNvPr id="750" name="Google Shape;750;p8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51" name="Google Shape;751;p81"/>
          <p:cNvPicPr preferRelativeResize="0"/>
          <p:nvPr/>
        </p:nvPicPr>
        <p:blipFill rotWithShape="1">
          <a:blip r:embed="rId3">
            <a:alphaModFix/>
          </a:blip>
          <a:srcRect b="0" l="0" r="0" t="0"/>
          <a:stretch/>
        </p:blipFill>
        <p:spPr>
          <a:xfrm>
            <a:off x="11040084" y="4201473"/>
            <a:ext cx="1024379" cy="102437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2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en-US" sz="2400">
                <a:latin typeface="Arial"/>
                <a:ea typeface="Arial"/>
                <a:cs typeface="Arial"/>
                <a:sym typeface="Arial"/>
              </a:rPr>
              <a:t>Core components</a:t>
            </a:r>
            <a:r>
              <a:rPr b="1" lang="en-US" sz="3200">
                <a:latin typeface="Arial"/>
                <a:ea typeface="Arial"/>
                <a:cs typeface="Arial"/>
                <a:sym typeface="Arial"/>
              </a:rPr>
              <a:t>: Abstraction</a:t>
            </a:r>
            <a:endParaRPr>
              <a:latin typeface="Arial"/>
              <a:ea typeface="Arial"/>
              <a:cs typeface="Arial"/>
              <a:sym typeface="Arial"/>
            </a:endParaRPr>
          </a:p>
        </p:txBody>
      </p:sp>
      <p:sp>
        <p:nvSpPr>
          <p:cNvPr id="759" name="Google Shape;759;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pic>
        <p:nvPicPr>
          <p:cNvPr descr="Warsaw metro map" id="760" name="Google Shape;760;p25"/>
          <p:cNvPicPr preferRelativeResize="0"/>
          <p:nvPr/>
        </p:nvPicPr>
        <p:blipFill rotWithShape="1">
          <a:blip r:embed="rId3">
            <a:alphaModFix/>
          </a:blip>
          <a:srcRect b="0" l="0" r="0" t="0"/>
          <a:stretch/>
        </p:blipFill>
        <p:spPr>
          <a:xfrm>
            <a:off x="1525463" y="2289287"/>
            <a:ext cx="3262012" cy="3762855"/>
          </a:xfrm>
          <a:prstGeom prst="rect">
            <a:avLst/>
          </a:prstGeom>
          <a:noFill/>
          <a:ln>
            <a:noFill/>
          </a:ln>
        </p:spPr>
      </p:pic>
      <p:pic>
        <p:nvPicPr>
          <p:cNvPr descr="WARSAW Metro Map | Art Print" id="761" name="Google Shape;761;p25"/>
          <p:cNvPicPr preferRelativeResize="0"/>
          <p:nvPr/>
        </p:nvPicPr>
        <p:blipFill rotWithShape="1">
          <a:blip r:embed="rId4">
            <a:alphaModFix/>
          </a:blip>
          <a:srcRect b="19711" l="16020" r="16620" t="20816"/>
          <a:stretch/>
        </p:blipFill>
        <p:spPr>
          <a:xfrm>
            <a:off x="7202991" y="2289287"/>
            <a:ext cx="3196218" cy="3762854"/>
          </a:xfrm>
          <a:prstGeom prst="rect">
            <a:avLst/>
          </a:prstGeom>
          <a:noFill/>
          <a:ln>
            <a:noFill/>
          </a:ln>
        </p:spPr>
      </p:pic>
      <p:pic>
        <p:nvPicPr>
          <p:cNvPr id="762" name="Google Shape;762;p25"/>
          <p:cNvPicPr preferRelativeResize="0"/>
          <p:nvPr/>
        </p:nvPicPr>
        <p:blipFill rotWithShape="1">
          <a:blip r:embed="rId5">
            <a:alphaModFix/>
          </a:blip>
          <a:srcRect b="0" l="0" r="0" t="0"/>
          <a:stretch/>
        </p:blipFill>
        <p:spPr>
          <a:xfrm>
            <a:off x="5098202" y="3429000"/>
            <a:ext cx="1794062" cy="1405353"/>
          </a:xfrm>
          <a:prstGeom prst="rect">
            <a:avLst/>
          </a:prstGeom>
          <a:noFill/>
          <a:ln>
            <a:noFill/>
          </a:ln>
        </p:spPr>
      </p:pic>
      <p:sp>
        <p:nvSpPr>
          <p:cNvPr id="763" name="Google Shape;763;p25"/>
          <p:cNvSpPr txBox="1"/>
          <p:nvPr/>
        </p:nvSpPr>
        <p:spPr>
          <a:xfrm>
            <a:off x="1898377" y="6230598"/>
            <a:ext cx="839524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Abstracting the detailed view of Warsaw’s metro to create a much simpler and easier to read schema</a:t>
            </a:r>
            <a:endParaRPr b="1" i="1"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69" name="Shape 769"/>
        <p:cNvGrpSpPr/>
        <p:nvPr/>
      </p:nvGrpSpPr>
      <p:grpSpPr>
        <a:xfrm>
          <a:off x="0" y="0"/>
          <a:ext cx="0" cy="0"/>
          <a:chOff x="0" y="0"/>
          <a:chExt cx="0" cy="0"/>
        </a:xfrm>
      </p:grpSpPr>
      <p:sp>
        <p:nvSpPr>
          <p:cNvPr id="770" name="Google Shape;770;p82"/>
          <p:cNvSpPr txBox="1"/>
          <p:nvPr>
            <p:ph type="title"/>
          </p:nvPr>
        </p:nvSpPr>
        <p:spPr>
          <a:xfrm>
            <a:off x="3293364" y="150497"/>
            <a:ext cx="5605272"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Abstraction</a:t>
            </a:r>
            <a:endParaRPr b="1" sz="2800">
              <a:latin typeface="Arial"/>
              <a:ea typeface="Arial"/>
              <a:cs typeface="Arial"/>
              <a:sym typeface="Arial"/>
            </a:endParaRPr>
          </a:p>
        </p:txBody>
      </p:sp>
      <p:sp>
        <p:nvSpPr>
          <p:cNvPr id="771" name="Google Shape;771;p82"/>
          <p:cNvSpPr txBox="1"/>
          <p:nvPr/>
        </p:nvSpPr>
        <p:spPr>
          <a:xfrm>
            <a:off x="487203" y="1221800"/>
            <a:ext cx="7576974" cy="427809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When solving problems, we often need to ignore irrelevant details and focus only on what truly matters. This is where abstraction comes into play.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Abstraction is the process of simplifying a complex problem by focusing on its key features and ignoring unnecessary details. It helps make tasks easier to understand and manage. It means identifying what different elements have in common and setting aside the specifics that vary. This allows us to create general solutions that can be reused across multiple similar problems.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For example, when solving a puzzle, we might start by grouping pieces by color or edge shape, ignoring other features. This abstraction makes it easier to begin solving the problem. Later, we can look at more specific details to complete the picture.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This simplified metro map image on the right is an abstracted version of the original. It removes unnecessary details like street names or geographic accuracy and keeps only the essential elements, which are stations and connections, making it easier to understand how to get from one place to another.</a:t>
            </a:r>
            <a:endParaRPr b="0" i="0" sz="1400" u="none" cap="none" strike="noStrike">
              <a:solidFill>
                <a:srgbClr val="000000"/>
              </a:solidFill>
              <a:latin typeface="Arial"/>
              <a:ea typeface="Arial"/>
              <a:cs typeface="Arial"/>
              <a:sym typeface="Arial"/>
            </a:endParaRPr>
          </a:p>
        </p:txBody>
      </p:sp>
      <p:sp>
        <p:nvSpPr>
          <p:cNvPr id="772" name="Google Shape;772;p8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WARSAW Metro Map | Art Print" id="773" name="Google Shape;773;p82"/>
          <p:cNvPicPr preferRelativeResize="0"/>
          <p:nvPr/>
        </p:nvPicPr>
        <p:blipFill rotWithShape="1">
          <a:blip r:embed="rId3">
            <a:alphaModFix/>
          </a:blip>
          <a:srcRect b="19711" l="16020" r="16620" t="20816"/>
          <a:stretch/>
        </p:blipFill>
        <p:spPr>
          <a:xfrm>
            <a:off x="8508579" y="1059994"/>
            <a:ext cx="3196218" cy="3762854"/>
          </a:xfrm>
          <a:prstGeom prst="rect">
            <a:avLst/>
          </a:prstGeom>
          <a:noFill/>
          <a:ln>
            <a:noFill/>
          </a:ln>
        </p:spPr>
      </p:pic>
      <p:sp>
        <p:nvSpPr>
          <p:cNvPr id="774" name="Google Shape;774;p82"/>
          <p:cNvSpPr/>
          <p:nvPr/>
        </p:nvSpPr>
        <p:spPr>
          <a:xfrm>
            <a:off x="516652" y="5798006"/>
            <a:ext cx="11158696" cy="833297"/>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Abstraction means focusing on what matters most. Like a simplified metro map, it helps learners navigate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problems by highlighting the essentials and ignoring distractions.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75" name="Google Shape;775;p82"/>
          <p:cNvPicPr preferRelativeResize="0"/>
          <p:nvPr/>
        </p:nvPicPr>
        <p:blipFill rotWithShape="1">
          <a:blip r:embed="rId4">
            <a:alphaModFix/>
          </a:blip>
          <a:srcRect b="0" l="0" r="0" t="0"/>
          <a:stretch/>
        </p:blipFill>
        <p:spPr>
          <a:xfrm>
            <a:off x="11116340" y="5241799"/>
            <a:ext cx="1024379" cy="102437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1" name="Shape 781"/>
        <p:cNvGrpSpPr/>
        <p:nvPr/>
      </p:nvGrpSpPr>
      <p:grpSpPr>
        <a:xfrm>
          <a:off x="0" y="0"/>
          <a:ext cx="0" cy="0"/>
          <a:chOff x="0" y="0"/>
          <a:chExt cx="0" cy="0"/>
        </a:xfrm>
      </p:grpSpPr>
      <p:sp>
        <p:nvSpPr>
          <p:cNvPr id="782" name="Google Shape;782;p83"/>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Abstraction</a:t>
            </a:r>
            <a:endParaRPr/>
          </a:p>
        </p:txBody>
      </p:sp>
      <p:sp>
        <p:nvSpPr>
          <p:cNvPr id="783" name="Google Shape;783;p83"/>
          <p:cNvSpPr/>
          <p:nvPr/>
        </p:nvSpPr>
        <p:spPr>
          <a:xfrm>
            <a:off x="4829175" y="4255981"/>
            <a:ext cx="6600826" cy="2393848"/>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784" name="Google Shape;784;p83"/>
          <p:cNvSpPr txBox="1"/>
          <p:nvPr/>
        </p:nvSpPr>
        <p:spPr>
          <a:xfrm>
            <a:off x="586502" y="1221800"/>
            <a:ext cx="11018997" cy="295465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When we teach abstraction, we're helping students focus on what really matters. This skill is valuable for adults as it helps reduce overwhelm and improves decision-making. Eliminating distractions and identifying key elements makes it easier to understand problems and find practical solutions.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What trainers should know:</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Abstraction helps learners focus on what’s essential and ignore distractions. This is especially helpful for adults who may get overwhelmed by too much information.</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Teaching abstraction encourages learners to simplify problems and build solutions step by step, without needing to know every single detail from the start.</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It's useful for developing problem-solving strategies that apply to multiple situations, saving time and effort.</a:t>
            </a:r>
            <a:endParaRPr b="0" i="1" sz="1600" u="none" cap="none" strike="noStrike">
              <a:solidFill>
                <a:srgbClr val="000000"/>
              </a:solidFill>
              <a:latin typeface="Arial"/>
              <a:ea typeface="Arial"/>
              <a:cs typeface="Arial"/>
              <a:sym typeface="Arial"/>
            </a:endParaRPr>
          </a:p>
        </p:txBody>
      </p:sp>
      <p:sp>
        <p:nvSpPr>
          <p:cNvPr id="785" name="Google Shape;785;p8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786" name="Google Shape;786;p83"/>
          <p:cNvSpPr txBox="1"/>
          <p:nvPr/>
        </p:nvSpPr>
        <p:spPr>
          <a:xfrm>
            <a:off x="4946881" y="4651031"/>
            <a:ext cx="6365414"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Use the daily routine of getting ready to leave the house for work or school. Walk learners through each step, then guide them to identify what truly matters. Ask:</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What are the essential steps you always do before leaving?</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What things could you skip and still be ready?</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How does focusing only on the key steps help save time or reduce stress?</a:t>
            </a:r>
            <a:endParaRPr b="0" i="0" sz="1400" u="none" cap="none" strike="noStrike">
              <a:solidFill>
                <a:srgbClr val="000000"/>
              </a:solidFill>
              <a:latin typeface="Arial"/>
              <a:ea typeface="Arial"/>
              <a:cs typeface="Arial"/>
              <a:sym typeface="Arial"/>
            </a:endParaRPr>
          </a:p>
        </p:txBody>
      </p:sp>
      <p:sp>
        <p:nvSpPr>
          <p:cNvPr id="787" name="Google Shape;787;p83"/>
          <p:cNvSpPr txBox="1"/>
          <p:nvPr/>
        </p:nvSpPr>
        <p:spPr>
          <a:xfrm>
            <a:off x="4946881" y="4311443"/>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Trainer activity idea </a:t>
            </a:r>
            <a:endParaRPr b="1" i="0" sz="1600" u="none" cap="none" strike="noStrike">
              <a:solidFill>
                <a:srgbClr val="000000"/>
              </a:solidFill>
              <a:latin typeface="Arial"/>
              <a:ea typeface="Arial"/>
              <a:cs typeface="Arial"/>
              <a:sym typeface="Arial"/>
            </a:endParaRPr>
          </a:p>
        </p:txBody>
      </p:sp>
      <p:pic>
        <p:nvPicPr>
          <p:cNvPr descr="Dibujo animado de un animal con la boca abierta&#10;&#10;El contenido generado por IA puede ser incorrecto." id="788" name="Google Shape;788;p83"/>
          <p:cNvPicPr preferRelativeResize="0"/>
          <p:nvPr/>
        </p:nvPicPr>
        <p:blipFill rotWithShape="1">
          <a:blip r:embed="rId3">
            <a:alphaModFix/>
          </a:blip>
          <a:srcRect b="0" l="0" r="0" t="0"/>
          <a:stretch/>
        </p:blipFill>
        <p:spPr>
          <a:xfrm>
            <a:off x="1620434" y="4325776"/>
            <a:ext cx="2093529" cy="209352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4" name="Shape 794"/>
        <p:cNvGrpSpPr/>
        <p:nvPr/>
      </p:nvGrpSpPr>
      <p:grpSpPr>
        <a:xfrm>
          <a:off x="0" y="0"/>
          <a:ext cx="0" cy="0"/>
          <a:chOff x="0" y="0"/>
          <a:chExt cx="0" cy="0"/>
        </a:xfrm>
      </p:grpSpPr>
      <p:sp>
        <p:nvSpPr>
          <p:cNvPr id="795" name="Google Shape;795;p84"/>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Abstraction</a:t>
            </a:r>
            <a:endParaRPr/>
          </a:p>
        </p:txBody>
      </p:sp>
      <p:sp>
        <p:nvSpPr>
          <p:cNvPr id="796" name="Google Shape;796;p84"/>
          <p:cNvSpPr/>
          <p:nvPr/>
        </p:nvSpPr>
        <p:spPr>
          <a:xfrm>
            <a:off x="613114" y="5067633"/>
            <a:ext cx="10965772" cy="102437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Use abstraction to focus your learners’ attention on what really matters. Reducing unnecessary detail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improves clarity and communication.</a:t>
            </a:r>
            <a:endParaRPr b="0" i="0" sz="1600" u="none" cap="none" strike="noStrike">
              <a:solidFill>
                <a:srgbClr val="FFFFFF"/>
              </a:solidFill>
              <a:latin typeface="Arial"/>
              <a:ea typeface="Arial"/>
              <a:cs typeface="Arial"/>
              <a:sym typeface="Arial"/>
            </a:endParaRPr>
          </a:p>
        </p:txBody>
      </p:sp>
      <p:sp>
        <p:nvSpPr>
          <p:cNvPr id="797" name="Google Shape;797;p84"/>
          <p:cNvSpPr txBox="1"/>
          <p:nvPr/>
        </p:nvSpPr>
        <p:spPr>
          <a:xfrm>
            <a:off x="586502" y="1221800"/>
            <a:ext cx="11018997" cy="352404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Example in real life: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When designing a house, you focus on the number of rooms and layout rather than getting bogged down by minor details like paint colors or furniture.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Example in software development: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When designing a website, abstraction involves focusing on core functionality (e.g., navigation, user login) before thinking about visual aesthetics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What trainers can do:</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Encourage simplifying instructions: </a:t>
            </a:r>
            <a:r>
              <a:rPr b="0" i="1" lang="en-US" sz="1600" u="none" cap="none" strike="noStrike">
                <a:solidFill>
                  <a:srgbClr val="000000"/>
                </a:solidFill>
                <a:latin typeface="Arial"/>
                <a:ea typeface="Arial"/>
                <a:cs typeface="Arial"/>
                <a:sym typeface="Arial"/>
              </a:rPr>
              <a:t>What do others need to know first? What can be left out without changing the goal?</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Use role-play to compare overly detailed vs. clear communication and reflect on which is easier to follow.</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Help learners filter information by asking: </a:t>
            </a:r>
            <a:r>
              <a:rPr b="0" i="1" lang="en-US" sz="1600" u="none" cap="none" strike="noStrike">
                <a:solidFill>
                  <a:srgbClr val="000000"/>
                </a:solidFill>
                <a:latin typeface="Arial"/>
                <a:ea typeface="Arial"/>
                <a:cs typeface="Arial"/>
                <a:sym typeface="Arial"/>
              </a:rPr>
              <a:t>What’s the most important thing to focus on here? </a:t>
            </a:r>
            <a:r>
              <a:rPr b="0" i="0" lang="en-US" sz="1600" u="none" cap="none" strike="noStrike">
                <a:solidFill>
                  <a:srgbClr val="000000"/>
                </a:solidFill>
                <a:latin typeface="Arial"/>
                <a:ea typeface="Arial"/>
                <a:cs typeface="Arial"/>
                <a:sym typeface="Arial"/>
              </a:rPr>
              <a:t>This encourages prioritizing key ideas. </a:t>
            </a:r>
            <a:endParaRPr b="0" i="0" sz="1400" u="none" cap="none" strike="noStrike">
              <a:solidFill>
                <a:srgbClr val="000000"/>
              </a:solidFill>
              <a:latin typeface="Arial"/>
              <a:ea typeface="Arial"/>
              <a:cs typeface="Arial"/>
              <a:sym typeface="Arial"/>
            </a:endParaRPr>
          </a:p>
        </p:txBody>
      </p:sp>
      <p:sp>
        <p:nvSpPr>
          <p:cNvPr id="798" name="Google Shape;798;p8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60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99" name="Google Shape;799;p84"/>
          <p:cNvPicPr preferRelativeResize="0"/>
          <p:nvPr/>
        </p:nvPicPr>
        <p:blipFill rotWithShape="1">
          <a:blip r:embed="rId3">
            <a:alphaModFix/>
          </a:blip>
          <a:srcRect b="0" l="0" r="0" t="0"/>
          <a:stretch/>
        </p:blipFill>
        <p:spPr>
          <a:xfrm>
            <a:off x="11040084" y="4631010"/>
            <a:ext cx="1024379" cy="102437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29"/>
          <p:cNvSpPr txBox="1"/>
          <p:nvPr>
            <p:ph type="title"/>
          </p:nvPr>
        </p:nvSpPr>
        <p:spPr>
          <a:xfrm>
            <a:off x="780829" y="963982"/>
            <a:ext cx="6585097" cy="914400"/>
          </a:xfrm>
          <a:prstGeom prst="rect">
            <a:avLst/>
          </a:prstGeom>
          <a:noFill/>
          <a:ln>
            <a:noFill/>
          </a:ln>
        </p:spPr>
        <p:txBody>
          <a:bodyPr anchorCtr="0" anchor="b" bIns="45700" lIns="91425" spcFirstLastPara="1" rIns="91425" wrap="square" tIns="45700">
            <a:noAutofit/>
          </a:bodyPr>
          <a:lstStyle/>
          <a:p>
            <a:pPr indent="0" lvl="0" marL="0" rtl="0" algn="ctr">
              <a:lnSpc>
                <a:spcPct val="114000"/>
              </a:lnSpc>
              <a:spcBef>
                <a:spcPts val="0"/>
              </a:spcBef>
              <a:spcAft>
                <a:spcPts val="0"/>
              </a:spcAft>
              <a:buClr>
                <a:srgbClr val="243131"/>
              </a:buClr>
              <a:buSzPts val="1260"/>
              <a:buNone/>
            </a:pPr>
            <a:r>
              <a:rPr b="1" lang="en-US">
                <a:solidFill>
                  <a:schemeClr val="dk1"/>
                </a:solidFill>
                <a:latin typeface="Arial"/>
                <a:ea typeface="Arial"/>
                <a:cs typeface="Arial"/>
                <a:sym typeface="Arial"/>
              </a:rPr>
              <a:t>Core components</a:t>
            </a:r>
            <a:r>
              <a:rPr b="1" lang="en-US">
                <a:latin typeface="Arial"/>
                <a:ea typeface="Arial"/>
                <a:cs typeface="Arial"/>
                <a:sym typeface="Arial"/>
              </a:rPr>
              <a:t>: </a:t>
            </a:r>
            <a:r>
              <a:rPr b="1" lang="en-US" sz="3200">
                <a:latin typeface="Arial"/>
                <a:ea typeface="Arial"/>
                <a:cs typeface="Arial"/>
                <a:sym typeface="Arial"/>
              </a:rPr>
              <a:t>Algorithms</a:t>
            </a:r>
            <a:endParaRPr b="1" sz="2800">
              <a:latin typeface="Arial"/>
              <a:ea typeface="Arial"/>
              <a:cs typeface="Arial"/>
              <a:sym typeface="Arial"/>
            </a:endParaRPr>
          </a:p>
        </p:txBody>
      </p:sp>
      <p:pic>
        <p:nvPicPr>
          <p:cNvPr descr="10,600+ Pedestrian Street Stock Illustrations, Royalty-Free Vector Graphics  &amp; Clip Art - iStock | Rue montorgueil pedestrian street, Busy pedestrian  street, Shangxiajiu pedestrian street" id="807" name="Google Shape;807;p29"/>
          <p:cNvPicPr preferRelativeResize="0"/>
          <p:nvPr/>
        </p:nvPicPr>
        <p:blipFill rotWithShape="1">
          <a:blip r:embed="rId3">
            <a:alphaModFix/>
          </a:blip>
          <a:srcRect b="0" l="0" r="0" t="0"/>
          <a:stretch/>
        </p:blipFill>
        <p:spPr>
          <a:xfrm>
            <a:off x="1189712" y="2160218"/>
            <a:ext cx="5829300" cy="3276600"/>
          </a:xfrm>
          <a:prstGeom prst="rect">
            <a:avLst/>
          </a:prstGeom>
          <a:noFill/>
          <a:ln>
            <a:noFill/>
          </a:ln>
        </p:spPr>
      </p:pic>
      <p:sp>
        <p:nvSpPr>
          <p:cNvPr id="808" name="Google Shape;808;p29"/>
          <p:cNvSpPr/>
          <p:nvPr/>
        </p:nvSpPr>
        <p:spPr>
          <a:xfrm>
            <a:off x="8258173"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Walk!</a:t>
            </a:r>
            <a:endParaRPr b="0" i="0" sz="1400" u="none" cap="none" strike="noStrike">
              <a:solidFill>
                <a:schemeClr val="dk1"/>
              </a:solidFill>
              <a:latin typeface="Arial"/>
              <a:ea typeface="Arial"/>
              <a:cs typeface="Arial"/>
              <a:sym typeface="Arial"/>
            </a:endParaRPr>
          </a:p>
        </p:txBody>
      </p:sp>
      <p:sp>
        <p:nvSpPr>
          <p:cNvPr id="809" name="Google Shape;809;p29"/>
          <p:cNvSpPr/>
          <p:nvPr/>
        </p:nvSpPr>
        <p:spPr>
          <a:xfrm>
            <a:off x="9953625" y="5191125"/>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Wait!</a:t>
            </a:r>
            <a:endParaRPr b="0" i="0" sz="1400" u="none" cap="none" strike="noStrike">
              <a:solidFill>
                <a:schemeClr val="dk1"/>
              </a:solidFill>
              <a:latin typeface="Arial"/>
              <a:ea typeface="Arial"/>
              <a:cs typeface="Arial"/>
              <a:sym typeface="Arial"/>
            </a:endParaRPr>
          </a:p>
        </p:txBody>
      </p:sp>
      <p:sp>
        <p:nvSpPr>
          <p:cNvPr id="810" name="Google Shape;810;p29"/>
          <p:cNvSpPr/>
          <p:nvPr/>
        </p:nvSpPr>
        <p:spPr>
          <a:xfrm>
            <a:off x="8258175" y="3032712"/>
            <a:ext cx="1552575" cy="1040225"/>
          </a:xfrm>
          <a:prstGeom prst="flowChartDecision">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Is the color green?</a:t>
            </a:r>
            <a:endParaRPr b="0" i="0" sz="1400" u="none" cap="none" strike="noStrike">
              <a:solidFill>
                <a:schemeClr val="dk1"/>
              </a:solidFill>
              <a:latin typeface="Arial"/>
              <a:ea typeface="Arial"/>
              <a:cs typeface="Arial"/>
              <a:sym typeface="Arial"/>
            </a:endParaRPr>
          </a:p>
        </p:txBody>
      </p:sp>
      <p:sp>
        <p:nvSpPr>
          <p:cNvPr id="811" name="Google Shape;811;p29"/>
          <p:cNvSpPr/>
          <p:nvPr/>
        </p:nvSpPr>
        <p:spPr>
          <a:xfrm>
            <a:off x="8258174" y="1422089"/>
            <a:ext cx="1552575" cy="66675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Look at the color of the traffic light</a:t>
            </a:r>
            <a:endParaRPr b="0" i="0" sz="1400" u="none" cap="none" strike="noStrike">
              <a:solidFill>
                <a:schemeClr val="dk1"/>
              </a:solidFill>
              <a:latin typeface="Arial"/>
              <a:ea typeface="Arial"/>
              <a:cs typeface="Arial"/>
              <a:sym typeface="Arial"/>
            </a:endParaRPr>
          </a:p>
        </p:txBody>
      </p:sp>
      <p:cxnSp>
        <p:nvCxnSpPr>
          <p:cNvPr id="812" name="Google Shape;812;p29"/>
          <p:cNvCxnSpPr>
            <a:stCxn id="809" idx="3"/>
          </p:cNvCxnSpPr>
          <p:nvPr/>
        </p:nvCxnSpPr>
        <p:spPr>
          <a:xfrm flipH="1" rot="10800000">
            <a:off x="11506200" y="1755600"/>
            <a:ext cx="257100" cy="3768900"/>
          </a:xfrm>
          <a:prstGeom prst="bentConnector2">
            <a:avLst/>
          </a:prstGeom>
          <a:noFill/>
          <a:ln cap="flat" cmpd="sng" w="9525">
            <a:solidFill>
              <a:schemeClr val="dk1"/>
            </a:solidFill>
            <a:prstDash val="solid"/>
            <a:round/>
            <a:headEnd len="sm" w="sm" type="none"/>
            <a:tailEnd len="med" w="med" type="triangle"/>
          </a:ln>
        </p:spPr>
      </p:cxnSp>
      <p:cxnSp>
        <p:nvCxnSpPr>
          <p:cNvPr id="813" name="Google Shape;813;p29"/>
          <p:cNvCxnSpPr>
            <a:endCxn id="811" idx="3"/>
          </p:cNvCxnSpPr>
          <p:nvPr/>
        </p:nvCxnSpPr>
        <p:spPr>
          <a:xfrm rot="10800000">
            <a:off x="9810749" y="1755464"/>
            <a:ext cx="1952700" cy="0"/>
          </a:xfrm>
          <a:prstGeom prst="straightConnector1">
            <a:avLst/>
          </a:prstGeom>
          <a:noFill/>
          <a:ln cap="flat" cmpd="sng" w="9525">
            <a:solidFill>
              <a:schemeClr val="dk1"/>
            </a:solidFill>
            <a:prstDash val="solid"/>
            <a:round/>
            <a:headEnd len="sm" w="sm" type="none"/>
            <a:tailEnd len="med" w="med" type="triangle"/>
          </a:ln>
        </p:spPr>
      </p:cxnSp>
      <p:cxnSp>
        <p:nvCxnSpPr>
          <p:cNvPr id="814" name="Google Shape;814;p29"/>
          <p:cNvCxnSpPr>
            <a:stCxn id="810" idx="2"/>
            <a:endCxn id="808" idx="0"/>
          </p:cNvCxnSpPr>
          <p:nvPr/>
        </p:nvCxnSpPr>
        <p:spPr>
          <a:xfrm>
            <a:off x="9034463" y="4072937"/>
            <a:ext cx="0" cy="1118100"/>
          </a:xfrm>
          <a:prstGeom prst="straightConnector1">
            <a:avLst/>
          </a:prstGeom>
          <a:noFill/>
          <a:ln cap="flat" cmpd="sng" w="9525">
            <a:solidFill>
              <a:schemeClr val="dk1"/>
            </a:solidFill>
            <a:prstDash val="solid"/>
            <a:round/>
            <a:headEnd len="sm" w="sm" type="none"/>
            <a:tailEnd len="med" w="med" type="triangle"/>
          </a:ln>
        </p:spPr>
      </p:cxnSp>
      <p:cxnSp>
        <p:nvCxnSpPr>
          <p:cNvPr id="815" name="Google Shape;815;p29"/>
          <p:cNvCxnSpPr>
            <a:stCxn id="810" idx="3"/>
            <a:endCxn id="809" idx="0"/>
          </p:cNvCxnSpPr>
          <p:nvPr/>
        </p:nvCxnSpPr>
        <p:spPr>
          <a:xfrm>
            <a:off x="9810750" y="3552825"/>
            <a:ext cx="919200" cy="1638300"/>
          </a:xfrm>
          <a:prstGeom prst="bentConnector2">
            <a:avLst/>
          </a:prstGeom>
          <a:noFill/>
          <a:ln cap="flat" cmpd="sng" w="9525">
            <a:solidFill>
              <a:schemeClr val="dk1"/>
            </a:solidFill>
            <a:prstDash val="solid"/>
            <a:round/>
            <a:headEnd len="sm" w="sm" type="none"/>
            <a:tailEnd len="med" w="med" type="triangle"/>
          </a:ln>
        </p:spPr>
      </p:cxnSp>
      <p:cxnSp>
        <p:nvCxnSpPr>
          <p:cNvPr id="816" name="Google Shape;816;p29"/>
          <p:cNvCxnSpPr>
            <a:stCxn id="811" idx="2"/>
            <a:endCxn id="810" idx="0"/>
          </p:cNvCxnSpPr>
          <p:nvPr/>
        </p:nvCxnSpPr>
        <p:spPr>
          <a:xfrm>
            <a:off x="9034462" y="2088839"/>
            <a:ext cx="0" cy="943800"/>
          </a:xfrm>
          <a:prstGeom prst="straightConnector1">
            <a:avLst/>
          </a:prstGeom>
          <a:noFill/>
          <a:ln cap="flat" cmpd="sng" w="9525">
            <a:solidFill>
              <a:schemeClr val="dk1"/>
            </a:solidFill>
            <a:prstDash val="solid"/>
            <a:round/>
            <a:headEnd len="sm" w="sm" type="none"/>
            <a:tailEnd len="med" w="med" type="triangle"/>
          </a:ln>
        </p:spPr>
      </p:cxnSp>
      <p:sp>
        <p:nvSpPr>
          <p:cNvPr id="817" name="Google Shape;817;p29"/>
          <p:cNvSpPr txBox="1"/>
          <p:nvPr/>
        </p:nvSpPr>
        <p:spPr>
          <a:xfrm>
            <a:off x="8315732" y="6047703"/>
            <a:ext cx="333520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A simple algorithm for pedestrians to cross the street</a:t>
            </a:r>
            <a:endParaRPr b="1" i="1" sz="1400" u="none" cap="none" strike="noStrike">
              <a:solidFill>
                <a:srgbClr val="000000"/>
              </a:solidFill>
              <a:latin typeface="Arial"/>
              <a:ea typeface="Arial"/>
              <a:cs typeface="Arial"/>
              <a:sym typeface="Arial"/>
            </a:endParaRPr>
          </a:p>
        </p:txBody>
      </p:sp>
      <p:sp>
        <p:nvSpPr>
          <p:cNvPr id="818" name="Google Shape;818;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24" name="Shape 824"/>
        <p:cNvGrpSpPr/>
        <p:nvPr/>
      </p:nvGrpSpPr>
      <p:grpSpPr>
        <a:xfrm>
          <a:off x="0" y="0"/>
          <a:ext cx="0" cy="0"/>
          <a:chOff x="0" y="0"/>
          <a:chExt cx="0" cy="0"/>
        </a:xfrm>
      </p:grpSpPr>
      <p:sp>
        <p:nvSpPr>
          <p:cNvPr id="825" name="Google Shape;825;p85"/>
          <p:cNvSpPr txBox="1"/>
          <p:nvPr>
            <p:ph type="title"/>
          </p:nvPr>
        </p:nvSpPr>
        <p:spPr>
          <a:xfrm>
            <a:off x="3293364" y="150497"/>
            <a:ext cx="5605272"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Algorithms</a:t>
            </a:r>
            <a:endParaRPr b="1" sz="2800">
              <a:latin typeface="Arial"/>
              <a:ea typeface="Arial"/>
              <a:cs typeface="Arial"/>
              <a:sym typeface="Arial"/>
            </a:endParaRPr>
          </a:p>
        </p:txBody>
      </p:sp>
      <p:sp>
        <p:nvSpPr>
          <p:cNvPr id="826" name="Google Shape;826;p85"/>
          <p:cNvSpPr txBox="1"/>
          <p:nvPr/>
        </p:nvSpPr>
        <p:spPr>
          <a:xfrm>
            <a:off x="487202" y="1221800"/>
            <a:ext cx="7687807" cy="329320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When we face a complex task, it’s not just about doing things, but doing them in the right order. That’s where algorithm design comes in. Algorithms give us a clear, step-by-step roadmap to follow, which helps us plan ahead and avoid getting lost in the process.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Algorithm design is the creation of a step-by-step process or set of rules to solve a problem or complete a task efficiently and accurately. It involves breaking down a problem into smaller, manageable steps to ensure optimal solutions and clear execution.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This flowchart is a simple algorithm for crossing the street. It checks the traffic light color and gives a clear instruction: “Walk” if it’s green, “Wait” if not. The steps repeat until it’s safe to go. It shows how algorithms use logical steps to guide actions.</a:t>
            </a:r>
            <a:endParaRPr b="0" i="0" sz="1400" u="none" cap="none" strike="noStrike">
              <a:solidFill>
                <a:srgbClr val="000000"/>
              </a:solidFill>
              <a:latin typeface="Arial"/>
              <a:ea typeface="Arial"/>
              <a:cs typeface="Arial"/>
              <a:sym typeface="Arial"/>
            </a:endParaRPr>
          </a:p>
        </p:txBody>
      </p:sp>
      <p:sp>
        <p:nvSpPr>
          <p:cNvPr id="827" name="Google Shape;827;p85"/>
          <p:cNvSpPr/>
          <p:nvPr/>
        </p:nvSpPr>
        <p:spPr>
          <a:xfrm>
            <a:off x="487203" y="5109253"/>
            <a:ext cx="11158696" cy="971709"/>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Algorithm design is like writing down a recipe for solving a problem: easy to follow, step by step, so anyone can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 repeat the process and get the same result.</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28" name="Google Shape;828;p85"/>
          <p:cNvPicPr preferRelativeResize="0"/>
          <p:nvPr/>
        </p:nvPicPr>
        <p:blipFill rotWithShape="1">
          <a:blip r:embed="rId3">
            <a:alphaModFix/>
          </a:blip>
          <a:srcRect b="0" l="0" r="0" t="0"/>
          <a:stretch/>
        </p:blipFill>
        <p:spPr>
          <a:xfrm>
            <a:off x="11086891" y="4895359"/>
            <a:ext cx="1024379" cy="1024379"/>
          </a:xfrm>
          <a:prstGeom prst="rect">
            <a:avLst/>
          </a:prstGeom>
          <a:noFill/>
          <a:ln>
            <a:noFill/>
          </a:ln>
        </p:spPr>
      </p:pic>
      <p:pic>
        <p:nvPicPr>
          <p:cNvPr id="829" name="Google Shape;829;p85"/>
          <p:cNvPicPr preferRelativeResize="0"/>
          <p:nvPr/>
        </p:nvPicPr>
        <p:blipFill rotWithShape="1">
          <a:blip r:embed="rId4">
            <a:alphaModFix/>
          </a:blip>
          <a:srcRect b="0" l="0" r="0" t="0"/>
          <a:stretch/>
        </p:blipFill>
        <p:spPr>
          <a:xfrm>
            <a:off x="8604756" y="1202536"/>
            <a:ext cx="2756450" cy="3417435"/>
          </a:xfrm>
          <a:prstGeom prst="rect">
            <a:avLst/>
          </a:prstGeom>
          <a:noFill/>
          <a:ln>
            <a:noFill/>
          </a:ln>
        </p:spPr>
      </p:pic>
      <p:sp>
        <p:nvSpPr>
          <p:cNvPr id="830" name="Google Shape;830;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36" name="Shape 836"/>
        <p:cNvGrpSpPr/>
        <p:nvPr/>
      </p:nvGrpSpPr>
      <p:grpSpPr>
        <a:xfrm>
          <a:off x="0" y="0"/>
          <a:ext cx="0" cy="0"/>
          <a:chOff x="0" y="0"/>
          <a:chExt cx="0" cy="0"/>
        </a:xfrm>
      </p:grpSpPr>
      <p:sp>
        <p:nvSpPr>
          <p:cNvPr id="837" name="Google Shape;837;p86"/>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Algorithms</a:t>
            </a:r>
            <a:endParaRPr b="1" sz="2800">
              <a:latin typeface="Arial"/>
              <a:ea typeface="Arial"/>
              <a:cs typeface="Arial"/>
              <a:sym typeface="Arial"/>
            </a:endParaRPr>
          </a:p>
        </p:txBody>
      </p:sp>
      <p:sp>
        <p:nvSpPr>
          <p:cNvPr id="838" name="Google Shape;838;p86"/>
          <p:cNvSpPr/>
          <p:nvPr/>
        </p:nvSpPr>
        <p:spPr>
          <a:xfrm>
            <a:off x="4877682" y="3700145"/>
            <a:ext cx="6600826" cy="2550529"/>
          </a:xfrm>
          <a:prstGeom prst="rect">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39" name="Google Shape;839;p86"/>
          <p:cNvSpPr txBox="1"/>
          <p:nvPr/>
        </p:nvSpPr>
        <p:spPr>
          <a:xfrm>
            <a:off x="586502" y="1221800"/>
            <a:ext cx="11018997" cy="221599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Algorithm design helps learners approach tasks logically, knowing what comes next and how to reach a solution. When they know the steps, they feel more confidence while reaching the results.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What trainers should know:</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Algorithm design promotes structured thinking. Learners become more precise and organized in their actions.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It helps develop planning skills, especially for tasks that require sequence and accuracy.</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Algorithms make it easier for learners to explain their process and reflect on what worked (or didn’t).</a:t>
            </a:r>
            <a:endParaRPr b="0" i="1" sz="1600" u="none" cap="none" strike="noStrike">
              <a:solidFill>
                <a:srgbClr val="000000"/>
              </a:solidFill>
              <a:latin typeface="Arial"/>
              <a:ea typeface="Arial"/>
              <a:cs typeface="Arial"/>
              <a:sym typeface="Arial"/>
            </a:endParaRPr>
          </a:p>
        </p:txBody>
      </p:sp>
      <p:sp>
        <p:nvSpPr>
          <p:cNvPr id="840" name="Google Shape;840;p86"/>
          <p:cNvSpPr txBox="1"/>
          <p:nvPr/>
        </p:nvSpPr>
        <p:spPr>
          <a:xfrm>
            <a:off x="5113094" y="4124224"/>
            <a:ext cx="6130002"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Ask learners to describe how they make a cup of coffee or tea. Have them write or say each step in order, as if explaining it to someone who has never done it before. Then ask:</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120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Are the steps clear and in the right order?</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Would someone be able to follow your instructions exactly?</a:t>
            </a:r>
            <a:endParaRPr b="0" i="0" sz="1400" u="none" cap="none" strike="noStrike">
              <a:solidFill>
                <a:srgbClr val="000000"/>
              </a:solidFill>
              <a:latin typeface="Arial"/>
              <a:ea typeface="Arial"/>
              <a:cs typeface="Arial"/>
              <a:sym typeface="Arial"/>
            </a:endParaRPr>
          </a:p>
          <a:p>
            <a:pPr indent="-285750" lvl="2" marL="908050" marR="0" rtl="0" algn="just">
              <a:lnSpc>
                <a:spcPct val="100000"/>
              </a:lnSpc>
              <a:spcBef>
                <a:spcPts val="0"/>
              </a:spcBef>
              <a:spcAft>
                <a:spcPts val="0"/>
              </a:spcAft>
              <a:buClr>
                <a:srgbClr val="000000"/>
              </a:buClr>
              <a:buSzPts val="1600"/>
              <a:buFont typeface="Noto Sans Symbols"/>
              <a:buChar char="⮚"/>
            </a:pPr>
            <a:r>
              <a:rPr b="0" i="1" lang="en-US" sz="1600" u="none" cap="none" strike="noStrike">
                <a:solidFill>
                  <a:srgbClr val="000000"/>
                </a:solidFill>
                <a:latin typeface="Arial"/>
                <a:ea typeface="Arial"/>
                <a:cs typeface="Arial"/>
                <a:sym typeface="Arial"/>
              </a:rPr>
              <a:t>Is there anything missing that would cause confusion?</a:t>
            </a:r>
            <a:endParaRPr b="0" i="0" sz="1400" u="none" cap="none" strike="noStrike">
              <a:solidFill>
                <a:srgbClr val="000000"/>
              </a:solidFill>
              <a:latin typeface="Arial"/>
              <a:ea typeface="Arial"/>
              <a:cs typeface="Arial"/>
              <a:sym typeface="Arial"/>
            </a:endParaRPr>
          </a:p>
        </p:txBody>
      </p:sp>
      <p:sp>
        <p:nvSpPr>
          <p:cNvPr id="841" name="Google Shape;841;p86"/>
          <p:cNvSpPr txBox="1"/>
          <p:nvPr/>
        </p:nvSpPr>
        <p:spPr>
          <a:xfrm>
            <a:off x="5113094" y="3755608"/>
            <a:ext cx="61300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Trainer activity idea </a:t>
            </a:r>
            <a:endParaRPr b="1" i="0" sz="1600" u="none" cap="none" strike="noStrike">
              <a:solidFill>
                <a:srgbClr val="000000"/>
              </a:solidFill>
              <a:latin typeface="Arial"/>
              <a:ea typeface="Arial"/>
              <a:cs typeface="Arial"/>
              <a:sym typeface="Arial"/>
            </a:endParaRPr>
          </a:p>
        </p:txBody>
      </p:sp>
      <p:pic>
        <p:nvPicPr>
          <p:cNvPr descr="Calendario&#10;&#10;El contenido generado por IA puede ser incorrecto." id="842" name="Google Shape;842;p86"/>
          <p:cNvPicPr preferRelativeResize="0"/>
          <p:nvPr/>
        </p:nvPicPr>
        <p:blipFill rotWithShape="1">
          <a:blip r:embed="rId3">
            <a:alphaModFix/>
          </a:blip>
          <a:srcRect b="0" l="0" r="0" t="0"/>
          <a:stretch/>
        </p:blipFill>
        <p:spPr>
          <a:xfrm>
            <a:off x="997411" y="3594694"/>
            <a:ext cx="3016496" cy="3016496"/>
          </a:xfrm>
          <a:prstGeom prst="rect">
            <a:avLst/>
          </a:prstGeom>
          <a:noFill/>
          <a:ln>
            <a:noFill/>
          </a:ln>
        </p:spPr>
      </p:pic>
      <p:sp>
        <p:nvSpPr>
          <p:cNvPr id="843" name="Google Shape;843;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49" name="Shape 849"/>
        <p:cNvGrpSpPr/>
        <p:nvPr/>
      </p:nvGrpSpPr>
      <p:grpSpPr>
        <a:xfrm>
          <a:off x="0" y="0"/>
          <a:ext cx="0" cy="0"/>
          <a:chOff x="0" y="0"/>
          <a:chExt cx="0" cy="0"/>
        </a:xfrm>
      </p:grpSpPr>
      <p:sp>
        <p:nvSpPr>
          <p:cNvPr id="850" name="Google Shape;850;p87"/>
          <p:cNvSpPr txBox="1"/>
          <p:nvPr>
            <p:ph type="title"/>
          </p:nvPr>
        </p:nvSpPr>
        <p:spPr>
          <a:xfrm>
            <a:off x="2872232" y="150497"/>
            <a:ext cx="6447536" cy="91440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Clr>
                <a:schemeClr val="dk2"/>
              </a:buClr>
              <a:buSzPts val="2400"/>
              <a:buFont typeface="Sorts Mill Goudy"/>
              <a:buNone/>
            </a:pPr>
            <a:r>
              <a:rPr b="1" lang="en-US" sz="2800">
                <a:latin typeface="Arial"/>
                <a:ea typeface="Arial"/>
                <a:cs typeface="Arial"/>
                <a:sym typeface="Arial"/>
              </a:rPr>
              <a:t>Algorithms</a:t>
            </a:r>
            <a:endParaRPr b="1" sz="2800">
              <a:latin typeface="Arial"/>
              <a:ea typeface="Arial"/>
              <a:cs typeface="Arial"/>
              <a:sym typeface="Arial"/>
            </a:endParaRPr>
          </a:p>
        </p:txBody>
      </p:sp>
      <p:sp>
        <p:nvSpPr>
          <p:cNvPr id="851" name="Google Shape;851;p87"/>
          <p:cNvSpPr/>
          <p:nvPr/>
        </p:nvSpPr>
        <p:spPr>
          <a:xfrm>
            <a:off x="586502" y="4735773"/>
            <a:ext cx="10965772" cy="1244627"/>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Teach your students to think in steps. Clear instructions help them work more efficiently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FFFFFF"/>
                </a:solidFill>
                <a:latin typeface="Arial"/>
                <a:ea typeface="Arial"/>
                <a:cs typeface="Arial"/>
                <a:sym typeface="Arial"/>
              </a:rPr>
              <a:t>and solve problems without getting stuck.</a:t>
            </a:r>
            <a:endParaRPr b="0" i="0" sz="1600" u="none" cap="none" strike="noStrike">
              <a:solidFill>
                <a:srgbClr val="FFFFFF"/>
              </a:solidFill>
              <a:latin typeface="Arial"/>
              <a:ea typeface="Arial"/>
              <a:cs typeface="Arial"/>
              <a:sym typeface="Arial"/>
            </a:endParaRPr>
          </a:p>
        </p:txBody>
      </p:sp>
      <p:sp>
        <p:nvSpPr>
          <p:cNvPr id="852" name="Google Shape;852;p87"/>
          <p:cNvSpPr txBox="1"/>
          <p:nvPr/>
        </p:nvSpPr>
        <p:spPr>
          <a:xfrm>
            <a:off x="586502" y="1221800"/>
            <a:ext cx="11018997" cy="30315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Example in real life: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 cooking recipe is an algorithm: it provides step-by-step instructions to achieve a specific result (the meal).</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Example in technology: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Search engines use algorithms to fetch relevant results based on the keywords you input.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What trainers can do:</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Break down everyday routines into ordered steps and ask: </a:t>
            </a:r>
            <a:r>
              <a:rPr b="0" i="1" lang="en-US" sz="1600" u="none" cap="none" strike="noStrike">
                <a:solidFill>
                  <a:srgbClr val="000000"/>
                </a:solidFill>
                <a:latin typeface="Arial"/>
                <a:ea typeface="Arial"/>
                <a:cs typeface="Arial"/>
                <a:sym typeface="Arial"/>
              </a:rPr>
              <a:t>What happens if one step is skipped or done out of order?</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Ask learners to write instructions for a simple task and test if others can follow them. Then ask: </a:t>
            </a:r>
            <a:r>
              <a:rPr b="0" i="1" lang="en-US" sz="1600" u="none" cap="none" strike="noStrike">
                <a:solidFill>
                  <a:srgbClr val="000000"/>
                </a:solidFill>
                <a:latin typeface="Arial"/>
                <a:ea typeface="Arial"/>
                <a:cs typeface="Arial"/>
                <a:sym typeface="Arial"/>
              </a:rPr>
              <a:t>What was missing or unclear?</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600"/>
              <a:buFont typeface="Noto Sans Symbols"/>
              <a:buChar char="⮚"/>
            </a:pPr>
            <a:r>
              <a:rPr b="0" i="0" lang="en-US" sz="1600" u="none" cap="none" strike="noStrike">
                <a:solidFill>
                  <a:srgbClr val="000000"/>
                </a:solidFill>
                <a:latin typeface="Arial"/>
                <a:ea typeface="Arial"/>
                <a:cs typeface="Arial"/>
                <a:sym typeface="Arial"/>
              </a:rPr>
              <a:t>Use flowcharts to visualize decision-making processes, then ask: </a:t>
            </a:r>
            <a:r>
              <a:rPr b="0" i="1" lang="en-US" sz="1600" u="none" cap="none" strike="noStrike">
                <a:solidFill>
                  <a:srgbClr val="000000"/>
                </a:solidFill>
                <a:latin typeface="Arial"/>
                <a:ea typeface="Arial"/>
                <a:cs typeface="Arial"/>
                <a:sym typeface="Arial"/>
              </a:rPr>
              <a:t>Where do choices affect the outcome?</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53" name="Google Shape;853;p87"/>
          <p:cNvPicPr preferRelativeResize="0"/>
          <p:nvPr/>
        </p:nvPicPr>
        <p:blipFill rotWithShape="1">
          <a:blip r:embed="rId3">
            <a:alphaModFix/>
          </a:blip>
          <a:srcRect b="0" l="0" r="0" t="0"/>
          <a:stretch/>
        </p:blipFill>
        <p:spPr>
          <a:xfrm>
            <a:off x="11040084" y="4253399"/>
            <a:ext cx="1024379" cy="1024379"/>
          </a:xfrm>
          <a:prstGeom prst="rect">
            <a:avLst/>
          </a:prstGeom>
          <a:noFill/>
          <a:ln>
            <a:noFill/>
          </a:ln>
        </p:spPr>
      </p:pic>
      <p:sp>
        <p:nvSpPr>
          <p:cNvPr id="854" name="Google Shape;854;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pic>
        <p:nvPicPr>
          <p:cNvPr id="861" name="Google Shape;861;p8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862" name="Google Shape;862;p88"/>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5</a:t>
            </a:r>
            <a:endParaRPr>
              <a:latin typeface="Arial"/>
              <a:ea typeface="Arial"/>
              <a:cs typeface="Arial"/>
              <a:sym typeface="Arial"/>
            </a:endParaRPr>
          </a:p>
        </p:txBody>
      </p:sp>
      <p:sp>
        <p:nvSpPr>
          <p:cNvPr id="863" name="Google Shape;863;p88"/>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Computational Thinking in the European educational structure</a:t>
            </a:r>
            <a:endParaRPr>
              <a:latin typeface="Arial"/>
              <a:ea typeface="Arial"/>
              <a:cs typeface="Arial"/>
              <a:sym typeface="Arial"/>
            </a:endParaRPr>
          </a:p>
        </p:txBody>
      </p:sp>
      <p:sp>
        <p:nvSpPr>
          <p:cNvPr id="864" name="Google Shape;864;p88"/>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89"/>
          <p:cNvSpPr txBox="1"/>
          <p:nvPr>
            <p:ph type="title"/>
          </p:nvPr>
        </p:nvSpPr>
        <p:spPr>
          <a:xfrm>
            <a:off x="1352550" y="699509"/>
            <a:ext cx="9486900" cy="72511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3200"/>
              <a:buFont typeface="Sorts Mill Goudy"/>
              <a:buNone/>
            </a:pPr>
            <a:r>
              <a:rPr b="1" lang="en-US" sz="2800">
                <a:latin typeface="Arial"/>
                <a:ea typeface="Arial"/>
                <a:cs typeface="Arial"/>
                <a:sym typeface="Arial"/>
              </a:rPr>
              <a:t>Current landscape of CT in Europe</a:t>
            </a:r>
            <a:endParaRPr b="1" sz="2800">
              <a:latin typeface="Arial"/>
              <a:ea typeface="Arial"/>
              <a:cs typeface="Arial"/>
              <a:sym typeface="Arial"/>
            </a:endParaRPr>
          </a:p>
        </p:txBody>
      </p:sp>
      <p:sp>
        <p:nvSpPr>
          <p:cNvPr id="871" name="Google Shape;871;p89"/>
          <p:cNvSpPr txBox="1"/>
          <p:nvPr>
            <p:ph idx="1" type="body"/>
          </p:nvPr>
        </p:nvSpPr>
        <p:spPr>
          <a:xfrm>
            <a:off x="999984" y="1712902"/>
            <a:ext cx="6847479" cy="4322759"/>
          </a:xfrm>
          <a:prstGeom prst="rect">
            <a:avLst/>
          </a:prstGeom>
          <a:noFill/>
          <a:ln>
            <a:noFill/>
          </a:ln>
        </p:spPr>
        <p:txBody>
          <a:bodyPr anchorCtr="0" anchor="t" bIns="45700" lIns="91425" spcFirstLastPara="1" rIns="91425" wrap="square" tIns="45700">
            <a:normAutofit/>
          </a:bodyPr>
          <a:lstStyle/>
          <a:p>
            <a:pPr indent="-28575" lvl="0" marL="177800" rtl="0" algn="just">
              <a:lnSpc>
                <a:spcPct val="100000"/>
              </a:lnSpc>
              <a:spcBef>
                <a:spcPts val="1000"/>
              </a:spcBef>
              <a:spcAft>
                <a:spcPts val="0"/>
              </a:spcAft>
              <a:buSzPts val="1260"/>
              <a:buNone/>
            </a:pPr>
            <a:r>
              <a:rPr lang="en-US" sz="1600">
                <a:latin typeface="Arial"/>
                <a:ea typeface="Arial"/>
                <a:cs typeface="Arial"/>
                <a:sym typeface="Arial"/>
              </a:rPr>
              <a:t> Computational Thinking has gained prominence in recent years in European educational discussions for its potential to develop important skills like critical thinking and problem-solving. However, its application has been concentrated in compulsory education at the primary and secondary levels, leaving adult education out of the discussion.</a:t>
            </a:r>
            <a:endParaRPr/>
          </a:p>
          <a:p>
            <a:pPr indent="-26985" lvl="0" marL="176213" rtl="0" algn="just">
              <a:lnSpc>
                <a:spcPct val="100000"/>
              </a:lnSpc>
              <a:spcBef>
                <a:spcPts val="1000"/>
              </a:spcBef>
              <a:spcAft>
                <a:spcPts val="0"/>
              </a:spcAft>
              <a:buSzPts val="1260"/>
              <a:buNone/>
            </a:pPr>
            <a:r>
              <a:rPr lang="en-US" sz="1600">
                <a:latin typeface="Arial"/>
                <a:ea typeface="Arial"/>
                <a:cs typeface="Arial"/>
                <a:sym typeface="Arial"/>
              </a:rPr>
              <a:t>Since 2018, the European Commission has acknowledged the importance of Computational Thinking as a core component of 21st-century digital competence. Through the Digital Education Action Plan (2021–2027), the European Commission  has actively promoted the integration of CT into education systems to better prepare citizens for digital transformation. </a:t>
            </a:r>
            <a:endParaRPr/>
          </a:p>
          <a:p>
            <a:pPr indent="-26985" lvl="0" marL="176213" rtl="0" algn="just">
              <a:lnSpc>
                <a:spcPct val="100000"/>
              </a:lnSpc>
              <a:spcBef>
                <a:spcPts val="1000"/>
              </a:spcBef>
              <a:spcAft>
                <a:spcPts val="0"/>
              </a:spcAft>
              <a:buSzPts val="1260"/>
              <a:buNone/>
            </a:pPr>
            <a:r>
              <a:rPr lang="en-US" sz="1600">
                <a:latin typeface="Arial"/>
                <a:ea typeface="Arial"/>
                <a:cs typeface="Arial"/>
                <a:sym typeface="Arial"/>
              </a:rPr>
              <a:t>In most European countries, there is still no clear strategy for incorporating CT into adult training programs, even though it is a key competence for employability and digital citizenship. </a:t>
            </a:r>
            <a:endParaRPr/>
          </a:p>
        </p:txBody>
      </p:sp>
      <p:sp>
        <p:nvSpPr>
          <p:cNvPr id="872" name="Google Shape;872;p8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descr="Imagen que contiene firmar, dibujo, calle, palo&#10;&#10;El contenido generado por IA puede ser incorrecto." id="873" name="Google Shape;873;p89"/>
          <p:cNvPicPr preferRelativeResize="0"/>
          <p:nvPr/>
        </p:nvPicPr>
        <p:blipFill rotWithShape="1">
          <a:blip r:embed="rId3">
            <a:alphaModFix/>
          </a:blip>
          <a:srcRect b="0" l="0" r="0" t="0"/>
          <a:stretch/>
        </p:blipFill>
        <p:spPr>
          <a:xfrm>
            <a:off x="7619436" y="1573199"/>
            <a:ext cx="3711602" cy="371160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77" name="Shape 877"/>
        <p:cNvGrpSpPr/>
        <p:nvPr/>
      </p:nvGrpSpPr>
      <p:grpSpPr>
        <a:xfrm>
          <a:off x="0" y="0"/>
          <a:ext cx="0" cy="0"/>
          <a:chOff x="0" y="0"/>
          <a:chExt cx="0" cy="0"/>
        </a:xfrm>
      </p:grpSpPr>
      <p:sp>
        <p:nvSpPr>
          <p:cNvPr id="878" name="Google Shape;878;p9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879" name="Google Shape;879;p90"/>
          <p:cNvSpPr txBox="1"/>
          <p:nvPr/>
        </p:nvSpPr>
        <p:spPr>
          <a:xfrm>
            <a:off x="541167" y="859124"/>
            <a:ext cx="1110966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2"/>
                </a:solidFill>
                <a:latin typeface="Arial"/>
                <a:ea typeface="Arial"/>
                <a:cs typeface="Arial"/>
                <a:sym typeface="Arial"/>
              </a:rPr>
              <a:t>Which European countries are leading in Computational Thinking?</a:t>
            </a:r>
            <a:endParaRPr b="1" i="0" sz="2400" u="none" cap="none" strike="noStrike">
              <a:solidFill>
                <a:schemeClr val="dk2"/>
              </a:solidFill>
              <a:latin typeface="Arial"/>
              <a:ea typeface="Arial"/>
              <a:cs typeface="Arial"/>
              <a:sym typeface="Arial"/>
            </a:endParaRPr>
          </a:p>
        </p:txBody>
      </p:sp>
      <p:sp>
        <p:nvSpPr>
          <p:cNvPr id="880" name="Google Shape;880;p90"/>
          <p:cNvSpPr/>
          <p:nvPr/>
        </p:nvSpPr>
        <p:spPr>
          <a:xfrm>
            <a:off x="625465" y="1926038"/>
            <a:ext cx="1810184" cy="1810664"/>
          </a:xfrm>
          <a:prstGeom prst="flowChartProcess">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1" name="Google Shape;881;p90"/>
          <p:cNvSpPr/>
          <p:nvPr/>
        </p:nvSpPr>
        <p:spPr>
          <a:xfrm>
            <a:off x="417463"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2" name="Google Shape;882;p90"/>
          <p:cNvSpPr/>
          <p:nvPr/>
        </p:nvSpPr>
        <p:spPr>
          <a:xfrm rot="5400000">
            <a:off x="2358970" y="2715249"/>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3" name="Google Shape;883;p90"/>
          <p:cNvSpPr txBox="1"/>
          <p:nvPr/>
        </p:nvSpPr>
        <p:spPr>
          <a:xfrm>
            <a:off x="761999" y="1926050"/>
            <a:ext cx="13551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Estonia</a:t>
            </a:r>
            <a:endParaRPr b="0" i="0" sz="1400" u="none" cap="none" strike="noStrike">
              <a:solidFill>
                <a:srgbClr val="000000"/>
              </a:solidFill>
              <a:latin typeface="Arial"/>
              <a:ea typeface="Arial"/>
              <a:cs typeface="Arial"/>
              <a:sym typeface="Arial"/>
            </a:endParaRPr>
          </a:p>
        </p:txBody>
      </p:sp>
      <p:sp>
        <p:nvSpPr>
          <p:cNvPr id="884" name="Google Shape;884;p90"/>
          <p:cNvSpPr/>
          <p:nvPr/>
        </p:nvSpPr>
        <p:spPr>
          <a:xfrm>
            <a:off x="2929261"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5" name="Google Shape;885;p90"/>
          <p:cNvSpPr/>
          <p:nvPr/>
        </p:nvSpPr>
        <p:spPr>
          <a:xfrm>
            <a:off x="2721259"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6" name="Google Shape;886;p90"/>
          <p:cNvSpPr/>
          <p:nvPr/>
        </p:nvSpPr>
        <p:spPr>
          <a:xfrm rot="5400000">
            <a:off x="4662954" y="2715249"/>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7" name="Google Shape;887;p90"/>
          <p:cNvSpPr txBox="1"/>
          <p:nvPr/>
        </p:nvSpPr>
        <p:spPr>
          <a:xfrm>
            <a:off x="3088010" y="1926038"/>
            <a:ext cx="1276311"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Finland</a:t>
            </a:r>
            <a:endParaRPr b="1" i="0" sz="2800" u="none" cap="none" strike="noStrike">
              <a:solidFill>
                <a:schemeClr val="dk1"/>
              </a:solidFill>
              <a:latin typeface="Arial"/>
              <a:ea typeface="Arial"/>
              <a:cs typeface="Arial"/>
              <a:sym typeface="Arial"/>
            </a:endParaRPr>
          </a:p>
        </p:txBody>
      </p:sp>
      <p:sp>
        <p:nvSpPr>
          <p:cNvPr id="888" name="Google Shape;888;p90"/>
          <p:cNvSpPr/>
          <p:nvPr/>
        </p:nvSpPr>
        <p:spPr>
          <a:xfrm>
            <a:off x="5233056"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9" name="Google Shape;889;p90"/>
          <p:cNvSpPr/>
          <p:nvPr/>
        </p:nvSpPr>
        <p:spPr>
          <a:xfrm>
            <a:off x="5025055"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0" name="Google Shape;890;p90"/>
          <p:cNvSpPr/>
          <p:nvPr/>
        </p:nvSpPr>
        <p:spPr>
          <a:xfrm rot="5400000">
            <a:off x="6966938" y="2715249"/>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1" name="Google Shape;891;p90"/>
          <p:cNvSpPr txBox="1"/>
          <p:nvPr/>
        </p:nvSpPr>
        <p:spPr>
          <a:xfrm>
            <a:off x="5239749" y="1926050"/>
            <a:ext cx="16335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United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Kingdom</a:t>
            </a:r>
            <a:endParaRPr b="0" i="0" sz="1400" u="none" cap="none" strike="noStrike">
              <a:solidFill>
                <a:srgbClr val="000000"/>
              </a:solidFill>
              <a:latin typeface="Arial"/>
              <a:ea typeface="Arial"/>
              <a:cs typeface="Arial"/>
              <a:sym typeface="Arial"/>
            </a:endParaRPr>
          </a:p>
        </p:txBody>
      </p:sp>
      <p:sp>
        <p:nvSpPr>
          <p:cNvPr id="892" name="Google Shape;892;p90"/>
          <p:cNvSpPr/>
          <p:nvPr/>
        </p:nvSpPr>
        <p:spPr>
          <a:xfrm>
            <a:off x="7536852"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3" name="Google Shape;893;p90"/>
          <p:cNvSpPr/>
          <p:nvPr/>
        </p:nvSpPr>
        <p:spPr>
          <a:xfrm>
            <a:off x="7328850" y="1723073"/>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4" name="Google Shape;894;p90"/>
          <p:cNvSpPr/>
          <p:nvPr/>
        </p:nvSpPr>
        <p:spPr>
          <a:xfrm rot="5400000">
            <a:off x="9270923" y="2715250"/>
            <a:ext cx="354604" cy="232243"/>
          </a:xfrm>
          <a:prstGeom prst="triangle">
            <a:avLst>
              <a:gd fmla="val 50000"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5" name="Google Shape;895;p90"/>
          <p:cNvSpPr txBox="1"/>
          <p:nvPr/>
        </p:nvSpPr>
        <p:spPr>
          <a:xfrm>
            <a:off x="7733863" y="1926038"/>
            <a:ext cx="119455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France</a:t>
            </a:r>
            <a:endParaRPr b="1" i="0" sz="2800" u="none" cap="none" strike="noStrike">
              <a:solidFill>
                <a:schemeClr val="dk1"/>
              </a:solidFill>
              <a:latin typeface="Arial"/>
              <a:ea typeface="Arial"/>
              <a:cs typeface="Arial"/>
              <a:sym typeface="Arial"/>
            </a:endParaRPr>
          </a:p>
        </p:txBody>
      </p:sp>
      <p:sp>
        <p:nvSpPr>
          <p:cNvPr id="896" name="Google Shape;896;p90"/>
          <p:cNvSpPr/>
          <p:nvPr/>
        </p:nvSpPr>
        <p:spPr>
          <a:xfrm>
            <a:off x="9840649" y="1926038"/>
            <a:ext cx="1810184" cy="1810664"/>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7" name="Google Shape;897;p90"/>
          <p:cNvSpPr/>
          <p:nvPr/>
        </p:nvSpPr>
        <p:spPr>
          <a:xfrm>
            <a:off x="9632647" y="1713000"/>
            <a:ext cx="1810184" cy="1810664"/>
          </a:xfrm>
          <a:prstGeom prst="rect">
            <a:avLst/>
          </a:prstGeom>
          <a:noFill/>
          <a:ln cap="flat" cmpd="sng" w="38100">
            <a:solidFill>
              <a:srgbClr val="AABEB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8" name="Google Shape;898;p90"/>
          <p:cNvSpPr txBox="1"/>
          <p:nvPr/>
        </p:nvSpPr>
        <p:spPr>
          <a:xfrm>
            <a:off x="9873645" y="1926038"/>
            <a:ext cx="151996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Germany</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899" name="Google Shape;899;p90"/>
          <p:cNvPicPr preferRelativeResize="0"/>
          <p:nvPr/>
        </p:nvPicPr>
        <p:blipFill rotWithShape="1">
          <a:blip r:embed="rId3">
            <a:alphaModFix/>
          </a:blip>
          <a:srcRect b="0" l="0" r="0" t="0"/>
          <a:stretch/>
        </p:blipFill>
        <p:spPr>
          <a:xfrm>
            <a:off x="877581" y="2251521"/>
            <a:ext cx="1090778" cy="1090778"/>
          </a:xfrm>
          <a:prstGeom prst="rect">
            <a:avLst/>
          </a:prstGeom>
          <a:noFill/>
          <a:ln>
            <a:noFill/>
          </a:ln>
        </p:spPr>
      </p:pic>
      <p:pic>
        <p:nvPicPr>
          <p:cNvPr descr="Icono&#10;&#10;El contenido generado por IA puede ser incorrecto." id="900" name="Google Shape;900;p90"/>
          <p:cNvPicPr preferRelativeResize="0"/>
          <p:nvPr/>
        </p:nvPicPr>
        <p:blipFill rotWithShape="1">
          <a:blip r:embed="rId4">
            <a:alphaModFix/>
          </a:blip>
          <a:srcRect b="0" l="0" r="0" t="0"/>
          <a:stretch/>
        </p:blipFill>
        <p:spPr>
          <a:xfrm>
            <a:off x="3219512" y="2251510"/>
            <a:ext cx="1090800" cy="1090800"/>
          </a:xfrm>
          <a:prstGeom prst="rect">
            <a:avLst/>
          </a:prstGeom>
          <a:noFill/>
          <a:ln>
            <a:noFill/>
          </a:ln>
        </p:spPr>
      </p:pic>
      <p:pic>
        <p:nvPicPr>
          <p:cNvPr descr="Logotipo&#10;&#10;El contenido generado por IA puede ser incorrecto." id="901" name="Google Shape;901;p90"/>
          <p:cNvPicPr preferRelativeResize="0"/>
          <p:nvPr/>
        </p:nvPicPr>
        <p:blipFill rotWithShape="1">
          <a:blip r:embed="rId5">
            <a:alphaModFix/>
          </a:blip>
          <a:srcRect b="0" l="0" r="0" t="0"/>
          <a:stretch/>
        </p:blipFill>
        <p:spPr>
          <a:xfrm>
            <a:off x="5483253" y="2525700"/>
            <a:ext cx="1090800" cy="1090800"/>
          </a:xfrm>
          <a:prstGeom prst="rect">
            <a:avLst/>
          </a:prstGeom>
          <a:noFill/>
          <a:ln>
            <a:noFill/>
          </a:ln>
        </p:spPr>
      </p:pic>
      <p:pic>
        <p:nvPicPr>
          <p:cNvPr descr="Forma, Rectángulo&#10;&#10;El contenido generado por IA puede ser incorrecto." id="902" name="Google Shape;902;p90"/>
          <p:cNvPicPr preferRelativeResize="0"/>
          <p:nvPr/>
        </p:nvPicPr>
        <p:blipFill rotWithShape="1">
          <a:blip r:embed="rId6">
            <a:alphaModFix/>
          </a:blip>
          <a:srcRect b="0" l="0" r="0" t="0"/>
          <a:stretch/>
        </p:blipFill>
        <p:spPr>
          <a:xfrm>
            <a:off x="10088229" y="2251510"/>
            <a:ext cx="1090800" cy="1090800"/>
          </a:xfrm>
          <a:prstGeom prst="rect">
            <a:avLst/>
          </a:prstGeom>
          <a:noFill/>
          <a:ln>
            <a:noFill/>
          </a:ln>
        </p:spPr>
      </p:pic>
      <p:pic>
        <p:nvPicPr>
          <p:cNvPr descr="Icono&#10;&#10;El contenido generado por IA puede ser incorrecto." id="903" name="Google Shape;903;p90"/>
          <p:cNvPicPr preferRelativeResize="0"/>
          <p:nvPr/>
        </p:nvPicPr>
        <p:blipFill rotWithShape="1">
          <a:blip r:embed="rId7">
            <a:alphaModFix/>
          </a:blip>
          <a:srcRect b="0" l="0" r="0" t="0"/>
          <a:stretch/>
        </p:blipFill>
        <p:spPr>
          <a:xfrm>
            <a:off x="7785742" y="2251510"/>
            <a:ext cx="1090800" cy="1090800"/>
          </a:xfrm>
          <a:prstGeom prst="rect">
            <a:avLst/>
          </a:prstGeom>
          <a:noFill/>
          <a:ln>
            <a:noFill/>
          </a:ln>
        </p:spPr>
      </p:pic>
      <p:sp>
        <p:nvSpPr>
          <p:cNvPr id="904" name="Google Shape;904;p90"/>
          <p:cNvSpPr txBox="1"/>
          <p:nvPr/>
        </p:nvSpPr>
        <p:spPr>
          <a:xfrm>
            <a:off x="417463" y="4062174"/>
            <a:ext cx="2002687"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Estonia</a:t>
            </a:r>
            <a:r>
              <a:rPr b="0" i="0" lang="en-US" sz="1400" u="none" cap="none" strike="noStrike">
                <a:solidFill>
                  <a:srgbClr val="000000"/>
                </a:solidFill>
                <a:latin typeface="Arial"/>
                <a:ea typeface="Arial"/>
                <a:cs typeface="Arial"/>
                <a:sym typeface="Arial"/>
              </a:rPr>
              <a:t> has been a pioneer in the region, integrating CT into the school system since 2012 and expanding initiatives into vocational training.</a:t>
            </a:r>
            <a:endParaRPr b="0" i="0" sz="1400" u="none" cap="none" strike="noStrike">
              <a:solidFill>
                <a:srgbClr val="000000"/>
              </a:solidFill>
              <a:latin typeface="Arial"/>
              <a:ea typeface="Arial"/>
              <a:cs typeface="Arial"/>
              <a:sym typeface="Arial"/>
            </a:endParaRPr>
          </a:p>
        </p:txBody>
      </p:sp>
      <p:sp>
        <p:nvSpPr>
          <p:cNvPr id="905" name="Google Shape;905;p90"/>
          <p:cNvSpPr txBox="1"/>
          <p:nvPr/>
        </p:nvSpPr>
        <p:spPr>
          <a:xfrm>
            <a:off x="2652394" y="4062174"/>
            <a:ext cx="2002687" cy="13849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Finland</a:t>
            </a:r>
            <a:r>
              <a:rPr b="0" i="0" lang="en-US" sz="1400" u="none" cap="none" strike="noStrike">
                <a:solidFill>
                  <a:srgbClr val="000000"/>
                </a:solidFill>
                <a:latin typeface="Arial"/>
                <a:ea typeface="Arial"/>
                <a:cs typeface="Arial"/>
                <a:sym typeface="Arial"/>
              </a:rPr>
              <a:t>, incorporated CT into the national curriculum in 2016 and has also launched pilot projects in adult and continuing education.</a:t>
            </a:r>
            <a:endParaRPr b="0" i="0" sz="1400" u="none" cap="none" strike="noStrike">
              <a:solidFill>
                <a:srgbClr val="000000"/>
              </a:solidFill>
              <a:latin typeface="Arial"/>
              <a:ea typeface="Arial"/>
              <a:cs typeface="Arial"/>
              <a:sym typeface="Arial"/>
            </a:endParaRPr>
          </a:p>
        </p:txBody>
      </p:sp>
      <p:sp>
        <p:nvSpPr>
          <p:cNvPr id="906" name="Google Shape;906;p90"/>
          <p:cNvSpPr txBox="1"/>
          <p:nvPr/>
        </p:nvSpPr>
        <p:spPr>
          <a:xfrm>
            <a:off x="5020082" y="4062174"/>
            <a:ext cx="2240280" cy="2031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The United Kingdom</a:t>
            </a:r>
            <a:r>
              <a:rPr b="0" i="0" lang="en-US" sz="1400" u="none" cap="none" strike="noStrike">
                <a:solidFill>
                  <a:srgbClr val="000000"/>
                </a:solidFill>
                <a:latin typeface="Arial"/>
                <a:ea typeface="Arial"/>
                <a:cs typeface="Arial"/>
                <a:sym typeface="Arial"/>
              </a:rPr>
              <a:t> made it mandatory in basic education in 2014 and has also promoted programs aimed at improving digital and computational skills among adults actively seeking employment.</a:t>
            </a:r>
            <a:endParaRPr b="0" i="0" sz="1400" u="none" cap="none" strike="noStrike">
              <a:solidFill>
                <a:srgbClr val="000000"/>
              </a:solidFill>
              <a:latin typeface="Arial"/>
              <a:ea typeface="Arial"/>
              <a:cs typeface="Arial"/>
              <a:sym typeface="Arial"/>
            </a:endParaRPr>
          </a:p>
        </p:txBody>
      </p:sp>
      <p:sp>
        <p:nvSpPr>
          <p:cNvPr id="907" name="Google Shape;907;p90"/>
          <p:cNvSpPr txBox="1"/>
          <p:nvPr/>
        </p:nvSpPr>
        <p:spPr>
          <a:xfrm>
            <a:off x="7328850" y="4062174"/>
            <a:ext cx="2210756"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France</a:t>
            </a:r>
            <a:r>
              <a:rPr b="0" i="0" lang="en-US" sz="1400" u="none" cap="none" strike="noStrike">
                <a:solidFill>
                  <a:srgbClr val="000000"/>
                </a:solidFill>
                <a:latin typeface="Arial"/>
                <a:ea typeface="Arial"/>
                <a:cs typeface="Arial"/>
                <a:sym typeface="Arial"/>
              </a:rPr>
              <a:t> has implemented CT at the secondary education level since 2016 and has launched public digital training initiatives targeting workers and unemployed individuals.</a:t>
            </a:r>
            <a:endParaRPr b="0" i="0" sz="1400" u="none" cap="none" strike="noStrike">
              <a:solidFill>
                <a:srgbClr val="000000"/>
              </a:solidFill>
              <a:latin typeface="Arial"/>
              <a:ea typeface="Arial"/>
              <a:cs typeface="Arial"/>
              <a:sym typeface="Arial"/>
            </a:endParaRPr>
          </a:p>
        </p:txBody>
      </p:sp>
      <p:sp>
        <p:nvSpPr>
          <p:cNvPr id="908" name="Google Shape;908;p90"/>
          <p:cNvSpPr txBox="1"/>
          <p:nvPr/>
        </p:nvSpPr>
        <p:spPr>
          <a:xfrm>
            <a:off x="9648146" y="4062174"/>
            <a:ext cx="2002687"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Germany</a:t>
            </a:r>
            <a:r>
              <a:rPr b="0" i="0" lang="en-US" sz="1400" u="none" cap="none" strike="noStrike">
                <a:solidFill>
                  <a:srgbClr val="000000"/>
                </a:solidFill>
                <a:latin typeface="Arial"/>
                <a:ea typeface="Arial"/>
                <a:cs typeface="Arial"/>
                <a:sym typeface="Arial"/>
              </a:rPr>
              <a:t> is integrating CT into technical and vocational education, with a particular focus on digital transformation within professional training programs.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2" name="Shape 912"/>
        <p:cNvGrpSpPr/>
        <p:nvPr/>
      </p:nvGrpSpPr>
      <p:grpSpPr>
        <a:xfrm>
          <a:off x="0" y="0"/>
          <a:ext cx="0" cy="0"/>
          <a:chOff x="0" y="0"/>
          <a:chExt cx="0" cy="0"/>
        </a:xfrm>
      </p:grpSpPr>
      <p:sp>
        <p:nvSpPr>
          <p:cNvPr id="913" name="Google Shape;913;p91"/>
          <p:cNvSpPr txBox="1"/>
          <p:nvPr/>
        </p:nvSpPr>
        <p:spPr>
          <a:xfrm>
            <a:off x="541167" y="859124"/>
            <a:ext cx="11109666"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2"/>
                </a:solidFill>
                <a:latin typeface="Arial"/>
                <a:ea typeface="Arial"/>
                <a:cs typeface="Arial"/>
                <a:sym typeface="Arial"/>
              </a:rPr>
              <a:t>Countries developing CT: Where are the first steps being taken?</a:t>
            </a:r>
            <a:endParaRPr b="0" i="0" sz="1400" u="none" cap="none" strike="noStrike">
              <a:solidFill>
                <a:srgbClr val="000000"/>
              </a:solidFill>
              <a:latin typeface="Arial"/>
              <a:ea typeface="Arial"/>
              <a:cs typeface="Arial"/>
              <a:sym typeface="Arial"/>
            </a:endParaRPr>
          </a:p>
        </p:txBody>
      </p:sp>
      <p:sp>
        <p:nvSpPr>
          <p:cNvPr id="914" name="Google Shape;914;p91"/>
          <p:cNvSpPr/>
          <p:nvPr/>
        </p:nvSpPr>
        <p:spPr>
          <a:xfrm>
            <a:off x="1709683" y="1820235"/>
            <a:ext cx="1810184" cy="1810664"/>
          </a:xfrm>
          <a:prstGeom prst="flowChartProcess">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5" name="Google Shape;915;p91"/>
          <p:cNvSpPr/>
          <p:nvPr/>
        </p:nvSpPr>
        <p:spPr>
          <a:xfrm>
            <a:off x="1501681" y="1617270"/>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6" name="Google Shape;916;p91"/>
          <p:cNvSpPr/>
          <p:nvPr/>
        </p:nvSpPr>
        <p:spPr>
          <a:xfrm rot="5400000">
            <a:off x="3443188" y="2609446"/>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7" name="Google Shape;917;p91"/>
          <p:cNvSpPr txBox="1"/>
          <p:nvPr/>
        </p:nvSpPr>
        <p:spPr>
          <a:xfrm>
            <a:off x="1941826" y="1820225"/>
            <a:ext cx="1090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Spain</a:t>
            </a:r>
            <a:endParaRPr b="0" i="0" sz="1400" u="none" cap="none" strike="noStrike">
              <a:solidFill>
                <a:srgbClr val="000000"/>
              </a:solidFill>
              <a:latin typeface="Arial"/>
              <a:ea typeface="Arial"/>
              <a:cs typeface="Arial"/>
              <a:sym typeface="Arial"/>
            </a:endParaRPr>
          </a:p>
        </p:txBody>
      </p:sp>
      <p:sp>
        <p:nvSpPr>
          <p:cNvPr id="918" name="Google Shape;918;p91"/>
          <p:cNvSpPr/>
          <p:nvPr/>
        </p:nvSpPr>
        <p:spPr>
          <a:xfrm>
            <a:off x="4013479" y="1820235"/>
            <a:ext cx="1810184" cy="181066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9" name="Google Shape;919;p91"/>
          <p:cNvSpPr/>
          <p:nvPr/>
        </p:nvSpPr>
        <p:spPr>
          <a:xfrm>
            <a:off x="3805477" y="1617270"/>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0" name="Google Shape;920;p91"/>
          <p:cNvSpPr/>
          <p:nvPr/>
        </p:nvSpPr>
        <p:spPr>
          <a:xfrm rot="5400000">
            <a:off x="5747172" y="2609446"/>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1" name="Google Shape;921;p91"/>
          <p:cNvSpPr txBox="1"/>
          <p:nvPr/>
        </p:nvSpPr>
        <p:spPr>
          <a:xfrm>
            <a:off x="4195473" y="1820235"/>
            <a:ext cx="122982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Greece</a:t>
            </a:r>
            <a:endParaRPr b="1" i="0" sz="2800" u="none" cap="none" strike="noStrike">
              <a:solidFill>
                <a:schemeClr val="dk1"/>
              </a:solidFill>
              <a:latin typeface="Arial"/>
              <a:ea typeface="Arial"/>
              <a:cs typeface="Arial"/>
              <a:sym typeface="Arial"/>
            </a:endParaRPr>
          </a:p>
        </p:txBody>
      </p:sp>
      <p:sp>
        <p:nvSpPr>
          <p:cNvPr id="922" name="Google Shape;922;p91"/>
          <p:cNvSpPr/>
          <p:nvPr/>
        </p:nvSpPr>
        <p:spPr>
          <a:xfrm>
            <a:off x="6317274" y="1820235"/>
            <a:ext cx="1810184" cy="181066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3" name="Google Shape;923;p91"/>
          <p:cNvSpPr/>
          <p:nvPr/>
        </p:nvSpPr>
        <p:spPr>
          <a:xfrm>
            <a:off x="6109273" y="1617270"/>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4" name="Google Shape;924;p91"/>
          <p:cNvSpPr/>
          <p:nvPr/>
        </p:nvSpPr>
        <p:spPr>
          <a:xfrm rot="5400000">
            <a:off x="8051156" y="2609446"/>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5" name="Google Shape;925;p91"/>
          <p:cNvSpPr txBox="1"/>
          <p:nvPr/>
        </p:nvSpPr>
        <p:spPr>
          <a:xfrm>
            <a:off x="6508377" y="1820235"/>
            <a:ext cx="120898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Poland</a:t>
            </a:r>
            <a:endParaRPr b="0" i="0" sz="1400" u="none" cap="none" strike="noStrike">
              <a:solidFill>
                <a:srgbClr val="000000"/>
              </a:solidFill>
              <a:latin typeface="Arial"/>
              <a:ea typeface="Arial"/>
              <a:cs typeface="Arial"/>
              <a:sym typeface="Arial"/>
            </a:endParaRPr>
          </a:p>
        </p:txBody>
      </p:sp>
      <p:sp>
        <p:nvSpPr>
          <p:cNvPr id="926" name="Google Shape;926;p91"/>
          <p:cNvSpPr/>
          <p:nvPr/>
        </p:nvSpPr>
        <p:spPr>
          <a:xfrm>
            <a:off x="8621070" y="1820235"/>
            <a:ext cx="1810184" cy="181066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7" name="Google Shape;927;p91"/>
          <p:cNvSpPr/>
          <p:nvPr/>
        </p:nvSpPr>
        <p:spPr>
          <a:xfrm>
            <a:off x="8413068" y="1617270"/>
            <a:ext cx="1810184" cy="1810664"/>
          </a:xfrm>
          <a:prstGeom prst="rect">
            <a:avLst/>
          </a:prstGeom>
          <a:noFill/>
          <a:ln cap="flat" cmpd="sng" w="381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8" name="Google Shape;928;p91"/>
          <p:cNvSpPr/>
          <p:nvPr/>
        </p:nvSpPr>
        <p:spPr>
          <a:xfrm rot="5400000">
            <a:off x="10355141" y="2609447"/>
            <a:ext cx="354604" cy="232243"/>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9" name="Google Shape;929;p91"/>
          <p:cNvSpPr txBox="1"/>
          <p:nvPr/>
        </p:nvSpPr>
        <p:spPr>
          <a:xfrm>
            <a:off x="8670599" y="1820225"/>
            <a:ext cx="1657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Lithuania</a:t>
            </a:r>
            <a:endParaRPr b="1" i="0" sz="2800" u="none" cap="none" strike="noStrike">
              <a:solidFill>
                <a:schemeClr val="dk1"/>
              </a:solidFill>
              <a:latin typeface="Arial"/>
              <a:ea typeface="Arial"/>
              <a:cs typeface="Arial"/>
              <a:sym typeface="Arial"/>
            </a:endParaRPr>
          </a:p>
        </p:txBody>
      </p:sp>
      <p:sp>
        <p:nvSpPr>
          <p:cNvPr id="930" name="Google Shape;930;p91"/>
          <p:cNvSpPr txBox="1"/>
          <p:nvPr/>
        </p:nvSpPr>
        <p:spPr>
          <a:xfrm>
            <a:off x="1247828" y="3833864"/>
            <a:ext cx="2372661" cy="26776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Spain</a:t>
            </a:r>
            <a:r>
              <a:rPr b="0" i="0" lang="en-US" sz="1400" u="none" cap="none" strike="noStrike">
                <a:solidFill>
                  <a:srgbClr val="000000"/>
                </a:solidFill>
                <a:latin typeface="Arial"/>
                <a:ea typeface="Arial"/>
                <a:cs typeface="Arial"/>
                <a:sym typeface="Arial"/>
              </a:rPr>
              <a:t> has started to integrate CT into the educational plans of some autonomous communities, especially at the compulsory education levels. On adult education there are isolated initiatives promoted by universities and community centers but no consolidated national policy yet.</a:t>
            </a:r>
            <a:endParaRPr b="0" i="0" sz="1400" u="none" cap="none" strike="noStrike">
              <a:solidFill>
                <a:srgbClr val="000000"/>
              </a:solidFill>
              <a:latin typeface="Arial"/>
              <a:ea typeface="Arial"/>
              <a:cs typeface="Arial"/>
              <a:sym typeface="Arial"/>
            </a:endParaRPr>
          </a:p>
        </p:txBody>
      </p:sp>
      <p:pic>
        <p:nvPicPr>
          <p:cNvPr descr="Forma, Rectángulo&#10;&#10;El contenido generado por IA puede ser incorrecto." id="931" name="Google Shape;931;p91"/>
          <p:cNvPicPr preferRelativeResize="0"/>
          <p:nvPr/>
        </p:nvPicPr>
        <p:blipFill rotWithShape="1">
          <a:blip r:embed="rId3">
            <a:alphaModFix/>
          </a:blip>
          <a:srcRect b="0" l="0" r="0" t="0"/>
          <a:stretch/>
        </p:blipFill>
        <p:spPr>
          <a:xfrm>
            <a:off x="1957624" y="2198116"/>
            <a:ext cx="1090800" cy="1090800"/>
          </a:xfrm>
          <a:prstGeom prst="rect">
            <a:avLst/>
          </a:prstGeom>
          <a:noFill/>
          <a:ln>
            <a:noFill/>
          </a:ln>
        </p:spPr>
      </p:pic>
      <p:pic>
        <p:nvPicPr>
          <p:cNvPr descr="Icono&#10;&#10;El contenido generado por IA puede ser incorrecto." id="932" name="Google Shape;932;p91"/>
          <p:cNvPicPr preferRelativeResize="0"/>
          <p:nvPr/>
        </p:nvPicPr>
        <p:blipFill rotWithShape="1">
          <a:blip r:embed="rId4">
            <a:alphaModFix/>
          </a:blip>
          <a:srcRect b="0" l="0" r="0" t="0"/>
          <a:stretch/>
        </p:blipFill>
        <p:spPr>
          <a:xfrm>
            <a:off x="4264985" y="2198116"/>
            <a:ext cx="1090800" cy="1090800"/>
          </a:xfrm>
          <a:prstGeom prst="rect">
            <a:avLst/>
          </a:prstGeom>
          <a:noFill/>
          <a:ln>
            <a:noFill/>
          </a:ln>
        </p:spPr>
      </p:pic>
      <p:pic>
        <p:nvPicPr>
          <p:cNvPr descr="Icono&#10;&#10;El contenido generado por IA puede ser incorrecto." id="933" name="Google Shape;933;p91"/>
          <p:cNvPicPr preferRelativeResize="0"/>
          <p:nvPr/>
        </p:nvPicPr>
        <p:blipFill rotWithShape="1">
          <a:blip r:embed="rId5">
            <a:alphaModFix/>
          </a:blip>
          <a:srcRect b="0" l="0" r="0" t="0"/>
          <a:stretch/>
        </p:blipFill>
        <p:spPr>
          <a:xfrm>
            <a:off x="6567469" y="2198116"/>
            <a:ext cx="1090800" cy="1090800"/>
          </a:xfrm>
          <a:prstGeom prst="rect">
            <a:avLst/>
          </a:prstGeom>
          <a:noFill/>
          <a:ln>
            <a:noFill/>
          </a:ln>
        </p:spPr>
      </p:pic>
      <p:pic>
        <p:nvPicPr>
          <p:cNvPr descr="Icono, Rectángulo&#10;&#10;El contenido generado por IA puede ser incorrecto." id="934" name="Google Shape;934;p91"/>
          <p:cNvPicPr preferRelativeResize="0"/>
          <p:nvPr/>
        </p:nvPicPr>
        <p:blipFill rotWithShape="1">
          <a:blip r:embed="rId6">
            <a:alphaModFix/>
          </a:blip>
          <a:srcRect b="0" l="0" r="0" t="0"/>
          <a:stretch/>
        </p:blipFill>
        <p:spPr>
          <a:xfrm>
            <a:off x="8869962" y="2198116"/>
            <a:ext cx="1090800" cy="1090800"/>
          </a:xfrm>
          <a:prstGeom prst="rect">
            <a:avLst/>
          </a:prstGeom>
          <a:noFill/>
          <a:ln>
            <a:noFill/>
          </a:ln>
        </p:spPr>
      </p:pic>
      <p:sp>
        <p:nvSpPr>
          <p:cNvPr id="935" name="Google Shape;935;p91"/>
          <p:cNvSpPr txBox="1"/>
          <p:nvPr/>
        </p:nvSpPr>
        <p:spPr>
          <a:xfrm>
            <a:off x="3736612" y="3833864"/>
            <a:ext cx="2372661" cy="20313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Greece</a:t>
            </a:r>
            <a:r>
              <a:rPr b="0" i="0" lang="en-US" sz="1400" u="none" cap="none" strike="noStrike">
                <a:solidFill>
                  <a:srgbClr val="000000"/>
                </a:solidFill>
                <a:latin typeface="Arial"/>
                <a:ea typeface="Arial"/>
                <a:cs typeface="Arial"/>
                <a:sym typeface="Arial"/>
              </a:rPr>
              <a:t> does not yet have a structured national program for CT, although academic institutions and NGOs have begun developing training experiences for adults, focusing on programming, educational robotics and logical thinking.</a:t>
            </a:r>
            <a:endParaRPr b="0" i="0" sz="1400" u="none" cap="none" strike="noStrike">
              <a:solidFill>
                <a:srgbClr val="000000"/>
              </a:solidFill>
              <a:latin typeface="Arial"/>
              <a:ea typeface="Arial"/>
              <a:cs typeface="Arial"/>
              <a:sym typeface="Arial"/>
            </a:endParaRPr>
          </a:p>
        </p:txBody>
      </p:sp>
      <p:sp>
        <p:nvSpPr>
          <p:cNvPr id="936" name="Google Shape;936;p91"/>
          <p:cNvSpPr txBox="1"/>
          <p:nvPr/>
        </p:nvSpPr>
        <p:spPr>
          <a:xfrm>
            <a:off x="6193827" y="3833864"/>
            <a:ext cx="2150753" cy="20313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Poland</a:t>
            </a:r>
            <a:r>
              <a:rPr b="0" i="0" lang="en-US" sz="1400" u="none" cap="none" strike="noStrike">
                <a:solidFill>
                  <a:srgbClr val="000000"/>
                </a:solidFill>
                <a:latin typeface="Arial"/>
                <a:ea typeface="Arial"/>
                <a:cs typeface="Arial"/>
                <a:sym typeface="Arial"/>
              </a:rPr>
              <a:t> has included Computational Thinking in the school curriculum, but its application for adults is mainly limited to vocational training projects or local initiatives in digital inclusion centers.</a:t>
            </a:r>
            <a:endParaRPr b="0" i="0" sz="1400" u="none" cap="none" strike="noStrike">
              <a:solidFill>
                <a:srgbClr val="000000"/>
              </a:solidFill>
              <a:latin typeface="Arial"/>
              <a:ea typeface="Arial"/>
              <a:cs typeface="Arial"/>
              <a:sym typeface="Arial"/>
            </a:endParaRPr>
          </a:p>
        </p:txBody>
      </p:sp>
      <p:sp>
        <p:nvSpPr>
          <p:cNvPr id="937" name="Google Shape;937;p91"/>
          <p:cNvSpPr txBox="1"/>
          <p:nvPr/>
        </p:nvSpPr>
        <p:spPr>
          <a:xfrm>
            <a:off x="8497812" y="3833864"/>
            <a:ext cx="2150753" cy="181588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Lithuania</a:t>
            </a:r>
            <a:r>
              <a:rPr b="0" i="0" lang="en-US" sz="1400" u="none" cap="none" strike="noStrike">
                <a:solidFill>
                  <a:srgbClr val="000000"/>
                </a:solidFill>
                <a:latin typeface="Arial"/>
                <a:ea typeface="Arial"/>
                <a:cs typeface="Arial"/>
                <a:sym typeface="Arial"/>
              </a:rPr>
              <a:t>, although increasingly focused on technology in its education system, is still taking its first steps to incorporate CT into non-formal or continuing education for adults.</a:t>
            </a:r>
            <a:endParaRPr b="0" i="0" sz="1400" u="none" cap="none" strike="noStrike">
              <a:solidFill>
                <a:srgbClr val="000000"/>
              </a:solidFill>
              <a:latin typeface="Arial"/>
              <a:ea typeface="Arial"/>
              <a:cs typeface="Arial"/>
              <a:sym typeface="Arial"/>
            </a:endParaRPr>
          </a:p>
        </p:txBody>
      </p:sp>
      <p:sp>
        <p:nvSpPr>
          <p:cNvPr id="938" name="Google Shape;938;p9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pic>
        <p:nvPicPr>
          <p:cNvPr id="945" name="Google Shape;945;p92"/>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46" name="Google Shape;946;p92"/>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6</a:t>
            </a:r>
            <a:endParaRPr>
              <a:latin typeface="Arial"/>
              <a:ea typeface="Arial"/>
              <a:cs typeface="Arial"/>
              <a:sym typeface="Arial"/>
            </a:endParaRPr>
          </a:p>
        </p:txBody>
      </p:sp>
      <p:sp>
        <p:nvSpPr>
          <p:cNvPr id="947" name="Google Shape;947;p92"/>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Case study </a:t>
            </a:r>
            <a:endParaRPr/>
          </a:p>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and activities</a:t>
            </a:r>
            <a:endParaRPr>
              <a:latin typeface="Arial"/>
              <a:ea typeface="Arial"/>
              <a:cs typeface="Arial"/>
              <a:sym typeface="Arial"/>
            </a:endParaRPr>
          </a:p>
        </p:txBody>
      </p:sp>
      <p:sp>
        <p:nvSpPr>
          <p:cNvPr id="948" name="Google Shape;948;p92"/>
          <p:cNvSpPr txBox="1"/>
          <p:nvPr/>
        </p:nvSpPr>
        <p:spPr>
          <a:xfrm>
            <a:off x="11116340" y="6443434"/>
            <a:ext cx="871868"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Gill Sans"/>
                <a:ea typeface="Gill Sans"/>
                <a:cs typeface="Gill Sans"/>
                <a:sym typeface="Gill Sans"/>
              </a:rPr>
              <a:t>‹#›</a:t>
            </a:fld>
            <a:endParaRPr b="0" i="0" sz="900" u="none" cap="none" strike="noStrike">
              <a:solidFill>
                <a:srgbClr val="000000"/>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52" name="Shape 952"/>
        <p:cNvGrpSpPr/>
        <p:nvPr/>
      </p:nvGrpSpPr>
      <p:grpSpPr>
        <a:xfrm>
          <a:off x="0" y="0"/>
          <a:ext cx="0" cy="0"/>
          <a:chOff x="0" y="0"/>
          <a:chExt cx="0" cy="0"/>
        </a:xfrm>
      </p:grpSpPr>
      <p:sp>
        <p:nvSpPr>
          <p:cNvPr id="953" name="Google Shape;953;p34"/>
          <p:cNvSpPr txBox="1"/>
          <p:nvPr>
            <p:ph idx="1" type="body"/>
          </p:nvPr>
        </p:nvSpPr>
        <p:spPr>
          <a:xfrm>
            <a:off x="696347" y="586474"/>
            <a:ext cx="592992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800">
                <a:solidFill>
                  <a:schemeClr val="accent3"/>
                </a:solidFill>
                <a:latin typeface="Arial"/>
                <a:ea typeface="Arial"/>
                <a:cs typeface="Arial"/>
                <a:sym typeface="Arial"/>
              </a:rPr>
              <a:t>Case studies &amp; good practices</a:t>
            </a:r>
            <a:endParaRPr sz="2800">
              <a:solidFill>
                <a:schemeClr val="accent3"/>
              </a:solidFill>
              <a:latin typeface="Arial"/>
              <a:ea typeface="Arial"/>
              <a:cs typeface="Arial"/>
              <a:sym typeface="Arial"/>
            </a:endParaRPr>
          </a:p>
        </p:txBody>
      </p:sp>
      <p:sp>
        <p:nvSpPr>
          <p:cNvPr id="954" name="Google Shape;954;p34"/>
          <p:cNvSpPr txBox="1"/>
          <p:nvPr>
            <p:ph idx="2" type="body"/>
          </p:nvPr>
        </p:nvSpPr>
        <p:spPr>
          <a:xfrm>
            <a:off x="696349" y="1856513"/>
            <a:ext cx="6605203" cy="4148871"/>
          </a:xfrm>
          <a:prstGeom prst="rect">
            <a:avLst/>
          </a:prstGeom>
          <a:noFill/>
          <a:ln>
            <a:noFill/>
          </a:ln>
        </p:spPr>
        <p:txBody>
          <a:bodyPr anchorCtr="0" anchor="t" bIns="45700" lIns="91425" spcFirstLastPara="1" rIns="91425" wrap="square" tIns="45700">
            <a:normAutofit/>
          </a:bodyPr>
          <a:lstStyle/>
          <a:p>
            <a:pPr indent="0" lvl="0" marL="157480" rtl="0" algn="l">
              <a:lnSpc>
                <a:spcPct val="100000"/>
              </a:lnSpc>
              <a:spcBef>
                <a:spcPts val="1000"/>
              </a:spcBef>
              <a:spcAft>
                <a:spcPts val="0"/>
              </a:spcAft>
              <a:buSzPts val="1120"/>
              <a:buNone/>
            </a:pPr>
            <a:r>
              <a:rPr b="1" lang="en-US" sz="1800">
                <a:latin typeface="Arial"/>
                <a:ea typeface="Arial"/>
                <a:cs typeface="Arial"/>
                <a:sym typeface="Arial"/>
              </a:rPr>
              <a:t>Case study: smart traffic control system with Computational Thinking</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Example:</a:t>
            </a:r>
            <a:br>
              <a:rPr lang="en-US">
                <a:latin typeface="Arial"/>
                <a:ea typeface="Arial"/>
                <a:cs typeface="Arial"/>
                <a:sym typeface="Arial"/>
              </a:rPr>
            </a:br>
            <a:r>
              <a:rPr lang="en-US">
                <a:latin typeface="Arial"/>
                <a:ea typeface="Arial"/>
                <a:cs typeface="Arial"/>
                <a:sym typeface="Arial"/>
              </a:rPr>
              <a:t>A smart system was developed to ease traffic congestion on Tai Tam Road, Hong Kong.</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Practice:</a:t>
            </a:r>
            <a:br>
              <a:rPr lang="en-US">
                <a:latin typeface="Arial"/>
                <a:ea typeface="Arial"/>
                <a:cs typeface="Arial"/>
                <a:sym typeface="Arial"/>
              </a:rPr>
            </a:br>
            <a:r>
              <a:rPr lang="en-US">
                <a:latin typeface="Arial"/>
                <a:ea typeface="Arial"/>
                <a:cs typeface="Arial"/>
                <a:sym typeface="Arial"/>
              </a:rPr>
              <a:t>Using computational thinking, the system analyzed real-time traffic patterns through video analytics, adjusting traffic light timings based on vehicle queue lengths, resulting in double time savings.</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Good practice:</a:t>
            </a:r>
            <a:br>
              <a:rPr lang="en-US">
                <a:latin typeface="Arial"/>
                <a:ea typeface="Arial"/>
                <a:cs typeface="Arial"/>
                <a:sym typeface="Arial"/>
              </a:rPr>
            </a:br>
            <a:r>
              <a:rPr lang="en-US">
                <a:latin typeface="Arial"/>
                <a:ea typeface="Arial"/>
                <a:cs typeface="Arial"/>
                <a:sym typeface="Arial"/>
              </a:rPr>
              <a:t>The system applied </a:t>
            </a:r>
            <a:r>
              <a:rPr b="1" lang="en-US">
                <a:latin typeface="Arial"/>
                <a:ea typeface="Arial"/>
                <a:cs typeface="Arial"/>
                <a:sym typeface="Arial"/>
              </a:rPr>
              <a:t>pattern recognition</a:t>
            </a:r>
            <a:r>
              <a:rPr lang="en-US">
                <a:latin typeface="Arial"/>
                <a:ea typeface="Arial"/>
                <a:cs typeface="Arial"/>
                <a:sym typeface="Arial"/>
              </a:rPr>
              <a:t> and </a:t>
            </a:r>
            <a:r>
              <a:rPr b="1" lang="en-US">
                <a:latin typeface="Arial"/>
                <a:ea typeface="Arial"/>
                <a:cs typeface="Arial"/>
                <a:sym typeface="Arial"/>
              </a:rPr>
              <a:t>abstraction</a:t>
            </a:r>
            <a:r>
              <a:rPr lang="en-US">
                <a:latin typeface="Arial"/>
                <a:ea typeface="Arial"/>
                <a:cs typeface="Arial"/>
                <a:sym typeface="Arial"/>
              </a:rPr>
              <a:t> to identify congestion trends and adjust green light durations, reducing delays and improving traffic flow by automating key decisions.</a:t>
            </a:r>
            <a:endParaRPr>
              <a:latin typeface="Arial"/>
              <a:ea typeface="Arial"/>
              <a:cs typeface="Arial"/>
              <a:sym typeface="Arial"/>
            </a:endParaRPr>
          </a:p>
        </p:txBody>
      </p:sp>
      <p:pic>
        <p:nvPicPr>
          <p:cNvPr descr="A street light next to a road&#10;&#10;AI-generated content may be incorrect." id="955" name="Google Shape;955;p34"/>
          <p:cNvPicPr preferRelativeResize="0"/>
          <p:nvPr/>
        </p:nvPicPr>
        <p:blipFill rotWithShape="1">
          <a:blip r:embed="rId3">
            <a:alphaModFix/>
          </a:blip>
          <a:srcRect b="0" l="0" r="0" t="0"/>
          <a:stretch/>
        </p:blipFill>
        <p:spPr>
          <a:xfrm>
            <a:off x="7601803" y="1255428"/>
            <a:ext cx="4193064" cy="4749956"/>
          </a:xfrm>
          <a:prstGeom prst="rect">
            <a:avLst/>
          </a:prstGeom>
          <a:noFill/>
          <a:ln>
            <a:noFill/>
          </a:ln>
        </p:spPr>
      </p:pic>
      <p:sp>
        <p:nvSpPr>
          <p:cNvPr id="956" name="Google Shape;956;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60" name="Shape 960"/>
        <p:cNvGrpSpPr/>
        <p:nvPr/>
      </p:nvGrpSpPr>
      <p:grpSpPr>
        <a:xfrm>
          <a:off x="0" y="0"/>
          <a:ext cx="0" cy="0"/>
          <a:chOff x="0" y="0"/>
          <a:chExt cx="0" cy="0"/>
        </a:xfrm>
      </p:grpSpPr>
      <p:sp>
        <p:nvSpPr>
          <p:cNvPr id="961" name="Google Shape;961;p36"/>
          <p:cNvSpPr txBox="1"/>
          <p:nvPr>
            <p:ph idx="2" type="body"/>
          </p:nvPr>
        </p:nvSpPr>
        <p:spPr>
          <a:xfrm>
            <a:off x="696350" y="1856513"/>
            <a:ext cx="6700738" cy="4148871"/>
          </a:xfrm>
          <a:prstGeom prst="rect">
            <a:avLst/>
          </a:prstGeom>
          <a:noFill/>
          <a:ln>
            <a:noFill/>
          </a:ln>
        </p:spPr>
        <p:txBody>
          <a:bodyPr anchorCtr="0" anchor="t" bIns="45700" lIns="91425" spcFirstLastPara="1" rIns="91425" wrap="square" tIns="45700">
            <a:normAutofit/>
          </a:bodyPr>
          <a:lstStyle/>
          <a:p>
            <a:pPr indent="0" lvl="0" marL="157480" rtl="0" algn="l">
              <a:lnSpc>
                <a:spcPct val="100000"/>
              </a:lnSpc>
              <a:spcBef>
                <a:spcPts val="1000"/>
              </a:spcBef>
              <a:spcAft>
                <a:spcPts val="0"/>
              </a:spcAft>
              <a:buSzPts val="1120"/>
              <a:buNone/>
            </a:pPr>
            <a:r>
              <a:rPr b="1" lang="en-US" sz="1800">
                <a:latin typeface="Arial"/>
                <a:ea typeface="Arial"/>
                <a:cs typeface="Arial"/>
                <a:sym typeface="Arial"/>
              </a:rPr>
              <a:t>Case study: plant disease detection with Computational Thinking</a:t>
            </a:r>
            <a:endParaRPr sz="1800">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Example:</a:t>
            </a:r>
            <a:br>
              <a:rPr lang="en-US">
                <a:latin typeface="Arial"/>
                <a:ea typeface="Arial"/>
                <a:cs typeface="Arial"/>
                <a:sym typeface="Arial"/>
              </a:rPr>
            </a:br>
            <a:r>
              <a:rPr lang="en-US">
                <a:latin typeface="Arial"/>
                <a:ea typeface="Arial"/>
                <a:cs typeface="Arial"/>
                <a:sym typeface="Arial"/>
              </a:rPr>
              <a:t>A system was developed to detect plant diseases using image processing and machine learning techniques.</a:t>
            </a:r>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Practice: </a:t>
            </a:r>
            <a:r>
              <a:rPr lang="en-US">
                <a:latin typeface="Arial"/>
                <a:ea typeface="Arial"/>
                <a:cs typeface="Arial"/>
                <a:sym typeface="Arial"/>
              </a:rPr>
              <a:t>The system used </a:t>
            </a:r>
            <a:r>
              <a:rPr b="1" lang="en-US">
                <a:latin typeface="Arial"/>
                <a:ea typeface="Arial"/>
                <a:cs typeface="Arial"/>
                <a:sym typeface="Arial"/>
              </a:rPr>
              <a:t>abstraction</a:t>
            </a:r>
            <a:r>
              <a:rPr lang="en-US">
                <a:latin typeface="Arial"/>
                <a:ea typeface="Arial"/>
                <a:cs typeface="Arial"/>
                <a:sym typeface="Arial"/>
              </a:rPr>
              <a:t> to focus on key disease patterns, and </a:t>
            </a:r>
            <a:r>
              <a:rPr b="1" lang="en-US">
                <a:latin typeface="Arial"/>
                <a:ea typeface="Arial"/>
                <a:cs typeface="Arial"/>
                <a:sym typeface="Arial"/>
              </a:rPr>
              <a:t>automation</a:t>
            </a:r>
            <a:r>
              <a:rPr lang="en-US">
                <a:latin typeface="Arial"/>
                <a:ea typeface="Arial"/>
                <a:cs typeface="Arial"/>
                <a:sym typeface="Arial"/>
              </a:rPr>
              <a:t> allowed for faster, more accurate disease detection using Support Vector Machines (SVM) combined with Active Contour edge detection</a:t>
            </a:r>
            <a:endParaRPr>
              <a:latin typeface="Arial"/>
              <a:ea typeface="Arial"/>
              <a:cs typeface="Arial"/>
              <a:sym typeface="Arial"/>
            </a:endParaRPr>
          </a:p>
          <a:p>
            <a:pPr indent="-299720" lvl="0" marL="457200" rtl="0" algn="l">
              <a:lnSpc>
                <a:spcPct val="100000"/>
              </a:lnSpc>
              <a:spcBef>
                <a:spcPts val="1000"/>
              </a:spcBef>
              <a:spcAft>
                <a:spcPts val="0"/>
              </a:spcAft>
              <a:buSzPts val="1120"/>
              <a:buFont typeface="Arial"/>
              <a:buChar char="•"/>
            </a:pPr>
            <a:r>
              <a:rPr b="1" lang="en-US">
                <a:latin typeface="Arial"/>
                <a:ea typeface="Arial"/>
                <a:cs typeface="Arial"/>
                <a:sym typeface="Arial"/>
              </a:rPr>
              <a:t>Good practice:</a:t>
            </a:r>
            <a:br>
              <a:rPr lang="en-US">
                <a:latin typeface="Arial"/>
                <a:ea typeface="Arial"/>
                <a:cs typeface="Arial"/>
                <a:sym typeface="Arial"/>
              </a:rPr>
            </a:br>
            <a:r>
              <a:rPr lang="en-US">
                <a:latin typeface="Arial"/>
                <a:ea typeface="Arial"/>
                <a:cs typeface="Arial"/>
                <a:sym typeface="Arial"/>
              </a:rPr>
              <a:t>Using computational thinking, the process was broken down into edge detection and classification, applying </a:t>
            </a:r>
            <a:r>
              <a:rPr b="1" lang="en-US">
                <a:latin typeface="Arial"/>
                <a:ea typeface="Arial"/>
                <a:cs typeface="Arial"/>
                <a:sym typeface="Arial"/>
              </a:rPr>
              <a:t>pattern recognition</a:t>
            </a:r>
            <a:r>
              <a:rPr lang="en-US">
                <a:latin typeface="Arial"/>
                <a:ea typeface="Arial"/>
                <a:cs typeface="Arial"/>
                <a:sym typeface="Arial"/>
              </a:rPr>
              <a:t> for image analysis and </a:t>
            </a:r>
            <a:r>
              <a:rPr b="1" lang="en-US">
                <a:latin typeface="Arial"/>
                <a:ea typeface="Arial"/>
                <a:cs typeface="Arial"/>
                <a:sym typeface="Arial"/>
              </a:rPr>
              <a:t>decomposition</a:t>
            </a:r>
            <a:r>
              <a:rPr lang="en-US">
                <a:latin typeface="Arial"/>
                <a:ea typeface="Arial"/>
                <a:cs typeface="Arial"/>
                <a:sym typeface="Arial"/>
              </a:rPr>
              <a:t> for disease identification.</a:t>
            </a:r>
            <a:endParaRPr>
              <a:latin typeface="Arial"/>
              <a:ea typeface="Arial"/>
              <a:cs typeface="Arial"/>
              <a:sym typeface="Arial"/>
            </a:endParaRPr>
          </a:p>
        </p:txBody>
      </p:sp>
      <p:pic>
        <p:nvPicPr>
          <p:cNvPr descr="A close-up of a leaf&#10;&#10;AI-generated content may be incorrect." id="962" name="Google Shape;962;p36"/>
          <p:cNvPicPr preferRelativeResize="0"/>
          <p:nvPr/>
        </p:nvPicPr>
        <p:blipFill rotWithShape="1">
          <a:blip r:embed="rId3">
            <a:alphaModFix/>
          </a:blip>
          <a:srcRect b="0" l="0" r="0" t="0"/>
          <a:stretch/>
        </p:blipFill>
        <p:spPr>
          <a:xfrm>
            <a:off x="7521380" y="2238516"/>
            <a:ext cx="4370056" cy="2852099"/>
          </a:xfrm>
          <a:prstGeom prst="rect">
            <a:avLst/>
          </a:prstGeom>
          <a:noFill/>
          <a:ln>
            <a:noFill/>
          </a:ln>
        </p:spPr>
      </p:pic>
      <p:sp>
        <p:nvSpPr>
          <p:cNvPr id="963" name="Google Shape;963;p36"/>
          <p:cNvSpPr txBox="1"/>
          <p:nvPr/>
        </p:nvSpPr>
        <p:spPr>
          <a:xfrm>
            <a:off x="696347" y="586474"/>
            <a:ext cx="5929921"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accent3"/>
              </a:buClr>
              <a:buSzPts val="1680"/>
              <a:buFont typeface="Arial"/>
              <a:buNone/>
            </a:pPr>
            <a:r>
              <a:rPr b="1" i="0" lang="en-US" sz="2800" u="none" cap="none" strike="noStrike">
                <a:solidFill>
                  <a:schemeClr val="accent3"/>
                </a:solidFill>
                <a:latin typeface="Arial"/>
                <a:ea typeface="Arial"/>
                <a:cs typeface="Arial"/>
                <a:sym typeface="Arial"/>
              </a:rPr>
              <a:t>Case studies &amp; good practices</a:t>
            </a:r>
            <a:endParaRPr b="1" i="0" sz="2800" u="none" cap="none" strike="noStrike">
              <a:solidFill>
                <a:schemeClr val="accent3"/>
              </a:solidFill>
              <a:latin typeface="Arial"/>
              <a:ea typeface="Arial"/>
              <a:cs typeface="Arial"/>
              <a:sym typeface="Arial"/>
            </a:endParaRPr>
          </a:p>
        </p:txBody>
      </p:sp>
      <p:sp>
        <p:nvSpPr>
          <p:cNvPr id="964" name="Google Shape;964;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pic>
        <p:nvPicPr>
          <p:cNvPr descr="Three neatly stacked books" id="969" name="Google Shape;969;p39"/>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70" name="Google Shape;970;p39"/>
          <p:cNvSpPr txBox="1"/>
          <p:nvPr>
            <p:ph type="title"/>
          </p:nvPr>
        </p:nvSpPr>
        <p:spPr>
          <a:xfrm>
            <a:off x="375202" y="792196"/>
            <a:ext cx="6784253" cy="541707"/>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Activity 1 – Decomposition</a:t>
            </a:r>
            <a:endParaRPr>
              <a:latin typeface="Arial"/>
              <a:ea typeface="Arial"/>
              <a:cs typeface="Arial"/>
              <a:sym typeface="Arial"/>
            </a:endParaRPr>
          </a:p>
        </p:txBody>
      </p:sp>
      <p:sp>
        <p:nvSpPr>
          <p:cNvPr id="971" name="Google Shape;971;p39"/>
          <p:cNvSpPr txBox="1"/>
          <p:nvPr>
            <p:ph idx="1" type="body"/>
          </p:nvPr>
        </p:nvSpPr>
        <p:spPr>
          <a:xfrm>
            <a:off x="718233" y="1659668"/>
            <a:ext cx="6453748" cy="3442290"/>
          </a:xfrm>
          <a:prstGeom prst="rect">
            <a:avLst/>
          </a:prstGeom>
          <a:noFill/>
          <a:ln>
            <a:noFill/>
          </a:ln>
        </p:spPr>
        <p:txBody>
          <a:bodyPr anchorCtr="0" anchor="t" bIns="45700" lIns="91425" spcFirstLastPara="1" rIns="91425" wrap="square" tIns="45700">
            <a:normAutofit/>
          </a:bodyPr>
          <a:lstStyle/>
          <a:p>
            <a:pPr indent="0" lvl="0" marL="228600" rtl="0" algn="l">
              <a:lnSpc>
                <a:spcPct val="100000"/>
              </a:lnSpc>
              <a:spcBef>
                <a:spcPts val="1000"/>
              </a:spcBef>
              <a:spcAft>
                <a:spcPts val="0"/>
              </a:spcAft>
              <a:buSzPts val="1120"/>
              <a:buNone/>
            </a:pPr>
            <a:r>
              <a:rPr lang="en-US" sz="2400">
                <a:latin typeface="Arial"/>
                <a:ea typeface="Arial"/>
                <a:cs typeface="Arial"/>
                <a:sym typeface="Arial"/>
              </a:rPr>
              <a:t>Break a complex task into smaller, manageable parts.</a:t>
            </a:r>
            <a:endParaRPr sz="2400">
              <a:latin typeface="Arial"/>
              <a:ea typeface="Arial"/>
              <a:cs typeface="Arial"/>
              <a:sym typeface="Arial"/>
            </a:endParaRPr>
          </a:p>
          <a:p>
            <a:pPr indent="-342900" lvl="0" marL="571500" rtl="0" algn="l">
              <a:lnSpc>
                <a:spcPct val="100000"/>
              </a:lnSpc>
              <a:spcBef>
                <a:spcPts val="1000"/>
              </a:spcBef>
              <a:spcAft>
                <a:spcPts val="0"/>
              </a:spcAft>
              <a:buSzPts val="1120"/>
              <a:buFont typeface="Arial"/>
              <a:buChar char="•"/>
            </a:pPr>
            <a:r>
              <a:rPr b="1" lang="en-US" sz="2400">
                <a:latin typeface="Arial"/>
                <a:ea typeface="Arial"/>
                <a:cs typeface="Arial"/>
                <a:sym typeface="Arial"/>
              </a:rPr>
              <a:t>Example:</a:t>
            </a:r>
            <a:r>
              <a:rPr lang="en-US" sz="2400">
                <a:latin typeface="Arial"/>
                <a:ea typeface="Arial"/>
                <a:cs typeface="Arial"/>
                <a:sym typeface="Arial"/>
              </a:rPr>
              <a:t> Planning a trip to Barcelona (choosing a destination, booking flights, making an itinerary).</a:t>
            </a:r>
            <a:endParaRPr>
              <a:latin typeface="Arial"/>
              <a:ea typeface="Arial"/>
              <a:cs typeface="Arial"/>
              <a:sym typeface="Arial"/>
            </a:endParaRPr>
          </a:p>
          <a:p>
            <a:pPr indent="-342900" lvl="0" marL="571500" rtl="0" algn="l">
              <a:lnSpc>
                <a:spcPct val="100000"/>
              </a:lnSpc>
              <a:spcBef>
                <a:spcPts val="1000"/>
              </a:spcBef>
              <a:spcAft>
                <a:spcPts val="0"/>
              </a:spcAft>
              <a:buSzPts val="1120"/>
              <a:buFont typeface="Arial"/>
              <a:buChar char="•"/>
            </a:pPr>
            <a:r>
              <a:rPr b="1" lang="en-US" sz="2400">
                <a:latin typeface="Arial"/>
                <a:ea typeface="Arial"/>
                <a:cs typeface="Arial"/>
                <a:sym typeface="Arial"/>
              </a:rPr>
              <a:t>Objective:</a:t>
            </a:r>
            <a:r>
              <a:rPr lang="en-US" sz="2400">
                <a:latin typeface="Arial"/>
                <a:ea typeface="Arial"/>
                <a:cs typeface="Arial"/>
                <a:sym typeface="Arial"/>
              </a:rPr>
              <a:t> Understand how breaking down a problem simplifies its solution</a:t>
            </a:r>
            <a:endParaRPr>
              <a:latin typeface="Arial"/>
              <a:ea typeface="Arial"/>
              <a:cs typeface="Arial"/>
              <a:sym typeface="Arial"/>
            </a:endParaRPr>
          </a:p>
        </p:txBody>
      </p:sp>
      <p:sp>
        <p:nvSpPr>
          <p:cNvPr id="972" name="Google Shape;972;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pic>
        <p:nvPicPr>
          <p:cNvPr descr="Three neatly stacked books" id="977" name="Google Shape;977;p41"/>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78" name="Google Shape;978;p41"/>
          <p:cNvSpPr txBox="1"/>
          <p:nvPr>
            <p:ph type="title"/>
          </p:nvPr>
        </p:nvSpPr>
        <p:spPr>
          <a:xfrm>
            <a:off x="1029031" y="748277"/>
            <a:ext cx="6232984"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Activity 2 – Pattern  Recognition</a:t>
            </a:r>
            <a:endParaRPr>
              <a:latin typeface="Arial"/>
              <a:ea typeface="Arial"/>
              <a:cs typeface="Arial"/>
              <a:sym typeface="Arial"/>
            </a:endParaRPr>
          </a:p>
        </p:txBody>
      </p:sp>
      <p:sp>
        <p:nvSpPr>
          <p:cNvPr id="979" name="Google Shape;979;p41"/>
          <p:cNvSpPr txBox="1"/>
          <p:nvPr>
            <p:ph idx="1" type="body"/>
          </p:nvPr>
        </p:nvSpPr>
        <p:spPr>
          <a:xfrm>
            <a:off x="718233" y="1659668"/>
            <a:ext cx="6453748" cy="3442290"/>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1000"/>
              </a:spcBef>
              <a:spcAft>
                <a:spcPts val="0"/>
              </a:spcAft>
              <a:buSzPts val="1120"/>
              <a:buNone/>
            </a:pPr>
            <a:r>
              <a:rPr b="1" lang="en-US" sz="2400">
                <a:latin typeface="Arial"/>
                <a:ea typeface="Arial"/>
                <a:cs typeface="Arial"/>
                <a:sym typeface="Arial"/>
              </a:rPr>
              <a:t>Analyze the following number sequence:</a:t>
            </a:r>
            <a:endParaRPr>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lang="en-US" sz="2400">
                <a:latin typeface="Arial"/>
                <a:ea typeface="Arial"/>
                <a:cs typeface="Arial"/>
                <a:sym typeface="Arial"/>
              </a:rPr>
              <a:t>Sequence A: 2, 4, 7, 11, 16, ...</a:t>
            </a:r>
            <a:endParaRPr>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lang="en-US" sz="2400">
                <a:latin typeface="Arial"/>
                <a:ea typeface="Arial"/>
                <a:cs typeface="Arial"/>
                <a:sym typeface="Arial"/>
              </a:rPr>
              <a:t>Sequence B: 2, 4, 8, 16, 32, ...</a:t>
            </a:r>
            <a:endParaRPr>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lang="en-US" sz="2400">
                <a:latin typeface="Arial"/>
                <a:ea typeface="Arial"/>
                <a:cs typeface="Arial"/>
                <a:sym typeface="Arial"/>
              </a:rPr>
              <a:t>Sequence C: 1, 1, 2, 3, 5, 8, 13...</a:t>
            </a:r>
            <a:endParaRPr>
              <a:latin typeface="Arial"/>
              <a:ea typeface="Arial"/>
              <a:cs typeface="Arial"/>
              <a:sym typeface="Arial"/>
            </a:endParaRPr>
          </a:p>
          <a:p>
            <a:pPr indent="-157480" lvl="0" marL="457200" rtl="0" algn="l">
              <a:lnSpc>
                <a:spcPct val="100000"/>
              </a:lnSpc>
              <a:spcBef>
                <a:spcPts val="1000"/>
              </a:spcBef>
              <a:spcAft>
                <a:spcPts val="0"/>
              </a:spcAft>
              <a:buSzPts val="1120"/>
              <a:buFont typeface="Arial"/>
              <a:buNone/>
            </a:pPr>
            <a:r>
              <a:t/>
            </a:r>
            <a:endParaRPr sz="2400">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b="1" lang="en-US" sz="2400">
                <a:latin typeface="Arial"/>
                <a:ea typeface="Arial"/>
                <a:cs typeface="Arial"/>
                <a:sym typeface="Arial"/>
              </a:rPr>
              <a:t>Identify</a:t>
            </a:r>
            <a:r>
              <a:rPr lang="en-US" sz="2400">
                <a:latin typeface="Arial"/>
                <a:ea typeface="Arial"/>
                <a:cs typeface="Arial"/>
                <a:sym typeface="Arial"/>
              </a:rPr>
              <a:t> the pattern in how the numbers change.          </a:t>
            </a:r>
            <a:endParaRPr>
              <a:latin typeface="Arial"/>
              <a:ea typeface="Arial"/>
              <a:cs typeface="Arial"/>
              <a:sym typeface="Arial"/>
            </a:endParaRPr>
          </a:p>
        </p:txBody>
      </p:sp>
      <p:sp>
        <p:nvSpPr>
          <p:cNvPr id="980" name="Google Shape;980;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pic>
        <p:nvPicPr>
          <p:cNvPr descr="Three neatly stacked books" id="985" name="Google Shape;985;p43"/>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86" name="Google Shape;986;p43"/>
          <p:cNvSpPr txBox="1"/>
          <p:nvPr>
            <p:ph type="title"/>
          </p:nvPr>
        </p:nvSpPr>
        <p:spPr>
          <a:xfrm>
            <a:off x="365153" y="748278"/>
            <a:ext cx="6232984"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Activity 3 – Abstraction</a:t>
            </a:r>
            <a:endParaRPr>
              <a:latin typeface="Arial"/>
              <a:ea typeface="Arial"/>
              <a:cs typeface="Arial"/>
              <a:sym typeface="Arial"/>
            </a:endParaRPr>
          </a:p>
        </p:txBody>
      </p:sp>
      <p:sp>
        <p:nvSpPr>
          <p:cNvPr id="987" name="Google Shape;987;p43"/>
          <p:cNvSpPr txBox="1"/>
          <p:nvPr>
            <p:ph idx="1" type="body"/>
          </p:nvPr>
        </p:nvSpPr>
        <p:spPr>
          <a:xfrm>
            <a:off x="718233" y="1659668"/>
            <a:ext cx="6453748" cy="344229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SzPts val="1120"/>
              <a:buNone/>
            </a:pPr>
            <a:r>
              <a:rPr b="1" lang="en-US" sz="2400">
                <a:latin typeface="Arial"/>
                <a:ea typeface="Arial"/>
                <a:cs typeface="Arial"/>
                <a:sym typeface="Arial"/>
              </a:rPr>
              <a:t>Summarize a movie plot</a:t>
            </a:r>
            <a:endParaRPr>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lang="en-US" sz="2400">
                <a:latin typeface="Arial"/>
                <a:ea typeface="Arial"/>
                <a:cs typeface="Arial"/>
                <a:sym typeface="Arial"/>
              </a:rPr>
              <a:t>Pick any movie you know well (e.g., a superhero movie).</a:t>
            </a:r>
            <a:endParaRPr>
              <a:latin typeface="Arial"/>
              <a:ea typeface="Arial"/>
              <a:cs typeface="Arial"/>
              <a:sym typeface="Arial"/>
            </a:endParaRPr>
          </a:p>
          <a:p>
            <a:pPr indent="-228600" lvl="0" marL="457200" rtl="0" algn="l">
              <a:lnSpc>
                <a:spcPct val="100000"/>
              </a:lnSpc>
              <a:spcBef>
                <a:spcPts val="1000"/>
              </a:spcBef>
              <a:spcAft>
                <a:spcPts val="0"/>
              </a:spcAft>
              <a:buSzPts val="1120"/>
              <a:buFont typeface="Arial"/>
              <a:buChar char="•"/>
            </a:pPr>
            <a:r>
              <a:rPr b="1" lang="en-US" sz="2400">
                <a:latin typeface="Arial"/>
                <a:ea typeface="Arial"/>
                <a:cs typeface="Arial"/>
                <a:sym typeface="Arial"/>
              </a:rPr>
              <a:t>Abstract</a:t>
            </a:r>
            <a:r>
              <a:rPr lang="en-US" sz="2400">
                <a:latin typeface="Arial"/>
                <a:ea typeface="Arial"/>
                <a:cs typeface="Arial"/>
                <a:sym typeface="Arial"/>
              </a:rPr>
              <a:t> the plot by focusing on the core elements:</a:t>
            </a:r>
            <a:endParaRPr>
              <a:latin typeface="Arial"/>
              <a:ea typeface="Arial"/>
              <a:cs typeface="Arial"/>
              <a:sym typeface="Arial"/>
            </a:endParaRPr>
          </a:p>
          <a:p>
            <a:pPr indent="-285750" lvl="1" marL="742950" rtl="0" algn="l">
              <a:lnSpc>
                <a:spcPct val="100000"/>
              </a:lnSpc>
              <a:spcBef>
                <a:spcPts val="500"/>
              </a:spcBef>
              <a:spcAft>
                <a:spcPts val="0"/>
              </a:spcAft>
              <a:buSzPts val="1260"/>
              <a:buFont typeface="Arial"/>
              <a:buChar char="•"/>
            </a:pPr>
            <a:r>
              <a:rPr lang="en-US" sz="2400">
                <a:latin typeface="Arial"/>
                <a:ea typeface="Arial"/>
                <a:cs typeface="Arial"/>
                <a:sym typeface="Arial"/>
              </a:rPr>
              <a:t>Main character's goal</a:t>
            </a:r>
            <a:endParaRPr>
              <a:latin typeface="Arial"/>
              <a:ea typeface="Arial"/>
              <a:cs typeface="Arial"/>
              <a:sym typeface="Arial"/>
            </a:endParaRPr>
          </a:p>
          <a:p>
            <a:pPr indent="-285750" lvl="1" marL="742950" rtl="0" algn="l">
              <a:lnSpc>
                <a:spcPct val="100000"/>
              </a:lnSpc>
              <a:spcBef>
                <a:spcPts val="500"/>
              </a:spcBef>
              <a:spcAft>
                <a:spcPts val="0"/>
              </a:spcAft>
              <a:buSzPts val="1260"/>
              <a:buFont typeface="Arial"/>
              <a:buChar char="•"/>
            </a:pPr>
            <a:r>
              <a:rPr lang="en-US" sz="2400">
                <a:latin typeface="Arial"/>
                <a:ea typeface="Arial"/>
                <a:cs typeface="Arial"/>
                <a:sym typeface="Arial"/>
              </a:rPr>
              <a:t>Key conflicts</a:t>
            </a:r>
            <a:endParaRPr>
              <a:latin typeface="Arial"/>
              <a:ea typeface="Arial"/>
              <a:cs typeface="Arial"/>
              <a:sym typeface="Arial"/>
            </a:endParaRPr>
          </a:p>
          <a:p>
            <a:pPr indent="-285750" lvl="1" marL="742950" rtl="0" algn="l">
              <a:lnSpc>
                <a:spcPct val="100000"/>
              </a:lnSpc>
              <a:spcBef>
                <a:spcPts val="500"/>
              </a:spcBef>
              <a:spcAft>
                <a:spcPts val="0"/>
              </a:spcAft>
              <a:buSzPts val="1260"/>
              <a:buFont typeface="Arial"/>
              <a:buChar char="•"/>
            </a:pPr>
            <a:r>
              <a:rPr lang="en-US" sz="2400">
                <a:latin typeface="Arial"/>
                <a:ea typeface="Arial"/>
                <a:cs typeface="Arial"/>
                <a:sym typeface="Arial"/>
              </a:rPr>
              <a:t>Resolution</a:t>
            </a:r>
            <a:endParaRPr>
              <a:latin typeface="Arial"/>
              <a:ea typeface="Arial"/>
              <a:cs typeface="Arial"/>
              <a:sym typeface="Arial"/>
            </a:endParaRPr>
          </a:p>
        </p:txBody>
      </p:sp>
      <p:sp>
        <p:nvSpPr>
          <p:cNvPr id="988" name="Google Shape;988;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pic>
        <p:nvPicPr>
          <p:cNvPr descr="Three neatly stacked books" id="993" name="Google Shape;993;p45"/>
          <p:cNvPicPr preferRelativeResize="0"/>
          <p:nvPr/>
        </p:nvPicPr>
        <p:blipFill rotWithShape="1">
          <a:blip r:embed="rId3">
            <a:alphaModFix/>
          </a:blip>
          <a:srcRect b="8575" l="0" r="13339" t="18285"/>
          <a:stretch/>
        </p:blipFill>
        <p:spPr>
          <a:xfrm>
            <a:off x="0" y="0"/>
            <a:ext cx="12192000" cy="6858000"/>
          </a:xfrm>
          <a:prstGeom prst="rect">
            <a:avLst/>
          </a:prstGeom>
          <a:noFill/>
          <a:ln>
            <a:noFill/>
          </a:ln>
        </p:spPr>
      </p:pic>
      <p:sp>
        <p:nvSpPr>
          <p:cNvPr id="994" name="Google Shape;994;p45"/>
          <p:cNvSpPr txBox="1"/>
          <p:nvPr>
            <p:ph type="title"/>
          </p:nvPr>
        </p:nvSpPr>
        <p:spPr>
          <a:xfrm>
            <a:off x="780863" y="748278"/>
            <a:ext cx="6232984"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lang="en-US" sz="2800">
                <a:latin typeface="Arial"/>
                <a:ea typeface="Arial"/>
                <a:cs typeface="Arial"/>
                <a:sym typeface="Arial"/>
              </a:rPr>
              <a:t>Activity 4 – Algorithm Design</a:t>
            </a:r>
            <a:endParaRPr>
              <a:latin typeface="Arial"/>
              <a:ea typeface="Arial"/>
              <a:cs typeface="Arial"/>
              <a:sym typeface="Arial"/>
            </a:endParaRPr>
          </a:p>
        </p:txBody>
      </p:sp>
      <p:sp>
        <p:nvSpPr>
          <p:cNvPr id="995" name="Google Shape;995;p45"/>
          <p:cNvSpPr txBox="1"/>
          <p:nvPr>
            <p:ph idx="1" type="body"/>
          </p:nvPr>
        </p:nvSpPr>
        <p:spPr>
          <a:xfrm>
            <a:off x="918649" y="1797454"/>
            <a:ext cx="6453748" cy="344229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2"/>
              </a:buClr>
              <a:buSzPts val="1680"/>
              <a:buNone/>
            </a:pPr>
            <a:r>
              <a:rPr lang="en-US" sz="2400">
                <a:latin typeface="Arial"/>
                <a:ea typeface="Arial"/>
                <a:cs typeface="Arial"/>
                <a:sym typeface="Arial"/>
              </a:rPr>
              <a:t>Develop step-by-step instructions to solve a task</a:t>
            </a:r>
            <a:r>
              <a:rPr lang="en-US" sz="2000">
                <a:latin typeface="Arial"/>
                <a:ea typeface="Arial"/>
                <a:cs typeface="Arial"/>
                <a:sym typeface="Arial"/>
              </a:rPr>
              <a:t>.</a:t>
            </a:r>
            <a:endParaRPr>
              <a:latin typeface="Arial"/>
              <a:ea typeface="Arial"/>
              <a:cs typeface="Arial"/>
              <a:sym typeface="Arial"/>
            </a:endParaRPr>
          </a:p>
          <a:p>
            <a:pPr indent="-228600" lvl="0" marL="228600" rtl="0" algn="l">
              <a:lnSpc>
                <a:spcPct val="100000"/>
              </a:lnSpc>
              <a:spcBef>
                <a:spcPts val="0"/>
              </a:spcBef>
              <a:spcAft>
                <a:spcPts val="0"/>
              </a:spcAft>
              <a:buClr>
                <a:schemeClr val="dk2"/>
              </a:buClr>
              <a:buSzPts val="1680"/>
              <a:buNone/>
            </a:pPr>
            <a:r>
              <a:t/>
            </a:r>
            <a:endParaRPr sz="2000">
              <a:latin typeface="Arial"/>
              <a:ea typeface="Arial"/>
              <a:cs typeface="Arial"/>
              <a:sym typeface="Arial"/>
            </a:endParaRPr>
          </a:p>
          <a:p>
            <a:pPr indent="-342900" lvl="0" marL="342900" rtl="0" algn="l">
              <a:lnSpc>
                <a:spcPct val="100000"/>
              </a:lnSpc>
              <a:spcBef>
                <a:spcPts val="0"/>
              </a:spcBef>
              <a:spcAft>
                <a:spcPts val="0"/>
              </a:spcAft>
              <a:buClr>
                <a:schemeClr val="dk2"/>
              </a:buClr>
              <a:buSzPts val="1680"/>
              <a:buFont typeface="Arial"/>
              <a:buChar char="•"/>
            </a:pPr>
            <a:r>
              <a:rPr b="1" lang="en-US" sz="2400">
                <a:latin typeface="Arial"/>
                <a:ea typeface="Arial"/>
                <a:cs typeface="Arial"/>
                <a:sym typeface="Arial"/>
              </a:rPr>
              <a:t>Example:</a:t>
            </a:r>
            <a:r>
              <a:rPr lang="en-US" sz="2400">
                <a:latin typeface="Arial"/>
                <a:ea typeface="Arial"/>
                <a:cs typeface="Arial"/>
                <a:sym typeface="Arial"/>
              </a:rPr>
              <a:t> Create an algorithm to make a sandwich(pick ingredients, slice the bread, etc.)</a:t>
            </a:r>
            <a:endParaRPr>
              <a:latin typeface="Arial"/>
              <a:ea typeface="Arial"/>
              <a:cs typeface="Arial"/>
              <a:sym typeface="Arial"/>
            </a:endParaRPr>
          </a:p>
          <a:p>
            <a:pPr indent="-342900" lvl="0" marL="342900" rtl="0" algn="l">
              <a:lnSpc>
                <a:spcPct val="100000"/>
              </a:lnSpc>
              <a:spcBef>
                <a:spcPts val="0"/>
              </a:spcBef>
              <a:spcAft>
                <a:spcPts val="0"/>
              </a:spcAft>
              <a:buClr>
                <a:schemeClr val="dk2"/>
              </a:buClr>
              <a:buSzPts val="1680"/>
              <a:buFont typeface="Arial"/>
              <a:buChar char="•"/>
            </a:pPr>
            <a:r>
              <a:rPr b="1" lang="en-US" sz="2400">
                <a:latin typeface="Arial"/>
                <a:ea typeface="Arial"/>
                <a:cs typeface="Arial"/>
                <a:sym typeface="Arial"/>
              </a:rPr>
              <a:t>Objective:</a:t>
            </a:r>
            <a:r>
              <a:rPr lang="en-US" sz="2400">
                <a:latin typeface="Arial"/>
                <a:ea typeface="Arial"/>
                <a:cs typeface="Arial"/>
                <a:sym typeface="Arial"/>
              </a:rPr>
              <a:t> Illustrate how precise steps can solve problems systematically</a:t>
            </a:r>
            <a:endParaRPr sz="2000">
              <a:latin typeface="Arial"/>
              <a:ea typeface="Arial"/>
              <a:cs typeface="Arial"/>
              <a:sym typeface="Arial"/>
            </a:endParaRPr>
          </a:p>
        </p:txBody>
      </p:sp>
      <p:sp>
        <p:nvSpPr>
          <p:cNvPr id="996" name="Google Shape;996;p4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93"/>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4" name="Google Shape;1004;p9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5" name="Google Shape;1005;p9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SUMMARY</a:t>
            </a:r>
            <a:endParaRPr b="1">
              <a:latin typeface="Arial"/>
              <a:ea typeface="Arial"/>
              <a:cs typeface="Arial"/>
              <a:sym typeface="Arial"/>
            </a:endParaRPr>
          </a:p>
        </p:txBody>
      </p:sp>
      <p:sp>
        <p:nvSpPr>
          <p:cNvPr id="1006" name="Google Shape;1006;p93"/>
          <p:cNvSpPr txBox="1"/>
          <p:nvPr/>
        </p:nvSpPr>
        <p:spPr>
          <a:xfrm>
            <a:off x="1060450" y="1384299"/>
            <a:ext cx="10071100" cy="409342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Computational Thinking is a structured way of solving problems that draws from core concepts in computer science but applies far beyond it. In this module, we explored what CT means, its origins, and why it matters, especially for adult learners.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We examined how CT helps us break down complex challenges, recognize patterns, focus on essential information and design logical, step-by-step solutions. By comparing how computers and humans think, we gained insight into CT as a bridge between logic and creativity.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CT is not just about programming, it’s a mindset. For adult education, it offers practical value: supporting autonomy, critical thinking, and decision-making across everyday life, work, and learning. As trainers, understanding CT empowers us to help learners build confidence and adapt to a fast-changing world.</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pic>
        <p:nvPicPr>
          <p:cNvPr descr="Teacher assisting student" id="1013" name="Google Shape;1013;p42"/>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014" name="Google Shape;1014;p42"/>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COMPUTATIONAL SENIORS </a:t>
            </a:r>
            <a:endParaRPr/>
          </a:p>
        </p:txBody>
      </p:sp>
      <p:sp>
        <p:nvSpPr>
          <p:cNvPr id="1015" name="Google Shape;1015;p42"/>
          <p:cNvSpPr txBox="1"/>
          <p:nvPr>
            <p:ph idx="1" type="body"/>
          </p:nvPr>
        </p:nvSpPr>
        <p:spPr>
          <a:xfrm>
            <a:off x="7895303" y="3078797"/>
            <a:ext cx="3221037" cy="2316163"/>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1000"/>
              </a:spcBef>
              <a:spcAft>
                <a:spcPts val="0"/>
              </a:spcAft>
              <a:buClr>
                <a:schemeClr val="lt1"/>
              </a:buClr>
              <a:buSzPts val="1260"/>
              <a:buNone/>
            </a:pPr>
            <a:br>
              <a:rPr lang="en-US"/>
            </a:br>
            <a:endParaRPr/>
          </a:p>
        </p:txBody>
      </p:sp>
      <p:sp>
        <p:nvSpPr>
          <p:cNvPr id="1016" name="Google Shape;1016;p42"/>
          <p:cNvSpPr txBox="1"/>
          <p:nvPr/>
        </p:nvSpPr>
        <p:spPr>
          <a:xfrm>
            <a:off x="7706091" y="1580542"/>
            <a:ext cx="3599459" cy="472437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Arial"/>
                <a:ea typeface="Arial"/>
                <a:cs typeface="Arial"/>
                <a:sym typeface="Arial"/>
              </a:rPr>
              <a:t>CALL TO ACTION: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Reflect on what you’ve learned: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How can you help learners use decomposition, patterns, abstraction, and algorithms in their daily lives?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What real-world activities could you adapt to introduce these CT concepts with low-qualified adult learners?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How will you model computational thinking in your own teaching to help learners see its value?</a:t>
            </a:r>
            <a:endParaRPr b="0" i="0" sz="1400" u="none" cap="none" strike="noStrike">
              <a:solidFill>
                <a:srgbClr val="000000"/>
              </a:solidFill>
              <a:latin typeface="Arial"/>
              <a:ea typeface="Arial"/>
              <a:cs typeface="Arial"/>
              <a:sym typeface="Arial"/>
            </a:endParaRPr>
          </a:p>
          <a:p>
            <a:pPr indent="-196850" lvl="0" marL="285750" marR="0" rtl="0" algn="l">
              <a:lnSpc>
                <a:spcPct val="100000"/>
              </a:lnSpc>
              <a:spcBef>
                <a:spcPts val="1200"/>
              </a:spcBef>
              <a:spcAft>
                <a:spcPts val="0"/>
              </a:spcAft>
              <a:buClr>
                <a:schemeClr val="lt1"/>
              </a:buClr>
              <a:buSzPts val="1400"/>
              <a:buFont typeface="Arial"/>
              <a:buNone/>
            </a:pPr>
            <a:r>
              <a:t/>
            </a:r>
            <a:endParaRPr b="0" i="1" sz="1400" u="none" cap="none" strike="noStrike">
              <a:solidFill>
                <a:schemeClr val="lt1"/>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7" name="Google Shape;1017;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94"/>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25" name="Google Shape;1025;p94"/>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26" name="Google Shape;1026;p94"/>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GLOSSARY</a:t>
            </a:r>
            <a:endParaRPr b="1">
              <a:latin typeface="Arial"/>
              <a:ea typeface="Arial"/>
              <a:cs typeface="Arial"/>
              <a:sym typeface="Arial"/>
            </a:endParaRPr>
          </a:p>
        </p:txBody>
      </p:sp>
      <p:sp>
        <p:nvSpPr>
          <p:cNvPr id="1027" name="Google Shape;1027;p94"/>
          <p:cNvSpPr txBox="1"/>
          <p:nvPr/>
        </p:nvSpPr>
        <p:spPr>
          <a:xfrm>
            <a:off x="688800" y="136855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Computational Thinking or CT: </a:t>
            </a:r>
            <a:r>
              <a:rPr b="0" i="0" lang="en-US" sz="1400" u="none" cap="none" strike="noStrike">
                <a:solidFill>
                  <a:schemeClr val="dk1"/>
                </a:solidFill>
                <a:latin typeface="Arial"/>
                <a:ea typeface="Arial"/>
                <a:cs typeface="Arial"/>
                <a:sym typeface="Arial"/>
              </a:rPr>
              <a:t>Solving problems like a computer would, step-by-step. </a:t>
            </a:r>
            <a:endParaRPr b="0" i="0" sz="1000" u="none" cap="none" strike="noStrike">
              <a:solidFill>
                <a:schemeClr val="dk1"/>
              </a:solidFill>
              <a:latin typeface="Arial"/>
              <a:ea typeface="Arial"/>
              <a:cs typeface="Arial"/>
              <a:sym typeface="Arial"/>
            </a:endParaRPr>
          </a:p>
        </p:txBody>
      </p:sp>
      <p:sp>
        <p:nvSpPr>
          <p:cNvPr id="1028" name="Google Shape;1028;p94"/>
          <p:cNvSpPr txBox="1"/>
          <p:nvPr/>
        </p:nvSpPr>
        <p:spPr>
          <a:xfrm>
            <a:off x="688800" y="175420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Decomposition: </a:t>
            </a:r>
            <a:r>
              <a:rPr b="0" i="0" lang="en-US" sz="1400" u="none" cap="none" strike="noStrike">
                <a:solidFill>
                  <a:schemeClr val="dk1"/>
                </a:solidFill>
                <a:latin typeface="Arial"/>
                <a:ea typeface="Arial"/>
                <a:cs typeface="Arial"/>
                <a:sym typeface="Arial"/>
              </a:rPr>
              <a:t>Breaking a big problem into smaller parts. </a:t>
            </a:r>
            <a:endParaRPr b="0" i="0" sz="1000" u="none" cap="none" strike="noStrike">
              <a:solidFill>
                <a:schemeClr val="dk1"/>
              </a:solidFill>
              <a:latin typeface="Arial"/>
              <a:ea typeface="Arial"/>
              <a:cs typeface="Arial"/>
              <a:sym typeface="Arial"/>
            </a:endParaRPr>
          </a:p>
        </p:txBody>
      </p:sp>
      <p:sp>
        <p:nvSpPr>
          <p:cNvPr id="1029" name="Google Shape;1029;p94"/>
          <p:cNvSpPr txBox="1"/>
          <p:nvPr/>
        </p:nvSpPr>
        <p:spPr>
          <a:xfrm>
            <a:off x="688800" y="213986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Abstraction: </a:t>
            </a:r>
            <a:r>
              <a:rPr b="0" i="0" lang="en-US" sz="1400" u="none" cap="none" strike="noStrike">
                <a:solidFill>
                  <a:schemeClr val="dk1"/>
                </a:solidFill>
                <a:latin typeface="Arial"/>
                <a:ea typeface="Arial"/>
                <a:cs typeface="Arial"/>
                <a:sym typeface="Arial"/>
              </a:rPr>
              <a:t>Focusing only on the important details.</a:t>
            </a:r>
            <a:endParaRPr b="0" i="0" sz="1000" u="none" cap="none" strike="noStrike">
              <a:solidFill>
                <a:schemeClr val="dk1"/>
              </a:solidFill>
              <a:latin typeface="Arial"/>
              <a:ea typeface="Arial"/>
              <a:cs typeface="Arial"/>
              <a:sym typeface="Arial"/>
            </a:endParaRPr>
          </a:p>
        </p:txBody>
      </p:sp>
      <p:sp>
        <p:nvSpPr>
          <p:cNvPr id="1030" name="Google Shape;1030;p94"/>
          <p:cNvSpPr txBox="1"/>
          <p:nvPr/>
        </p:nvSpPr>
        <p:spPr>
          <a:xfrm>
            <a:off x="688800" y="252551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Pattern Recognition: </a:t>
            </a:r>
            <a:r>
              <a:rPr b="0" i="0" lang="en-US" sz="1400" u="none" cap="none" strike="noStrike">
                <a:solidFill>
                  <a:schemeClr val="dk1"/>
                </a:solidFill>
                <a:latin typeface="Arial"/>
                <a:ea typeface="Arial"/>
                <a:cs typeface="Arial"/>
                <a:sym typeface="Arial"/>
              </a:rPr>
              <a:t>Spotting trends or things that repeat.</a:t>
            </a:r>
            <a:endParaRPr b="0" i="0" sz="1000" u="none" cap="none" strike="noStrike">
              <a:solidFill>
                <a:schemeClr val="dk1"/>
              </a:solidFill>
              <a:latin typeface="Arial"/>
              <a:ea typeface="Arial"/>
              <a:cs typeface="Arial"/>
              <a:sym typeface="Arial"/>
            </a:endParaRPr>
          </a:p>
        </p:txBody>
      </p:sp>
      <p:sp>
        <p:nvSpPr>
          <p:cNvPr id="1031" name="Google Shape;1031;p94"/>
          <p:cNvSpPr txBox="1"/>
          <p:nvPr/>
        </p:nvSpPr>
        <p:spPr>
          <a:xfrm>
            <a:off x="688800" y="291117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Algorithm: </a:t>
            </a:r>
            <a:r>
              <a:rPr b="0" i="0" lang="en-US" sz="1400" u="none" cap="none" strike="noStrike">
                <a:solidFill>
                  <a:schemeClr val="dk1"/>
                </a:solidFill>
                <a:latin typeface="Arial"/>
                <a:ea typeface="Arial"/>
                <a:cs typeface="Arial"/>
                <a:sym typeface="Arial"/>
              </a:rPr>
              <a:t>A set of instructions to complete a task.</a:t>
            </a:r>
            <a:endParaRPr b="0" i="0" sz="1000" u="none" cap="none" strike="noStrike">
              <a:solidFill>
                <a:schemeClr val="dk1"/>
              </a:solidFill>
              <a:latin typeface="Arial"/>
              <a:ea typeface="Arial"/>
              <a:cs typeface="Arial"/>
              <a:sym typeface="Arial"/>
            </a:endParaRPr>
          </a:p>
        </p:txBody>
      </p:sp>
      <p:sp>
        <p:nvSpPr>
          <p:cNvPr id="1032" name="Google Shape;1032;p94"/>
          <p:cNvSpPr txBox="1"/>
          <p:nvPr/>
        </p:nvSpPr>
        <p:spPr>
          <a:xfrm>
            <a:off x="688800" y="368248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Unplugged Activities: </a:t>
            </a:r>
            <a:r>
              <a:rPr b="0" i="0" lang="en-US" sz="1400" u="none" cap="none" strike="noStrike">
                <a:solidFill>
                  <a:schemeClr val="dk1"/>
                </a:solidFill>
                <a:latin typeface="Arial"/>
                <a:ea typeface="Arial"/>
                <a:cs typeface="Arial"/>
                <a:sym typeface="Arial"/>
              </a:rPr>
              <a:t>Learning CT without screens using games, puzzles, etc.</a:t>
            </a:r>
            <a:endParaRPr b="0" i="0" sz="1000" u="none" cap="none" strike="noStrike">
              <a:solidFill>
                <a:schemeClr val="dk1"/>
              </a:solidFill>
              <a:latin typeface="Arial"/>
              <a:ea typeface="Arial"/>
              <a:cs typeface="Arial"/>
              <a:sym typeface="Arial"/>
            </a:endParaRPr>
          </a:p>
        </p:txBody>
      </p:sp>
      <p:sp>
        <p:nvSpPr>
          <p:cNvPr id="1033" name="Google Shape;1033;p94"/>
          <p:cNvSpPr txBox="1"/>
          <p:nvPr/>
        </p:nvSpPr>
        <p:spPr>
          <a:xfrm>
            <a:off x="688800" y="406813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Debugging: </a:t>
            </a:r>
            <a:r>
              <a:rPr b="0" i="0" lang="en-US" sz="1400" u="none" cap="none" strike="noStrike">
                <a:solidFill>
                  <a:schemeClr val="dk1"/>
                </a:solidFill>
                <a:latin typeface="Arial"/>
                <a:ea typeface="Arial"/>
                <a:cs typeface="Arial"/>
                <a:sym typeface="Arial"/>
              </a:rPr>
              <a:t>Finding and fixing errors in a process.</a:t>
            </a:r>
            <a:endParaRPr b="0" i="0" sz="1000" u="none" cap="none" strike="noStrike">
              <a:solidFill>
                <a:schemeClr val="dk1"/>
              </a:solidFill>
              <a:latin typeface="Arial"/>
              <a:ea typeface="Arial"/>
              <a:cs typeface="Arial"/>
              <a:sym typeface="Arial"/>
            </a:endParaRPr>
          </a:p>
        </p:txBody>
      </p:sp>
      <p:sp>
        <p:nvSpPr>
          <p:cNvPr id="1034" name="Google Shape;1034;p94"/>
          <p:cNvSpPr txBox="1"/>
          <p:nvPr/>
        </p:nvSpPr>
        <p:spPr>
          <a:xfrm>
            <a:off x="688800" y="445379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Soft Skills: </a:t>
            </a:r>
            <a:r>
              <a:rPr b="0" i="0" lang="en-US" sz="1400" u="none" cap="none" strike="noStrike">
                <a:solidFill>
                  <a:schemeClr val="dk1"/>
                </a:solidFill>
                <a:latin typeface="Arial"/>
                <a:ea typeface="Arial"/>
                <a:cs typeface="Arial"/>
                <a:sym typeface="Arial"/>
              </a:rPr>
              <a:t>Non-technical abilities that help people work well with others and adapt to challenges.</a:t>
            </a:r>
            <a:endParaRPr b="0" i="0" sz="1000" u="none" cap="none" strike="noStrike">
              <a:solidFill>
                <a:schemeClr val="dk1"/>
              </a:solidFill>
              <a:latin typeface="Arial"/>
              <a:ea typeface="Arial"/>
              <a:cs typeface="Arial"/>
              <a:sym typeface="Arial"/>
            </a:endParaRPr>
          </a:p>
        </p:txBody>
      </p:sp>
      <p:sp>
        <p:nvSpPr>
          <p:cNvPr id="1035" name="Google Shape;1035;p94"/>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Gamification: </a:t>
            </a:r>
            <a:r>
              <a:rPr b="0" i="0" lang="en-US" sz="1400" u="none" cap="none" strike="noStrike">
                <a:solidFill>
                  <a:schemeClr val="dk1"/>
                </a:solidFill>
                <a:latin typeface="Arial"/>
                <a:ea typeface="Arial"/>
                <a:cs typeface="Arial"/>
                <a:sym typeface="Arial"/>
              </a:rPr>
              <a:t>Using game elements (like points or challenges) in learning.</a:t>
            </a:r>
            <a:endParaRPr b="0" i="0" sz="1000" u="none" cap="none" strike="noStrike">
              <a:solidFill>
                <a:schemeClr val="dk1"/>
              </a:solidFill>
              <a:latin typeface="Arial"/>
              <a:ea typeface="Arial"/>
              <a:cs typeface="Arial"/>
              <a:sym typeface="Arial"/>
            </a:endParaRPr>
          </a:p>
        </p:txBody>
      </p:sp>
      <p:sp>
        <p:nvSpPr>
          <p:cNvPr id="1036" name="Google Shape;1036;p94"/>
          <p:cNvSpPr txBox="1"/>
          <p:nvPr/>
        </p:nvSpPr>
        <p:spPr>
          <a:xfrm>
            <a:off x="688800" y="522510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Digital Literacy: </a:t>
            </a:r>
            <a:r>
              <a:rPr b="0" i="0" lang="en-US" sz="1400" u="none" cap="none" strike="noStrike">
                <a:solidFill>
                  <a:schemeClr val="dk1"/>
                </a:solidFill>
                <a:latin typeface="Arial"/>
                <a:ea typeface="Arial"/>
                <a:cs typeface="Arial"/>
                <a:sym typeface="Arial"/>
              </a:rPr>
              <a:t>Knowing how to use digital tools safely and effectively.</a:t>
            </a:r>
            <a:endParaRPr b="0" i="0" sz="1000" u="none" cap="none" strike="noStrike">
              <a:solidFill>
                <a:schemeClr val="dk1"/>
              </a:solidFill>
              <a:latin typeface="Arial"/>
              <a:ea typeface="Arial"/>
              <a:cs typeface="Arial"/>
              <a:sym typeface="Arial"/>
            </a:endParaRPr>
          </a:p>
        </p:txBody>
      </p:sp>
      <p:sp>
        <p:nvSpPr>
          <p:cNvPr id="1037" name="Google Shape;1037;p94"/>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Inclusion: </a:t>
            </a:r>
            <a:r>
              <a:rPr b="0" i="0" lang="en-US" sz="1400" u="none" cap="none" strike="noStrike">
                <a:solidFill>
                  <a:schemeClr val="dk1"/>
                </a:solidFill>
                <a:latin typeface="Arial"/>
                <a:ea typeface="Arial"/>
                <a:cs typeface="Arial"/>
                <a:sym typeface="Arial"/>
              </a:rPr>
              <a:t>Making learning accessible to everyone, no matter their background.</a:t>
            </a:r>
            <a:endParaRPr b="0" i="0" sz="1000" u="none" cap="none" strike="noStrike">
              <a:solidFill>
                <a:schemeClr val="dk1"/>
              </a:solidFill>
              <a:latin typeface="Arial"/>
              <a:ea typeface="Arial"/>
              <a:cs typeface="Arial"/>
              <a:sym typeface="Arial"/>
            </a:endParaRPr>
          </a:p>
        </p:txBody>
      </p:sp>
      <p:sp>
        <p:nvSpPr>
          <p:cNvPr id="1038" name="Google Shape;1038;p94"/>
          <p:cNvSpPr txBox="1"/>
          <p:nvPr/>
        </p:nvSpPr>
        <p:spPr>
          <a:xfrm>
            <a:off x="688800" y="5996406"/>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Scaffolding: </a:t>
            </a:r>
            <a:r>
              <a:rPr b="0" i="0" lang="en-US" sz="1400" u="none" cap="none" strike="noStrike">
                <a:solidFill>
                  <a:schemeClr val="dk1"/>
                </a:solidFill>
                <a:latin typeface="Arial"/>
                <a:ea typeface="Arial"/>
                <a:cs typeface="Arial"/>
                <a:sym typeface="Arial"/>
              </a:rPr>
              <a:t>Supporting learners step-by-step so they can gradually do more on their own.</a:t>
            </a:r>
            <a:endParaRPr b="0" i="0" sz="1000" u="none" cap="none" strike="noStrike">
              <a:solidFill>
                <a:schemeClr val="dk1"/>
              </a:solidFill>
              <a:latin typeface="Arial"/>
              <a:ea typeface="Arial"/>
              <a:cs typeface="Arial"/>
              <a:sym typeface="Arial"/>
            </a:endParaRPr>
          </a:p>
        </p:txBody>
      </p:sp>
      <p:sp>
        <p:nvSpPr>
          <p:cNvPr id="1039" name="Google Shape;1039;p94"/>
          <p:cNvSpPr txBox="1"/>
          <p:nvPr/>
        </p:nvSpPr>
        <p:spPr>
          <a:xfrm>
            <a:off x="688800" y="329682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Iteration: </a:t>
            </a:r>
            <a:r>
              <a:rPr b="0" i="0" lang="en-US" sz="1400" u="none" cap="none" strike="noStrike">
                <a:solidFill>
                  <a:schemeClr val="dk1"/>
                </a:solidFill>
                <a:latin typeface="Arial"/>
                <a:ea typeface="Arial"/>
                <a:cs typeface="Arial"/>
                <a:sym typeface="Arial"/>
              </a:rPr>
              <a:t>Repeating a process to improve it.</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826154" y="1290039"/>
            <a:ext cx="10539692" cy="4879618"/>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dk2"/>
              </a:buClr>
              <a:buSzPts val="1680"/>
              <a:buNone/>
            </a:pPr>
            <a:r>
              <a:rPr b="0" lang="en-US" sz="1400">
                <a:latin typeface="Arial"/>
                <a:ea typeface="Arial"/>
                <a:cs typeface="Arial"/>
                <a:sym typeface="Arial"/>
              </a:rPr>
              <a:t>Aho, A. V. (2011). Computation and computational thinking. Ubiquity, 2011(January), 1–1. </a:t>
            </a:r>
            <a:r>
              <a:rPr b="0" lang="en-US" sz="1400" u="sng">
                <a:solidFill>
                  <a:schemeClr val="hlink"/>
                </a:solidFill>
                <a:latin typeface="Arial"/>
                <a:ea typeface="Arial"/>
                <a:cs typeface="Arial"/>
                <a:sym typeface="Arial"/>
                <a:hlinkClick r:id="rId3"/>
              </a:rPr>
              <a:t>https://dl.acm.org/doi/10.1145/1922681.1922682</a:t>
            </a:r>
            <a:endParaRPr b="0" sz="1400">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Tedre, M., &amp; Denning, P. J. (2016). The long quest for computational thinking. In Proceedings of the 16th Koli Calling Conference on Computing Education Research (pp. 120–129). ACM. </a:t>
            </a:r>
            <a:r>
              <a:rPr b="0" lang="en-US" sz="1400" u="sng">
                <a:solidFill>
                  <a:schemeClr val="hlink"/>
                </a:solidFill>
                <a:latin typeface="Arial"/>
                <a:ea typeface="Arial"/>
                <a:cs typeface="Arial"/>
                <a:sym typeface="Arial"/>
                <a:hlinkClick r:id="rId4"/>
              </a:rPr>
              <a:t>https://dl.acm.org/doi/10.1145/2999541.2999542</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Wing, J. M. (2008). Computational thinking and thinking about computing. Philosophical Transactions of the Royal Society A: Mathematical, Physical and Engineering Sciences, 366(1881), 3717–3725. </a:t>
            </a:r>
            <a:r>
              <a:rPr b="0" lang="en-US" sz="1400" u="sng">
                <a:solidFill>
                  <a:schemeClr val="hlink"/>
                </a:solidFill>
                <a:latin typeface="Arial"/>
                <a:ea typeface="Arial"/>
                <a:cs typeface="Arial"/>
                <a:sym typeface="Arial"/>
                <a:hlinkClick r:id="rId5"/>
              </a:rPr>
              <a:t>http://denninginstitute.com/pjd/PUBS/long-quest-ct.pdf</a:t>
            </a:r>
            <a:endParaRPr b="0" sz="1400">
              <a:latin typeface="Arial"/>
              <a:ea typeface="Arial"/>
              <a:cs typeface="Arial"/>
              <a:sym typeface="Arial"/>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Smart City Consortium. (n.d.). Case studies. Logistics and Supply Chain MultiTech R&amp;D Centre. </a:t>
            </a:r>
            <a:r>
              <a:rPr b="0" lang="en-US" sz="1400" u="sng">
                <a:solidFill>
                  <a:schemeClr val="hlink"/>
                </a:solidFill>
                <a:latin typeface="Arial"/>
                <a:ea typeface="Arial"/>
                <a:cs typeface="Arial"/>
                <a:sym typeface="Arial"/>
                <a:hlinkClick r:id="rId6"/>
              </a:rPr>
              <a:t>https://www.lscm.hk/eng/channel.php?channel=case-stcs</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Smart City Blueprint for Hong Kong. (n.d.). Smart City initiatives. </a:t>
            </a:r>
            <a:r>
              <a:rPr b="0" lang="en-US" sz="1400" u="sng">
                <a:solidFill>
                  <a:schemeClr val="hlink"/>
                </a:solidFill>
                <a:latin typeface="Arial"/>
                <a:ea typeface="Arial"/>
                <a:cs typeface="Arial"/>
                <a:sym typeface="Arial"/>
                <a:hlinkClick r:id="rId7"/>
              </a:rPr>
              <a:t>https://www.smartcity.gov.hk/</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Grover, S., &amp; Pea, R. (2013). Computational thinking in K–12: A review of the state of the field. Educational Researcher, 42(1), 38–43. </a:t>
            </a:r>
            <a:r>
              <a:rPr b="0" lang="en-US" sz="1400" u="sng">
                <a:solidFill>
                  <a:schemeClr val="hlink"/>
                </a:solidFill>
                <a:latin typeface="Arial"/>
                <a:ea typeface="Arial"/>
                <a:cs typeface="Arial"/>
                <a:sym typeface="Arial"/>
                <a:hlinkClick r:id="rId8"/>
              </a:rPr>
              <a:t>https://journals.sagepub.com/doi/10.3102/0013189X12463051</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Bocconi, S., Chioccariello, A., Dettori, G., &amp; Kampylis, P. (2016). Developing computational thinking in compulsory education: Implications for policy and practice. Joint Research Centre – European Commission. </a:t>
            </a:r>
            <a:r>
              <a:rPr b="0" lang="en-US" sz="1400" u="sng">
                <a:solidFill>
                  <a:schemeClr val="hlink"/>
                </a:solidFill>
                <a:latin typeface="Arial"/>
                <a:ea typeface="Arial"/>
                <a:cs typeface="Arial"/>
                <a:sym typeface="Arial"/>
                <a:hlinkClick r:id="rId9"/>
              </a:rPr>
              <a:t>https://op.europa.eu/en/publication-detail/-/publication/093eadcc-c820-11e6-a6db-01aa75ed71a1/language-en</a:t>
            </a:r>
            <a:r>
              <a:rPr b="0" lang="en-US" sz="1400">
                <a:latin typeface="Arial"/>
                <a:ea typeface="Arial"/>
                <a:cs typeface="Arial"/>
                <a:sym typeface="Arial"/>
              </a:rPr>
              <a:t> </a:t>
            </a:r>
            <a:endParaRPr/>
          </a:p>
          <a:p>
            <a:pPr indent="0" lvl="0" marL="0" rtl="0" algn="just">
              <a:lnSpc>
                <a:spcPct val="100000"/>
              </a:lnSpc>
              <a:spcBef>
                <a:spcPts val="1200"/>
              </a:spcBef>
              <a:spcAft>
                <a:spcPts val="0"/>
              </a:spcAft>
              <a:buClr>
                <a:schemeClr val="dk2"/>
              </a:buClr>
              <a:buSzPts val="1680"/>
              <a:buNone/>
            </a:pPr>
            <a:r>
              <a:rPr b="0" lang="en-US" sz="1400">
                <a:latin typeface="Arial"/>
                <a:ea typeface="Arial"/>
                <a:cs typeface="Arial"/>
                <a:sym typeface="Arial"/>
              </a:rPr>
              <a:t>European Commission. (2021). Digital Education Action Plan 2021–2027: Resetting education and training for the digital age. </a:t>
            </a:r>
            <a:r>
              <a:rPr b="0" lang="en-US" sz="1400" u="sng">
                <a:solidFill>
                  <a:schemeClr val="hlink"/>
                </a:solidFill>
                <a:latin typeface="Arial"/>
                <a:ea typeface="Arial"/>
                <a:cs typeface="Arial"/>
                <a:sym typeface="Arial"/>
                <a:hlinkClick r:id="rId10"/>
              </a:rPr>
              <a:t>https://education.ec.europa.eu/focus-topics/digital/digital-education-action-plan</a:t>
            </a:r>
            <a:r>
              <a:rPr b="0" lang="en-US" sz="1400">
                <a:latin typeface="Arial"/>
                <a:ea typeface="Arial"/>
                <a:cs typeface="Arial"/>
                <a:sym typeface="Arial"/>
              </a:rPr>
              <a:t> </a:t>
            </a:r>
            <a:endParaRPr/>
          </a:p>
          <a:p>
            <a:pPr indent="0" lvl="0" marL="0" rtl="0" algn="just">
              <a:lnSpc>
                <a:spcPct val="100000"/>
              </a:lnSpc>
              <a:spcBef>
                <a:spcPts val="1200"/>
              </a:spcBef>
              <a:spcAft>
                <a:spcPts val="1200"/>
              </a:spcAft>
              <a:buClr>
                <a:schemeClr val="dk2"/>
              </a:buClr>
              <a:buSzPts val="1680"/>
              <a:buNone/>
            </a:pPr>
            <a:r>
              <a:rPr b="0" lang="en-US" sz="1400">
                <a:latin typeface="Arial"/>
                <a:ea typeface="Arial"/>
                <a:cs typeface="Arial"/>
                <a:sym typeface="Arial"/>
              </a:rPr>
              <a:t>Computational Thinking. Resources and strategies for teaching computational thinking. </a:t>
            </a:r>
            <a:r>
              <a:rPr b="0" lang="en-US" sz="1400" u="sng">
                <a:solidFill>
                  <a:schemeClr val="hlink"/>
                </a:solidFill>
                <a:latin typeface="Arial"/>
                <a:ea typeface="Arial"/>
                <a:cs typeface="Arial"/>
                <a:sym typeface="Arial"/>
                <a:hlinkClick r:id="rId11"/>
              </a:rPr>
              <a:t>https://computationalthinking.org/</a:t>
            </a:r>
            <a:r>
              <a:rPr b="0" lang="en-US" sz="1400">
                <a:latin typeface="Arial"/>
                <a:ea typeface="Arial"/>
                <a:cs typeface="Arial"/>
                <a:sym typeface="Arial"/>
              </a:rPr>
              <a:t> </a:t>
            </a:r>
            <a:endParaRPr b="0" sz="1400">
              <a:latin typeface="Arial"/>
              <a:ea typeface="Arial"/>
              <a:cs typeface="Arial"/>
              <a:sym typeface="Arial"/>
            </a:endParaRPr>
          </a:p>
        </p:txBody>
      </p:sp>
      <p:sp>
        <p:nvSpPr>
          <p:cNvPr id="1045" name="Google Shape;1045;p95"/>
          <p:cNvSpPr txBox="1"/>
          <p:nvPr>
            <p:ph type="title"/>
          </p:nvPr>
        </p:nvSpPr>
        <p:spPr>
          <a:xfrm>
            <a:off x="826154" y="453111"/>
            <a:ext cx="5011885" cy="6708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800"/>
              <a:buFont typeface="Sorts Mill Goudy"/>
              <a:buNone/>
            </a:pPr>
            <a:r>
              <a:rPr b="1" lang="en-US" sz="2800">
                <a:solidFill>
                  <a:schemeClr val="dk2"/>
                </a:solidFill>
                <a:latin typeface="Arial"/>
                <a:ea typeface="Arial"/>
                <a:cs typeface="Arial"/>
                <a:sym typeface="Arial"/>
              </a:rPr>
              <a:t>References</a:t>
            </a:r>
            <a:endParaRPr b="1">
              <a:solidFill>
                <a:schemeClr val="dk2"/>
              </a:solidFill>
              <a:latin typeface="Arial"/>
              <a:ea typeface="Arial"/>
              <a:cs typeface="Arial"/>
              <a:sym typeface="Arial"/>
            </a:endParaRPr>
          </a:p>
        </p:txBody>
      </p:sp>
      <p:sp>
        <p:nvSpPr>
          <p:cNvPr id="1046" name="Google Shape;1046;p9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showMasterSp="0">
  <p:cSld>
    <p:spTree>
      <p:nvGrpSpPr>
        <p:cNvPr id="1050" name="Shape 1050"/>
        <p:cNvGrpSpPr/>
        <p:nvPr/>
      </p:nvGrpSpPr>
      <p:grpSpPr>
        <a:xfrm>
          <a:off x="0" y="0"/>
          <a:ext cx="0" cy="0"/>
          <a:chOff x="0" y="0"/>
          <a:chExt cx="0" cy="0"/>
        </a:xfrm>
      </p:grpSpPr>
      <p:sp>
        <p:nvSpPr>
          <p:cNvPr id="1051" name="Google Shape;1051;p96"/>
          <p:cNvSpPr txBox="1"/>
          <p:nvPr>
            <p:ph type="title"/>
          </p:nvPr>
        </p:nvSpPr>
        <p:spPr>
          <a:xfrm>
            <a:off x="8885428" y="1360176"/>
            <a:ext cx="2756115" cy="586095"/>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2800"/>
              <a:buFont typeface="Sorts Mill Goudy"/>
              <a:buNone/>
            </a:pPr>
            <a:r>
              <a:rPr b="1" lang="en-US">
                <a:latin typeface="Arial"/>
                <a:ea typeface="Arial"/>
                <a:cs typeface="Arial"/>
                <a:sym typeface="Arial"/>
              </a:rPr>
              <a:t>Activity 4 – </a:t>
            </a:r>
            <a:br>
              <a:rPr b="1" lang="en-US">
                <a:latin typeface="Arial"/>
                <a:ea typeface="Arial"/>
                <a:cs typeface="Arial"/>
                <a:sym typeface="Arial"/>
              </a:rPr>
            </a:br>
            <a:r>
              <a:rPr b="1" lang="en-US">
                <a:latin typeface="Arial"/>
                <a:ea typeface="Arial"/>
                <a:cs typeface="Arial"/>
                <a:sym typeface="Arial"/>
              </a:rPr>
              <a:t>Algorithm Design</a:t>
            </a:r>
            <a:endParaRPr b="1" sz="1200">
              <a:latin typeface="Arial"/>
              <a:ea typeface="Arial"/>
              <a:cs typeface="Arial"/>
              <a:sym typeface="Arial"/>
            </a:endParaRPr>
          </a:p>
        </p:txBody>
      </p:sp>
      <p:sp>
        <p:nvSpPr>
          <p:cNvPr id="1052" name="Google Shape;1052;p96"/>
          <p:cNvSpPr txBox="1"/>
          <p:nvPr>
            <p:ph idx="1" type="body"/>
          </p:nvPr>
        </p:nvSpPr>
        <p:spPr>
          <a:xfrm>
            <a:off x="8598823" y="1946271"/>
            <a:ext cx="3315675" cy="4645598"/>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Start</a:t>
            </a:r>
            <a:endParaRPr sz="1400">
              <a:latin typeface="Arial"/>
              <a:ea typeface="Arial"/>
              <a:cs typeface="Arial"/>
              <a:sym typeface="Arial"/>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Pick ingredients:</a:t>
            </a:r>
            <a:r>
              <a:rPr lang="en-US" sz="1400">
                <a:latin typeface="Arial"/>
                <a:ea typeface="Arial"/>
                <a:cs typeface="Arial"/>
                <a:sym typeface="Arial"/>
              </a:rPr>
              <a:t> Bread, butter, ham, cheese, lettuce.</a:t>
            </a:r>
            <a:endParaRPr sz="1400">
              <a:latin typeface="Arial"/>
              <a:ea typeface="Arial"/>
              <a:cs typeface="Arial"/>
              <a:sym typeface="Arial"/>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Slice the bread:</a:t>
            </a:r>
            <a:r>
              <a:rPr lang="en-US" sz="1400">
                <a:latin typeface="Arial"/>
                <a:ea typeface="Arial"/>
                <a:cs typeface="Arial"/>
                <a:sym typeface="Arial"/>
              </a:rPr>
              <a:t> Take two slices of bread.</a:t>
            </a:r>
            <a:endParaRPr sz="1400">
              <a:latin typeface="Arial"/>
              <a:ea typeface="Arial"/>
              <a:cs typeface="Arial"/>
              <a:sym typeface="Arial"/>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Spread condiments:</a:t>
            </a:r>
            <a:r>
              <a:rPr lang="en-US" sz="1400">
                <a:latin typeface="Arial"/>
                <a:ea typeface="Arial"/>
                <a:cs typeface="Arial"/>
                <a:sym typeface="Arial"/>
              </a:rPr>
              <a:t> Apply butter to one side of each slice.</a:t>
            </a:r>
            <a:endParaRPr sz="1400">
              <a:latin typeface="Arial"/>
              <a:ea typeface="Arial"/>
              <a:cs typeface="Arial"/>
              <a:sym typeface="Arial"/>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Add fillings:</a:t>
            </a:r>
            <a:r>
              <a:rPr lang="en-US" sz="1400">
                <a:latin typeface="Arial"/>
                <a:ea typeface="Arial"/>
                <a:cs typeface="Arial"/>
                <a:sym typeface="Arial"/>
              </a:rPr>
              <a:t> Place ham, cheese, and lettuce on one slice of bread.</a:t>
            </a:r>
            <a:endParaRPr sz="1400">
              <a:latin typeface="Arial"/>
              <a:ea typeface="Arial"/>
              <a:cs typeface="Arial"/>
              <a:sym typeface="Arial"/>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Assemble the sandwich:</a:t>
            </a:r>
            <a:r>
              <a:rPr lang="en-US" sz="1400">
                <a:latin typeface="Arial"/>
                <a:ea typeface="Arial"/>
                <a:cs typeface="Arial"/>
                <a:sym typeface="Arial"/>
              </a:rPr>
              <a:t> Place the second slice of bread on top.</a:t>
            </a:r>
            <a:endParaRPr sz="1400">
              <a:latin typeface="Arial"/>
              <a:ea typeface="Arial"/>
              <a:cs typeface="Arial"/>
              <a:sym typeface="Arial"/>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Cut the sandwich:</a:t>
            </a:r>
            <a:r>
              <a:rPr lang="en-US" sz="1400">
                <a:latin typeface="Arial"/>
                <a:ea typeface="Arial"/>
                <a:cs typeface="Arial"/>
                <a:sym typeface="Arial"/>
              </a:rPr>
              <a:t> Slice the sandwich in half, if desired.</a:t>
            </a:r>
            <a:endParaRPr sz="1400">
              <a:latin typeface="Arial"/>
              <a:ea typeface="Arial"/>
              <a:cs typeface="Arial"/>
              <a:sym typeface="Arial"/>
            </a:endParaRPr>
          </a:p>
          <a:p>
            <a:pPr indent="-228600" lvl="0" marL="457200" rtl="0" algn="l">
              <a:lnSpc>
                <a:spcPct val="100000"/>
              </a:lnSpc>
              <a:spcBef>
                <a:spcPts val="1000"/>
              </a:spcBef>
              <a:spcAft>
                <a:spcPts val="0"/>
              </a:spcAft>
              <a:buSzPts val="1018"/>
              <a:buFont typeface="Arial"/>
              <a:buAutoNum type="arabicPeriod"/>
            </a:pPr>
            <a:r>
              <a:rPr b="1" lang="en-US" sz="1400">
                <a:latin typeface="Arial"/>
                <a:ea typeface="Arial"/>
                <a:cs typeface="Arial"/>
                <a:sym typeface="Arial"/>
              </a:rPr>
              <a:t>End</a:t>
            </a:r>
            <a:endParaRPr sz="1400">
              <a:latin typeface="Arial"/>
              <a:ea typeface="Arial"/>
              <a:cs typeface="Arial"/>
              <a:sym typeface="Arial"/>
            </a:endParaRPr>
          </a:p>
        </p:txBody>
      </p:sp>
      <p:sp>
        <p:nvSpPr>
          <p:cNvPr id="1053" name="Google Shape;1053;p96"/>
          <p:cNvSpPr txBox="1"/>
          <p:nvPr/>
        </p:nvSpPr>
        <p:spPr>
          <a:xfrm>
            <a:off x="5767282" y="1360176"/>
            <a:ext cx="2920619" cy="58609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Activity 3 –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Abstraction</a:t>
            </a:r>
            <a:endParaRPr b="1" i="0" sz="1200" u="none" cap="none" strike="noStrike">
              <a:solidFill>
                <a:schemeClr val="dk2"/>
              </a:solidFill>
              <a:latin typeface="Arial"/>
              <a:ea typeface="Arial"/>
              <a:cs typeface="Arial"/>
              <a:sym typeface="Arial"/>
            </a:endParaRPr>
          </a:p>
        </p:txBody>
      </p:sp>
      <p:sp>
        <p:nvSpPr>
          <p:cNvPr id="1054" name="Google Shape;1054;p96"/>
          <p:cNvSpPr txBox="1"/>
          <p:nvPr/>
        </p:nvSpPr>
        <p:spPr>
          <a:xfrm>
            <a:off x="5760457" y="1946270"/>
            <a:ext cx="2934268" cy="4782075"/>
          </a:xfrm>
          <a:prstGeom prst="rect">
            <a:avLst/>
          </a:prstGeom>
          <a:noFill/>
          <a:ln>
            <a:noFill/>
          </a:ln>
        </p:spPr>
        <p:txBody>
          <a:bodyPr anchorCtr="0" anchor="t" bIns="45700" lIns="91425" spcFirstLastPara="1" rIns="91425" wrap="square" tIns="45700">
            <a:noAutofit/>
          </a:bodyPr>
          <a:lstStyle/>
          <a:p>
            <a:pPr indent="-279400" lvl="0" marL="4572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Movie</a:t>
            </a:r>
            <a:r>
              <a:rPr b="0" i="0" lang="en-US" sz="1400" u="none" cap="none" strike="noStrike">
                <a:solidFill>
                  <a:schemeClr val="dk2"/>
                </a:solidFill>
                <a:latin typeface="Arial"/>
                <a:ea typeface="Arial"/>
                <a:cs typeface="Arial"/>
                <a:sym typeface="Arial"/>
              </a:rPr>
              <a:t>: The Lion King</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Main character's goal: </a:t>
            </a:r>
            <a:r>
              <a:rPr b="0" i="0" lang="en-US" sz="1400" u="none" cap="none" strike="noStrike">
                <a:solidFill>
                  <a:schemeClr val="dk2"/>
                </a:solidFill>
                <a:latin typeface="Arial"/>
                <a:ea typeface="Arial"/>
                <a:cs typeface="Arial"/>
                <a:sym typeface="Arial"/>
              </a:rPr>
              <a:t>Simba, the lion cub, must reclaim his rightful place as king of the Pride Lands after his father's death.</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Key conflicts: </a:t>
            </a:r>
            <a:r>
              <a:rPr b="0" i="0" lang="en-US" sz="1400" u="none" cap="none" strike="noStrike">
                <a:solidFill>
                  <a:schemeClr val="dk2"/>
                </a:solidFill>
                <a:latin typeface="Arial"/>
                <a:ea typeface="Arial"/>
                <a:cs typeface="Arial"/>
                <a:sym typeface="Arial"/>
              </a:rPr>
              <a:t>Scar, Simba's uncle, betrays and kills Mufasa, taking over the Pride Lands.</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Simba runs away, growing up in exile, while Scar rules unjustly.</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Resolution: </a:t>
            </a:r>
            <a:r>
              <a:rPr b="0" i="0" lang="en-US" sz="1400" u="none" cap="none" strike="noStrike">
                <a:solidFill>
                  <a:schemeClr val="dk2"/>
                </a:solidFill>
                <a:latin typeface="Arial"/>
                <a:ea typeface="Arial"/>
                <a:cs typeface="Arial"/>
                <a:sym typeface="Arial"/>
              </a:rPr>
              <a:t>Simba returns to the Pride Lands, confronts Scar, and defeats him, restoring peace and balance to the kingdom.</a:t>
            </a:r>
            <a:endParaRPr b="0" i="0" sz="1400" u="none" cap="none" strike="noStrike">
              <a:solidFill>
                <a:srgbClr val="000000"/>
              </a:solidFill>
              <a:latin typeface="Arial"/>
              <a:ea typeface="Arial"/>
              <a:cs typeface="Arial"/>
              <a:sym typeface="Arial"/>
            </a:endParaRPr>
          </a:p>
        </p:txBody>
      </p:sp>
      <p:sp>
        <p:nvSpPr>
          <p:cNvPr id="1055" name="Google Shape;1055;p96"/>
          <p:cNvSpPr txBox="1"/>
          <p:nvPr/>
        </p:nvSpPr>
        <p:spPr>
          <a:xfrm>
            <a:off x="3465803" y="1360176"/>
            <a:ext cx="2376904" cy="58609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Activity 2 –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Pattern  Recognition</a:t>
            </a:r>
            <a:endParaRPr b="1" i="0" sz="1200" u="none" cap="none" strike="noStrike">
              <a:solidFill>
                <a:schemeClr val="dk2"/>
              </a:solidFill>
              <a:latin typeface="Arial"/>
              <a:ea typeface="Arial"/>
              <a:cs typeface="Arial"/>
              <a:sym typeface="Arial"/>
            </a:endParaRPr>
          </a:p>
        </p:txBody>
      </p:sp>
      <p:sp>
        <p:nvSpPr>
          <p:cNvPr id="1056" name="Google Shape;1056;p96"/>
          <p:cNvSpPr txBox="1"/>
          <p:nvPr/>
        </p:nvSpPr>
        <p:spPr>
          <a:xfrm>
            <a:off x="3411942" y="1946270"/>
            <a:ext cx="2430765" cy="4782075"/>
          </a:xfrm>
          <a:prstGeom prst="rect">
            <a:avLst/>
          </a:prstGeom>
          <a:noFill/>
          <a:ln>
            <a:noFill/>
          </a:ln>
        </p:spPr>
        <p:txBody>
          <a:bodyPr anchorCtr="0" anchor="t" bIns="45700" lIns="91425" spcFirstLastPara="1" rIns="91425" wrap="square" tIns="45700">
            <a:noAutofit/>
          </a:bodyPr>
          <a:lstStyle/>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Sequence A</a:t>
            </a:r>
            <a:r>
              <a:rPr b="0" i="0" lang="en-US" sz="1400" u="none" cap="none" strike="noStrike">
                <a:solidFill>
                  <a:schemeClr val="dk2"/>
                </a:solidFill>
                <a:latin typeface="Arial"/>
                <a:ea typeface="Arial"/>
                <a:cs typeface="Arial"/>
                <a:sym typeface="Arial"/>
              </a:rPr>
              <a:t>: 2, 4, 7, 11, 16, ...</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Solution: </a:t>
            </a:r>
            <a:r>
              <a:rPr b="0" i="0" lang="en-US" sz="1400" u="none" cap="none" strike="noStrike">
                <a:solidFill>
                  <a:schemeClr val="dk2"/>
                </a:solidFill>
                <a:latin typeface="Arial"/>
                <a:ea typeface="Arial"/>
                <a:cs typeface="Arial"/>
                <a:sym typeface="Arial"/>
              </a:rPr>
              <a:t>The difference between the numbers increases by 1 each time (4 - 2 = 2, 7 - 4 = 3, 11 - 7 = 4, etc.).</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Pattern: </a:t>
            </a:r>
            <a:r>
              <a:rPr b="0" i="0" lang="en-US" sz="1400" u="none" cap="none" strike="noStrike">
                <a:solidFill>
                  <a:schemeClr val="dk2"/>
                </a:solidFill>
                <a:latin typeface="Arial"/>
                <a:ea typeface="Arial"/>
                <a:cs typeface="Arial"/>
                <a:sym typeface="Arial"/>
              </a:rPr>
              <a:t>Add increasing increments (2, 3, 4, 5, ...). </a:t>
            </a:r>
            <a:endParaRPr b="0" i="0" sz="1400" u="none" cap="none" strike="noStrike">
              <a:solidFill>
                <a:srgbClr val="000000"/>
              </a:solidFill>
              <a:latin typeface="Arial"/>
              <a:ea typeface="Arial"/>
              <a:cs typeface="Arial"/>
              <a:sym typeface="Arial"/>
            </a:endParaRPr>
          </a:p>
        </p:txBody>
      </p:sp>
      <p:sp>
        <p:nvSpPr>
          <p:cNvPr id="1057" name="Google Shape;1057;p96"/>
          <p:cNvSpPr txBox="1"/>
          <p:nvPr/>
        </p:nvSpPr>
        <p:spPr>
          <a:xfrm>
            <a:off x="577758" y="1360176"/>
            <a:ext cx="2725733" cy="586095"/>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2"/>
              </a:buClr>
              <a:buSzPts val="2800"/>
              <a:buFont typeface="Sorts Mill Goudy"/>
              <a:buNone/>
            </a:pPr>
            <a:r>
              <a:rPr b="1" i="0" lang="en-US" sz="1800" u="none" cap="none" strike="noStrike">
                <a:solidFill>
                  <a:schemeClr val="dk2"/>
                </a:solidFill>
                <a:latin typeface="Arial"/>
                <a:ea typeface="Arial"/>
                <a:cs typeface="Arial"/>
                <a:sym typeface="Arial"/>
              </a:rPr>
              <a:t>Activity 1 – Decomposition</a:t>
            </a:r>
            <a:endParaRPr b="1" i="0" sz="1200" u="none" cap="none" strike="noStrike">
              <a:solidFill>
                <a:schemeClr val="dk2"/>
              </a:solidFill>
              <a:latin typeface="Arial"/>
              <a:ea typeface="Arial"/>
              <a:cs typeface="Arial"/>
              <a:sym typeface="Arial"/>
            </a:endParaRPr>
          </a:p>
        </p:txBody>
      </p:sp>
      <p:sp>
        <p:nvSpPr>
          <p:cNvPr id="1058" name="Google Shape;1058;p96"/>
          <p:cNvSpPr txBox="1"/>
          <p:nvPr/>
        </p:nvSpPr>
        <p:spPr>
          <a:xfrm>
            <a:off x="244928" y="1946270"/>
            <a:ext cx="3329326" cy="4782075"/>
          </a:xfrm>
          <a:prstGeom prst="rect">
            <a:avLst/>
          </a:prstGeom>
          <a:noFill/>
          <a:ln>
            <a:noFill/>
          </a:ln>
        </p:spPr>
        <p:txBody>
          <a:bodyPr anchorCtr="0" anchor="t" bIns="45700" lIns="91425" spcFirstLastPara="1" rIns="91425" wrap="square" tIns="45700">
            <a:noAutofit/>
          </a:bodyPr>
          <a:lstStyle/>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Choose travel dates</a:t>
            </a:r>
            <a:r>
              <a:rPr b="0" i="0" lang="en-US" sz="1400" u="none" cap="none" strike="noStrike">
                <a:solidFill>
                  <a:schemeClr val="dk2"/>
                </a:solidFill>
                <a:latin typeface="Arial"/>
                <a:ea typeface="Arial"/>
                <a:cs typeface="Arial"/>
                <a:sym typeface="Arial"/>
              </a:rPr>
              <a:t>: 7 days in May.</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Book flights: </a:t>
            </a:r>
            <a:r>
              <a:rPr b="0" i="0" lang="en-US" sz="1400" u="none" cap="none" strike="noStrike">
                <a:solidFill>
                  <a:schemeClr val="dk2"/>
                </a:solidFill>
                <a:latin typeface="Arial"/>
                <a:ea typeface="Arial"/>
                <a:cs typeface="Arial"/>
                <a:sym typeface="Arial"/>
              </a:rPr>
              <a:t>Find round-trip flights to Barcelona (El Prat Airport).</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Arrange transportation: </a:t>
            </a:r>
            <a:r>
              <a:rPr b="0" i="0" lang="en-US" sz="1400" u="none" cap="none" strike="noStrike">
                <a:solidFill>
                  <a:schemeClr val="dk2"/>
                </a:solidFill>
                <a:latin typeface="Arial"/>
                <a:ea typeface="Arial"/>
                <a:cs typeface="Arial"/>
                <a:sym typeface="Arial"/>
              </a:rPr>
              <a:t>Use the Aerobus from the airport; buy a metro pass for the city.</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Find accommodations: </a:t>
            </a:r>
            <a:r>
              <a:rPr b="0" i="0" lang="en-US" sz="1400" u="none" cap="none" strike="noStrike">
                <a:solidFill>
                  <a:schemeClr val="dk2"/>
                </a:solidFill>
                <a:latin typeface="Arial"/>
                <a:ea typeface="Arial"/>
                <a:cs typeface="Arial"/>
                <a:sym typeface="Arial"/>
              </a:rPr>
              <a:t>Book a hotel near La Rambla.</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Create itinerary:</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Day 1: Explore Gothic Quarter.</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Day 2: Visit Sagrada Familia</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Day 3: Relax at Barceloneta Beach.</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Day 4: Montjuïc and Magic Fountain.</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Day 5: Las Ramblas, Casa Batlló.</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Day 6: Camp Nou, Poble Espanyol.</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chemeClr val="dk2"/>
              </a:buClr>
              <a:buSzPts val="864"/>
              <a:buFont typeface="Arial"/>
              <a:buNone/>
            </a:pPr>
            <a:r>
              <a:rPr b="0" i="0" lang="en-US" sz="1400" u="none" cap="none" strike="noStrike">
                <a:solidFill>
                  <a:schemeClr val="dk2"/>
                </a:solidFill>
                <a:latin typeface="Arial"/>
                <a:ea typeface="Arial"/>
                <a:cs typeface="Arial"/>
                <a:sym typeface="Arial"/>
              </a:rPr>
              <a:t>Day 7: Shopping at Passeig de Gràcia.</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1000"/>
              </a:spcBef>
              <a:spcAft>
                <a:spcPts val="0"/>
              </a:spcAft>
              <a:buClr>
                <a:schemeClr val="dk2"/>
              </a:buClr>
              <a:buSzPts val="864"/>
              <a:buFont typeface="Arial"/>
              <a:buNone/>
            </a:pPr>
            <a:r>
              <a:rPr b="1" i="0" lang="en-US" sz="1400" u="none" cap="none" strike="noStrike">
                <a:solidFill>
                  <a:schemeClr val="dk2"/>
                </a:solidFill>
                <a:latin typeface="Arial"/>
                <a:ea typeface="Arial"/>
                <a:cs typeface="Arial"/>
                <a:sym typeface="Arial"/>
              </a:rPr>
              <a:t>Book tickets: </a:t>
            </a:r>
            <a:r>
              <a:rPr b="0" i="0" lang="en-US" sz="1400" u="none" cap="none" strike="noStrike">
                <a:solidFill>
                  <a:schemeClr val="dk2"/>
                </a:solidFill>
                <a:latin typeface="Arial"/>
                <a:ea typeface="Arial"/>
                <a:cs typeface="Arial"/>
                <a:sym typeface="Arial"/>
              </a:rPr>
              <a:t>Sagrada Familia, guided tours</a:t>
            </a:r>
            <a:endParaRPr b="0" i="0" sz="1400" u="none" cap="none" strike="noStrike">
              <a:solidFill>
                <a:srgbClr val="000000"/>
              </a:solidFill>
              <a:latin typeface="Arial"/>
              <a:ea typeface="Arial"/>
              <a:cs typeface="Arial"/>
              <a:sym typeface="Arial"/>
            </a:endParaRPr>
          </a:p>
        </p:txBody>
      </p:sp>
      <p:sp>
        <p:nvSpPr>
          <p:cNvPr id="1059" name="Google Shape;1059;p96"/>
          <p:cNvSpPr txBox="1"/>
          <p:nvPr/>
        </p:nvSpPr>
        <p:spPr>
          <a:xfrm>
            <a:off x="709994" y="409053"/>
            <a:ext cx="700099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accent3"/>
              </a:buClr>
              <a:buSzPts val="1680"/>
              <a:buFont typeface="Arial"/>
              <a:buNone/>
            </a:pPr>
            <a:r>
              <a:rPr b="1" i="0" lang="en-US" sz="2800" u="none" cap="none" strike="noStrike">
                <a:solidFill>
                  <a:schemeClr val="accent3"/>
                </a:solidFill>
                <a:latin typeface="Arial"/>
                <a:ea typeface="Arial"/>
                <a:cs typeface="Arial"/>
                <a:sym typeface="Arial"/>
              </a:rPr>
              <a:t>Activities - Solutions</a:t>
            </a:r>
            <a:endParaRPr b="0" i="0" sz="1400" u="none" cap="none" strike="noStrike">
              <a:solidFill>
                <a:srgbClr val="000000"/>
              </a:solidFill>
              <a:latin typeface="Arial"/>
              <a:ea typeface="Arial"/>
              <a:cs typeface="Arial"/>
              <a:sym typeface="Arial"/>
            </a:endParaRPr>
          </a:p>
        </p:txBody>
      </p:sp>
      <p:sp>
        <p:nvSpPr>
          <p:cNvPr id="1060" name="Google Shape;1060;p9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Χριστίνα</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664F5B8E-E08E-44CB-8021-18FABF67FBCC</vt:lpwstr>
  </property>
  <property fmtid="{D5CDD505-2E9C-101B-9397-08002B2CF9AE}" pid="3" name="ArticulatePath">
    <vt:lpwstr>Computational Serniors-WP2-R2_OER-M1-v6</vt:lpwstr>
  </property>
</Properties>
</file>