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8" r:id="rId5"/>
    <p:sldMasterId id="214748366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y="6858000" cx="12192000"/>
  <p:notesSz cx="6800850" cy="9932975"/>
  <p:embeddedFontLst>
    <p:embeddedFont>
      <p:font typeface="Sorts Mill Goudy"/>
      <p:regular r:id="rId64"/>
      <p:italic r:id="rId65"/>
    </p:embeddedFont>
    <p:embeddedFont>
      <p:font typeface="Gill Sans"/>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iWFCABgsqTvpN+8Fksse7o9B7Uv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7789282-D275-417D-8C17-DD202B42DBC9}">
  <a:tblStyle styleId="{07789282-D275-417D-8C17-DD202B42DBC9}"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DF5"/>
          </a:solidFill>
        </a:fill>
      </a:tcStyle>
    </a:wholeTbl>
    <a:band1H>
      <a:tcTxStyle/>
      <a:tcStyle>
        <a:fill>
          <a:solidFill>
            <a:srgbClr val="CCD9EB"/>
          </a:solidFill>
        </a:fill>
      </a:tcStyle>
    </a:band1H>
    <a:band2H>
      <a:tcTxStyle/>
    </a:band2H>
    <a:band1V>
      <a:tcTxStyle/>
      <a:tcStyle>
        <a:fill>
          <a:solidFill>
            <a:srgbClr val="CCD9E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SortsMillGoudy-regular.fntdata"/><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font" Target="fonts/GillSans-regular.fntdata"/><Relationship Id="rId21" Type="http://schemas.openxmlformats.org/officeDocument/2006/relationships/slide" Target="slides/slide14.xml"/><Relationship Id="rId65" Type="http://schemas.openxmlformats.org/officeDocument/2006/relationships/font" Target="fonts/SortsMillGoudy-italic.fntdata"/><Relationship Id="rId24" Type="http://schemas.openxmlformats.org/officeDocument/2006/relationships/slide" Target="slides/slide17.xml"/><Relationship Id="rId68" Type="http://customschemas.google.com/relationships/presentationmetadata" Target="metadata"/><Relationship Id="rId23" Type="http://schemas.openxmlformats.org/officeDocument/2006/relationships/slide" Target="slides/slide16.xml"/><Relationship Id="rId67" Type="http://schemas.openxmlformats.org/officeDocument/2006/relationships/font" Target="fonts/GillSans-bold.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7035" cy="49837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34615"/>
            <a:ext cx="2947035" cy="49837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ogramamos.es/como-esta-funcionando-la-introduccion-de-la-programacion-en-la-educacion-en-estonia-finlandia/" TargetMode="External"/><Relationship Id="rId3" Type="http://schemas.openxmlformats.org/officeDocument/2006/relationships/hyperlink" Target="https://www.thetimes.co.uk/article/estonias-curriculum-is-one-of-the-best-what-can-it-teach-us-l56hmdxq0" TargetMode="External"/><Relationship Id="rId4" Type="http://schemas.openxmlformats.org/officeDocument/2006/relationships/hyperlink" Target="https://www.researchgate.net/profile/Alexander-Castrillon-Yepes-2/publication/361315653_Integracion_del_Pensamiento_Computacional_en_Educacion_Primaria_y_Secundaria_documento_de_posicion/links/62aa2913a920e8693ef651c8/Integracion-del-Pensamiento-Computacional-en-Educacion-Primaria-y-Secundaria-documento-de-posicion.pdf" TargetMode="External"/><Relationship Id="rId5" Type="http://schemas.openxmlformats.org/officeDocument/2006/relationships/hyperlink" Target="https://intef.es/wp-content/uploads/2017/02/2017_0206_CompuThink_JRC_UE-INTEF.pdf" TargetMode="External"/><Relationship Id="rId6" Type="http://schemas.openxmlformats.org/officeDocument/2006/relationships/hyperlink" Target="https://code.intef.es/wp-content/uploads/2018/10/Ponencia-sobre-Pensamiento-Computacional.-Informe-Final.pdf"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ulamentor.es/"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5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5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5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22" name="Google Shape;322;p5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6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p6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6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6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6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73" name="Google Shape;373;p6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94" name="Google Shape;394;p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a:t>
            </a:r>
            <a:endParaRPr/>
          </a:p>
        </p:txBody>
      </p:sp>
      <p:sp>
        <p:nvSpPr>
          <p:cNvPr id="415" name="Google Shape;41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16" name="Google Shape;416;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26" name="Google Shape;426;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36" name="Google Shape;436;p6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6" name="Google Shape;446;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47" name="Google Shape;447;p6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62" name="Google Shape;462;p6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76" name="Google Shape;476;p6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7" name="Google Shape;487;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88" name="Google Shape;488;p6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497" name="Google Shape;49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09" name="Google Shape;509;p6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6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9:notes"/>
          <p:cNvSpPr txBox="1"/>
          <p:nvPr>
            <p:ph idx="1" type="body"/>
          </p:nvPr>
        </p:nvSpPr>
        <p:spPr>
          <a:xfrm>
            <a:off x="680085" y="4780250"/>
            <a:ext cx="5440680" cy="39111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549" name="Google Shape;549;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0" name="Google Shape;560;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61" name="Google Shape;561;p7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71" name="Google Shape;571;p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7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7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8" name="Google Shape;588;p7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89" name="Google Shape;589;p7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7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7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05" name="Google Shape;605;p7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7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p7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17" name="Google Shape;617;p7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8" name="Google Shape;628;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29" name="Google Shape;629;p7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7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7" name="Google Shape;637;p7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1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p1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7" name="Google Shape;647;p1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48" name="Google Shape;648;p1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1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1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7" name="Google Shape;667;p1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68" name="Google Shape;668;p1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7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1" name="Google Shape;681;p7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Arial"/>
                <a:ea typeface="Arial"/>
                <a:cs typeface="Arial"/>
                <a:sym typeface="Arial"/>
              </a:rPr>
              <a:t>Understanding Decomposition in practice</a:t>
            </a:r>
            <a:endParaRPr/>
          </a:p>
        </p:txBody>
      </p:sp>
      <p:sp>
        <p:nvSpPr>
          <p:cNvPr id="682" name="Google Shape;682;p7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83" name="Google Shape;683;p7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7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4" name="Google Shape;694;p7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5" name="Google Shape;695;p7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96" name="Google Shape;696;p7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2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2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9" name="Google Shape;709;p2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10" name="Google Shape;710;p2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7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p7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9" name="Google Shape;719;p7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20" name="Google Shape;720;p7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8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0" name="Google Shape;730;p8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1" name="Google Shape;731;p8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32" name="Google Shape;732;p8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8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8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4" name="Google Shape;744;p8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45" name="Google Shape;745;p8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2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4" name="Google Shape;754;p2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5" name="Google Shape;755;p2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56" name="Google Shape;756;p2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8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6" name="Google Shape;766;p8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p8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68" name="Google Shape;768;p8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8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8" name="Google Shape;778;p8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ctr">
              <a:lnSpc>
                <a:spcPct val="100000"/>
              </a:lnSpc>
              <a:spcBef>
                <a:spcPts val="0"/>
              </a:spcBef>
              <a:spcAft>
                <a:spcPts val="0"/>
              </a:spcAft>
              <a:buSzPts val="1400"/>
              <a:buNone/>
            </a:pPr>
            <a:r>
              <a:rPr lang="en-US" sz="1200">
                <a:solidFill>
                  <a:schemeClr val="lt1"/>
                </a:solidFill>
                <a:latin typeface="Arial"/>
                <a:ea typeface="Arial"/>
                <a:cs typeface="Arial"/>
                <a:sym typeface="Arial"/>
              </a:rPr>
              <a:t>Encourage learners to focus on what’s essential. Abstraction helps them see the bigger picture without getting</a:t>
            </a:r>
            <a:endParaRPr/>
          </a:p>
          <a:p>
            <a:pPr indent="-228600" lvl="0" marL="457200" rtl="0" algn="ctr">
              <a:lnSpc>
                <a:spcPct val="100000"/>
              </a:lnSpc>
              <a:spcBef>
                <a:spcPts val="0"/>
              </a:spcBef>
              <a:spcAft>
                <a:spcPts val="0"/>
              </a:spcAft>
              <a:buSzPts val="1400"/>
              <a:buNone/>
            </a:pPr>
            <a:r>
              <a:rPr lang="en-US" sz="1200">
                <a:solidFill>
                  <a:schemeClr val="lt1"/>
                </a:solidFill>
                <a:latin typeface="Arial"/>
                <a:ea typeface="Arial"/>
                <a:cs typeface="Arial"/>
                <a:sym typeface="Arial"/>
              </a:rPr>
              <a:t> lost in the details.</a:t>
            </a:r>
            <a:endParaRPr/>
          </a:p>
          <a:p>
            <a:pPr indent="0" lvl="0" marL="0" rtl="0" algn="l">
              <a:lnSpc>
                <a:spcPct val="100000"/>
              </a:lnSpc>
              <a:spcBef>
                <a:spcPts val="0"/>
              </a:spcBef>
              <a:spcAft>
                <a:spcPts val="0"/>
              </a:spcAft>
              <a:buSzPts val="1400"/>
              <a:buNone/>
            </a:pPr>
            <a:r>
              <a:t/>
            </a:r>
            <a:endParaRPr/>
          </a:p>
        </p:txBody>
      </p:sp>
      <p:sp>
        <p:nvSpPr>
          <p:cNvPr id="779" name="Google Shape;779;p8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80" name="Google Shape;780;p8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8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8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Example in business:</a:t>
            </a:r>
            <a:br>
              <a:rPr lang="en-US"/>
            </a:br>
            <a:r>
              <a:rPr lang="en-US"/>
              <a:t>When writing a job description, abstraction helps by focusing on the key responsibilities and skills needed, instead of listing every possible detail of the role.</a:t>
            </a:r>
            <a:endParaRPr/>
          </a:p>
        </p:txBody>
      </p:sp>
      <p:sp>
        <p:nvSpPr>
          <p:cNvPr id="792" name="Google Shape;792;p8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93" name="Google Shape;793;p8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2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2" name="Google Shape;802;p2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3" name="Google Shape;803;p2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04" name="Google Shape;804;p2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8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1" name="Google Shape;821;p8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2" name="Google Shape;822;p8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23" name="Google Shape;823;p8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8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3" name="Google Shape;833;p8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4" name="Google Shape;834;p86: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35" name="Google Shape;835;p86: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8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6" name="Google Shape;846;p8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7" name="Google Shape;847;p8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48" name="Google Shape;848;p8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7" name="Google Shape;857;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59" name="Google Shape;859;p8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8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7" name="Google Shape;867;p8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868" name="Google Shape;868;p8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9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1" lang="en-US"/>
              <a:t>Estonia</a:t>
            </a:r>
            <a:endParaRPr/>
          </a:p>
          <a:p>
            <a:pPr indent="-228600" lvl="0" marL="457200" rtl="0" algn="l">
              <a:lnSpc>
                <a:spcPct val="100000"/>
              </a:lnSpc>
              <a:spcBef>
                <a:spcPts val="0"/>
              </a:spcBef>
              <a:spcAft>
                <a:spcPts val="0"/>
              </a:spcAft>
              <a:buSzPts val="1400"/>
              <a:buFont typeface="Arial"/>
              <a:buChar char="•"/>
            </a:pPr>
            <a:r>
              <a:rPr b="1" lang="en-US"/>
              <a:t>Iniciativa ProgeTiger (2012):</a:t>
            </a:r>
            <a:r>
              <a:rPr lang="en-US"/>
              <a:t> Estonia lanzó la iniciativa ProgeTiger en 2012, coordinada por la Fundación Informática para la Educación (HITSA) en colaboración con el Ministerio de Educación e Investigación, para apoyar a los docentes en la integración de la tecnología en sus clases. ​</a:t>
            </a:r>
            <a:r>
              <a:rPr lang="en-US" u="sng">
                <a:solidFill>
                  <a:schemeClr val="hlink"/>
                </a:solidFill>
                <a:hlinkClick r:id="rId2"/>
              </a:rPr>
              <a:t>Programamos</a:t>
            </a:r>
            <a:endParaRPr/>
          </a:p>
          <a:p>
            <a:pPr indent="-228600" lvl="0" marL="457200" rtl="0" algn="l">
              <a:lnSpc>
                <a:spcPct val="100000"/>
              </a:lnSpc>
              <a:spcBef>
                <a:spcPts val="0"/>
              </a:spcBef>
              <a:spcAft>
                <a:spcPts val="0"/>
              </a:spcAft>
              <a:buSzPts val="1400"/>
              <a:buFont typeface="Arial"/>
              <a:buChar char="•"/>
            </a:pPr>
            <a:r>
              <a:rPr b="1" lang="en-US"/>
              <a:t>Currículo educativo:</a:t>
            </a:r>
            <a:r>
              <a:rPr lang="en-US"/>
              <a:t> El sistema educativo estonio, reconocido como uno de los mejores de Europa, incorpora desde edades tempranas el aprendizaje de robótica y competencias digitales, fomentando el pensamiento crítico y la resolución de problemas. ​</a:t>
            </a:r>
            <a:r>
              <a:rPr lang="en-US" u="sng">
                <a:solidFill>
                  <a:schemeClr val="hlink"/>
                </a:solidFill>
                <a:hlinkClick r:id="rId3"/>
              </a:rPr>
              <a:t>Latest news &amp; breaking headlines</a:t>
            </a:r>
            <a:endParaRPr/>
          </a:p>
          <a:p>
            <a:pPr indent="-228600" lvl="0" marL="457200" rtl="0" algn="l">
              <a:lnSpc>
                <a:spcPct val="100000"/>
              </a:lnSpc>
              <a:spcBef>
                <a:spcPts val="0"/>
              </a:spcBef>
              <a:spcAft>
                <a:spcPts val="0"/>
              </a:spcAft>
              <a:buSzPts val="1400"/>
              <a:buNone/>
            </a:pPr>
            <a:r>
              <a:rPr b="1" lang="en-US"/>
              <a:t>2. Finlandia</a:t>
            </a:r>
            <a:endParaRPr/>
          </a:p>
          <a:p>
            <a:pPr indent="-228600" lvl="0" marL="457200" rtl="0" algn="l">
              <a:lnSpc>
                <a:spcPct val="100000"/>
              </a:lnSpc>
              <a:spcBef>
                <a:spcPts val="0"/>
              </a:spcBef>
              <a:spcAft>
                <a:spcPts val="0"/>
              </a:spcAft>
              <a:buSzPts val="1400"/>
              <a:buFont typeface="Arial"/>
              <a:buChar char="•"/>
            </a:pPr>
            <a:r>
              <a:rPr b="1" lang="en-US"/>
              <a:t>Integración en 2016:</a:t>
            </a:r>
            <a:r>
              <a:rPr lang="en-US"/>
              <a:t> Finlandia incorporó el pensamiento computacional en su currículo educativo en 2016, enfocándose en métodos innovadores como el aprendizaje basado en el juego y la resolución de problemas. ​</a:t>
            </a:r>
            <a:endParaRPr/>
          </a:p>
          <a:p>
            <a:pPr indent="-228600" lvl="0" marL="457200" rtl="0" algn="l">
              <a:lnSpc>
                <a:spcPct val="100000"/>
              </a:lnSpc>
              <a:spcBef>
                <a:spcPts val="0"/>
              </a:spcBef>
              <a:spcAft>
                <a:spcPts val="0"/>
              </a:spcAft>
              <a:buSzPts val="1400"/>
              <a:buFont typeface="Arial"/>
              <a:buChar char="•"/>
            </a:pPr>
            <a:r>
              <a:rPr b="1" lang="en-US"/>
              <a:t>Formación docente:</a:t>
            </a:r>
            <a:r>
              <a:rPr lang="en-US"/>
              <a:t> Se reconoce la necesidad de promover la formación de profesores como elemento clave para la efectiva integración del pensamiento computacional en los niveles educativos primarios y secundarios. ​</a:t>
            </a:r>
            <a:r>
              <a:rPr lang="en-US" u="sng">
                <a:solidFill>
                  <a:schemeClr val="hlink"/>
                </a:solidFill>
                <a:hlinkClick r:id="rId4"/>
              </a:rPr>
              <a:t>ResearchGate</a:t>
            </a:r>
            <a:endParaRPr/>
          </a:p>
          <a:p>
            <a:pPr indent="-228600" lvl="0" marL="457200" rtl="0" algn="l">
              <a:lnSpc>
                <a:spcPct val="100000"/>
              </a:lnSpc>
              <a:spcBef>
                <a:spcPts val="0"/>
              </a:spcBef>
              <a:spcAft>
                <a:spcPts val="0"/>
              </a:spcAft>
              <a:buSzPts val="1400"/>
              <a:buNone/>
            </a:pPr>
            <a:r>
              <a:rPr b="1" lang="en-US"/>
              <a:t>3. Reino Unido</a:t>
            </a:r>
            <a:endParaRPr/>
          </a:p>
          <a:p>
            <a:pPr indent="-228600" lvl="0" marL="457200" rtl="0" algn="l">
              <a:lnSpc>
                <a:spcPct val="100000"/>
              </a:lnSpc>
              <a:spcBef>
                <a:spcPts val="0"/>
              </a:spcBef>
              <a:spcAft>
                <a:spcPts val="0"/>
              </a:spcAft>
              <a:buSzPts val="1400"/>
              <a:buFont typeface="Arial"/>
              <a:buChar char="•"/>
            </a:pPr>
            <a:r>
              <a:rPr b="1" lang="en-US"/>
              <a:t>Currículo obligatorio (2014):</a:t>
            </a:r>
            <a:r>
              <a:rPr lang="en-US"/>
              <a:t> El Reino Unido fue el primer país en hacer obligatorio el pensamiento computacional en la educación primaria y secundaria en 2014. ​</a:t>
            </a:r>
            <a:endParaRPr/>
          </a:p>
          <a:p>
            <a:pPr indent="-228600" lvl="0" marL="457200" rtl="0" algn="l">
              <a:lnSpc>
                <a:spcPct val="100000"/>
              </a:lnSpc>
              <a:spcBef>
                <a:spcPts val="0"/>
              </a:spcBef>
              <a:spcAft>
                <a:spcPts val="0"/>
              </a:spcAft>
              <a:buSzPts val="1400"/>
              <a:buFont typeface="Arial"/>
              <a:buChar char="•"/>
            </a:pPr>
            <a:r>
              <a:rPr b="1" lang="en-US"/>
              <a:t>Programa Barefoot Computing:</a:t>
            </a:r>
            <a:r>
              <a:rPr lang="en-US"/>
              <a:t> Este programa apoya a los maestros de primaria en la aplicación del currículo de computación, proporcionándoles confianza y conocimiento para enseñar pensamiento computacional. ​</a:t>
            </a:r>
            <a:r>
              <a:rPr lang="en-US" u="sng">
                <a:solidFill>
                  <a:schemeClr val="hlink"/>
                </a:solidFill>
                <a:hlinkClick r:id="rId5"/>
              </a:rPr>
              <a:t>INTEF</a:t>
            </a:r>
            <a:endParaRPr/>
          </a:p>
          <a:p>
            <a:pPr indent="-228600" lvl="0" marL="457200" rtl="0" algn="l">
              <a:lnSpc>
                <a:spcPct val="100000"/>
              </a:lnSpc>
              <a:spcBef>
                <a:spcPts val="0"/>
              </a:spcBef>
              <a:spcAft>
                <a:spcPts val="0"/>
              </a:spcAft>
              <a:buSzPts val="1400"/>
              <a:buNone/>
            </a:pPr>
            <a:r>
              <a:rPr b="1" lang="en-US"/>
              <a:t>4. Francia</a:t>
            </a:r>
            <a:endParaRPr/>
          </a:p>
          <a:p>
            <a:pPr indent="-228600" lvl="0" marL="457200" rtl="0" algn="l">
              <a:lnSpc>
                <a:spcPct val="100000"/>
              </a:lnSpc>
              <a:spcBef>
                <a:spcPts val="0"/>
              </a:spcBef>
              <a:spcAft>
                <a:spcPts val="0"/>
              </a:spcAft>
              <a:buSzPts val="1400"/>
              <a:buFont typeface="Arial"/>
              <a:buChar char="•"/>
            </a:pPr>
            <a:r>
              <a:rPr b="1" lang="en-US"/>
              <a:t>Integración en secundaria (2016):</a:t>
            </a:r>
            <a:r>
              <a:rPr lang="en-US"/>
              <a:t> Francia incorporó el pensamiento computacional en las asignaturas de secundaria y bachillerato a partir de 2016. ​</a:t>
            </a:r>
            <a:r>
              <a:rPr lang="en-US" u="sng">
                <a:solidFill>
                  <a:schemeClr val="hlink"/>
                </a:solidFill>
                <a:hlinkClick r:id="rId6"/>
              </a:rPr>
              <a:t>https://code.intef.es</a:t>
            </a:r>
            <a:endParaRPr/>
          </a:p>
          <a:p>
            <a:pPr indent="-228600" lvl="0" marL="457200" rtl="0" algn="l">
              <a:lnSpc>
                <a:spcPct val="100000"/>
              </a:lnSpc>
              <a:spcBef>
                <a:spcPts val="0"/>
              </a:spcBef>
              <a:spcAft>
                <a:spcPts val="0"/>
              </a:spcAft>
              <a:buSzPts val="1400"/>
              <a:buFont typeface="Arial"/>
              <a:buChar char="•"/>
            </a:pPr>
            <a:r>
              <a:rPr b="1" lang="en-US"/>
              <a:t>Capacitación digital:</a:t>
            </a:r>
            <a:r>
              <a:rPr lang="en-US"/>
              <a:t> Se han implementado iniciativas de capacitación digital dirigidas a trabajadores y desempleados para mejorar sus competencias en pensamiento computacional. ​</a:t>
            </a:r>
            <a:endParaRPr/>
          </a:p>
          <a:p>
            <a:pPr indent="-228600" lvl="0" marL="457200" rtl="0" algn="l">
              <a:lnSpc>
                <a:spcPct val="100000"/>
              </a:lnSpc>
              <a:spcBef>
                <a:spcPts val="0"/>
              </a:spcBef>
              <a:spcAft>
                <a:spcPts val="0"/>
              </a:spcAft>
              <a:buSzPts val="1400"/>
              <a:buNone/>
            </a:pPr>
            <a:r>
              <a:rPr b="1" lang="en-US"/>
              <a:t>5. Alemania</a:t>
            </a:r>
            <a:endParaRPr/>
          </a:p>
          <a:p>
            <a:pPr indent="-228600" lvl="0" marL="457200" rtl="0" algn="l">
              <a:lnSpc>
                <a:spcPct val="100000"/>
              </a:lnSpc>
              <a:spcBef>
                <a:spcPts val="0"/>
              </a:spcBef>
              <a:spcAft>
                <a:spcPts val="0"/>
              </a:spcAft>
              <a:buSzPts val="1400"/>
              <a:buFont typeface="Arial"/>
              <a:buChar char="•"/>
            </a:pPr>
            <a:r>
              <a:rPr b="1" lang="en-US"/>
              <a:t>Formación técnica y vocacional:</a:t>
            </a:r>
            <a:r>
              <a:rPr lang="en-US"/>
              <a:t> Alemania ha integrado el pensamiento computacional en la formación técnica y vocacional, enfocándose en la digitalización y la educación continua. ​</a:t>
            </a:r>
            <a:endParaRPr/>
          </a:p>
        </p:txBody>
      </p:sp>
      <p:sp>
        <p:nvSpPr>
          <p:cNvPr id="876" name="Google Shape;876;p9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9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lang="en-US"/>
              <a:t>En españa: </a:t>
            </a:r>
            <a:r>
              <a:rPr b="1" lang="en-US"/>
              <a:t>Aula mentor</a:t>
            </a:r>
            <a:endParaRPr/>
          </a:p>
          <a:p>
            <a:pPr indent="-228600" lvl="0" marL="457200" rtl="0" algn="l">
              <a:lnSpc>
                <a:spcPct val="100000"/>
              </a:lnSpc>
              <a:spcBef>
                <a:spcPts val="0"/>
              </a:spcBef>
              <a:spcAft>
                <a:spcPts val="0"/>
              </a:spcAft>
              <a:buSzPts val="1400"/>
              <a:buNone/>
            </a:pPr>
            <a:r>
              <a:rPr b="0" lang="en-US"/>
              <a:t>An initiative offering online courses for adults. Includes courses in ICT, programming, and logic, fostering CT-related skills. Delivered through local</a:t>
            </a:r>
            <a:endParaRPr/>
          </a:p>
          <a:p>
            <a:pPr indent="-228600" lvl="0" marL="457200" rtl="0" algn="l">
              <a:lnSpc>
                <a:spcPct val="100000"/>
              </a:lnSpc>
              <a:spcBef>
                <a:spcPts val="0"/>
              </a:spcBef>
              <a:spcAft>
                <a:spcPts val="0"/>
              </a:spcAft>
              <a:buSzPts val="1400"/>
              <a:buNone/>
            </a:pPr>
            <a:r>
              <a:rPr b="0" lang="en-US"/>
              <a:t>learning centers across Spain. </a:t>
            </a:r>
            <a:r>
              <a:rPr b="0" lang="en-US" u="sng">
                <a:solidFill>
                  <a:schemeClr val="hlink"/>
                </a:solidFill>
                <a:hlinkClick r:id="rId2"/>
              </a:rPr>
              <a:t>https://www.aulamentor.es</a:t>
            </a:r>
            <a:endParaRPr b="0"/>
          </a:p>
          <a:p>
            <a:pPr indent="-228600" lvl="0" marL="457200" rtl="0" algn="l">
              <a:lnSpc>
                <a:spcPct val="100000"/>
              </a:lnSpc>
              <a:spcBef>
                <a:spcPts val="0"/>
              </a:spcBef>
              <a:spcAft>
                <a:spcPts val="0"/>
              </a:spcAft>
              <a:buSzPts val="1400"/>
              <a:buNone/>
            </a:pPr>
            <a:r>
              <a:rPr b="1" lang="en-US"/>
              <a:t>Formación profesional para el empleo (FPE)</a:t>
            </a:r>
            <a:endParaRPr/>
          </a:p>
          <a:p>
            <a:pPr indent="-228600" lvl="0" marL="457200" rtl="0" algn="l">
              <a:lnSpc>
                <a:spcPct val="100000"/>
              </a:lnSpc>
              <a:spcBef>
                <a:spcPts val="0"/>
              </a:spcBef>
              <a:spcAft>
                <a:spcPts val="0"/>
              </a:spcAft>
              <a:buSzPts val="1400"/>
              <a:buNone/>
            </a:pPr>
            <a:r>
              <a:rPr b="0" lang="en-US"/>
              <a:t>Publicly funded vocational training for unemployed and employed adults. Offers digital and tech skill courses that include CT-related content such as problem-solving, data</a:t>
            </a:r>
            <a:endParaRPr/>
          </a:p>
          <a:p>
            <a:pPr indent="-228600" lvl="0" marL="457200" rtl="0" algn="l">
              <a:lnSpc>
                <a:spcPct val="100000"/>
              </a:lnSpc>
              <a:spcBef>
                <a:spcPts val="0"/>
              </a:spcBef>
              <a:spcAft>
                <a:spcPts val="0"/>
              </a:spcAft>
              <a:buSzPts val="1400"/>
              <a:buNone/>
            </a:pPr>
            <a:r>
              <a:rPr b="0" lang="en-US"/>
              <a:t>literacy, and basic programming. Coordinated through SEPE and regional employment services (e.g., SOC, Lanbide).</a:t>
            </a:r>
            <a:endParaRPr/>
          </a:p>
          <a:p>
            <a:pPr indent="-228600" lvl="0" marL="457200" rtl="0" algn="l">
              <a:lnSpc>
                <a:spcPct val="100000"/>
              </a:lnSpc>
              <a:spcBef>
                <a:spcPts val="0"/>
              </a:spcBef>
              <a:spcAft>
                <a:spcPts val="0"/>
              </a:spcAft>
              <a:buSzPts val="1400"/>
              <a:buNone/>
            </a:pPr>
            <a:r>
              <a:rPr b="1" lang="en-US"/>
              <a:t>UNED &amp; UOC Lifelong learning programs</a:t>
            </a:r>
            <a:endParaRPr b="0"/>
          </a:p>
          <a:p>
            <a:pPr indent="-228600" lvl="0" marL="457200" rtl="0" algn="l">
              <a:lnSpc>
                <a:spcPct val="100000"/>
              </a:lnSpc>
              <a:spcBef>
                <a:spcPts val="0"/>
              </a:spcBef>
              <a:spcAft>
                <a:spcPts val="0"/>
              </a:spcAft>
              <a:buSzPts val="1400"/>
              <a:buNone/>
            </a:pPr>
            <a:r>
              <a:rPr b="0" lang="en-US"/>
              <a:t>Universities offering online, flexible courses targeted at adult learners. Topics like programming logic, algorithms, and digital thinking are included in micro-credentials and short</a:t>
            </a:r>
            <a:endParaRPr/>
          </a:p>
          <a:p>
            <a:pPr indent="-228600" lvl="0" marL="457200" rtl="0" algn="l">
              <a:lnSpc>
                <a:spcPct val="100000"/>
              </a:lnSpc>
              <a:spcBef>
                <a:spcPts val="0"/>
              </a:spcBef>
              <a:spcAft>
                <a:spcPts val="0"/>
              </a:spcAft>
              <a:buSzPts val="1400"/>
              <a:buNone/>
            </a:pPr>
            <a:r>
              <a:rPr b="0" lang="en-US"/>
              <a:t>courses.</a:t>
            </a:r>
            <a:endParaRPr/>
          </a:p>
          <a:p>
            <a:pPr indent="-228600" lvl="0" marL="457200" marR="0" rtl="0" algn="l">
              <a:lnSpc>
                <a:spcPct val="100000"/>
              </a:lnSpc>
              <a:spcBef>
                <a:spcPts val="0"/>
              </a:spcBef>
              <a:spcAft>
                <a:spcPts val="0"/>
              </a:spcAft>
              <a:buClr>
                <a:srgbClr val="000000"/>
              </a:buClr>
              <a:buSzPts val="1400"/>
              <a:buFont typeface="Arial"/>
              <a:buNone/>
            </a:pPr>
            <a:r>
              <a:rPr b="1" lang="en-US"/>
              <a:t>Community tech initiatives and libraries</a:t>
            </a:r>
            <a:endParaRPr/>
          </a:p>
          <a:p>
            <a:pPr indent="-228600" lvl="0" marL="457200" marR="0" rtl="0" algn="l">
              <a:lnSpc>
                <a:spcPct val="100000"/>
              </a:lnSpc>
              <a:spcBef>
                <a:spcPts val="0"/>
              </a:spcBef>
              <a:spcAft>
                <a:spcPts val="0"/>
              </a:spcAft>
              <a:buClr>
                <a:srgbClr val="000000"/>
              </a:buClr>
              <a:buSzPts val="1400"/>
              <a:buFont typeface="Arial"/>
              <a:buNone/>
            </a:pPr>
            <a:r>
              <a:rPr b="0" lang="en-US"/>
              <a:t>Many local governments run tech literacy and coding workshops for adults via libraries or social centers, often including basic robotics, Scratch, or problem-solving activities to</a:t>
            </a:r>
            <a:endParaRPr/>
          </a:p>
          <a:p>
            <a:pPr indent="-228600" lvl="0" marL="457200" marR="0" rtl="0" algn="l">
              <a:lnSpc>
                <a:spcPct val="100000"/>
              </a:lnSpc>
              <a:spcBef>
                <a:spcPts val="0"/>
              </a:spcBef>
              <a:spcAft>
                <a:spcPts val="0"/>
              </a:spcAft>
              <a:buClr>
                <a:srgbClr val="000000"/>
              </a:buClr>
              <a:buSzPts val="1400"/>
              <a:buFont typeface="Arial"/>
              <a:buNone/>
            </a:pPr>
            <a:r>
              <a:rPr b="0" lang="en-US"/>
              <a:t>encourage digital inclusion.</a:t>
            </a:r>
            <a:endParaRPr/>
          </a:p>
          <a:p>
            <a:pPr indent="0" lvl="0" marL="0" rtl="0" algn="l">
              <a:lnSpc>
                <a:spcPct val="100000"/>
              </a:lnSpc>
              <a:spcBef>
                <a:spcPts val="0"/>
              </a:spcBef>
              <a:spcAft>
                <a:spcPts val="0"/>
              </a:spcAft>
              <a:buSzPts val="1400"/>
              <a:buNone/>
            </a:pPr>
            <a:r>
              <a:t/>
            </a:r>
            <a:endParaRPr/>
          </a:p>
        </p:txBody>
      </p:sp>
      <p:sp>
        <p:nvSpPr>
          <p:cNvPr id="911" name="Google Shape;911;p9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1" name="Google Shape;941;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2" name="Google Shape;942;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43" name="Google Shape;943;p9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3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p3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3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9" name="Google Shape;959;p3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3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Choose travel dates</a:t>
            </a:r>
            <a:r>
              <a:rPr lang="en-US" sz="1200">
                <a:latin typeface="Arial"/>
                <a:ea typeface="Arial"/>
                <a:cs typeface="Arial"/>
                <a:sym typeface="Arial"/>
              </a:rPr>
              <a:t>: 7 days in May.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Book flights: </a:t>
            </a:r>
            <a:r>
              <a:rPr lang="en-US" sz="1200">
                <a:latin typeface="Arial"/>
                <a:ea typeface="Arial"/>
                <a:cs typeface="Arial"/>
                <a:sym typeface="Arial"/>
              </a:rPr>
              <a:t>Find round-trip flights to Barcelona (El Prat Airport).</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Arrange transportation: </a:t>
            </a:r>
            <a:r>
              <a:rPr lang="en-US" sz="1200">
                <a:latin typeface="Arial"/>
                <a:ea typeface="Arial"/>
                <a:cs typeface="Arial"/>
                <a:sym typeface="Arial"/>
              </a:rPr>
              <a:t>Use the Aerobus from the airport; buy a metro pass for the city.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Find accommodations: </a:t>
            </a:r>
            <a:r>
              <a:rPr lang="en-US" sz="1200">
                <a:latin typeface="Arial"/>
                <a:ea typeface="Arial"/>
                <a:cs typeface="Arial"/>
                <a:sym typeface="Arial"/>
              </a:rPr>
              <a:t>Book a hotel near La Rambla.</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Create itinerary:</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1: Explore Gothic Quarter.</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2: Visit Sagrada Familia</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3: Relax at Barceloneta Beach.</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4: Montjuïc and Magic Fountain.</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5: Las Ramblas, Casa Batlló.</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6: Camp Nou, Poble Espanyol.</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7: Shopping at Passeig de Gràcia.</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Book tickets: </a:t>
            </a:r>
            <a:r>
              <a:rPr lang="en-US" sz="1200">
                <a:latin typeface="Arial"/>
                <a:ea typeface="Arial"/>
                <a:cs typeface="Arial"/>
                <a:sym typeface="Arial"/>
              </a:rPr>
              <a:t>Sagrada Familia, guided tours</a:t>
            </a:r>
            <a:endParaRPr/>
          </a:p>
          <a:p>
            <a:pPr indent="0" lvl="0" marL="0" rtl="0" algn="l">
              <a:lnSpc>
                <a:spcPct val="100000"/>
              </a:lnSpc>
              <a:spcBef>
                <a:spcPts val="0"/>
              </a:spcBef>
              <a:spcAft>
                <a:spcPts val="0"/>
              </a:spcAft>
              <a:buSzPts val="1400"/>
              <a:buNone/>
            </a:pPr>
            <a:r>
              <a:rPr lang="en-US"/>
              <a:t> </a:t>
            </a:r>
            <a:endParaRPr/>
          </a:p>
        </p:txBody>
      </p:sp>
      <p:sp>
        <p:nvSpPr>
          <p:cNvPr id="967" name="Google Shape;967;p3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4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Sequence A</a:t>
            </a:r>
            <a:r>
              <a:rPr lang="en-US" sz="1200">
                <a:latin typeface="Arial"/>
                <a:ea typeface="Arial"/>
                <a:cs typeface="Arial"/>
                <a:sym typeface="Arial"/>
              </a:rPr>
              <a:t>: 2, 4, 7, 11, 16, ...</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Solution: </a:t>
            </a:r>
            <a:r>
              <a:rPr lang="en-US" sz="1200">
                <a:latin typeface="Arial"/>
                <a:ea typeface="Arial"/>
                <a:cs typeface="Arial"/>
                <a:sym typeface="Arial"/>
              </a:rPr>
              <a:t>The difference between the numbers increases by 1 each time (4 - 2 = 2, 7 - 4 = 3, 11 - 7 = 4, etc.).</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Pattern: </a:t>
            </a:r>
            <a:r>
              <a:rPr lang="en-US" sz="1200">
                <a:latin typeface="Arial"/>
                <a:ea typeface="Arial"/>
                <a:cs typeface="Arial"/>
                <a:sym typeface="Arial"/>
              </a:rPr>
              <a:t>Add increasing increments (2, 3, 4, 5,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975" name="Google Shape;975;p4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4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279400" lvl="0" marL="457200" rtl="0" algn="l">
              <a:lnSpc>
                <a:spcPct val="100000"/>
              </a:lnSpc>
              <a:spcBef>
                <a:spcPts val="0"/>
              </a:spcBef>
              <a:spcAft>
                <a:spcPts val="0"/>
              </a:spcAft>
              <a:buSzPts val="740"/>
              <a:buNone/>
            </a:pPr>
            <a:r>
              <a:rPr b="1" lang="en-US" sz="1200">
                <a:latin typeface="Arial"/>
                <a:ea typeface="Arial"/>
                <a:cs typeface="Arial"/>
                <a:sym typeface="Arial"/>
              </a:rPr>
              <a:t>Movie</a:t>
            </a:r>
            <a:r>
              <a:rPr lang="en-US" sz="1200">
                <a:latin typeface="Arial"/>
                <a:ea typeface="Arial"/>
                <a:cs typeface="Arial"/>
                <a:sym typeface="Arial"/>
              </a:rPr>
              <a:t>: The Lion King</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Main character's goal: </a:t>
            </a:r>
            <a:r>
              <a:rPr lang="en-US" sz="1200">
                <a:latin typeface="Arial"/>
                <a:ea typeface="Arial"/>
                <a:cs typeface="Arial"/>
                <a:sym typeface="Arial"/>
              </a:rPr>
              <a:t>Simba, the lion cub, must reclaim his rightful place as king of the Pride Lands after his father's death.</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Key conflicts: </a:t>
            </a:r>
            <a:r>
              <a:rPr lang="en-US" sz="1200">
                <a:latin typeface="Arial"/>
                <a:ea typeface="Arial"/>
                <a:cs typeface="Arial"/>
                <a:sym typeface="Arial"/>
              </a:rPr>
              <a:t>Scar, Simba's uncle, betrays and kills Mufasa, taking over the Pride Lands.</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Simba runs away, growing up in exile, while Scar rules unjustly.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Resolution: </a:t>
            </a:r>
            <a:r>
              <a:rPr lang="en-US" sz="1200">
                <a:latin typeface="Arial"/>
                <a:ea typeface="Arial"/>
                <a:cs typeface="Arial"/>
                <a:sym typeface="Arial"/>
              </a:rPr>
              <a:t>Simba returns to the Pride Lands, confronts Scar, and defeats him, restoring peace and balance to the kingdom.</a:t>
            </a:r>
            <a:endParaRPr/>
          </a:p>
          <a:p>
            <a:pPr indent="0" lvl="0" marL="0" rtl="0" algn="l">
              <a:lnSpc>
                <a:spcPct val="100000"/>
              </a:lnSpc>
              <a:spcBef>
                <a:spcPts val="0"/>
              </a:spcBef>
              <a:spcAft>
                <a:spcPts val="0"/>
              </a:spcAft>
              <a:buSzPts val="1400"/>
              <a:buNone/>
            </a:pPr>
            <a:r>
              <a:t/>
            </a:r>
            <a:endParaRPr/>
          </a:p>
        </p:txBody>
      </p:sp>
      <p:sp>
        <p:nvSpPr>
          <p:cNvPr id="983" name="Google Shape;983;p4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4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Start</a:t>
            </a:r>
            <a:endParaRPr sz="1200">
              <a:latin typeface="Arial"/>
              <a:ea typeface="Arial"/>
              <a:cs typeface="Arial"/>
              <a:sym typeface="Arial"/>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Pick ingredients:</a:t>
            </a:r>
            <a:r>
              <a:rPr lang="en-US" sz="1200">
                <a:latin typeface="Arial"/>
                <a:ea typeface="Arial"/>
                <a:cs typeface="Arial"/>
                <a:sym typeface="Arial"/>
              </a:rPr>
              <a:t> Bread, butter, ham, cheese, lettuce.</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Slice the bread:</a:t>
            </a:r>
            <a:r>
              <a:rPr lang="en-US" sz="1200">
                <a:latin typeface="Arial"/>
                <a:ea typeface="Arial"/>
                <a:cs typeface="Arial"/>
                <a:sym typeface="Arial"/>
              </a:rPr>
              <a:t> Take two slices of bread.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Spread condiments:</a:t>
            </a:r>
            <a:r>
              <a:rPr lang="en-US" sz="1200">
                <a:latin typeface="Arial"/>
                <a:ea typeface="Arial"/>
                <a:cs typeface="Arial"/>
                <a:sym typeface="Arial"/>
              </a:rPr>
              <a:t> Apply butter to one side of each slice.</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Add fillings:</a:t>
            </a:r>
            <a:r>
              <a:rPr lang="en-US" sz="1200">
                <a:latin typeface="Arial"/>
                <a:ea typeface="Arial"/>
                <a:cs typeface="Arial"/>
                <a:sym typeface="Arial"/>
              </a:rPr>
              <a:t> Place ham, cheese, and lettuce on one slice of bread.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Assemble the sandwich:</a:t>
            </a:r>
            <a:r>
              <a:rPr lang="en-US" sz="1200">
                <a:latin typeface="Arial"/>
                <a:ea typeface="Arial"/>
                <a:cs typeface="Arial"/>
                <a:sym typeface="Arial"/>
              </a:rPr>
              <a:t> Place the second slice of bread on top.</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Cut the sandwich:</a:t>
            </a:r>
            <a:r>
              <a:rPr lang="en-US" sz="1200">
                <a:latin typeface="Arial"/>
                <a:ea typeface="Arial"/>
                <a:cs typeface="Arial"/>
                <a:sym typeface="Arial"/>
              </a:rPr>
              <a:t> Slice the sandwich in half, if desired.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End</a:t>
            </a:r>
            <a:endParaRPr/>
          </a:p>
        </p:txBody>
      </p:sp>
      <p:sp>
        <p:nvSpPr>
          <p:cNvPr id="991" name="Google Shape;991;p4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p9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9" name="Google Shape;999;p9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0" name="Google Shape;1000;p9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01" name="Google Shape;1001;p9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9" name="Google Shape;100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0" name="Google Shape;1010;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11" name="Google Shape;1011;p4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9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0" name="Google Shape;1020;p9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1" name="Google Shape;1021;p9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22" name="Google Shape;1022;p9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9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2" name="Google Shape;1042;p9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9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9" name="Google Shape;1049;p9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4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49"/>
          <p:cNvSpPr/>
          <p:nvPr>
            <p:ph idx="2" type="pic"/>
          </p:nvPr>
        </p:nvSpPr>
        <p:spPr>
          <a:xfrm>
            <a:off x="680720" y="685799"/>
            <a:ext cx="10830560" cy="5486401"/>
          </a:xfrm>
          <a:prstGeom prst="rect">
            <a:avLst/>
          </a:prstGeom>
          <a:noFill/>
          <a:ln>
            <a:noFill/>
          </a:ln>
        </p:spPr>
      </p:sp>
      <p:sp>
        <p:nvSpPr>
          <p:cNvPr id="18" name="Google Shape;18;p49"/>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 name="Shape 20"/>
        <p:cNvGrpSpPr/>
        <p:nvPr/>
      </p:nvGrpSpPr>
      <p:grpSpPr>
        <a:xfrm>
          <a:off x="0" y="0"/>
          <a:ext cx="0" cy="0"/>
          <a:chOff x="0" y="0"/>
          <a:chExt cx="0" cy="0"/>
        </a:xfrm>
      </p:grpSpPr>
      <p:sp>
        <p:nvSpPr>
          <p:cNvPr id="21" name="Google Shape;21;p51"/>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51"/>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1"/>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7" name="Shape 27"/>
        <p:cNvGrpSpPr/>
        <p:nvPr/>
      </p:nvGrpSpPr>
      <p:grpSpPr>
        <a:xfrm>
          <a:off x="0" y="0"/>
          <a:ext cx="0" cy="0"/>
          <a:chOff x="0" y="0"/>
          <a:chExt cx="0" cy="0"/>
        </a:xfrm>
      </p:grpSpPr>
      <p:sp>
        <p:nvSpPr>
          <p:cNvPr id="28" name="Google Shape;28;p5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 name="Google Shape;29;p5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 name="Google Shape;30;p5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0"/>
          <p:cNvSpPr/>
          <p:nvPr>
            <p:ph idx="2" type="pic"/>
          </p:nvPr>
        </p:nvSpPr>
        <p:spPr>
          <a:xfrm>
            <a:off x="1279525" y="2155389"/>
            <a:ext cx="2003425" cy="2002536"/>
          </a:xfrm>
          <a:prstGeom prst="rect">
            <a:avLst/>
          </a:prstGeom>
          <a:noFill/>
          <a:ln>
            <a:noFill/>
          </a:ln>
        </p:spPr>
      </p:sp>
      <p:sp>
        <p:nvSpPr>
          <p:cNvPr id="33" name="Google Shape;33;p5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0"/>
          <p:cNvSpPr/>
          <p:nvPr>
            <p:ph idx="4" type="pic"/>
          </p:nvPr>
        </p:nvSpPr>
        <p:spPr>
          <a:xfrm>
            <a:off x="3804132" y="2155389"/>
            <a:ext cx="2003425" cy="2002536"/>
          </a:xfrm>
          <a:prstGeom prst="rect">
            <a:avLst/>
          </a:prstGeom>
          <a:noFill/>
          <a:ln>
            <a:noFill/>
          </a:ln>
        </p:spPr>
      </p:sp>
      <p:sp>
        <p:nvSpPr>
          <p:cNvPr id="36" name="Google Shape;36;p5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0"/>
          <p:cNvSpPr/>
          <p:nvPr>
            <p:ph idx="7" type="pic"/>
          </p:nvPr>
        </p:nvSpPr>
        <p:spPr>
          <a:xfrm>
            <a:off x="6332269" y="2155389"/>
            <a:ext cx="2003425" cy="2002536"/>
          </a:xfrm>
          <a:prstGeom prst="rect">
            <a:avLst/>
          </a:prstGeom>
          <a:noFill/>
          <a:ln>
            <a:noFill/>
          </a:ln>
        </p:spPr>
      </p:sp>
      <p:sp>
        <p:nvSpPr>
          <p:cNvPr id="39" name="Google Shape;39;p5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0"/>
          <p:cNvSpPr/>
          <p:nvPr>
            <p:ph idx="13" type="pic"/>
          </p:nvPr>
        </p:nvSpPr>
        <p:spPr>
          <a:xfrm>
            <a:off x="8858607" y="2155389"/>
            <a:ext cx="2003425" cy="2002536"/>
          </a:xfrm>
          <a:prstGeom prst="rect">
            <a:avLst/>
          </a:prstGeom>
          <a:noFill/>
          <a:ln>
            <a:noFill/>
          </a:ln>
        </p:spPr>
      </p:sp>
      <p:sp>
        <p:nvSpPr>
          <p:cNvPr id="42" name="Google Shape;42;p5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46" name="Shape 46"/>
        <p:cNvGrpSpPr/>
        <p:nvPr/>
      </p:nvGrpSpPr>
      <p:grpSpPr>
        <a:xfrm>
          <a:off x="0" y="0"/>
          <a:ext cx="0" cy="0"/>
          <a:chOff x="0" y="0"/>
          <a:chExt cx="0" cy="0"/>
        </a:xfrm>
      </p:grpSpPr>
      <p:sp>
        <p:nvSpPr>
          <p:cNvPr id="47" name="Google Shape;47;p53"/>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8" name="Google Shape;48;p5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9" name="Google Shape;49;p5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3"/>
          <p:cNvSpPr/>
          <p:nvPr>
            <p:ph idx="2" type="pic"/>
          </p:nvPr>
        </p:nvSpPr>
        <p:spPr>
          <a:xfrm>
            <a:off x="8839200" y="685800"/>
            <a:ext cx="2667000" cy="2400300"/>
          </a:xfrm>
          <a:prstGeom prst="rect">
            <a:avLst/>
          </a:prstGeom>
          <a:noFill/>
          <a:ln>
            <a:noFill/>
          </a:ln>
        </p:spPr>
      </p:sp>
      <p:sp>
        <p:nvSpPr>
          <p:cNvPr id="53" name="Google Shape;53;p53"/>
          <p:cNvSpPr/>
          <p:nvPr>
            <p:ph idx="3" type="pic"/>
          </p:nvPr>
        </p:nvSpPr>
        <p:spPr>
          <a:xfrm>
            <a:off x="8839200" y="3764738"/>
            <a:ext cx="2667000" cy="2404872"/>
          </a:xfrm>
          <a:prstGeom prst="rect">
            <a:avLst/>
          </a:prstGeom>
          <a:noFill/>
          <a:ln>
            <a:noFill/>
          </a:ln>
        </p:spPr>
      </p:sp>
      <p:sp>
        <p:nvSpPr>
          <p:cNvPr id="54" name="Google Shape;54;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56" name="Shape 56"/>
        <p:cNvGrpSpPr/>
        <p:nvPr/>
      </p:nvGrpSpPr>
      <p:grpSpPr>
        <a:xfrm>
          <a:off x="0" y="0"/>
          <a:ext cx="0" cy="0"/>
          <a:chOff x="0" y="0"/>
          <a:chExt cx="0" cy="0"/>
        </a:xfrm>
      </p:grpSpPr>
      <p:sp>
        <p:nvSpPr>
          <p:cNvPr id="57" name="Google Shape;57;p5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8" name="Google Shape;58;p52"/>
          <p:cNvSpPr/>
          <p:nvPr>
            <p:ph idx="2" type="pic"/>
          </p:nvPr>
        </p:nvSpPr>
        <p:spPr>
          <a:xfrm>
            <a:off x="0" y="0"/>
            <a:ext cx="12192000" cy="6858000"/>
          </a:xfrm>
          <a:prstGeom prst="rect">
            <a:avLst/>
          </a:prstGeom>
          <a:noFill/>
          <a:ln>
            <a:noFill/>
          </a:ln>
        </p:spPr>
      </p:sp>
      <p:sp>
        <p:nvSpPr>
          <p:cNvPr id="59" name="Google Shape;59;p5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61" name="Shape 61"/>
        <p:cNvGrpSpPr/>
        <p:nvPr/>
      </p:nvGrpSpPr>
      <p:grpSpPr>
        <a:xfrm>
          <a:off x="0" y="0"/>
          <a:ext cx="0" cy="0"/>
          <a:chOff x="0" y="0"/>
          <a:chExt cx="0" cy="0"/>
        </a:xfrm>
      </p:grpSpPr>
      <p:sp>
        <p:nvSpPr>
          <p:cNvPr id="62" name="Google Shape;62;p54"/>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54"/>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4"/>
          <p:cNvSpPr/>
          <p:nvPr>
            <p:ph idx="2" type="pic"/>
          </p:nvPr>
        </p:nvSpPr>
        <p:spPr>
          <a:xfrm>
            <a:off x="0" y="0"/>
            <a:ext cx="6781800" cy="6858000"/>
          </a:xfrm>
          <a:prstGeom prst="rect">
            <a:avLst/>
          </a:prstGeom>
          <a:solidFill>
            <a:schemeClr val="dk2"/>
          </a:solidFill>
          <a:ln>
            <a:noFill/>
          </a:ln>
        </p:spPr>
      </p:sp>
      <p:sp>
        <p:nvSpPr>
          <p:cNvPr id="66" name="Google Shape;66;p54"/>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5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9" name="Shape 69"/>
        <p:cNvGrpSpPr/>
        <p:nvPr/>
      </p:nvGrpSpPr>
      <p:grpSpPr>
        <a:xfrm>
          <a:off x="0" y="0"/>
          <a:ext cx="0" cy="0"/>
          <a:chOff x="0" y="0"/>
          <a:chExt cx="0" cy="0"/>
        </a:xfrm>
      </p:grpSpPr>
      <p:sp>
        <p:nvSpPr>
          <p:cNvPr id="70" name="Google Shape;70;p55"/>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1" name="Google Shape;71;p55"/>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2" name="Google Shape;72;p5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5"/>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55"/>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55"/>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7" name="Google Shape;77;p55"/>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55"/>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55"/>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2" name="Shape 82"/>
        <p:cNvGrpSpPr/>
        <p:nvPr/>
      </p:nvGrpSpPr>
      <p:grpSpPr>
        <a:xfrm>
          <a:off x="0" y="0"/>
          <a:ext cx="0" cy="0"/>
          <a:chOff x="0" y="0"/>
          <a:chExt cx="0" cy="0"/>
        </a:xfrm>
      </p:grpSpPr>
      <p:sp>
        <p:nvSpPr>
          <p:cNvPr id="83" name="Google Shape;83;p56"/>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56"/>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6"/>
          <p:cNvSpPr/>
          <p:nvPr>
            <p:ph idx="2" type="pic"/>
          </p:nvPr>
        </p:nvSpPr>
        <p:spPr>
          <a:xfrm>
            <a:off x="0" y="0"/>
            <a:ext cx="3390900" cy="6858000"/>
          </a:xfrm>
          <a:prstGeom prst="rect">
            <a:avLst/>
          </a:prstGeom>
          <a:noFill/>
          <a:ln>
            <a:noFill/>
          </a:ln>
        </p:spPr>
      </p:sp>
      <p:sp>
        <p:nvSpPr>
          <p:cNvPr id="86" name="Google Shape;86;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56"/>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56"/>
          <p:cNvSpPr/>
          <p:nvPr>
            <p:ph idx="3" type="pic"/>
          </p:nvPr>
        </p:nvSpPr>
        <p:spPr>
          <a:xfrm>
            <a:off x="8801100" y="0"/>
            <a:ext cx="3390900" cy="6858000"/>
          </a:xfrm>
          <a:prstGeom prst="rect">
            <a:avLst/>
          </a:prstGeom>
          <a:noFill/>
          <a:ln>
            <a:noFill/>
          </a:ln>
        </p:spPr>
      </p:sp>
      <p:sp>
        <p:nvSpPr>
          <p:cNvPr id="89" name="Google Shape;89;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91" name="Shape 91"/>
        <p:cNvGrpSpPr/>
        <p:nvPr/>
      </p:nvGrpSpPr>
      <p:grpSpPr>
        <a:xfrm>
          <a:off x="0" y="0"/>
          <a:ext cx="0" cy="0"/>
          <a:chOff x="0" y="0"/>
          <a:chExt cx="0" cy="0"/>
        </a:xfrm>
      </p:grpSpPr>
      <p:sp>
        <p:nvSpPr>
          <p:cNvPr id="92" name="Google Shape;92;p58"/>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3" name="Google Shape;93;p5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5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58"/>
          <p:cNvSpPr/>
          <p:nvPr>
            <p:ph idx="2" type="pic"/>
          </p:nvPr>
        </p:nvSpPr>
        <p:spPr>
          <a:xfrm>
            <a:off x="8153400" y="685799"/>
            <a:ext cx="3397250" cy="5486401"/>
          </a:xfrm>
          <a:prstGeom prst="rect">
            <a:avLst/>
          </a:prstGeom>
          <a:noFill/>
          <a:ln>
            <a:noFill/>
          </a:ln>
        </p:spPr>
      </p:sp>
      <p:sp>
        <p:nvSpPr>
          <p:cNvPr id="97" name="Google Shape;97;p5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05" name="Shape 105"/>
        <p:cNvGrpSpPr/>
        <p:nvPr/>
      </p:nvGrpSpPr>
      <p:grpSpPr>
        <a:xfrm>
          <a:off x="0" y="0"/>
          <a:ext cx="0" cy="0"/>
          <a:chOff x="0" y="0"/>
          <a:chExt cx="0" cy="0"/>
        </a:xfrm>
      </p:grpSpPr>
      <p:sp>
        <p:nvSpPr>
          <p:cNvPr id="106" name="Google Shape;106;p98"/>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7" name="Google Shape;107;p98"/>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8" name="Google Shape;108;p98"/>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9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98"/>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1" name="Google Shape;111;p98"/>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98"/>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98"/>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98"/>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98"/>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9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9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18" name="Shape 118"/>
        <p:cNvGrpSpPr/>
        <p:nvPr/>
      </p:nvGrpSpPr>
      <p:grpSpPr>
        <a:xfrm>
          <a:off x="0" y="0"/>
          <a:ext cx="0" cy="0"/>
          <a:chOff x="0" y="0"/>
          <a:chExt cx="0" cy="0"/>
        </a:xfrm>
      </p:grpSpPr>
      <p:sp>
        <p:nvSpPr>
          <p:cNvPr id="119" name="Google Shape;119;p99"/>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0" name="Google Shape;120;p99"/>
          <p:cNvSpPr/>
          <p:nvPr>
            <p:ph idx="2" type="pic"/>
          </p:nvPr>
        </p:nvSpPr>
        <p:spPr>
          <a:xfrm>
            <a:off x="0" y="0"/>
            <a:ext cx="12192000" cy="6858000"/>
          </a:xfrm>
          <a:prstGeom prst="rect">
            <a:avLst/>
          </a:prstGeom>
          <a:noFill/>
          <a:ln>
            <a:noFill/>
          </a:ln>
        </p:spPr>
      </p:sp>
      <p:sp>
        <p:nvSpPr>
          <p:cNvPr id="121" name="Google Shape;121;p99"/>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99"/>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23" name="Shape 123"/>
        <p:cNvGrpSpPr/>
        <p:nvPr/>
      </p:nvGrpSpPr>
      <p:grpSpPr>
        <a:xfrm>
          <a:off x="0" y="0"/>
          <a:ext cx="0" cy="0"/>
          <a:chOff x="0" y="0"/>
          <a:chExt cx="0" cy="0"/>
        </a:xfrm>
      </p:grpSpPr>
      <p:sp>
        <p:nvSpPr>
          <p:cNvPr id="124" name="Google Shape;124;p100"/>
          <p:cNvSpPr/>
          <p:nvPr/>
        </p:nvSpPr>
        <p:spPr>
          <a:xfrm>
            <a:off x="-1" y="0"/>
            <a:ext cx="12192001" cy="68580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5" name="Google Shape;125;p10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6" name="Google Shape;126;p10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10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00"/>
          <p:cNvSpPr/>
          <p:nvPr>
            <p:ph idx="2" type="pic"/>
          </p:nvPr>
        </p:nvSpPr>
        <p:spPr>
          <a:xfrm>
            <a:off x="1279525" y="2155389"/>
            <a:ext cx="2003425" cy="2002536"/>
          </a:xfrm>
          <a:prstGeom prst="rect">
            <a:avLst/>
          </a:prstGeom>
          <a:noFill/>
          <a:ln>
            <a:noFill/>
          </a:ln>
        </p:spPr>
      </p:sp>
      <p:sp>
        <p:nvSpPr>
          <p:cNvPr id="129" name="Google Shape;129;p10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10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100"/>
          <p:cNvSpPr/>
          <p:nvPr>
            <p:ph idx="4" type="pic"/>
          </p:nvPr>
        </p:nvSpPr>
        <p:spPr>
          <a:xfrm>
            <a:off x="3804132" y="2155389"/>
            <a:ext cx="2003425" cy="2002536"/>
          </a:xfrm>
          <a:prstGeom prst="rect">
            <a:avLst/>
          </a:prstGeom>
          <a:noFill/>
          <a:ln>
            <a:noFill/>
          </a:ln>
        </p:spPr>
      </p:sp>
      <p:sp>
        <p:nvSpPr>
          <p:cNvPr id="132" name="Google Shape;132;p10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10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100"/>
          <p:cNvSpPr/>
          <p:nvPr>
            <p:ph idx="7" type="pic"/>
          </p:nvPr>
        </p:nvSpPr>
        <p:spPr>
          <a:xfrm>
            <a:off x="6332269" y="2155389"/>
            <a:ext cx="2003425" cy="2002536"/>
          </a:xfrm>
          <a:prstGeom prst="rect">
            <a:avLst/>
          </a:prstGeom>
          <a:noFill/>
          <a:ln>
            <a:noFill/>
          </a:ln>
        </p:spPr>
      </p:sp>
      <p:sp>
        <p:nvSpPr>
          <p:cNvPr id="135" name="Google Shape;135;p10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10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100"/>
          <p:cNvSpPr/>
          <p:nvPr>
            <p:ph idx="13" type="pic"/>
          </p:nvPr>
        </p:nvSpPr>
        <p:spPr>
          <a:xfrm>
            <a:off x="8858607" y="2155389"/>
            <a:ext cx="2003425" cy="2002536"/>
          </a:xfrm>
          <a:prstGeom prst="rect">
            <a:avLst/>
          </a:prstGeom>
          <a:noFill/>
          <a:ln>
            <a:noFill/>
          </a:ln>
        </p:spPr>
      </p:sp>
      <p:sp>
        <p:nvSpPr>
          <p:cNvPr id="138" name="Google Shape;138;p10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10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10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10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42" name="Shape 142"/>
        <p:cNvGrpSpPr/>
        <p:nvPr/>
      </p:nvGrpSpPr>
      <p:grpSpPr>
        <a:xfrm>
          <a:off x="0" y="0"/>
          <a:ext cx="0" cy="0"/>
          <a:chOff x="0" y="0"/>
          <a:chExt cx="0" cy="0"/>
        </a:xfrm>
      </p:grpSpPr>
      <p:sp>
        <p:nvSpPr>
          <p:cNvPr id="143" name="Google Shape;143;p10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4" name="Google Shape;144;p10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5" name="Google Shape;145;p10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0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03"/>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8" name="Google Shape;148;p103"/>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103"/>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0" name="Google Shape;150;p103"/>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10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10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3" name="Shape 153"/>
        <p:cNvGrpSpPr/>
        <p:nvPr/>
      </p:nvGrpSpPr>
      <p:grpSpPr>
        <a:xfrm>
          <a:off x="0" y="0"/>
          <a:ext cx="0" cy="0"/>
          <a:chOff x="0" y="0"/>
          <a:chExt cx="0" cy="0"/>
        </a:xfrm>
      </p:grpSpPr>
      <p:sp>
        <p:nvSpPr>
          <p:cNvPr id="154" name="Google Shape;154;p104"/>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5" name="Google Shape;155;p104"/>
          <p:cNvSpPr/>
          <p:nvPr>
            <p:ph idx="2" type="pic"/>
          </p:nvPr>
        </p:nvSpPr>
        <p:spPr>
          <a:xfrm>
            <a:off x="680720" y="685799"/>
            <a:ext cx="10830560" cy="5486401"/>
          </a:xfrm>
          <a:prstGeom prst="rect">
            <a:avLst/>
          </a:prstGeom>
          <a:noFill/>
          <a:ln>
            <a:noFill/>
          </a:ln>
        </p:spPr>
      </p:sp>
      <p:sp>
        <p:nvSpPr>
          <p:cNvPr id="156" name="Google Shape;156;p104"/>
          <p:cNvSpPr txBox="1"/>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104"/>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58" name="Shape 158"/>
        <p:cNvGrpSpPr/>
        <p:nvPr/>
      </p:nvGrpSpPr>
      <p:grpSpPr>
        <a:xfrm>
          <a:off x="0" y="0"/>
          <a:ext cx="0" cy="0"/>
          <a:chOff x="0" y="0"/>
          <a:chExt cx="0" cy="0"/>
        </a:xfrm>
      </p:grpSpPr>
      <p:sp>
        <p:nvSpPr>
          <p:cNvPr id="159" name="Google Shape;159;p105"/>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10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1" name="Google Shape;161;p10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10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10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105"/>
          <p:cNvSpPr/>
          <p:nvPr>
            <p:ph idx="2" type="pic"/>
          </p:nvPr>
        </p:nvSpPr>
        <p:spPr>
          <a:xfrm>
            <a:off x="8839200" y="685800"/>
            <a:ext cx="2667000" cy="2400300"/>
          </a:xfrm>
          <a:prstGeom prst="rect">
            <a:avLst/>
          </a:prstGeom>
          <a:noFill/>
          <a:ln>
            <a:noFill/>
          </a:ln>
        </p:spPr>
      </p:sp>
      <p:sp>
        <p:nvSpPr>
          <p:cNvPr id="165" name="Google Shape;165;p105"/>
          <p:cNvSpPr/>
          <p:nvPr>
            <p:ph idx="3" type="pic"/>
          </p:nvPr>
        </p:nvSpPr>
        <p:spPr>
          <a:xfrm>
            <a:off x="8839200" y="3764738"/>
            <a:ext cx="2667000" cy="2404872"/>
          </a:xfrm>
          <a:prstGeom prst="rect">
            <a:avLst/>
          </a:prstGeom>
          <a:noFill/>
          <a:ln>
            <a:noFill/>
          </a:ln>
        </p:spPr>
      </p:sp>
      <p:sp>
        <p:nvSpPr>
          <p:cNvPr id="166" name="Google Shape;166;p10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0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68" name="Shape 168"/>
        <p:cNvGrpSpPr/>
        <p:nvPr/>
      </p:nvGrpSpPr>
      <p:grpSpPr>
        <a:xfrm>
          <a:off x="0" y="0"/>
          <a:ext cx="0" cy="0"/>
          <a:chOff x="0" y="0"/>
          <a:chExt cx="0" cy="0"/>
        </a:xfrm>
      </p:grpSpPr>
      <p:sp>
        <p:nvSpPr>
          <p:cNvPr id="169" name="Google Shape;169;p106"/>
          <p:cNvSpPr/>
          <p:nvPr/>
        </p:nvSpPr>
        <p:spPr>
          <a:xfrm>
            <a:off x="4076700" y="685798"/>
            <a:ext cx="4076700" cy="5486401"/>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106"/>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106"/>
          <p:cNvSpPr/>
          <p:nvPr>
            <p:ph idx="2" type="pic"/>
          </p:nvPr>
        </p:nvSpPr>
        <p:spPr>
          <a:xfrm>
            <a:off x="0" y="0"/>
            <a:ext cx="3390900" cy="6858000"/>
          </a:xfrm>
          <a:prstGeom prst="rect">
            <a:avLst/>
          </a:prstGeom>
          <a:noFill/>
          <a:ln>
            <a:noFill/>
          </a:ln>
        </p:spPr>
      </p:sp>
      <p:sp>
        <p:nvSpPr>
          <p:cNvPr id="172" name="Google Shape;172;p10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106"/>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106"/>
          <p:cNvSpPr/>
          <p:nvPr>
            <p:ph idx="3" type="pic"/>
          </p:nvPr>
        </p:nvSpPr>
        <p:spPr>
          <a:xfrm>
            <a:off x="8801100" y="0"/>
            <a:ext cx="3390900" cy="6858000"/>
          </a:xfrm>
          <a:prstGeom prst="rect">
            <a:avLst/>
          </a:prstGeom>
          <a:noFill/>
          <a:ln>
            <a:noFill/>
          </a:ln>
        </p:spPr>
      </p:sp>
      <p:sp>
        <p:nvSpPr>
          <p:cNvPr id="175" name="Google Shape;175;p10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10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77" name="Shape 177"/>
        <p:cNvGrpSpPr/>
        <p:nvPr/>
      </p:nvGrpSpPr>
      <p:grpSpPr>
        <a:xfrm>
          <a:off x="0" y="0"/>
          <a:ext cx="0" cy="0"/>
          <a:chOff x="0" y="0"/>
          <a:chExt cx="0" cy="0"/>
        </a:xfrm>
      </p:grpSpPr>
      <p:sp>
        <p:nvSpPr>
          <p:cNvPr id="178" name="Google Shape;178;p107"/>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9" name="Google Shape;179;p107"/>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107"/>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10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107"/>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107"/>
          <p:cNvSpPr/>
          <p:nvPr>
            <p:ph idx="2" type="pic"/>
          </p:nvPr>
        </p:nvSpPr>
        <p:spPr>
          <a:xfrm>
            <a:off x="8839200" y="685800"/>
            <a:ext cx="2667000" cy="2400300"/>
          </a:xfrm>
          <a:prstGeom prst="rect">
            <a:avLst/>
          </a:prstGeom>
          <a:noFill/>
          <a:ln>
            <a:noFill/>
          </a:ln>
        </p:spPr>
      </p:sp>
      <p:sp>
        <p:nvSpPr>
          <p:cNvPr id="184" name="Google Shape;184;p107"/>
          <p:cNvSpPr/>
          <p:nvPr>
            <p:ph idx="3" type="pic"/>
          </p:nvPr>
        </p:nvSpPr>
        <p:spPr>
          <a:xfrm>
            <a:off x="8839200" y="3726638"/>
            <a:ext cx="2667000" cy="2445558"/>
          </a:xfrm>
          <a:prstGeom prst="rect">
            <a:avLst/>
          </a:prstGeom>
          <a:noFill/>
          <a:ln>
            <a:noFill/>
          </a:ln>
        </p:spPr>
      </p:sp>
      <p:sp>
        <p:nvSpPr>
          <p:cNvPr id="185" name="Google Shape;185;p10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10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87" name="Shape 187"/>
        <p:cNvGrpSpPr/>
        <p:nvPr/>
      </p:nvGrpSpPr>
      <p:grpSpPr>
        <a:xfrm>
          <a:off x="0" y="0"/>
          <a:ext cx="0" cy="0"/>
          <a:chOff x="0" y="0"/>
          <a:chExt cx="0" cy="0"/>
        </a:xfrm>
      </p:grpSpPr>
      <p:sp>
        <p:nvSpPr>
          <p:cNvPr id="188" name="Google Shape;188;p108"/>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9" name="Google Shape;189;p108"/>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10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108"/>
          <p:cNvSpPr/>
          <p:nvPr>
            <p:ph idx="2" type="pic"/>
          </p:nvPr>
        </p:nvSpPr>
        <p:spPr>
          <a:xfrm>
            <a:off x="0" y="0"/>
            <a:ext cx="6781800" cy="6858000"/>
          </a:xfrm>
          <a:prstGeom prst="rect">
            <a:avLst/>
          </a:prstGeom>
          <a:solidFill>
            <a:schemeClr val="dk2"/>
          </a:solidFill>
          <a:ln>
            <a:noFill/>
          </a:ln>
        </p:spPr>
      </p:sp>
      <p:sp>
        <p:nvSpPr>
          <p:cNvPr id="192" name="Google Shape;192;p108"/>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10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10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95" name="Shape 195"/>
        <p:cNvGrpSpPr/>
        <p:nvPr/>
      </p:nvGrpSpPr>
      <p:grpSpPr>
        <a:xfrm>
          <a:off x="0" y="0"/>
          <a:ext cx="0" cy="0"/>
          <a:chOff x="0" y="0"/>
          <a:chExt cx="0" cy="0"/>
        </a:xfrm>
      </p:grpSpPr>
      <p:sp>
        <p:nvSpPr>
          <p:cNvPr id="196" name="Google Shape;196;p109"/>
          <p:cNvSpPr/>
          <p:nvPr/>
        </p:nvSpPr>
        <p:spPr>
          <a:xfrm>
            <a:off x="685800" y="685801"/>
            <a:ext cx="7467601" cy="54864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7" name="Google Shape;197;p109"/>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10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109"/>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109"/>
          <p:cNvSpPr/>
          <p:nvPr>
            <p:ph idx="2" type="pic"/>
          </p:nvPr>
        </p:nvSpPr>
        <p:spPr>
          <a:xfrm>
            <a:off x="8153400" y="685799"/>
            <a:ext cx="3397250" cy="5486401"/>
          </a:xfrm>
          <a:prstGeom prst="rect">
            <a:avLst/>
          </a:prstGeom>
          <a:noFill/>
          <a:ln>
            <a:noFill/>
          </a:ln>
        </p:spPr>
      </p:sp>
      <p:sp>
        <p:nvSpPr>
          <p:cNvPr id="201" name="Google Shape;201;p10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10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09" name="Shape 209"/>
        <p:cNvGrpSpPr/>
        <p:nvPr/>
      </p:nvGrpSpPr>
      <p:grpSpPr>
        <a:xfrm>
          <a:off x="0" y="0"/>
          <a:ext cx="0" cy="0"/>
          <a:chOff x="0" y="0"/>
          <a:chExt cx="0" cy="0"/>
        </a:xfrm>
      </p:grpSpPr>
      <p:sp>
        <p:nvSpPr>
          <p:cNvPr id="210" name="Google Shape;210;p102"/>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1" name="Google Shape;211;p102"/>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2" name="Google Shape;212;p102"/>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10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102"/>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5" name="Google Shape;215;p102"/>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102"/>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7" name="Google Shape;217;p102"/>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102"/>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9" name="Google Shape;219;p102"/>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10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10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22" name="Shape 222"/>
        <p:cNvGrpSpPr/>
        <p:nvPr/>
      </p:nvGrpSpPr>
      <p:grpSpPr>
        <a:xfrm>
          <a:off x="0" y="0"/>
          <a:ext cx="0" cy="0"/>
          <a:chOff x="0" y="0"/>
          <a:chExt cx="0" cy="0"/>
        </a:xfrm>
      </p:grpSpPr>
      <p:sp>
        <p:nvSpPr>
          <p:cNvPr id="223" name="Google Shape;223;p110"/>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4" name="Google Shape;224;p110"/>
          <p:cNvSpPr/>
          <p:nvPr>
            <p:ph idx="2" type="pic"/>
          </p:nvPr>
        </p:nvSpPr>
        <p:spPr>
          <a:xfrm>
            <a:off x="680720" y="685799"/>
            <a:ext cx="10830560" cy="5486401"/>
          </a:xfrm>
          <a:prstGeom prst="rect">
            <a:avLst/>
          </a:prstGeom>
          <a:noFill/>
          <a:ln>
            <a:noFill/>
          </a:ln>
        </p:spPr>
      </p:sp>
      <p:sp>
        <p:nvSpPr>
          <p:cNvPr id="225" name="Google Shape;225;p110"/>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110"/>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27" name="Shape 227"/>
        <p:cNvGrpSpPr/>
        <p:nvPr/>
      </p:nvGrpSpPr>
      <p:grpSpPr>
        <a:xfrm>
          <a:off x="0" y="0"/>
          <a:ext cx="0" cy="0"/>
          <a:chOff x="0" y="0"/>
          <a:chExt cx="0" cy="0"/>
        </a:xfrm>
      </p:grpSpPr>
      <p:sp>
        <p:nvSpPr>
          <p:cNvPr id="228" name="Google Shape;228;p111"/>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9" name="Google Shape;229;p111"/>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0" name="Google Shape;230;p111"/>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11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111"/>
          <p:cNvSpPr/>
          <p:nvPr>
            <p:ph idx="2" type="pic"/>
          </p:nvPr>
        </p:nvSpPr>
        <p:spPr>
          <a:xfrm>
            <a:off x="1279525" y="2155389"/>
            <a:ext cx="2003425" cy="2002536"/>
          </a:xfrm>
          <a:prstGeom prst="rect">
            <a:avLst/>
          </a:prstGeom>
          <a:noFill/>
          <a:ln>
            <a:noFill/>
          </a:ln>
        </p:spPr>
      </p:sp>
      <p:sp>
        <p:nvSpPr>
          <p:cNvPr id="233" name="Google Shape;233;p111"/>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111"/>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p111"/>
          <p:cNvSpPr/>
          <p:nvPr>
            <p:ph idx="4" type="pic"/>
          </p:nvPr>
        </p:nvSpPr>
        <p:spPr>
          <a:xfrm>
            <a:off x="3804132" y="2155389"/>
            <a:ext cx="2003425" cy="2002536"/>
          </a:xfrm>
          <a:prstGeom prst="rect">
            <a:avLst/>
          </a:prstGeom>
          <a:noFill/>
          <a:ln>
            <a:noFill/>
          </a:ln>
        </p:spPr>
      </p:sp>
      <p:sp>
        <p:nvSpPr>
          <p:cNvPr id="236" name="Google Shape;236;p111"/>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111"/>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111"/>
          <p:cNvSpPr/>
          <p:nvPr>
            <p:ph idx="7" type="pic"/>
          </p:nvPr>
        </p:nvSpPr>
        <p:spPr>
          <a:xfrm>
            <a:off x="6332269" y="2155389"/>
            <a:ext cx="2003425" cy="2002536"/>
          </a:xfrm>
          <a:prstGeom prst="rect">
            <a:avLst/>
          </a:prstGeom>
          <a:noFill/>
          <a:ln>
            <a:noFill/>
          </a:ln>
        </p:spPr>
      </p:sp>
      <p:sp>
        <p:nvSpPr>
          <p:cNvPr id="239" name="Google Shape;239;p111"/>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111"/>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111"/>
          <p:cNvSpPr/>
          <p:nvPr>
            <p:ph idx="13" type="pic"/>
          </p:nvPr>
        </p:nvSpPr>
        <p:spPr>
          <a:xfrm>
            <a:off x="8858607" y="2155389"/>
            <a:ext cx="2003425" cy="2002536"/>
          </a:xfrm>
          <a:prstGeom prst="rect">
            <a:avLst/>
          </a:prstGeom>
          <a:noFill/>
          <a:ln>
            <a:noFill/>
          </a:ln>
        </p:spPr>
      </p:sp>
      <p:sp>
        <p:nvSpPr>
          <p:cNvPr id="242" name="Google Shape;242;p111"/>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111"/>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111"/>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111"/>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46" name="Shape 246"/>
        <p:cNvGrpSpPr/>
        <p:nvPr/>
      </p:nvGrpSpPr>
      <p:grpSpPr>
        <a:xfrm>
          <a:off x="0" y="0"/>
          <a:ext cx="0" cy="0"/>
          <a:chOff x="0" y="0"/>
          <a:chExt cx="0" cy="0"/>
        </a:xfrm>
      </p:grpSpPr>
      <p:sp>
        <p:nvSpPr>
          <p:cNvPr id="247" name="Google Shape;247;p112"/>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112"/>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9" name="Google Shape;249;p112"/>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11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112"/>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112"/>
          <p:cNvSpPr/>
          <p:nvPr>
            <p:ph idx="2" type="pic"/>
          </p:nvPr>
        </p:nvSpPr>
        <p:spPr>
          <a:xfrm>
            <a:off x="8839200" y="685800"/>
            <a:ext cx="2667000" cy="2400300"/>
          </a:xfrm>
          <a:prstGeom prst="rect">
            <a:avLst/>
          </a:prstGeom>
          <a:noFill/>
          <a:ln>
            <a:noFill/>
          </a:ln>
        </p:spPr>
      </p:sp>
      <p:sp>
        <p:nvSpPr>
          <p:cNvPr id="253" name="Google Shape;253;p112"/>
          <p:cNvSpPr/>
          <p:nvPr>
            <p:ph idx="3" type="pic"/>
          </p:nvPr>
        </p:nvSpPr>
        <p:spPr>
          <a:xfrm>
            <a:off x="8839200" y="3764738"/>
            <a:ext cx="2667000" cy="2404872"/>
          </a:xfrm>
          <a:prstGeom prst="rect">
            <a:avLst/>
          </a:prstGeom>
          <a:noFill/>
          <a:ln>
            <a:noFill/>
          </a:ln>
        </p:spPr>
      </p:sp>
      <p:sp>
        <p:nvSpPr>
          <p:cNvPr id="254" name="Google Shape;254;p11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1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56" name="Shape 256"/>
        <p:cNvGrpSpPr/>
        <p:nvPr/>
      </p:nvGrpSpPr>
      <p:grpSpPr>
        <a:xfrm>
          <a:off x="0" y="0"/>
          <a:ext cx="0" cy="0"/>
          <a:chOff x="0" y="0"/>
          <a:chExt cx="0" cy="0"/>
        </a:xfrm>
      </p:grpSpPr>
      <p:sp>
        <p:nvSpPr>
          <p:cNvPr id="257" name="Google Shape;257;p113"/>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8" name="Google Shape;258;p113"/>
          <p:cNvSpPr/>
          <p:nvPr>
            <p:ph idx="2" type="pic"/>
          </p:nvPr>
        </p:nvSpPr>
        <p:spPr>
          <a:xfrm>
            <a:off x="0" y="0"/>
            <a:ext cx="12192000" cy="6858000"/>
          </a:xfrm>
          <a:prstGeom prst="rect">
            <a:avLst/>
          </a:prstGeom>
          <a:noFill/>
          <a:ln>
            <a:noFill/>
          </a:ln>
        </p:spPr>
      </p:sp>
      <p:sp>
        <p:nvSpPr>
          <p:cNvPr id="259" name="Google Shape;259;p113"/>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113"/>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261" name="Shape 261"/>
        <p:cNvGrpSpPr/>
        <p:nvPr/>
      </p:nvGrpSpPr>
      <p:grpSpPr>
        <a:xfrm>
          <a:off x="0" y="0"/>
          <a:ext cx="0" cy="0"/>
          <a:chOff x="0" y="0"/>
          <a:chExt cx="0" cy="0"/>
        </a:xfrm>
      </p:grpSpPr>
      <p:sp>
        <p:nvSpPr>
          <p:cNvPr id="262" name="Google Shape;262;p114"/>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3" name="Google Shape;263;p114"/>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4" name="Google Shape;264;p114"/>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11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114"/>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7" name="Google Shape;267;p114"/>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114"/>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9" name="Google Shape;269;p114"/>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 name="Google Shape;270;p11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p1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2" name="Shape 272"/>
        <p:cNvGrpSpPr/>
        <p:nvPr/>
      </p:nvGrpSpPr>
      <p:grpSpPr>
        <a:xfrm>
          <a:off x="0" y="0"/>
          <a:ext cx="0" cy="0"/>
          <a:chOff x="0" y="0"/>
          <a:chExt cx="0" cy="0"/>
        </a:xfrm>
      </p:grpSpPr>
      <p:sp>
        <p:nvSpPr>
          <p:cNvPr id="273" name="Google Shape;273;p115"/>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4" name="Google Shape;274;p115"/>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115"/>
          <p:cNvSpPr/>
          <p:nvPr>
            <p:ph idx="2" type="pic"/>
          </p:nvPr>
        </p:nvSpPr>
        <p:spPr>
          <a:xfrm>
            <a:off x="0" y="0"/>
            <a:ext cx="3390900" cy="6858000"/>
          </a:xfrm>
          <a:prstGeom prst="rect">
            <a:avLst/>
          </a:prstGeom>
          <a:noFill/>
          <a:ln>
            <a:noFill/>
          </a:ln>
        </p:spPr>
      </p:sp>
      <p:sp>
        <p:nvSpPr>
          <p:cNvPr id="276" name="Google Shape;276;p11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p115"/>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115"/>
          <p:cNvSpPr/>
          <p:nvPr>
            <p:ph idx="3" type="pic"/>
          </p:nvPr>
        </p:nvSpPr>
        <p:spPr>
          <a:xfrm>
            <a:off x="8801100" y="0"/>
            <a:ext cx="3390900" cy="6858000"/>
          </a:xfrm>
          <a:prstGeom prst="rect">
            <a:avLst/>
          </a:prstGeom>
          <a:noFill/>
          <a:ln>
            <a:noFill/>
          </a:ln>
        </p:spPr>
      </p:sp>
      <p:sp>
        <p:nvSpPr>
          <p:cNvPr id="279" name="Google Shape;279;p11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1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281" name="Shape 281"/>
        <p:cNvGrpSpPr/>
        <p:nvPr/>
      </p:nvGrpSpPr>
      <p:grpSpPr>
        <a:xfrm>
          <a:off x="0" y="0"/>
          <a:ext cx="0" cy="0"/>
          <a:chOff x="0" y="0"/>
          <a:chExt cx="0" cy="0"/>
        </a:xfrm>
      </p:grpSpPr>
      <p:sp>
        <p:nvSpPr>
          <p:cNvPr id="282" name="Google Shape;282;p116"/>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3" name="Google Shape;283;p116"/>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4" name="Google Shape;284;p116"/>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11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116"/>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116"/>
          <p:cNvSpPr/>
          <p:nvPr>
            <p:ph idx="2" type="pic"/>
          </p:nvPr>
        </p:nvSpPr>
        <p:spPr>
          <a:xfrm>
            <a:off x="8839200" y="685800"/>
            <a:ext cx="2667000" cy="2400300"/>
          </a:xfrm>
          <a:prstGeom prst="rect">
            <a:avLst/>
          </a:prstGeom>
          <a:noFill/>
          <a:ln>
            <a:noFill/>
          </a:ln>
        </p:spPr>
      </p:sp>
      <p:sp>
        <p:nvSpPr>
          <p:cNvPr id="288" name="Google Shape;288;p116"/>
          <p:cNvSpPr/>
          <p:nvPr>
            <p:ph idx="3" type="pic"/>
          </p:nvPr>
        </p:nvSpPr>
        <p:spPr>
          <a:xfrm>
            <a:off x="8839200" y="3726638"/>
            <a:ext cx="2667000" cy="2445558"/>
          </a:xfrm>
          <a:prstGeom prst="rect">
            <a:avLst/>
          </a:prstGeom>
          <a:noFill/>
          <a:ln>
            <a:noFill/>
          </a:ln>
        </p:spPr>
      </p:sp>
      <p:sp>
        <p:nvSpPr>
          <p:cNvPr id="289" name="Google Shape;289;p11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0" name="Google Shape;290;p1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91" name="Shape 291"/>
        <p:cNvGrpSpPr/>
        <p:nvPr/>
      </p:nvGrpSpPr>
      <p:grpSpPr>
        <a:xfrm>
          <a:off x="0" y="0"/>
          <a:ext cx="0" cy="0"/>
          <a:chOff x="0" y="0"/>
          <a:chExt cx="0" cy="0"/>
        </a:xfrm>
      </p:grpSpPr>
      <p:sp>
        <p:nvSpPr>
          <p:cNvPr id="292" name="Google Shape;292;p117"/>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117"/>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11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117"/>
          <p:cNvSpPr/>
          <p:nvPr>
            <p:ph idx="2" type="pic"/>
          </p:nvPr>
        </p:nvSpPr>
        <p:spPr>
          <a:xfrm>
            <a:off x="0" y="0"/>
            <a:ext cx="6781800" cy="6858000"/>
          </a:xfrm>
          <a:prstGeom prst="rect">
            <a:avLst/>
          </a:prstGeom>
          <a:solidFill>
            <a:schemeClr val="dk2"/>
          </a:solidFill>
          <a:ln>
            <a:noFill/>
          </a:ln>
        </p:spPr>
      </p:sp>
      <p:sp>
        <p:nvSpPr>
          <p:cNvPr id="296" name="Google Shape;296;p117"/>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11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1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99" name="Shape 299"/>
        <p:cNvGrpSpPr/>
        <p:nvPr/>
      </p:nvGrpSpPr>
      <p:grpSpPr>
        <a:xfrm>
          <a:off x="0" y="0"/>
          <a:ext cx="0" cy="0"/>
          <a:chOff x="0" y="0"/>
          <a:chExt cx="0" cy="0"/>
        </a:xfrm>
      </p:grpSpPr>
      <p:sp>
        <p:nvSpPr>
          <p:cNvPr id="300" name="Google Shape;300;p118"/>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1" name="Google Shape;301;p11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11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3" name="Google Shape;303;p11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118"/>
          <p:cNvSpPr/>
          <p:nvPr>
            <p:ph idx="2" type="pic"/>
          </p:nvPr>
        </p:nvSpPr>
        <p:spPr>
          <a:xfrm>
            <a:off x="8153400" y="685799"/>
            <a:ext cx="3397250" cy="5486401"/>
          </a:xfrm>
          <a:prstGeom prst="rect">
            <a:avLst/>
          </a:prstGeom>
          <a:noFill/>
          <a:ln>
            <a:noFill/>
          </a:ln>
        </p:spPr>
      </p:sp>
      <p:sp>
        <p:nvSpPr>
          <p:cNvPr id="305" name="Google Shape;305;p11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6" name="Google Shape;306;p1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11" Type="http://schemas.openxmlformats.org/officeDocument/2006/relationships/theme" Target="../theme/theme2.xml"/><Relationship Id="rId10" Type="http://schemas.openxmlformats.org/officeDocument/2006/relationships/slideLayout" Target="../slideLayouts/slideLayout19.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11" Type="http://schemas.openxmlformats.org/officeDocument/2006/relationships/theme" Target="../theme/theme3.xml"/><Relationship Id="rId10" Type="http://schemas.openxmlformats.org/officeDocument/2006/relationships/slideLayout" Target="../slideLayouts/slideLayout29.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4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4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4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9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1" name="Google Shape;101;p9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2" name="Google Shape;102;p9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03" name="Google Shape;103;p9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4" name="Google Shape;104;p9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101"/>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 name="Google Shape;205;p10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6" name="Google Shape;206;p101"/>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07" name="Google Shape;207;p10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8" name="Google Shape;208;p10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6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2.png"/><Relationship Id="rId8" Type="http://schemas.openxmlformats.org/officeDocument/2006/relationships/image" Target="../media/image4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17.jp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2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1.png"/><Relationship Id="rId5" Type="http://schemas.openxmlformats.org/officeDocument/2006/relationships/image" Target="../media/image35.png"/><Relationship Id="rId6"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3.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8.jp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52.png"/><Relationship Id="rId4" Type="http://schemas.openxmlformats.org/officeDocument/2006/relationships/image" Target="../media/image10.png"/><Relationship Id="rId5"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9.png"/><Relationship Id="rId4" Type="http://schemas.openxmlformats.org/officeDocument/2006/relationships/image" Target="../media/image3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63.png"/><Relationship Id="rId4" Type="http://schemas.openxmlformats.org/officeDocument/2006/relationships/image" Target="../media/image54.jpg"/><Relationship Id="rId5"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54.jp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4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9.png"/><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1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50.png"/><Relationship Id="rId4" Type="http://schemas.openxmlformats.org/officeDocument/2006/relationships/image" Target="../media/image66.png"/><Relationship Id="rId5" Type="http://schemas.openxmlformats.org/officeDocument/2006/relationships/image" Target="../media/image62.png"/><Relationship Id="rId6" Type="http://schemas.openxmlformats.org/officeDocument/2006/relationships/image" Target="../media/image47.png"/><Relationship Id="rId7" Type="http://schemas.openxmlformats.org/officeDocument/2006/relationships/image" Target="../media/image4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51.png"/><Relationship Id="rId4" Type="http://schemas.openxmlformats.org/officeDocument/2006/relationships/image" Target="../media/image48.png"/><Relationship Id="rId5" Type="http://schemas.openxmlformats.org/officeDocument/2006/relationships/image" Target="../media/image53.png"/><Relationship Id="rId6" Type="http://schemas.openxmlformats.org/officeDocument/2006/relationships/image" Target="../media/image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1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6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6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 Id="rId3" Type="http://schemas.openxmlformats.org/officeDocument/2006/relationships/image" Target="../media/image5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5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5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5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6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hyperlink" Target="https://dl.acm.org/doi/10.1145/1922681.1922682" TargetMode="External"/><Relationship Id="rId4" Type="http://schemas.openxmlformats.org/officeDocument/2006/relationships/hyperlink" Target="https://dl.acm.org/doi/10.1145/2999541.2999542" TargetMode="External"/><Relationship Id="rId11" Type="http://schemas.openxmlformats.org/officeDocument/2006/relationships/hyperlink" Target="https://computationalthinking.org/" TargetMode="External"/><Relationship Id="rId10" Type="http://schemas.openxmlformats.org/officeDocument/2006/relationships/hyperlink" Target="https://education.ec.europa.eu/focus-topics/digital/digital-education-action-plan" TargetMode="External"/><Relationship Id="rId9" Type="http://schemas.openxmlformats.org/officeDocument/2006/relationships/hyperlink" Target="https://op.europa.eu/en/publication-detail/-/publication/093eadcc-c820-11e6-a6db-01aa75ed71a1/language-en" TargetMode="External"/><Relationship Id="rId5" Type="http://schemas.openxmlformats.org/officeDocument/2006/relationships/hyperlink" Target="http://denninginstitute.com/pjd/PUBS/long-quest-ct.pdf" TargetMode="External"/><Relationship Id="rId6" Type="http://schemas.openxmlformats.org/officeDocument/2006/relationships/hyperlink" Target="https://www.lscm.hk/eng/channel.php?channel=case-stcs" TargetMode="External"/><Relationship Id="rId7" Type="http://schemas.openxmlformats.org/officeDocument/2006/relationships/hyperlink" Target="https://www.smartcity.gov.hk/" TargetMode="External"/><Relationship Id="rId8" Type="http://schemas.openxmlformats.org/officeDocument/2006/relationships/hyperlink" Target="https://journals.sagepub.com/doi/10.3102/0013189X12463051"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0" name="Shape 310"/>
        <p:cNvGrpSpPr/>
        <p:nvPr/>
      </p:nvGrpSpPr>
      <p:grpSpPr>
        <a:xfrm>
          <a:off x="0" y="0"/>
          <a:ext cx="0" cy="0"/>
          <a:chOff x="0" y="0"/>
          <a:chExt cx="0" cy="0"/>
        </a:xfrm>
      </p:grpSpPr>
      <p:pic>
        <p:nvPicPr>
          <p:cNvPr descr="Imagen que contiene persona, tabla, hombre, interior&#10;&#10;Descripción generada automáticamente" id="311" name="Google Shape;311;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12" name="Google Shape;312;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MÓDULO 1</a:t>
            </a:r>
            <a:endParaRPr>
              <a:latin typeface="Arial"/>
              <a:ea typeface="Arial"/>
              <a:cs typeface="Arial"/>
              <a:sym typeface="Arial"/>
            </a:endParaRPr>
          </a:p>
        </p:txBody>
      </p:sp>
      <p:sp>
        <p:nvSpPr>
          <p:cNvPr id="313" name="Google Shape;313;p1"/>
          <p:cNvSpPr txBox="1"/>
          <p:nvPr>
            <p:ph idx="1" type="body"/>
          </p:nvPr>
        </p:nvSpPr>
        <p:spPr>
          <a:xfrm>
            <a:off x="1310490" y="4990359"/>
            <a:ext cx="9571020" cy="784140"/>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ctr">
              <a:lnSpc>
                <a:spcPct val="100000"/>
              </a:lnSpc>
              <a:spcBef>
                <a:spcPts val="0"/>
              </a:spcBef>
              <a:spcAft>
                <a:spcPts val="0"/>
              </a:spcAft>
              <a:buClr>
                <a:srgbClr val="FFFFFF"/>
              </a:buClr>
              <a:buSzPct val="102941"/>
              <a:buNone/>
            </a:pPr>
            <a:r>
              <a:rPr b="0" lang="en-US" sz="3200">
                <a:solidFill>
                  <a:srgbClr val="E8E8E8"/>
                </a:solidFill>
                <a:latin typeface="Arial"/>
                <a:ea typeface="Arial"/>
                <a:cs typeface="Arial"/>
                <a:sym typeface="Arial"/>
              </a:rPr>
              <a:t>¿Cómo piensan los ordenadores? Conceptos clave del Pensamiento Computacional</a:t>
            </a:r>
            <a:endParaRPr>
              <a:latin typeface="Arial"/>
              <a:ea typeface="Arial"/>
              <a:cs typeface="Arial"/>
              <a:sym typeface="Arial"/>
            </a:endParaRPr>
          </a:p>
        </p:txBody>
      </p:sp>
      <p:pic>
        <p:nvPicPr>
          <p:cNvPr id="314" name="Google Shape;314;p1"/>
          <p:cNvPicPr preferRelativeResize="0"/>
          <p:nvPr/>
        </p:nvPicPr>
        <p:blipFill rotWithShape="1">
          <a:blip r:embed="rId4">
            <a:alphaModFix/>
          </a:blip>
          <a:srcRect b="0" l="0" r="0" t="0"/>
          <a:stretch/>
        </p:blipFill>
        <p:spPr>
          <a:xfrm>
            <a:off x="855014" y="893333"/>
            <a:ext cx="985308" cy="344858"/>
          </a:xfrm>
          <a:prstGeom prst="rect">
            <a:avLst/>
          </a:prstGeom>
          <a:noFill/>
          <a:ln>
            <a:noFill/>
          </a:ln>
        </p:spPr>
      </p:pic>
      <p:sp>
        <p:nvSpPr>
          <p:cNvPr id="315" name="Google Shape;315;p1"/>
          <p:cNvSpPr txBox="1"/>
          <p:nvPr/>
        </p:nvSpPr>
        <p:spPr>
          <a:xfrm>
            <a:off x="680720" y="6288675"/>
            <a:ext cx="10830560" cy="36929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en-US" sz="900" u="none" cap="none" strike="noStrike">
                <a:solidFill>
                  <a:schemeClr val="lt1"/>
                </a:solidFill>
                <a:latin typeface="Arial"/>
                <a:ea typeface="Arial"/>
                <a:cs typeface="Arial"/>
                <a:sym typeface="Arial"/>
              </a:rPr>
              <a:t>El proyecto COMPutational Seniors está cofinanciado por la Unión Europea. Las opiniones y puntos de vista expresados en este documento comprometen únicamente a su(s) autor(es) y no reflejan necesariamente los de la Unión Europea ni los del Servicio Español para la Internacionalización de la Educación (SEPIE). Ni la Unión Europea ni la Agencia Nacional SEPIE pueden ser considerados responsables de los mismos.</a:t>
            </a:r>
            <a:endParaRPr b="0" i="0" sz="2000" u="none" cap="none" strike="noStrike">
              <a:solidFill>
                <a:schemeClr val="dk1"/>
              </a:solidFill>
              <a:latin typeface="Arial"/>
              <a:ea typeface="Arial"/>
              <a:cs typeface="Arial"/>
              <a:sym typeface="Arial"/>
            </a:endParaRPr>
          </a:p>
        </p:txBody>
      </p:sp>
      <p:pic>
        <p:nvPicPr>
          <p:cNvPr descr="A logo with a head and gears in the middle&#10;&#10;Description automatically generated" id="316" name="Google Shape;316;p1"/>
          <p:cNvPicPr preferRelativeResize="0"/>
          <p:nvPr/>
        </p:nvPicPr>
        <p:blipFill rotWithShape="1">
          <a:blip r:embed="rId5">
            <a:alphaModFix/>
          </a:blip>
          <a:srcRect b="0" l="0" r="0" t="0"/>
          <a:stretch/>
        </p:blipFill>
        <p:spPr>
          <a:xfrm>
            <a:off x="951132" y="1339123"/>
            <a:ext cx="1406984" cy="1417646"/>
          </a:xfrm>
          <a:prstGeom prst="rect">
            <a:avLst/>
          </a:prstGeom>
          <a:noFill/>
          <a:ln>
            <a:noFill/>
          </a:ln>
        </p:spPr>
      </p:pic>
      <p:pic>
        <p:nvPicPr>
          <p:cNvPr descr="A black background with blue text&#10;&#10;AI-generated content may be incorrect." id="317" name="Google Shape;317;p1"/>
          <p:cNvPicPr preferRelativeResize="0"/>
          <p:nvPr/>
        </p:nvPicPr>
        <p:blipFill rotWithShape="1">
          <a:blip r:embed="rId6">
            <a:alphaModFix/>
          </a:blip>
          <a:srcRect b="0" l="0" r="0" t="0"/>
          <a:stretch/>
        </p:blipFill>
        <p:spPr>
          <a:xfrm>
            <a:off x="1909115" y="862981"/>
            <a:ext cx="1935084" cy="4055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9"/>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5" name="Google Shape;325;p59"/>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This course is designed for </a:t>
            </a:r>
            <a:r>
              <a:rPr b="1" i="0" lang="en-US" sz="1400" u="none" cap="none" strike="noStrike">
                <a:solidFill>
                  <a:schemeClr val="lt1"/>
                </a:solidFill>
                <a:latin typeface="Arial"/>
                <a:ea typeface="Arial"/>
                <a:cs typeface="Arial"/>
                <a:sym typeface="Arial"/>
              </a:rPr>
              <a:t>adult trainers</a:t>
            </a:r>
            <a:r>
              <a:rPr b="0" i="0" lang="en-US" sz="1400" u="none" cap="none" strike="noStrike">
                <a:solidFill>
                  <a:schemeClr val="lt1"/>
                </a:solidFill>
                <a:latin typeface="Arial"/>
                <a:ea typeface="Arial"/>
                <a:cs typeface="Arial"/>
                <a:sym typeface="Arial"/>
              </a:rPr>
              <a:t> who want to bring </a:t>
            </a:r>
            <a:r>
              <a:rPr b="1" i="0" lang="en-US" sz="1400" u="none" cap="none" strike="noStrike">
                <a:solidFill>
                  <a:schemeClr val="lt1"/>
                </a:solidFill>
                <a:latin typeface="Arial"/>
                <a:ea typeface="Arial"/>
                <a:cs typeface="Arial"/>
                <a:sym typeface="Arial"/>
              </a:rPr>
              <a:t>computational thinking (CT)</a:t>
            </a:r>
            <a:r>
              <a:rPr b="0" i="0" lang="en-US" sz="1400" u="none" cap="none" strike="noStrike">
                <a:solidFill>
                  <a:schemeClr val="lt1"/>
                </a:solidFill>
                <a:latin typeface="Arial"/>
                <a:ea typeface="Arial"/>
                <a:cs typeface="Arial"/>
                <a:sym typeface="Arial"/>
              </a:rPr>
              <a:t> into their practice — even if they have little or no background in tech.</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Computational thinking isn’t just about programming — it’s a way of solving problems, thinking logically, and adapting to a digital world. And adults, especially those from vulnerable or low-skilled groups, can benefit greatly from it.</a:t>
            </a:r>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In this course, you will:</a:t>
            </a:r>
            <a:endParaRPr/>
          </a:p>
        </p:txBody>
      </p:sp>
      <p:sp>
        <p:nvSpPr>
          <p:cNvPr id="326" name="Google Shape;326;p59"/>
          <p:cNvSpPr txBox="1"/>
          <p:nvPr>
            <p:ph type="title"/>
          </p:nvPr>
        </p:nvSpPr>
        <p:spPr>
          <a:xfrm>
            <a:off x="304800" y="116977"/>
            <a:ext cx="115824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solidFill>
                  <a:srgbClr val="678877"/>
                </a:solidFill>
                <a:latin typeface="Arial"/>
                <a:ea typeface="Arial"/>
                <a:cs typeface="Arial"/>
                <a:sym typeface="Arial"/>
              </a:rPr>
              <a:t>Bienvenido al curso de formación de COMPseniors</a:t>
            </a:r>
            <a:endParaRPr b="1">
              <a:solidFill>
                <a:srgbClr val="678877"/>
              </a:solidFill>
              <a:latin typeface="Arial"/>
              <a:ea typeface="Arial"/>
              <a:cs typeface="Arial"/>
              <a:sym typeface="Arial"/>
            </a:endParaRPr>
          </a:p>
        </p:txBody>
      </p:sp>
      <p:sp>
        <p:nvSpPr>
          <p:cNvPr id="327" name="Google Shape;327;p59"/>
          <p:cNvSpPr/>
          <p:nvPr/>
        </p:nvSpPr>
        <p:spPr>
          <a:xfrm>
            <a:off x="6191803" y="2482801"/>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28" name="Google Shape;328;p59"/>
          <p:cNvSpPr/>
          <p:nvPr/>
        </p:nvSpPr>
        <p:spPr>
          <a:xfrm>
            <a:off x="591675" y="2482801"/>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29" name="Google Shape;329;p59"/>
          <p:cNvSpPr txBox="1"/>
          <p:nvPr/>
        </p:nvSpPr>
        <p:spPr>
          <a:xfrm>
            <a:off x="1538154" y="2536132"/>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01</a:t>
            </a:r>
            <a:endParaRPr b="1" i="0" sz="1400" u="none" cap="none" strike="noStrike">
              <a:solidFill>
                <a:srgbClr val="000000"/>
              </a:solidFill>
              <a:latin typeface="Arial"/>
              <a:ea typeface="Arial"/>
              <a:cs typeface="Arial"/>
              <a:sym typeface="Arial"/>
            </a:endParaRPr>
          </a:p>
        </p:txBody>
      </p:sp>
      <p:sp>
        <p:nvSpPr>
          <p:cNvPr id="330" name="Google Shape;330;p59"/>
          <p:cNvSpPr txBox="1"/>
          <p:nvPr/>
        </p:nvSpPr>
        <p:spPr>
          <a:xfrm>
            <a:off x="1531365" y="2841576"/>
            <a:ext cx="4453109"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400" u="none" cap="none" strike="noStrike">
                <a:solidFill>
                  <a:schemeClr val="dk1"/>
                </a:solidFill>
                <a:latin typeface="Arial"/>
                <a:ea typeface="Arial"/>
                <a:cs typeface="Arial"/>
                <a:sym typeface="Arial"/>
              </a:rPr>
              <a:t>Comprender qué es el Pensamiento Computacional y por qué es importante en la educación de adultos.</a:t>
            </a:r>
            <a:endParaRPr b="0" i="0" sz="1400" u="none" cap="none" strike="noStrike">
              <a:solidFill>
                <a:schemeClr val="dk1"/>
              </a:solidFill>
              <a:latin typeface="Arial"/>
              <a:ea typeface="Arial"/>
              <a:cs typeface="Arial"/>
              <a:sym typeface="Arial"/>
            </a:endParaRPr>
          </a:p>
        </p:txBody>
      </p:sp>
      <p:sp>
        <p:nvSpPr>
          <p:cNvPr id="331" name="Google Shape;331;p59"/>
          <p:cNvSpPr txBox="1"/>
          <p:nvPr/>
        </p:nvSpPr>
        <p:spPr>
          <a:xfrm>
            <a:off x="7184804" y="2536132"/>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02</a:t>
            </a:r>
            <a:endParaRPr b="1" i="0" sz="1400" u="none" cap="none" strike="noStrike">
              <a:solidFill>
                <a:srgbClr val="000000"/>
              </a:solidFill>
              <a:latin typeface="Arial"/>
              <a:ea typeface="Arial"/>
              <a:cs typeface="Arial"/>
              <a:sym typeface="Arial"/>
            </a:endParaRPr>
          </a:p>
        </p:txBody>
      </p:sp>
      <p:sp>
        <p:nvSpPr>
          <p:cNvPr id="332" name="Google Shape;332;p59"/>
          <p:cNvSpPr/>
          <p:nvPr/>
        </p:nvSpPr>
        <p:spPr>
          <a:xfrm>
            <a:off x="6407782" y="2601673"/>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3" name="Google Shape;333;p59"/>
          <p:cNvSpPr/>
          <p:nvPr/>
        </p:nvSpPr>
        <p:spPr>
          <a:xfrm>
            <a:off x="797097" y="2606902"/>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4" name="Google Shape;334;p59"/>
          <p:cNvSpPr txBox="1"/>
          <p:nvPr/>
        </p:nvSpPr>
        <p:spPr>
          <a:xfrm>
            <a:off x="7136672" y="2837750"/>
            <a:ext cx="4559746"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400" u="none" cap="none" strike="noStrike">
                <a:solidFill>
                  <a:schemeClr val="dk1"/>
                </a:solidFill>
                <a:latin typeface="Arial"/>
                <a:ea typeface="Arial"/>
                <a:cs typeface="Arial"/>
                <a:sym typeface="Arial"/>
              </a:rPr>
              <a:t>Aprender los conceptos clave del PC: descomposición, abstracción, reconocimiento de patrones y algoritmos.</a:t>
            </a:r>
            <a:endParaRPr b="0" i="0" sz="2000" u="none" cap="none" strike="noStrike">
              <a:solidFill>
                <a:schemeClr val="dk1"/>
              </a:solidFill>
              <a:latin typeface="Arial"/>
              <a:ea typeface="Arial"/>
              <a:cs typeface="Arial"/>
              <a:sym typeface="Arial"/>
            </a:endParaRPr>
          </a:p>
        </p:txBody>
      </p:sp>
      <p:sp>
        <p:nvSpPr>
          <p:cNvPr id="335" name="Google Shape;335;p59"/>
          <p:cNvSpPr txBox="1"/>
          <p:nvPr/>
        </p:nvSpPr>
        <p:spPr>
          <a:xfrm>
            <a:off x="474098" y="1101097"/>
            <a:ext cx="11243805"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Este curso está diseñado para formadores de adultos que desean incorporar el Pensamiento Computacional (denominado también PC a lo largo de los módulos) en su práctica, incluso si tienen poca o ninguna experiencia en tecnología.</a:t>
            </a:r>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Pensamiento Computacional no se trata solo de programación, es una forma de resolver problemas, pensar de manera lógica y adaptarse a un mundo digital. Los adultos, especialmente aquellos de grupos vulnerables o con baja cualificación, pueden beneficiarse enormemente de él.</a:t>
            </a:r>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 este curso, aprenderás sobre:</a:t>
            </a:r>
            <a:endParaRPr/>
          </a:p>
        </p:txBody>
      </p:sp>
      <p:sp>
        <p:nvSpPr>
          <p:cNvPr id="336" name="Google Shape;336;p59"/>
          <p:cNvSpPr/>
          <p:nvPr/>
        </p:nvSpPr>
        <p:spPr>
          <a:xfrm>
            <a:off x="6191803" y="3648477"/>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7" name="Google Shape;337;p59"/>
          <p:cNvSpPr/>
          <p:nvPr/>
        </p:nvSpPr>
        <p:spPr>
          <a:xfrm>
            <a:off x="591675" y="3648477"/>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38" name="Google Shape;338;p59"/>
          <p:cNvSpPr txBox="1"/>
          <p:nvPr/>
        </p:nvSpPr>
        <p:spPr>
          <a:xfrm>
            <a:off x="1538154" y="370180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03</a:t>
            </a:r>
            <a:endParaRPr b="1" i="0" sz="1400" u="none" cap="none" strike="noStrike">
              <a:solidFill>
                <a:srgbClr val="000000"/>
              </a:solidFill>
              <a:latin typeface="Arial"/>
              <a:ea typeface="Arial"/>
              <a:cs typeface="Arial"/>
              <a:sym typeface="Arial"/>
            </a:endParaRPr>
          </a:p>
        </p:txBody>
      </p:sp>
      <p:sp>
        <p:nvSpPr>
          <p:cNvPr id="339" name="Google Shape;339;p59"/>
          <p:cNvSpPr txBox="1"/>
          <p:nvPr/>
        </p:nvSpPr>
        <p:spPr>
          <a:xfrm>
            <a:off x="1531366" y="4007252"/>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400" u="none" cap="none" strike="noStrike">
                <a:solidFill>
                  <a:schemeClr val="dk1"/>
                </a:solidFill>
                <a:latin typeface="Arial"/>
                <a:ea typeface="Arial"/>
                <a:cs typeface="Arial"/>
                <a:sym typeface="Arial"/>
              </a:rPr>
              <a:t>Explorar estrategias didácticas para hacer estos conceptos accesibles, atractivos e inclusivos.</a:t>
            </a:r>
            <a:endParaRPr b="0" i="0" sz="1200" u="none" cap="none" strike="noStrike">
              <a:solidFill>
                <a:schemeClr val="dk1"/>
              </a:solidFill>
              <a:latin typeface="Arial"/>
              <a:ea typeface="Arial"/>
              <a:cs typeface="Arial"/>
              <a:sym typeface="Arial"/>
            </a:endParaRPr>
          </a:p>
        </p:txBody>
      </p:sp>
      <p:sp>
        <p:nvSpPr>
          <p:cNvPr id="340" name="Google Shape;340;p59"/>
          <p:cNvSpPr txBox="1"/>
          <p:nvPr/>
        </p:nvSpPr>
        <p:spPr>
          <a:xfrm>
            <a:off x="7184804" y="370180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04</a:t>
            </a:r>
            <a:endParaRPr b="1" i="0" sz="1400" u="none" cap="none" strike="noStrike">
              <a:solidFill>
                <a:srgbClr val="000000"/>
              </a:solidFill>
              <a:latin typeface="Arial"/>
              <a:ea typeface="Arial"/>
              <a:cs typeface="Arial"/>
              <a:sym typeface="Arial"/>
            </a:endParaRPr>
          </a:p>
        </p:txBody>
      </p:sp>
      <p:sp>
        <p:nvSpPr>
          <p:cNvPr id="341" name="Google Shape;341;p59"/>
          <p:cNvSpPr/>
          <p:nvPr/>
        </p:nvSpPr>
        <p:spPr>
          <a:xfrm>
            <a:off x="6407782" y="3767349"/>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2" name="Google Shape;342;p59"/>
          <p:cNvSpPr/>
          <p:nvPr/>
        </p:nvSpPr>
        <p:spPr>
          <a:xfrm>
            <a:off x="797097" y="3772578"/>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3" name="Google Shape;343;p59"/>
          <p:cNvSpPr txBox="1"/>
          <p:nvPr/>
        </p:nvSpPr>
        <p:spPr>
          <a:xfrm>
            <a:off x="7120631" y="4003426"/>
            <a:ext cx="4533104"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400" u="none" cap="none" strike="noStrike">
                <a:solidFill>
                  <a:schemeClr val="dk1"/>
                </a:solidFill>
                <a:latin typeface="Arial"/>
                <a:ea typeface="Arial"/>
                <a:cs typeface="Arial"/>
                <a:sym typeface="Arial"/>
              </a:rPr>
              <a:t>Usar el PC para desarrollar habilidades interpersonales como la resolución de problemas y la colaboración.</a:t>
            </a:r>
            <a:endParaRPr b="0" i="0" sz="2000" u="none" cap="none" strike="noStrike">
              <a:solidFill>
                <a:schemeClr val="dk1"/>
              </a:solidFill>
              <a:latin typeface="Arial"/>
              <a:ea typeface="Arial"/>
              <a:cs typeface="Arial"/>
              <a:sym typeface="Arial"/>
            </a:endParaRPr>
          </a:p>
        </p:txBody>
      </p:sp>
      <p:sp>
        <p:nvSpPr>
          <p:cNvPr id="344" name="Google Shape;344;p59"/>
          <p:cNvSpPr/>
          <p:nvPr/>
        </p:nvSpPr>
        <p:spPr>
          <a:xfrm>
            <a:off x="6191803" y="4790406"/>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5" name="Google Shape;345;p59"/>
          <p:cNvSpPr/>
          <p:nvPr/>
        </p:nvSpPr>
        <p:spPr>
          <a:xfrm>
            <a:off x="591675" y="4790406"/>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46" name="Google Shape;346;p59"/>
          <p:cNvSpPr txBox="1"/>
          <p:nvPr/>
        </p:nvSpPr>
        <p:spPr>
          <a:xfrm>
            <a:off x="1538154" y="4843737"/>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05</a:t>
            </a:r>
            <a:endParaRPr b="1" i="0" sz="1400" u="none" cap="none" strike="noStrike">
              <a:solidFill>
                <a:srgbClr val="000000"/>
              </a:solidFill>
              <a:latin typeface="Arial"/>
              <a:ea typeface="Arial"/>
              <a:cs typeface="Arial"/>
              <a:sym typeface="Arial"/>
            </a:endParaRPr>
          </a:p>
        </p:txBody>
      </p:sp>
      <p:sp>
        <p:nvSpPr>
          <p:cNvPr id="347" name="Google Shape;347;p59"/>
          <p:cNvSpPr txBox="1"/>
          <p:nvPr/>
        </p:nvSpPr>
        <p:spPr>
          <a:xfrm>
            <a:off x="1531366" y="5161881"/>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400" u="none" cap="none" strike="noStrike">
                <a:solidFill>
                  <a:schemeClr val="dk1"/>
                </a:solidFill>
                <a:latin typeface="Arial"/>
                <a:ea typeface="Arial"/>
                <a:cs typeface="Arial"/>
                <a:sym typeface="Arial"/>
              </a:rPr>
              <a:t>Aplicar el PC en diferentes contextos, desde tareas cotidianas hasta el aprendizaje a lo largo de la vida.</a:t>
            </a:r>
            <a:endParaRPr b="0" i="0" sz="1200" u="none" cap="none" strike="noStrike">
              <a:solidFill>
                <a:schemeClr val="dk1"/>
              </a:solidFill>
              <a:latin typeface="Arial"/>
              <a:ea typeface="Arial"/>
              <a:cs typeface="Arial"/>
              <a:sym typeface="Arial"/>
            </a:endParaRPr>
          </a:p>
        </p:txBody>
      </p:sp>
      <p:sp>
        <p:nvSpPr>
          <p:cNvPr id="348" name="Google Shape;348;p59"/>
          <p:cNvSpPr txBox="1"/>
          <p:nvPr/>
        </p:nvSpPr>
        <p:spPr>
          <a:xfrm>
            <a:off x="7184804" y="4843737"/>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06</a:t>
            </a:r>
            <a:endParaRPr b="1" i="0" sz="1400" u="none" cap="none" strike="noStrike">
              <a:solidFill>
                <a:srgbClr val="000000"/>
              </a:solidFill>
              <a:latin typeface="Arial"/>
              <a:ea typeface="Arial"/>
              <a:cs typeface="Arial"/>
              <a:sym typeface="Arial"/>
            </a:endParaRPr>
          </a:p>
        </p:txBody>
      </p:sp>
      <p:sp>
        <p:nvSpPr>
          <p:cNvPr id="349" name="Google Shape;349;p59"/>
          <p:cNvSpPr/>
          <p:nvPr/>
        </p:nvSpPr>
        <p:spPr>
          <a:xfrm>
            <a:off x="6407782" y="4909278"/>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0" name="Google Shape;350;p59"/>
          <p:cNvSpPr/>
          <p:nvPr/>
        </p:nvSpPr>
        <p:spPr>
          <a:xfrm>
            <a:off x="797097" y="4914507"/>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1" name="Google Shape;351;p59"/>
          <p:cNvSpPr txBox="1"/>
          <p:nvPr/>
        </p:nvSpPr>
        <p:spPr>
          <a:xfrm>
            <a:off x="7184798" y="5158055"/>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400" u="none" cap="none" strike="noStrike">
                <a:solidFill>
                  <a:schemeClr val="dk1"/>
                </a:solidFill>
                <a:latin typeface="Arial"/>
                <a:ea typeface="Arial"/>
                <a:cs typeface="Arial"/>
                <a:sym typeface="Arial"/>
              </a:rPr>
              <a:t>Crear y adaptar tus propias actividades basadas en el PC utilizando los ejemplos del curso.</a:t>
            </a:r>
            <a:endParaRPr b="0" i="0" sz="2000" u="none" cap="none" strike="noStrike">
              <a:solidFill>
                <a:schemeClr val="dk1"/>
              </a:solidFill>
              <a:latin typeface="Arial"/>
              <a:ea typeface="Arial"/>
              <a:cs typeface="Arial"/>
              <a:sym typeface="Arial"/>
            </a:endParaRPr>
          </a:p>
        </p:txBody>
      </p:sp>
      <p:pic>
        <p:nvPicPr>
          <p:cNvPr descr="A brain in a circle&#10;&#10;AI-generated content may be incorrect." id="352" name="Google Shape;352;p59"/>
          <p:cNvPicPr preferRelativeResize="0"/>
          <p:nvPr/>
        </p:nvPicPr>
        <p:blipFill rotWithShape="1">
          <a:blip r:embed="rId3">
            <a:alphaModFix/>
          </a:blip>
          <a:srcRect b="0" l="0" r="0" t="0"/>
          <a:stretch/>
        </p:blipFill>
        <p:spPr>
          <a:xfrm>
            <a:off x="647567" y="2472603"/>
            <a:ext cx="982800" cy="982800"/>
          </a:xfrm>
          <a:prstGeom prst="rect">
            <a:avLst/>
          </a:prstGeom>
          <a:noFill/>
          <a:ln>
            <a:noFill/>
          </a:ln>
        </p:spPr>
      </p:pic>
      <p:pic>
        <p:nvPicPr>
          <p:cNvPr descr="A book and paper plane&#10;&#10;AI-generated content may be incorrect." id="353" name="Google Shape;353;p59"/>
          <p:cNvPicPr preferRelativeResize="0"/>
          <p:nvPr/>
        </p:nvPicPr>
        <p:blipFill rotWithShape="1">
          <a:blip r:embed="rId4">
            <a:alphaModFix/>
          </a:blip>
          <a:srcRect b="0" l="0" r="0" t="0"/>
          <a:stretch/>
        </p:blipFill>
        <p:spPr>
          <a:xfrm>
            <a:off x="647567" y="3616472"/>
            <a:ext cx="982800" cy="982800"/>
          </a:xfrm>
          <a:prstGeom prst="rect">
            <a:avLst/>
          </a:prstGeom>
          <a:noFill/>
          <a:ln>
            <a:noFill/>
          </a:ln>
        </p:spPr>
      </p:pic>
      <p:pic>
        <p:nvPicPr>
          <p:cNvPr descr="A purple puzzle piece in a circle&#10;&#10;AI-generated content may be incorrect." id="354" name="Google Shape;354;p59"/>
          <p:cNvPicPr preferRelativeResize="0"/>
          <p:nvPr/>
        </p:nvPicPr>
        <p:blipFill rotWithShape="1">
          <a:blip r:embed="rId5">
            <a:alphaModFix/>
          </a:blip>
          <a:srcRect b="0" l="0" r="0" t="0"/>
          <a:stretch/>
        </p:blipFill>
        <p:spPr>
          <a:xfrm>
            <a:off x="6254384" y="3610863"/>
            <a:ext cx="994018" cy="994018"/>
          </a:xfrm>
          <a:prstGeom prst="rect">
            <a:avLst/>
          </a:prstGeom>
          <a:noFill/>
          <a:ln>
            <a:noFill/>
          </a:ln>
        </p:spPr>
      </p:pic>
      <p:pic>
        <p:nvPicPr>
          <p:cNvPr descr="A yellow and white square with a pencil in it&#10;&#10;AI-generated content may be incorrect." id="355" name="Google Shape;355;p59"/>
          <p:cNvPicPr preferRelativeResize="0"/>
          <p:nvPr/>
        </p:nvPicPr>
        <p:blipFill rotWithShape="1">
          <a:blip r:embed="rId6">
            <a:alphaModFix/>
          </a:blip>
          <a:srcRect b="0" l="0" r="0" t="0"/>
          <a:stretch/>
        </p:blipFill>
        <p:spPr>
          <a:xfrm>
            <a:off x="6247778" y="4773403"/>
            <a:ext cx="980920" cy="980920"/>
          </a:xfrm>
          <a:prstGeom prst="rect">
            <a:avLst/>
          </a:prstGeom>
          <a:noFill/>
          <a:ln>
            <a:noFill/>
          </a:ln>
        </p:spPr>
      </p:pic>
      <p:pic>
        <p:nvPicPr>
          <p:cNvPr descr="A logo of a graduation cap&#10;&#10;AI-generated content may be incorrect." id="356" name="Google Shape;356;p59"/>
          <p:cNvPicPr preferRelativeResize="0"/>
          <p:nvPr/>
        </p:nvPicPr>
        <p:blipFill rotWithShape="1">
          <a:blip r:embed="rId7">
            <a:alphaModFix/>
          </a:blip>
          <a:srcRect b="0" l="0" r="0" t="0"/>
          <a:stretch/>
        </p:blipFill>
        <p:spPr>
          <a:xfrm>
            <a:off x="6247778" y="2473543"/>
            <a:ext cx="980921" cy="980921"/>
          </a:xfrm>
          <a:prstGeom prst="rect">
            <a:avLst/>
          </a:prstGeom>
          <a:noFill/>
          <a:ln>
            <a:noFill/>
          </a:ln>
        </p:spPr>
      </p:pic>
      <p:pic>
        <p:nvPicPr>
          <p:cNvPr descr="A planet earth in a circle&#10;&#10;AI-generated content may be incorrect." id="357" name="Google Shape;357;p59"/>
          <p:cNvPicPr preferRelativeResize="0"/>
          <p:nvPr/>
        </p:nvPicPr>
        <p:blipFill rotWithShape="1">
          <a:blip r:embed="rId8">
            <a:alphaModFix/>
          </a:blip>
          <a:srcRect b="0" l="0" r="0" t="0"/>
          <a:stretch/>
        </p:blipFill>
        <p:spPr>
          <a:xfrm>
            <a:off x="648507" y="4773403"/>
            <a:ext cx="980920" cy="980920"/>
          </a:xfrm>
          <a:prstGeom prst="rect">
            <a:avLst/>
          </a:prstGeom>
          <a:noFill/>
          <a:ln>
            <a:noFill/>
          </a:ln>
        </p:spPr>
      </p:pic>
      <p:sp>
        <p:nvSpPr>
          <p:cNvPr id="358" name="Google Shape;358;p59"/>
          <p:cNvSpPr txBox="1"/>
          <p:nvPr/>
        </p:nvSpPr>
        <p:spPr>
          <a:xfrm>
            <a:off x="531100" y="6040354"/>
            <a:ext cx="11129801"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¿Listo? Descubramos cómo el Pensamiento Computacional puede abrir nuevas puertas para la educación de adultos.</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2" name="Shape 362"/>
        <p:cNvGrpSpPr/>
        <p:nvPr/>
      </p:nvGrpSpPr>
      <p:grpSpPr>
        <a:xfrm>
          <a:off x="0" y="0"/>
          <a:ext cx="0" cy="0"/>
          <a:chOff x="0" y="0"/>
          <a:chExt cx="0" cy="0"/>
        </a:xfrm>
      </p:grpSpPr>
      <p:sp>
        <p:nvSpPr>
          <p:cNvPr id="363" name="Google Shape;363;p60"/>
          <p:cNvSpPr txBox="1"/>
          <p:nvPr/>
        </p:nvSpPr>
        <p:spPr>
          <a:xfrm>
            <a:off x="4004905" y="986597"/>
            <a:ext cx="7527830" cy="4094897"/>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chemeClr val="dk1"/>
                </a:solidFill>
                <a:latin typeface="Arial"/>
                <a:ea typeface="Arial"/>
                <a:cs typeface="Arial"/>
                <a:sym typeface="Arial"/>
              </a:rPr>
              <a:t>En este módulo, descubrirás cómo piensan los ordenadores y los principios que conforman el Pensamiento Computacional.</a:t>
            </a:r>
            <a:endParaRPr/>
          </a:p>
          <a:p>
            <a:pPr indent="0" lvl="0" marL="0" marR="0" rtl="0" algn="just">
              <a:lnSpc>
                <a:spcPct val="107000"/>
              </a:lnSpc>
              <a:spcBef>
                <a:spcPts val="1800"/>
              </a:spcBef>
              <a:spcAft>
                <a:spcPts val="0"/>
              </a:spcAft>
              <a:buClr>
                <a:srgbClr val="293737"/>
              </a:buClr>
              <a:buSzPts val="1680"/>
              <a:buFont typeface="Arial"/>
              <a:buNone/>
            </a:pPr>
            <a:r>
              <a:rPr b="0" i="0" lang="en-US" sz="1800" u="none" cap="none" strike="noStrike">
                <a:solidFill>
                  <a:schemeClr val="dk1"/>
                </a:solidFill>
                <a:latin typeface="Arial"/>
                <a:ea typeface="Arial"/>
                <a:cs typeface="Arial"/>
                <a:sym typeface="Arial"/>
              </a:rPr>
              <a:t>Exploraremos las bases conceptuales de esta metodología, centrándonos en elementos clave como la descomposición, el reconocimiento de patrones, la abstracción y el diseño de algoritmos, y cómo estos procesos permiten una resolución de problemas estructurada y eficiente. Veremos cómo este enfoque ha sido adoptado en la educación obligatoria en países europeos y analizaremos su potencial aplicación en la educación de adultos.</a:t>
            </a:r>
            <a:endParaRPr/>
          </a:p>
          <a:p>
            <a:pPr indent="0" lvl="0" marL="0" marR="0" rtl="0" algn="just">
              <a:lnSpc>
                <a:spcPct val="107000"/>
              </a:lnSpc>
              <a:spcBef>
                <a:spcPts val="1800"/>
              </a:spcBef>
              <a:spcAft>
                <a:spcPts val="800"/>
              </a:spcAft>
              <a:buClr>
                <a:srgbClr val="293737"/>
              </a:buClr>
              <a:buSzPts val="1680"/>
              <a:buFont typeface="Arial"/>
              <a:buNone/>
            </a:pPr>
            <a:r>
              <a:rPr b="0" i="0" lang="en-US" sz="1800" u="none" cap="none" strike="noStrike">
                <a:solidFill>
                  <a:schemeClr val="dk1"/>
                </a:solidFill>
                <a:latin typeface="Arial"/>
                <a:ea typeface="Arial"/>
                <a:cs typeface="Arial"/>
                <a:sym typeface="Arial"/>
              </a:rPr>
              <a:t>A través de ejemplos prácticos, aprenderás a identificar estos principios en la vida cotidiana y a aplicarlos en contextos educativos adaptados a los estudiantes adultos.</a:t>
            </a:r>
            <a:endParaRPr b="0" i="0" sz="1800" u="none" cap="none" strike="noStrike">
              <a:solidFill>
                <a:schemeClr val="dk1"/>
              </a:solidFill>
              <a:latin typeface="Arial"/>
              <a:ea typeface="Arial"/>
              <a:cs typeface="Arial"/>
              <a:sym typeface="Arial"/>
            </a:endParaRPr>
          </a:p>
        </p:txBody>
      </p:sp>
      <p:pic>
        <p:nvPicPr>
          <p:cNvPr descr="Imagen que contiene electrónica, circuito&#10;&#10;Descripción generada automáticamente" id="364" name="Google Shape;364;p60"/>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65" name="Google Shape;365;p60"/>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Usa este módulo para ayudar a tus estudiantes a desarrollar</a:t>
            </a:r>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 una mentalidad que puedan aplicar más allá del aula.</a:t>
            </a:r>
            <a:endParaRPr b="0" i="0" sz="1800" u="none" cap="none" strike="noStrike">
              <a:solidFill>
                <a:schemeClr val="dk1"/>
              </a:solidFill>
              <a:latin typeface="Arial"/>
              <a:ea typeface="Arial"/>
              <a:cs typeface="Arial"/>
              <a:sym typeface="Arial"/>
            </a:endParaRPr>
          </a:p>
        </p:txBody>
      </p:sp>
      <p:pic>
        <p:nvPicPr>
          <p:cNvPr descr="Imagen que contiene firmar, dibujo, reloj, señal&#10;&#10;El contenido generado por IA puede ser incorrecto." id="366" name="Google Shape;366;p60"/>
          <p:cNvPicPr preferRelativeResize="0"/>
          <p:nvPr/>
        </p:nvPicPr>
        <p:blipFill rotWithShape="1">
          <a:blip r:embed="rId4">
            <a:alphaModFix/>
          </a:blip>
          <a:srcRect b="0" l="0" r="0" t="0"/>
          <a:stretch/>
        </p:blipFill>
        <p:spPr>
          <a:xfrm>
            <a:off x="10880820" y="5232331"/>
            <a:ext cx="1059463" cy="1059463"/>
          </a:xfrm>
          <a:prstGeom prst="rect">
            <a:avLst/>
          </a:prstGeom>
          <a:noFill/>
          <a:ln>
            <a:noFill/>
          </a:ln>
        </p:spPr>
      </p:pic>
      <p:sp>
        <p:nvSpPr>
          <p:cNvPr id="367" name="Google Shape;367;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368" name="Google Shape;368;p60"/>
          <p:cNvSpPr txBox="1"/>
          <p:nvPr>
            <p:ph type="title"/>
          </p:nvPr>
        </p:nvSpPr>
        <p:spPr>
          <a:xfrm>
            <a:off x="3812400" y="342900"/>
            <a:ext cx="6339459" cy="643697"/>
          </a:xfrm>
          <a:prstGeom prst="rect">
            <a:avLst/>
          </a:prstGeom>
          <a:noFill/>
          <a:ln>
            <a:noFill/>
          </a:ln>
        </p:spPr>
        <p:txBody>
          <a:bodyPr anchorCtr="0" anchor="b" bIns="45700" lIns="91425" spcFirstLastPara="1" rIns="91425" wrap="square" tIns="45700">
            <a:noAutofit/>
          </a:bodyPr>
          <a:lstStyle/>
          <a:p>
            <a:pPr indent="-50800" lvl="0" marL="228600" rtl="0" algn="l">
              <a:lnSpc>
                <a:spcPct val="100000"/>
              </a:lnSpc>
              <a:spcBef>
                <a:spcPts val="0"/>
              </a:spcBef>
              <a:spcAft>
                <a:spcPts val="0"/>
              </a:spcAft>
              <a:buSzPts val="2400"/>
              <a:buNone/>
            </a:pPr>
            <a:r>
              <a:rPr b="1" lang="en-US">
                <a:solidFill>
                  <a:schemeClr val="dk1"/>
                </a:solidFill>
                <a:latin typeface="Arial"/>
                <a:ea typeface="Arial"/>
                <a:cs typeface="Arial"/>
                <a:sym typeface="Arial"/>
              </a:rPr>
              <a:t>BIENVENIDO AL MODULO 1</a:t>
            </a:r>
            <a:endParaRPr b="1">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4" name="Shape 374"/>
        <p:cNvGrpSpPr/>
        <p:nvPr/>
      </p:nvGrpSpPr>
      <p:grpSpPr>
        <a:xfrm>
          <a:off x="0" y="0"/>
          <a:ext cx="0" cy="0"/>
          <a:chOff x="0" y="0"/>
          <a:chExt cx="0" cy="0"/>
        </a:xfrm>
      </p:grpSpPr>
      <p:sp>
        <p:nvSpPr>
          <p:cNvPr id="375" name="Google Shape;375;p61"/>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6" name="Google Shape;376;p61"/>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7" name="Google Shape;377;p61"/>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ESTRUCTURA DEL MÓDULO</a:t>
            </a:r>
            <a:endParaRPr/>
          </a:p>
        </p:txBody>
      </p:sp>
      <p:sp>
        <p:nvSpPr>
          <p:cNvPr id="378" name="Google Shape;378;p61"/>
          <p:cNvSpPr txBox="1"/>
          <p:nvPr/>
        </p:nvSpPr>
        <p:spPr>
          <a:xfrm>
            <a:off x="688800" y="1368550"/>
            <a:ext cx="52294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1. ¿Qué es el Pensamiento Computacional?</a:t>
            </a:r>
            <a:endParaRPr b="1" i="0" sz="1400" u="none" cap="none" strike="noStrike">
              <a:solidFill>
                <a:srgbClr val="678877"/>
              </a:solidFill>
              <a:latin typeface="Arial"/>
              <a:ea typeface="Arial"/>
              <a:cs typeface="Arial"/>
              <a:sym typeface="Arial"/>
            </a:endParaRPr>
          </a:p>
        </p:txBody>
      </p:sp>
      <p:sp>
        <p:nvSpPr>
          <p:cNvPr id="379" name="Google Shape;379;p61"/>
          <p:cNvSpPr txBox="1"/>
          <p:nvPr/>
        </p:nvSpPr>
        <p:spPr>
          <a:xfrm>
            <a:off x="872662" y="2069901"/>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Definición y principios clave del PC</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Origen y evolución del concepto</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Características clave</a:t>
            </a:r>
            <a:endParaRPr/>
          </a:p>
        </p:txBody>
      </p:sp>
      <p:sp>
        <p:nvSpPr>
          <p:cNvPr id="380" name="Google Shape;380;p61"/>
          <p:cNvSpPr txBox="1"/>
          <p:nvPr/>
        </p:nvSpPr>
        <p:spPr>
          <a:xfrm>
            <a:off x="688800" y="2951417"/>
            <a:ext cx="5715602"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2. El valor del Pensamiento Computacional en el aprendizaje de adultos</a:t>
            </a:r>
            <a:endParaRPr b="1" i="0" sz="1400" u="none" cap="none" strike="noStrike">
              <a:solidFill>
                <a:srgbClr val="678877"/>
              </a:solidFill>
              <a:latin typeface="Arial"/>
              <a:ea typeface="Arial"/>
              <a:cs typeface="Arial"/>
              <a:sym typeface="Arial"/>
            </a:endParaRPr>
          </a:p>
        </p:txBody>
      </p:sp>
      <p:sp>
        <p:nvSpPr>
          <p:cNvPr id="381" name="Google Shape;381;p61"/>
          <p:cNvSpPr txBox="1"/>
          <p:nvPr/>
        </p:nvSpPr>
        <p:spPr>
          <a:xfrm>
            <a:off x="688800" y="4690174"/>
            <a:ext cx="5836538"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3. Cómo piensan las computadoras, los humanos y el PC</a:t>
            </a:r>
            <a:endParaRPr b="1" i="0" sz="1400" u="none" cap="none" strike="noStrike">
              <a:solidFill>
                <a:srgbClr val="678877"/>
              </a:solidFill>
              <a:latin typeface="Arial"/>
              <a:ea typeface="Arial"/>
              <a:cs typeface="Arial"/>
              <a:sym typeface="Arial"/>
            </a:endParaRPr>
          </a:p>
        </p:txBody>
      </p:sp>
      <p:sp>
        <p:nvSpPr>
          <p:cNvPr id="382" name="Google Shape;382;p61"/>
          <p:cNvSpPr txBox="1"/>
          <p:nvPr/>
        </p:nvSpPr>
        <p:spPr>
          <a:xfrm>
            <a:off x="872662" y="3751028"/>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¿Por qué es importante el Pensamiento Computacional?</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Ejemplos del Pensamiento Computacional en acción</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Beneficios para los estudiantes adultos</a:t>
            </a:r>
            <a:endParaRPr b="0" i="0" sz="1400" u="none" cap="none" strike="noStrike">
              <a:solidFill>
                <a:schemeClr val="dk1"/>
              </a:solidFill>
              <a:latin typeface="Arial"/>
              <a:ea typeface="Arial"/>
              <a:cs typeface="Arial"/>
              <a:sym typeface="Arial"/>
            </a:endParaRPr>
          </a:p>
        </p:txBody>
      </p:sp>
      <p:sp>
        <p:nvSpPr>
          <p:cNvPr id="383" name="Google Shape;383;p61"/>
          <p:cNvSpPr txBox="1"/>
          <p:nvPr/>
        </p:nvSpPr>
        <p:spPr>
          <a:xfrm>
            <a:off x="872661" y="5440676"/>
            <a:ext cx="5652675"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Cómo procesan la información las computadoras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Cómo piensan los humanos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Comparando ambos tipos de pensamiento</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Programación vs. Pensamiento Computacional: diferencias clave</a:t>
            </a:r>
            <a:endParaRPr b="0" i="0" sz="1400" u="none" cap="none" strike="noStrike">
              <a:solidFill>
                <a:schemeClr val="dk1"/>
              </a:solidFill>
              <a:latin typeface="Arial"/>
              <a:ea typeface="Arial"/>
              <a:cs typeface="Arial"/>
              <a:sym typeface="Arial"/>
            </a:endParaRPr>
          </a:p>
        </p:txBody>
      </p:sp>
      <p:sp>
        <p:nvSpPr>
          <p:cNvPr id="384" name="Google Shape;384;p61"/>
          <p:cNvSpPr txBox="1"/>
          <p:nvPr/>
        </p:nvSpPr>
        <p:spPr>
          <a:xfrm>
            <a:off x="6525338" y="1368550"/>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4. Principios clave del Pensamiento Computacional</a:t>
            </a:r>
            <a:endParaRPr b="1" i="0" sz="1400" u="none" cap="none" strike="noStrike">
              <a:solidFill>
                <a:srgbClr val="678877"/>
              </a:solidFill>
              <a:latin typeface="Arial"/>
              <a:ea typeface="Arial"/>
              <a:cs typeface="Arial"/>
              <a:sym typeface="Arial"/>
            </a:endParaRPr>
          </a:p>
        </p:txBody>
      </p:sp>
      <p:sp>
        <p:nvSpPr>
          <p:cNvPr id="385" name="Google Shape;385;p61"/>
          <p:cNvSpPr txBox="1"/>
          <p:nvPr/>
        </p:nvSpPr>
        <p:spPr>
          <a:xfrm>
            <a:off x="6709202" y="2021269"/>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Descomposición</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Reconocimiento de patrones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Abstracción</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Algoritmos</a:t>
            </a:r>
            <a:endParaRPr/>
          </a:p>
        </p:txBody>
      </p:sp>
      <p:sp>
        <p:nvSpPr>
          <p:cNvPr id="386" name="Google Shape;386;p61"/>
          <p:cNvSpPr txBox="1"/>
          <p:nvPr/>
        </p:nvSpPr>
        <p:spPr>
          <a:xfrm>
            <a:off x="6525338" y="3136273"/>
            <a:ext cx="5361862"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5. El Pensamiento Computacional en la estructura educativa europea</a:t>
            </a:r>
            <a:endParaRPr b="0" i="0" sz="1400" u="none" cap="none" strike="noStrike">
              <a:solidFill>
                <a:schemeClr val="dk1"/>
              </a:solidFill>
              <a:latin typeface="Arial"/>
              <a:ea typeface="Arial"/>
              <a:cs typeface="Arial"/>
              <a:sym typeface="Arial"/>
            </a:endParaRPr>
          </a:p>
        </p:txBody>
      </p:sp>
      <p:sp>
        <p:nvSpPr>
          <p:cNvPr id="387" name="Google Shape;387;p61"/>
          <p:cNvSpPr txBox="1"/>
          <p:nvPr/>
        </p:nvSpPr>
        <p:spPr>
          <a:xfrm>
            <a:off x="6709202" y="3877892"/>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Situación actual del PC en Europa</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Cómo diferentes países están integrando el PC</a:t>
            </a:r>
            <a:endParaRPr b="0" i="0" sz="1400" u="none" cap="none" strike="noStrike">
              <a:solidFill>
                <a:srgbClr val="000000"/>
              </a:solidFill>
              <a:latin typeface="Arial"/>
              <a:ea typeface="Arial"/>
              <a:cs typeface="Arial"/>
              <a:sym typeface="Arial"/>
            </a:endParaRPr>
          </a:p>
        </p:txBody>
      </p:sp>
      <p:sp>
        <p:nvSpPr>
          <p:cNvPr id="388" name="Google Shape;388;p61"/>
          <p:cNvSpPr txBox="1"/>
          <p:nvPr/>
        </p:nvSpPr>
        <p:spPr>
          <a:xfrm>
            <a:off x="6525337" y="4573202"/>
            <a:ext cx="5361861"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6. Estudios de caso y actividades</a:t>
            </a:r>
            <a:endParaRPr b="1" i="0" sz="1400" u="none" cap="none" strike="noStrike">
              <a:solidFill>
                <a:srgbClr val="678877"/>
              </a:solidFill>
              <a:latin typeface="Arial"/>
              <a:ea typeface="Arial"/>
              <a:cs typeface="Arial"/>
              <a:sym typeface="Arial"/>
            </a:endParaRPr>
          </a:p>
        </p:txBody>
      </p:sp>
      <p:sp>
        <p:nvSpPr>
          <p:cNvPr id="389" name="Google Shape;389;p61"/>
          <p:cNvSpPr txBox="1"/>
          <p:nvPr/>
        </p:nvSpPr>
        <p:spPr>
          <a:xfrm>
            <a:off x="6709202" y="4922315"/>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Ejemplos del PC en el mundo real</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Ejercicios para explorar y aplicar descomposición, patrones, abstracción y algoritmos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95" name="Shape 395"/>
        <p:cNvGrpSpPr/>
        <p:nvPr/>
      </p:nvGrpSpPr>
      <p:grpSpPr>
        <a:xfrm>
          <a:off x="0" y="0"/>
          <a:ext cx="0" cy="0"/>
          <a:chOff x="0" y="0"/>
          <a:chExt cx="0" cy="0"/>
        </a:xfrm>
      </p:grpSpPr>
      <p:sp>
        <p:nvSpPr>
          <p:cNvPr id="396" name="Google Shape;396;p2"/>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7" name="Google Shape;397;p2"/>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8" name="Google Shape;398;p2"/>
          <p:cNvSpPr/>
          <p:nvPr/>
        </p:nvSpPr>
        <p:spPr>
          <a:xfrm>
            <a:off x="917965" y="2096904"/>
            <a:ext cx="3397362"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chemeClr val="dk1"/>
                </a:solidFill>
                <a:latin typeface="Arial"/>
                <a:ea typeface="Arial"/>
                <a:cs typeface="Arial"/>
                <a:sym typeface="Arial"/>
              </a:rPr>
              <a:t>Al final del curso, serás capaz de…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en-US" sz="4000" u="none" cap="none" strike="noStrike">
                <a:solidFill>
                  <a:schemeClr val="dk1"/>
                </a:solidFill>
                <a:latin typeface="Arial"/>
                <a:ea typeface="Arial"/>
                <a:cs typeface="Arial"/>
                <a:sym typeface="Arial"/>
              </a:rPr>
              <a:t>Resultados de aprendizaje</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en-US"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399" name="Google Shape;399;p2"/>
          <p:cNvGrpSpPr/>
          <p:nvPr/>
        </p:nvGrpSpPr>
        <p:grpSpPr>
          <a:xfrm>
            <a:off x="4813445" y="853559"/>
            <a:ext cx="6302895" cy="5150881"/>
            <a:chOff x="0" y="34755"/>
            <a:chExt cx="6302895" cy="5150881"/>
          </a:xfrm>
        </p:grpSpPr>
        <p:sp>
          <p:nvSpPr>
            <p:cNvPr id="400" name="Google Shape;400;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Describir </a:t>
              </a:r>
              <a:r>
                <a:rPr b="0" i="0" lang="en-US" sz="1400" u="none" cap="none" strike="noStrike">
                  <a:solidFill>
                    <a:schemeClr val="lt1"/>
                  </a:solidFill>
                  <a:latin typeface="Arial"/>
                  <a:ea typeface="Arial"/>
                  <a:cs typeface="Arial"/>
                  <a:sym typeface="Arial"/>
                </a:rPr>
                <a:t>qué es el Pensamiento Computacional y cómo se diferencia de los procesos de pensamiento humanos.</a:t>
              </a:r>
              <a:endParaRPr b="0" i="0" sz="1400" u="none" cap="none" strike="noStrike">
                <a:solidFill>
                  <a:schemeClr val="lt1"/>
                </a:solidFill>
                <a:latin typeface="Arial"/>
                <a:ea typeface="Arial"/>
                <a:cs typeface="Arial"/>
                <a:sym typeface="Arial"/>
              </a:endParaRPr>
            </a:p>
          </p:txBody>
        </p:sp>
        <p:sp>
          <p:nvSpPr>
            <p:cNvPr id="402" name="Google Shape;402;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Determinar</a:t>
              </a:r>
              <a:r>
                <a:rPr b="0" i="0" lang="en-US" sz="1400" u="none" cap="none" strike="noStrike">
                  <a:solidFill>
                    <a:schemeClr val="lt1"/>
                  </a:solidFill>
                  <a:latin typeface="Arial"/>
                  <a:ea typeface="Arial"/>
                  <a:cs typeface="Arial"/>
                  <a:sym typeface="Arial"/>
                </a:rPr>
                <a:t> cómo los cuatro principios clave del Pensamiento Computacional (descomposición, reconocimiento de patrones, abstracción y algoritmos) pueden utilizarse para resolver problemas.</a:t>
              </a:r>
              <a:endParaRPr b="0" i="0" sz="1400" u="none" cap="none" strike="noStrike">
                <a:solidFill>
                  <a:schemeClr val="lt1"/>
                </a:solidFill>
                <a:latin typeface="Arial"/>
                <a:ea typeface="Arial"/>
                <a:cs typeface="Arial"/>
                <a:sym typeface="Arial"/>
              </a:endParaRPr>
            </a:p>
          </p:txBody>
        </p:sp>
        <p:sp>
          <p:nvSpPr>
            <p:cNvPr id="404" name="Google Shape;404;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Identificar </a:t>
              </a:r>
              <a:r>
                <a:rPr b="0" i="0" lang="en-US" sz="1400" u="none" cap="none" strike="noStrike">
                  <a:solidFill>
                    <a:schemeClr val="lt1"/>
                  </a:solidFill>
                  <a:latin typeface="Arial"/>
                  <a:ea typeface="Arial"/>
                  <a:cs typeface="Arial"/>
                  <a:sym typeface="Arial"/>
                </a:rPr>
                <a:t>ejemplos de descomposición, reconocimiento de patrones y abstracción, y cómo estos conducen a la creación de algoritmos.</a:t>
              </a:r>
              <a:endParaRPr b="0" i="0" sz="1400" u="none" cap="none" strike="noStrike">
                <a:solidFill>
                  <a:schemeClr val="lt1"/>
                </a:solidFill>
                <a:latin typeface="Arial"/>
                <a:ea typeface="Arial"/>
                <a:cs typeface="Arial"/>
                <a:sym typeface="Arial"/>
              </a:endParaRPr>
            </a:p>
          </p:txBody>
        </p:sp>
        <p:sp>
          <p:nvSpPr>
            <p:cNvPr id="406" name="Google Shape;406;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Reconocer </a:t>
              </a:r>
              <a:r>
                <a:rPr b="0" i="0" lang="en-US" sz="1400" u="none" cap="none" strike="noStrike">
                  <a:solidFill>
                    <a:schemeClr val="lt1"/>
                  </a:solidFill>
                  <a:latin typeface="Arial"/>
                  <a:ea typeface="Arial"/>
                  <a:cs typeface="Arial"/>
                  <a:sym typeface="Arial"/>
                </a:rPr>
                <a:t>que las computadoras y los humanos abordan la resolución de problemas de manera diferente.</a:t>
              </a:r>
              <a:endParaRPr b="0" i="0" sz="1400" u="none" cap="none" strike="noStrike">
                <a:solidFill>
                  <a:schemeClr val="lt1"/>
                </a:solidFill>
                <a:latin typeface="Arial"/>
                <a:ea typeface="Arial"/>
                <a:cs typeface="Arial"/>
                <a:sym typeface="Arial"/>
              </a:endParaRPr>
            </a:p>
          </p:txBody>
        </p:sp>
        <p:sp>
          <p:nvSpPr>
            <p:cNvPr id="408" name="Google Shape;408;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50000"/>
                </a:lnSpc>
                <a:spcBef>
                  <a:spcPts val="0"/>
                </a:spcBef>
                <a:spcAft>
                  <a:spcPts val="0"/>
                </a:spcAft>
                <a:buClr>
                  <a:schemeClr val="lt1"/>
                </a:buClr>
                <a:buSzPts val="1600"/>
                <a:buFont typeface="Gill Sans"/>
                <a:buNone/>
              </a:pPr>
              <a:r>
                <a:rPr b="1" i="0" lang="en-US" sz="1400" u="none" cap="none" strike="noStrike">
                  <a:solidFill>
                    <a:schemeClr val="lt1"/>
                  </a:solidFill>
                  <a:latin typeface="Arial"/>
                  <a:ea typeface="Arial"/>
                  <a:cs typeface="Arial"/>
                  <a:sym typeface="Arial"/>
                </a:rPr>
                <a:t>Demostrar</a:t>
              </a:r>
              <a:r>
                <a:rPr b="0" i="0" lang="en-US" sz="1400" u="none" cap="none" strike="noStrike">
                  <a:solidFill>
                    <a:schemeClr val="lt1"/>
                  </a:solidFill>
                  <a:latin typeface="Arial"/>
                  <a:ea typeface="Arial"/>
                  <a:cs typeface="Arial"/>
                  <a:sym typeface="Arial"/>
                </a:rPr>
                <a:t>  como funciona el Pensamiento Computacional a través de descomposición, reconocimiento de patrones, abstracción y desarrollo de algoritmos.</a:t>
              </a:r>
              <a:endParaRPr b="0" i="0" sz="1400" u="none" cap="none" strike="noStrike">
                <a:solidFill>
                  <a:schemeClr val="lt1"/>
                </a:solidFill>
                <a:latin typeface="Arial"/>
                <a:ea typeface="Arial"/>
                <a:cs typeface="Arial"/>
                <a:sym typeface="Arial"/>
              </a:endParaRPr>
            </a:p>
          </p:txBody>
        </p:sp>
      </p:grpSp>
      <p:sp>
        <p:nvSpPr>
          <p:cNvPr id="410" name="Google Shape;410;p2"/>
          <p:cNvSpPr txBox="1"/>
          <p:nvPr/>
        </p:nvSpPr>
        <p:spPr>
          <a:xfrm>
            <a:off x="11116340" y="6356350"/>
            <a:ext cx="871868" cy="365125"/>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70000"/>
              <a:buFont typeface="Arial"/>
              <a:buNone/>
            </a:pPr>
            <a:r>
              <a:t/>
            </a:r>
            <a:endParaRPr b="0" i="0" sz="2400" u="none" cap="none" strike="noStrike">
              <a:solidFill>
                <a:schemeClr val="dk2"/>
              </a:solidFill>
              <a:latin typeface="Arial"/>
              <a:ea typeface="Arial"/>
              <a:cs typeface="Arial"/>
              <a:sym typeface="Arial"/>
            </a:endParaRPr>
          </a:p>
        </p:txBody>
      </p:sp>
      <p:sp>
        <p:nvSpPr>
          <p:cNvPr id="411" name="Google Shape;411;p2"/>
          <p:cNvSpPr txBox="1"/>
          <p:nvPr>
            <p:ph idx="12" type="sldNum"/>
          </p:nvPr>
        </p:nvSpPr>
        <p:spPr>
          <a:xfrm>
            <a:off x="11268740" y="65087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9"/>
          <p:cNvSpPr txBox="1"/>
          <p:nvPr>
            <p:ph type="title"/>
          </p:nvPr>
        </p:nvSpPr>
        <p:spPr>
          <a:xfrm>
            <a:off x="1274064" y="660091"/>
            <a:ext cx="5605272"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SzPts val="2400"/>
              <a:buNone/>
            </a:pPr>
            <a:r>
              <a:rPr b="1" lang="en-US">
                <a:latin typeface="Arial"/>
                <a:ea typeface="Arial"/>
                <a:cs typeface="Arial"/>
                <a:sym typeface="Arial"/>
              </a:rPr>
              <a:t>FINALIDAD y OBJETIVOS DEL MÓDULO</a:t>
            </a:r>
            <a:endParaRPr>
              <a:latin typeface="Arial"/>
              <a:ea typeface="Arial"/>
              <a:cs typeface="Arial"/>
              <a:sym typeface="Arial"/>
            </a:endParaRPr>
          </a:p>
        </p:txBody>
      </p:sp>
      <p:sp>
        <p:nvSpPr>
          <p:cNvPr id="419" name="Google Shape;419;p9"/>
          <p:cNvSpPr txBox="1"/>
          <p:nvPr>
            <p:ph idx="1" type="body"/>
          </p:nvPr>
        </p:nvSpPr>
        <p:spPr>
          <a:xfrm>
            <a:off x="1040108" y="1654569"/>
            <a:ext cx="6124779" cy="400829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latin typeface="Arial"/>
                <a:ea typeface="Arial"/>
                <a:cs typeface="Arial"/>
                <a:sym typeface="Arial"/>
              </a:rPr>
              <a:t>FINALIDAD: </a:t>
            </a:r>
            <a:r>
              <a:rPr lang="en-US" sz="1600">
                <a:latin typeface="Arial"/>
                <a:ea typeface="Arial"/>
                <a:cs typeface="Arial"/>
                <a:sym typeface="Arial"/>
              </a:rPr>
              <a:t>Introducir el concepto de Pensamiento Computacional, explicar sus componentes clave y resaltar su relevancia tanto en la vida cotidiana como en el aprendizaje a lo largo de la vida, especialmente para adultos con baja cualificación.</a:t>
            </a:r>
            <a:endParaRPr/>
          </a:p>
          <a:p>
            <a:pPr indent="0" lvl="0" marL="0" rtl="0" algn="just">
              <a:lnSpc>
                <a:spcPct val="100000"/>
              </a:lnSpc>
              <a:spcBef>
                <a:spcPts val="1000"/>
              </a:spcBef>
              <a:spcAft>
                <a:spcPts val="0"/>
              </a:spcAft>
              <a:buSzPts val="1260"/>
              <a:buNone/>
            </a:pPr>
            <a:r>
              <a:rPr b="1" lang="en-US" sz="1600">
                <a:latin typeface="Arial"/>
                <a:ea typeface="Arial"/>
                <a:cs typeface="Arial"/>
                <a:sym typeface="Arial"/>
              </a:rPr>
              <a:t>OBJETIVOS:</a:t>
            </a:r>
            <a:endParaRPr sz="1600">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Definir qué es el Pensamiento Computacional y por qué es importante en el mundo actual.</a:t>
            </a:r>
            <a:endParaRPr sz="1600">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Desglosar los cuatro principios clave del PC: descomposición, reconocimiento de patrones, abstracción y algoritmos.</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Mostrar cómo el PC ayuda a las personas a resolver problemas de manera más eficaz y facilita la gestión de tareas cotidianas.</a:t>
            </a:r>
            <a:endParaRPr sz="1600">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Establecer las bases para comprender cómo el Pensamiento Computacional puede integrarse en la educación de adultos.</a:t>
            </a:r>
            <a:endParaRPr sz="1600">
              <a:solidFill>
                <a:schemeClr val="dk2"/>
              </a:solidFill>
              <a:latin typeface="Arial"/>
              <a:ea typeface="Arial"/>
              <a:cs typeface="Arial"/>
              <a:sym typeface="Arial"/>
            </a:endParaRPr>
          </a:p>
        </p:txBody>
      </p:sp>
      <p:pic>
        <p:nvPicPr>
          <p:cNvPr id="420" name="Google Shape;420;p9"/>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421" name="Google Shape;421;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29" name="Google Shape;429;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1</a:t>
            </a:r>
            <a:endParaRPr>
              <a:latin typeface="Arial"/>
              <a:ea typeface="Arial"/>
              <a:cs typeface="Arial"/>
              <a:sym typeface="Arial"/>
            </a:endParaRPr>
          </a:p>
        </p:txBody>
      </p:sp>
      <p:sp>
        <p:nvSpPr>
          <p:cNvPr id="430" name="Google Shape;430;p4"/>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¿Qué es el Pensamiento Computacional?</a:t>
            </a:r>
            <a:endParaRPr>
              <a:latin typeface="Arial"/>
              <a:ea typeface="Arial"/>
              <a:cs typeface="Arial"/>
              <a:sym typeface="Arial"/>
            </a:endParaRPr>
          </a:p>
        </p:txBody>
      </p:sp>
      <p:sp>
        <p:nvSpPr>
          <p:cNvPr id="431" name="Google Shape;431;p4"/>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2"/>
          <p:cNvSpPr txBox="1"/>
          <p:nvPr/>
        </p:nvSpPr>
        <p:spPr>
          <a:xfrm>
            <a:off x="1045830" y="1887622"/>
            <a:ext cx="10100340" cy="3289298"/>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en-US" sz="1600" u="none" cap="none" strike="noStrike">
                <a:solidFill>
                  <a:schemeClr val="dk1"/>
                </a:solidFill>
                <a:latin typeface="Arial"/>
                <a:ea typeface="Arial"/>
                <a:cs typeface="Arial"/>
                <a:sym typeface="Arial"/>
              </a:rPr>
              <a:t>El Pensamiento Computacional se puede definir como un método para entender y resolver diferentes tipos de problemas aplicando principios de la informática. Es un proceso de razonamiento que ayuda a analizar y resolver desafíos independientemente del uso de computadoras, basándose en la lógica, la organización y el pensamiento paso a paso.</a:t>
            </a:r>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En su núcleo, implica descomponer problemas complejos en partes más pequeñas (descomposición), identificar patrones (reconocimiento de patrones), centrarse en la información esencial (abstracción) y diseñar estrategias paso a paso para llegar a una solución (algoritmos).</a:t>
            </a:r>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Esta forma de pensar ofrece un marco flexible que se puede aplicar a situaciones cotidianas y escenarios comunes de resolución de problemas. Más allá de su valor práctico, el Pensamiento Computacional también fomenta habilidades esenciales del siglo XXI como el pensamiento crítico, la adaptabilidad, la creatividad y la colaboración.</a:t>
            </a:r>
            <a:endParaRPr b="0" i="0" sz="1600" u="none" cap="none" strike="noStrike">
              <a:solidFill>
                <a:schemeClr val="dk1"/>
              </a:solidFill>
              <a:latin typeface="Arial"/>
              <a:ea typeface="Arial"/>
              <a:cs typeface="Arial"/>
              <a:sym typeface="Arial"/>
            </a:endParaRPr>
          </a:p>
        </p:txBody>
      </p:sp>
      <p:sp>
        <p:nvSpPr>
          <p:cNvPr id="439" name="Google Shape;439;p62"/>
          <p:cNvSpPr/>
          <p:nvPr/>
        </p:nvSpPr>
        <p:spPr>
          <a:xfrm>
            <a:off x="1140582" y="5418053"/>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El Pensamiento Computacional es una habilidad clave en la era digital. A medida que la tecnología</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 continúa evolucionando rápidamente, la capacidad de pensar de manera computacional se volverá </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aún más esencial para la innovación y el éxito en muchas industrias.</a:t>
            </a:r>
            <a:endParaRPr b="0" i="0" sz="1600" u="none" cap="none" strike="noStrike">
              <a:solidFill>
                <a:schemeClr val="lt1"/>
              </a:solidFill>
              <a:latin typeface="Arial"/>
              <a:ea typeface="Arial"/>
              <a:cs typeface="Arial"/>
              <a:sym typeface="Arial"/>
            </a:endParaRPr>
          </a:p>
        </p:txBody>
      </p:sp>
      <p:pic>
        <p:nvPicPr>
          <p:cNvPr descr="Icono&#10;&#10;Descripción generada automáticamente" id="440" name="Google Shape;440;p62"/>
          <p:cNvPicPr preferRelativeResize="0"/>
          <p:nvPr/>
        </p:nvPicPr>
        <p:blipFill rotWithShape="1">
          <a:blip r:embed="rId3">
            <a:alphaModFix/>
          </a:blip>
          <a:srcRect b="0" l="0" r="0" t="0"/>
          <a:stretch/>
        </p:blipFill>
        <p:spPr>
          <a:xfrm>
            <a:off x="10507462" y="5004372"/>
            <a:ext cx="1044812" cy="1044812"/>
          </a:xfrm>
          <a:prstGeom prst="rect">
            <a:avLst/>
          </a:prstGeom>
          <a:noFill/>
          <a:ln>
            <a:noFill/>
          </a:ln>
        </p:spPr>
      </p:pic>
      <p:sp>
        <p:nvSpPr>
          <p:cNvPr id="441" name="Google Shape;441;p62"/>
          <p:cNvSpPr txBox="1"/>
          <p:nvPr>
            <p:ph idx="1" type="body"/>
          </p:nvPr>
        </p:nvSpPr>
        <p:spPr>
          <a:xfrm>
            <a:off x="1676459" y="840056"/>
            <a:ext cx="8839083"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¿Qué es el Pensamiento Computacional?: Definición</a:t>
            </a:r>
            <a:endParaRPr b="1" sz="2800">
              <a:solidFill>
                <a:schemeClr val="dk1"/>
              </a:solidFill>
            </a:endParaRPr>
          </a:p>
        </p:txBody>
      </p:sp>
      <p:sp>
        <p:nvSpPr>
          <p:cNvPr id="442" name="Google Shape;442;p6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48" name="Shape 448"/>
        <p:cNvGrpSpPr/>
        <p:nvPr/>
      </p:nvGrpSpPr>
      <p:grpSpPr>
        <a:xfrm>
          <a:off x="0" y="0"/>
          <a:ext cx="0" cy="0"/>
          <a:chOff x="0" y="0"/>
          <a:chExt cx="0" cy="0"/>
        </a:xfrm>
      </p:grpSpPr>
      <p:sp>
        <p:nvSpPr>
          <p:cNvPr id="449" name="Google Shape;449;p63"/>
          <p:cNvSpPr txBox="1"/>
          <p:nvPr/>
        </p:nvSpPr>
        <p:spPr>
          <a:xfrm>
            <a:off x="449180" y="1281691"/>
            <a:ext cx="11293641" cy="432220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en-US" sz="1600" u="none" cap="none" strike="noStrike">
                <a:solidFill>
                  <a:schemeClr val="dk1"/>
                </a:solidFill>
                <a:latin typeface="Arial"/>
                <a:ea typeface="Arial"/>
                <a:cs typeface="Arial"/>
                <a:sym typeface="Arial"/>
              </a:rPr>
              <a:t>Aunque el concepto de PC ya se había mencionado anteriormente, fue en 2006 cuando la científica informática Jeannette Wing lo introdujo formalmente en un artículo publicado en Communications of the ACM. Ella lo describió como una forma de resolver problemas y comprender el comportamiento humano utilizando ideas fundamentales de la informática.</a:t>
            </a:r>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En su definición de 2006, Wing afirmó:</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Más tarde, en 2011, refinó su definición:</a:t>
            </a:r>
            <a:endParaRPr/>
          </a:p>
          <a:p>
            <a:pPr indent="0" lvl="0" marL="0" marR="0" rtl="0" algn="just">
              <a:lnSpc>
                <a:spcPct val="107000"/>
              </a:lnSpc>
              <a:spcBef>
                <a:spcPts val="120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Seleccionamos estas definiciones porque establecen las bases para entender el PC como una mentalidad y un enfoque de resolución de problemas más allá de las habilidades técnicas. Dos ideas de esta última definición son especialmente importantes para la educación:</a:t>
            </a:r>
            <a:endParaRPr b="0" i="0" sz="1600" u="none" cap="none" strike="noStrike">
              <a:solidFill>
                <a:schemeClr val="dk1"/>
              </a:solidFill>
              <a:latin typeface="Arial"/>
              <a:ea typeface="Arial"/>
              <a:cs typeface="Arial"/>
              <a:sym typeface="Arial"/>
            </a:endParaRPr>
          </a:p>
        </p:txBody>
      </p:sp>
      <p:sp>
        <p:nvSpPr>
          <p:cNvPr id="450" name="Google Shape;450;p63"/>
          <p:cNvSpPr txBox="1"/>
          <p:nvPr/>
        </p:nvSpPr>
        <p:spPr>
          <a:xfrm>
            <a:off x="1617145" y="5669326"/>
            <a:ext cx="9811258" cy="1027654"/>
          </a:xfrm>
          <a:prstGeom prst="rect">
            <a:avLst/>
          </a:prstGeom>
          <a:noFill/>
          <a:ln>
            <a:noFill/>
          </a:ln>
        </p:spPr>
        <p:txBody>
          <a:bodyPr anchorCtr="0" anchor="t" bIns="45700" lIns="91425" spcFirstLastPara="1" rIns="91425" wrap="square" tIns="45700">
            <a:spAutoFit/>
          </a:bodyPr>
          <a:lstStyle/>
          <a:p>
            <a:pPr indent="0" lvl="3" marL="0" marR="0" rtl="0" algn="just">
              <a:lnSpc>
                <a:spcPct val="107000"/>
              </a:lnSpc>
              <a:spcBef>
                <a:spcPts val="0"/>
              </a:spcBef>
              <a:spcAft>
                <a:spcPts val="0"/>
              </a:spcAft>
              <a:buNone/>
            </a:pPr>
            <a:r>
              <a:rPr b="0" i="0" lang="en-US" sz="1600" u="none" cap="none" strike="noStrike">
                <a:solidFill>
                  <a:schemeClr val="dk1"/>
                </a:solidFill>
                <a:latin typeface="Arial"/>
                <a:ea typeface="Arial"/>
                <a:cs typeface="Arial"/>
                <a:sym typeface="Arial"/>
              </a:rPr>
              <a:t>El PC es un proceso de pensamiento que no depende de computadoras ni de tecnología.</a:t>
            </a:r>
            <a:endParaRPr/>
          </a:p>
          <a:p>
            <a:pPr indent="0" lvl="3"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Es un tipo específico de resolución de problemas que implica diseñar soluciones ejecutables por humanos, máquinas o ambos.</a:t>
            </a:r>
            <a:endParaRPr b="0" i="0" sz="1600" u="none" cap="none" strike="noStrike">
              <a:solidFill>
                <a:schemeClr val="dk1"/>
              </a:solidFill>
              <a:latin typeface="Arial"/>
              <a:ea typeface="Arial"/>
              <a:cs typeface="Arial"/>
              <a:sym typeface="Arial"/>
            </a:endParaRPr>
          </a:p>
        </p:txBody>
      </p:sp>
      <p:pic>
        <p:nvPicPr>
          <p:cNvPr descr="Icono&#10;&#10;Descripción generada automáticamente" id="451" name="Google Shape;451;p63"/>
          <p:cNvPicPr preferRelativeResize="0"/>
          <p:nvPr/>
        </p:nvPicPr>
        <p:blipFill rotWithShape="1">
          <a:blip r:embed="rId3">
            <a:alphaModFix/>
          </a:blip>
          <a:srcRect b="0" l="0" r="0" t="0"/>
          <a:stretch/>
        </p:blipFill>
        <p:spPr>
          <a:xfrm>
            <a:off x="1104646" y="5609234"/>
            <a:ext cx="512499" cy="512499"/>
          </a:xfrm>
          <a:prstGeom prst="rect">
            <a:avLst/>
          </a:prstGeom>
          <a:noFill/>
          <a:ln>
            <a:noFill/>
          </a:ln>
        </p:spPr>
      </p:pic>
      <p:pic>
        <p:nvPicPr>
          <p:cNvPr descr="Icono&#10;&#10;Descripción generada automáticamente" id="452" name="Google Shape;452;p63"/>
          <p:cNvPicPr preferRelativeResize="0"/>
          <p:nvPr/>
        </p:nvPicPr>
        <p:blipFill rotWithShape="1">
          <a:blip r:embed="rId3">
            <a:alphaModFix/>
          </a:blip>
          <a:srcRect b="0" l="0" r="0" t="0"/>
          <a:stretch/>
        </p:blipFill>
        <p:spPr>
          <a:xfrm>
            <a:off x="1104646" y="6153107"/>
            <a:ext cx="512499" cy="512499"/>
          </a:xfrm>
          <a:prstGeom prst="rect">
            <a:avLst/>
          </a:prstGeom>
          <a:noFill/>
          <a:ln>
            <a:noFill/>
          </a:ln>
        </p:spPr>
      </p:pic>
      <p:sp>
        <p:nvSpPr>
          <p:cNvPr id="453" name="Google Shape;453;p63"/>
          <p:cNvSpPr txBox="1"/>
          <p:nvPr/>
        </p:nvSpPr>
        <p:spPr>
          <a:xfrm>
            <a:off x="1224846" y="2584450"/>
            <a:ext cx="10116924" cy="873765"/>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None/>
            </a:pPr>
            <a:r>
              <a:rPr b="0" i="1" lang="en-US" sz="1600" u="none" cap="none" strike="noStrike">
                <a:solidFill>
                  <a:schemeClr val="dk1"/>
                </a:solidFill>
                <a:latin typeface="Arial"/>
                <a:ea typeface="Arial"/>
                <a:cs typeface="Arial"/>
                <a:sym typeface="Arial"/>
              </a:rPr>
              <a:t>“El Pensamiento Computacional implica resolver problemas, diseñar sistemas y comprender el comportamiento humano, basándose en los conceptos fundamentales de la informática. El Pensamiento Computacional incluye una variedad de herramientas mentales que reflejan la amplitud del campo de la informática."</a:t>
            </a:r>
            <a:endParaRPr b="0" i="1" sz="1600" u="none" cap="none" strike="noStrike">
              <a:solidFill>
                <a:schemeClr val="dk1"/>
              </a:solidFill>
              <a:latin typeface="Arial"/>
              <a:ea typeface="Arial"/>
              <a:cs typeface="Arial"/>
              <a:sym typeface="Arial"/>
            </a:endParaRPr>
          </a:p>
        </p:txBody>
      </p:sp>
      <p:sp>
        <p:nvSpPr>
          <p:cNvPr id="454" name="Google Shape;454;p63"/>
          <p:cNvSpPr txBox="1"/>
          <p:nvPr/>
        </p:nvSpPr>
        <p:spPr>
          <a:xfrm>
            <a:off x="1243189" y="3836718"/>
            <a:ext cx="10080239" cy="87376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1" lang="en-US" sz="1600" u="none" cap="none" strike="noStrike">
                <a:solidFill>
                  <a:schemeClr val="dk1"/>
                </a:solidFill>
                <a:latin typeface="Arial"/>
                <a:ea typeface="Arial"/>
                <a:cs typeface="Arial"/>
                <a:sym typeface="Arial"/>
              </a:rPr>
              <a:t>"El Pensamiento Computacional son los procesos de pensamiento involucrados en formular problemas y sus soluciones, de manera que las soluciones se representen en una forma que pueda ser llevada a cabo de manera efectiva por un agente de procesamiento de información."</a:t>
            </a:r>
            <a:endParaRPr b="0" i="1" sz="1600" u="none" cap="none" strike="noStrike">
              <a:solidFill>
                <a:schemeClr val="dk1"/>
              </a:solidFill>
              <a:latin typeface="Arial"/>
              <a:ea typeface="Arial"/>
              <a:cs typeface="Arial"/>
              <a:sym typeface="Arial"/>
            </a:endParaRPr>
          </a:p>
        </p:txBody>
      </p:sp>
      <p:pic>
        <p:nvPicPr>
          <p:cNvPr descr="Un dibujo de una persona&#10;&#10;El contenido generado por IA puede ser incorrecto." id="455" name="Google Shape;455;p63"/>
          <p:cNvPicPr preferRelativeResize="0"/>
          <p:nvPr/>
        </p:nvPicPr>
        <p:blipFill rotWithShape="1">
          <a:blip r:embed="rId4">
            <a:alphaModFix/>
          </a:blip>
          <a:srcRect b="0" l="0" r="0" t="0"/>
          <a:stretch/>
        </p:blipFill>
        <p:spPr>
          <a:xfrm>
            <a:off x="10298044" y="223981"/>
            <a:ext cx="1269841" cy="1269841"/>
          </a:xfrm>
          <a:prstGeom prst="rect">
            <a:avLst/>
          </a:prstGeom>
          <a:noFill/>
          <a:ln>
            <a:noFill/>
          </a:ln>
        </p:spPr>
      </p:pic>
      <p:sp>
        <p:nvSpPr>
          <p:cNvPr id="456" name="Google Shape;456;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57" name="Google Shape;457;p63"/>
          <p:cNvSpPr txBox="1"/>
          <p:nvPr>
            <p:ph idx="1" type="body"/>
          </p:nvPr>
        </p:nvSpPr>
        <p:spPr>
          <a:xfrm>
            <a:off x="1676459" y="471090"/>
            <a:ext cx="8839083"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¿Qué es el Pensamiento Computacional?: Origen</a:t>
            </a:r>
            <a:endParaRPr b="1" sz="28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63" name="Shape 463"/>
        <p:cNvGrpSpPr/>
        <p:nvPr/>
      </p:nvGrpSpPr>
      <p:grpSpPr>
        <a:xfrm>
          <a:off x="0" y="0"/>
          <a:ext cx="0" cy="0"/>
          <a:chOff x="0" y="0"/>
          <a:chExt cx="0" cy="0"/>
        </a:xfrm>
      </p:grpSpPr>
      <p:sp>
        <p:nvSpPr>
          <p:cNvPr id="464" name="Google Shape;464;p64"/>
          <p:cNvSpPr txBox="1"/>
          <p:nvPr/>
        </p:nvSpPr>
        <p:spPr>
          <a:xfrm>
            <a:off x="697486" y="1281691"/>
            <a:ext cx="10870399" cy="2565318"/>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en-US" sz="1600" u="none" cap="none" strike="noStrike">
                <a:solidFill>
                  <a:schemeClr val="dk1"/>
                </a:solidFill>
                <a:latin typeface="Arial"/>
                <a:ea typeface="Arial"/>
                <a:cs typeface="Arial"/>
                <a:sym typeface="Arial"/>
              </a:rPr>
              <a:t>La definición de Wing nos dio un punto de partida, pero educadores e investigadores han ampliado esta idea. Veamos algunas definiciones adicionales que aportan a nuestra comprensión del Pensamiento Computacional.</a:t>
            </a:r>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Según Barr &amp; Stephenson: </a:t>
            </a:r>
            <a:endParaRPr/>
          </a:p>
          <a:p>
            <a:pPr indent="0" lvl="0" marL="0" marR="0" rtl="0" algn="just">
              <a:lnSpc>
                <a:spcPct val="107000"/>
              </a:lnSpc>
              <a:spcBef>
                <a:spcPts val="120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t/>
            </a:r>
            <a:endParaRPr b="0" i="0" sz="8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Según ISTE (Sociedad Internacional para la Tecnología en la Educación):</a:t>
            </a:r>
            <a:endParaRPr b="0" i="0" sz="1600" u="none" cap="none" strike="noStrike">
              <a:solidFill>
                <a:schemeClr val="dk1"/>
              </a:solidFill>
              <a:latin typeface="Arial"/>
              <a:ea typeface="Arial"/>
              <a:cs typeface="Arial"/>
              <a:sym typeface="Arial"/>
            </a:endParaRPr>
          </a:p>
        </p:txBody>
      </p:sp>
      <p:sp>
        <p:nvSpPr>
          <p:cNvPr id="465" name="Google Shape;465;p64"/>
          <p:cNvSpPr txBox="1"/>
          <p:nvPr/>
        </p:nvSpPr>
        <p:spPr>
          <a:xfrm>
            <a:off x="1662581" y="2321819"/>
            <a:ext cx="8940208" cy="873765"/>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None/>
            </a:pPr>
            <a:r>
              <a:rPr b="0" i="1" lang="en-US" sz="1600" u="none" cap="none" strike="noStrike">
                <a:solidFill>
                  <a:schemeClr val="dk1"/>
                </a:solidFill>
                <a:latin typeface="Arial"/>
                <a:ea typeface="Arial"/>
                <a:cs typeface="Arial"/>
                <a:sym typeface="Arial"/>
              </a:rPr>
              <a:t>"El Pensamiento Computacional es un proceso de resolución de problemas que incluye (pero no se limita a) las siguientes características: organizar y analizar datos de manera lógica, representar datos a través de abstracciones y automatizar soluciones mediante el pensamiento algorítmico."</a:t>
            </a:r>
            <a:endParaRPr b="0" i="1" sz="1600" u="none" cap="none" strike="noStrike">
              <a:solidFill>
                <a:schemeClr val="dk1"/>
              </a:solidFill>
              <a:latin typeface="Arial"/>
              <a:ea typeface="Arial"/>
              <a:cs typeface="Arial"/>
              <a:sym typeface="Arial"/>
            </a:endParaRPr>
          </a:p>
        </p:txBody>
      </p:sp>
      <p:sp>
        <p:nvSpPr>
          <p:cNvPr id="466" name="Google Shape;466;p64"/>
          <p:cNvSpPr txBox="1"/>
          <p:nvPr/>
        </p:nvSpPr>
        <p:spPr>
          <a:xfrm>
            <a:off x="1662581" y="3852465"/>
            <a:ext cx="8940208" cy="1137234"/>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1" lang="en-US" sz="1600" u="none" cap="none" strike="noStrike">
                <a:solidFill>
                  <a:schemeClr val="dk1"/>
                </a:solidFill>
                <a:latin typeface="Arial"/>
                <a:ea typeface="Arial"/>
                <a:cs typeface="Arial"/>
                <a:sym typeface="Arial"/>
              </a:rPr>
              <a:t>"El Pensamiento Computacional es un conjunto de habilidades y técnicas de resolución de problemas que los ingenieros de software utilizan para escribir programas, pero que también pueden ser utilizadas para apoyar la resolución de problemas en todas las disciplinas, incluyendo las humanidades."</a:t>
            </a:r>
            <a:endParaRPr b="0" i="1" sz="1600" u="none" cap="none" strike="noStrike">
              <a:solidFill>
                <a:schemeClr val="dk1"/>
              </a:solidFill>
              <a:latin typeface="Arial"/>
              <a:ea typeface="Arial"/>
              <a:cs typeface="Arial"/>
              <a:sym typeface="Arial"/>
            </a:endParaRPr>
          </a:p>
        </p:txBody>
      </p:sp>
      <p:pic>
        <p:nvPicPr>
          <p:cNvPr descr="Un dibujo de una persona&#10;&#10;El contenido generado por IA puede ser incorrecto." id="467" name="Google Shape;467;p64"/>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68" name="Google Shape;468;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69" name="Google Shape;469;p64"/>
          <p:cNvSpPr/>
          <p:nvPr/>
        </p:nvSpPr>
        <p:spPr>
          <a:xfrm>
            <a:off x="1140582" y="5190123"/>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Cada una de estas definiciones resalta una fortaleza diferente del Pensamiento Computacional. Como formador, entender estas perspectivas te ayuda a introducir el PC no solo como un método, sino </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como una mentalidad flexible adaptable a diversas necesidades de aprendizaje.</a:t>
            </a:r>
            <a:endParaRPr b="0" i="0" sz="1600" u="none" cap="none" strike="noStrike">
              <a:solidFill>
                <a:schemeClr val="lt1"/>
              </a:solidFill>
              <a:latin typeface="Arial"/>
              <a:ea typeface="Arial"/>
              <a:cs typeface="Arial"/>
              <a:sym typeface="Arial"/>
            </a:endParaRPr>
          </a:p>
        </p:txBody>
      </p:sp>
      <p:pic>
        <p:nvPicPr>
          <p:cNvPr descr="A cartoon light bulb with a face&#10;&#10;AI-generated content may be incorrect." id="470" name="Google Shape;470;p64"/>
          <p:cNvPicPr preferRelativeResize="0"/>
          <p:nvPr/>
        </p:nvPicPr>
        <p:blipFill rotWithShape="1">
          <a:blip r:embed="rId4">
            <a:alphaModFix/>
          </a:blip>
          <a:srcRect b="0" l="0" r="0" t="0"/>
          <a:stretch/>
        </p:blipFill>
        <p:spPr>
          <a:xfrm>
            <a:off x="10704845" y="4654845"/>
            <a:ext cx="1084120" cy="1084120"/>
          </a:xfrm>
          <a:prstGeom prst="rect">
            <a:avLst/>
          </a:prstGeom>
          <a:noFill/>
          <a:ln>
            <a:noFill/>
          </a:ln>
        </p:spPr>
      </p:pic>
      <p:sp>
        <p:nvSpPr>
          <p:cNvPr id="471" name="Google Shape;471;p64"/>
          <p:cNvSpPr txBox="1"/>
          <p:nvPr>
            <p:ph idx="1" type="body"/>
          </p:nvPr>
        </p:nvSpPr>
        <p:spPr>
          <a:xfrm>
            <a:off x="1676459" y="471090"/>
            <a:ext cx="8839083"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¿Qué es el Pensamiento Computacional?: Origen</a:t>
            </a:r>
            <a:endParaRPr b="1" sz="28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77" name="Shape 477"/>
        <p:cNvGrpSpPr/>
        <p:nvPr/>
      </p:nvGrpSpPr>
      <p:grpSpPr>
        <a:xfrm>
          <a:off x="0" y="0"/>
          <a:ext cx="0" cy="0"/>
          <a:chOff x="0" y="0"/>
          <a:chExt cx="0" cy="0"/>
        </a:xfrm>
      </p:grpSpPr>
      <p:sp>
        <p:nvSpPr>
          <p:cNvPr id="478" name="Google Shape;478;p65"/>
          <p:cNvSpPr txBox="1"/>
          <p:nvPr/>
        </p:nvSpPr>
        <p:spPr>
          <a:xfrm>
            <a:off x="425116" y="1426294"/>
            <a:ext cx="11341768" cy="361861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en-US" sz="1600" u="none" cap="none" strike="noStrike">
                <a:solidFill>
                  <a:schemeClr val="dk1"/>
                </a:solidFill>
                <a:latin typeface="Arial"/>
                <a:ea typeface="Arial"/>
                <a:cs typeface="Arial"/>
                <a:sym typeface="Arial"/>
              </a:rPr>
              <a:t>Mucho antes de que el término Pensamiento Computacional fuera introducido formalmente, la programación ya tenía un lugar en la educación. En la década de 1980, muchos estudiantes fueron introducidos a la programación a través de un lenguaje llamado LOGO, desarrollado en 1968 por Seymour Papert en MIT (Instituto Tecnológico de Massachusetts). LOGO permitía a los estudiantes explorar ideas matemáticas y científicas dando comandos simples a una tortuga en la pantalla, ofreciendo retroalimentación visual inmediata que facilitaba la comprensión de conceptos abstractos.</a:t>
            </a:r>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Aunque LOGO desapareció gradualmente de las aulas, a principios de la década de 2000 surgió un renovado interés por la programación educativa con el desarrollo de herramientas como Scratch, Alice, Kodu y AppInventor. Estas plataformas, especialmente Scratch, hicieron que la programación fuera mucho más accesible gracias a su estructura visual basada en bloques, lo que permitió a los usuarios, especialmente a los niños, experimentar con lógica y resolución creativa de problemas.</a:t>
            </a:r>
            <a:endParaRPr/>
          </a:p>
          <a:p>
            <a:pPr indent="0" lvl="0" marL="0" marR="0" rtl="0" algn="just">
              <a:lnSpc>
                <a:spcPct val="107000"/>
              </a:lnSpc>
              <a:spcBef>
                <a:spcPts val="1200"/>
              </a:spcBef>
              <a:spcAft>
                <a:spcPts val="0"/>
              </a:spcAft>
              <a:buNone/>
            </a:pPr>
            <a:r>
              <a:rPr b="0" i="0" lang="en-US" sz="1600" u="none" cap="none" strike="noStrike">
                <a:solidFill>
                  <a:schemeClr val="dk1"/>
                </a:solidFill>
                <a:latin typeface="Arial"/>
                <a:ea typeface="Arial"/>
                <a:cs typeface="Arial"/>
                <a:sym typeface="Arial"/>
              </a:rPr>
              <a:t>Mientras que el enfoque inicial estuvo en los estudiantes en edad escolar, el valor del Pensamiento Computacional se está extendiendo a la educación de adultos, donde ofrece estrategias poderosas para entender problemas y tomar mejores decisiones, independientemente del trasfondo o la profesión de una persona.</a:t>
            </a:r>
            <a:endParaRPr b="0" i="0" sz="1600" u="none" cap="none" strike="noStrike">
              <a:solidFill>
                <a:schemeClr val="dk1"/>
              </a:solidFill>
              <a:latin typeface="Arial"/>
              <a:ea typeface="Arial"/>
              <a:cs typeface="Arial"/>
              <a:sym typeface="Arial"/>
            </a:endParaRPr>
          </a:p>
        </p:txBody>
      </p:sp>
      <p:pic>
        <p:nvPicPr>
          <p:cNvPr descr="Un dibujo de una persona&#10;&#10;El contenido generado por IA puede ser incorrecto." id="479" name="Google Shape;479;p65"/>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80" name="Google Shape;480;p65"/>
          <p:cNvSpPr/>
          <p:nvPr/>
        </p:nvSpPr>
        <p:spPr>
          <a:xfrm>
            <a:off x="1140581" y="5275092"/>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Actualmente, los esfuerzos internacionales están promoviendo la integración del Pensamiento </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Computacional en todas las etapas de la educación. </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Cada vez más se reconoce al PC como una habilidad importante para el aprendizaje a lo largo de la vida.</a:t>
            </a:r>
            <a:endParaRPr b="0" i="0" sz="1600" u="none" cap="none" strike="noStrike">
              <a:solidFill>
                <a:schemeClr val="lt1"/>
              </a:solidFill>
              <a:latin typeface="Arial"/>
              <a:ea typeface="Arial"/>
              <a:cs typeface="Arial"/>
              <a:sym typeface="Arial"/>
            </a:endParaRPr>
          </a:p>
        </p:txBody>
      </p:sp>
      <p:pic>
        <p:nvPicPr>
          <p:cNvPr descr="Icono&#10;&#10;Descripción generada automáticamente" id="481" name="Google Shape;481;p65"/>
          <p:cNvPicPr preferRelativeResize="0"/>
          <p:nvPr/>
        </p:nvPicPr>
        <p:blipFill rotWithShape="1">
          <a:blip r:embed="rId4">
            <a:alphaModFix/>
          </a:blip>
          <a:srcRect b="0" l="0" r="0" t="0"/>
          <a:stretch/>
        </p:blipFill>
        <p:spPr>
          <a:xfrm>
            <a:off x="10507462" y="4752686"/>
            <a:ext cx="1044812" cy="1044812"/>
          </a:xfrm>
          <a:prstGeom prst="rect">
            <a:avLst/>
          </a:prstGeom>
          <a:noFill/>
          <a:ln>
            <a:noFill/>
          </a:ln>
        </p:spPr>
      </p:pic>
      <p:sp>
        <p:nvSpPr>
          <p:cNvPr id="482" name="Google Shape;482;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83" name="Google Shape;483;p65"/>
          <p:cNvSpPr txBox="1"/>
          <p:nvPr>
            <p:ph idx="1" type="body"/>
          </p:nvPr>
        </p:nvSpPr>
        <p:spPr>
          <a:xfrm>
            <a:off x="1676459" y="471090"/>
            <a:ext cx="8839083"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¿Qué es el Pensamiento Computacional?: Origen</a:t>
            </a:r>
            <a:endParaRPr b="1" sz="28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66"/>
          <p:cNvSpPr txBox="1"/>
          <p:nvPr/>
        </p:nvSpPr>
        <p:spPr>
          <a:xfrm>
            <a:off x="1045830" y="1887622"/>
            <a:ext cx="10100340" cy="354577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en-US" sz="1600" u="none" cap="none" strike="noStrike">
                <a:solidFill>
                  <a:schemeClr val="dk1"/>
                </a:solidFill>
                <a:latin typeface="Arial"/>
                <a:ea typeface="Arial"/>
                <a:cs typeface="Arial"/>
                <a:sym typeface="Arial"/>
              </a:rPr>
              <a:t>Como acabamos de explorar, el Pensamiento Computacional es un enfoque estructurado y adaptable para la resolución de problemas que se basa en conceptos clave de la informática. Se caracteriza por:</a:t>
            </a:r>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Se basa en cuatro principios clave: descomposición, reconocimiento de patrones, abstracción y algoritmos, que guían la forma en que se entienden y abordan los problemas.</a:t>
            </a:r>
            <a:endParaRPr/>
          </a:p>
          <a:p>
            <a:pPr indent="-285750" lvl="0" marL="285750" marR="0" rtl="0" algn="just">
              <a:lnSpc>
                <a:spcPct val="107000"/>
              </a:lnSpc>
              <a:spcBef>
                <a:spcPts val="8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Fomenta una mentalidad lógica y organizada, ayudando a las personas a descomponer desafíos complejos en pasos más sencillos.</a:t>
            </a:r>
            <a:endParaRPr/>
          </a:p>
          <a:p>
            <a:pPr indent="-285750" lvl="0" marL="285750" marR="0" rtl="0" algn="just">
              <a:lnSpc>
                <a:spcPct val="107000"/>
              </a:lnSpc>
              <a:spcBef>
                <a:spcPts val="8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Apoya la capacidad de filtrar información, centrarse en lo esencial e ignorar distracciones.</a:t>
            </a:r>
            <a:endParaRPr/>
          </a:p>
          <a:p>
            <a:pPr indent="-285750" lvl="0" marL="285750" marR="0" rtl="0" algn="just">
              <a:lnSpc>
                <a:spcPct val="107000"/>
              </a:lnSpc>
              <a:spcBef>
                <a:spcPts val="8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Promueve el pensamiento estratégico, permitiendo a los estudiantes planificar, probar y ajustar las acciones según sea necesario.</a:t>
            </a:r>
            <a:endParaRPr/>
          </a:p>
          <a:p>
            <a:pPr indent="-285750" lvl="0" marL="285750" marR="0" rtl="0" algn="just">
              <a:lnSpc>
                <a:spcPct val="107000"/>
              </a:lnSpc>
              <a:spcBef>
                <a:spcPts val="8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Es transferible a través de contextos, ayudando a los adultos a aplicar el mismo proceso de razonamiento en el aprendizaje o en la vida cotidiana.</a:t>
            </a:r>
            <a:endParaRPr/>
          </a:p>
        </p:txBody>
      </p:sp>
      <p:sp>
        <p:nvSpPr>
          <p:cNvPr id="491" name="Google Shape;491;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92" name="Google Shape;492;p66"/>
          <p:cNvSpPr/>
          <p:nvPr/>
        </p:nvSpPr>
        <p:spPr>
          <a:xfrm>
            <a:off x="966803" y="5529003"/>
            <a:ext cx="10258395" cy="910232"/>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dk1"/>
                </a:solidFill>
                <a:latin typeface="Arial"/>
                <a:ea typeface="Arial"/>
                <a:cs typeface="Arial"/>
                <a:sym typeface="Arial"/>
              </a:rPr>
              <a:t>Ahora que hemos definido el pensamiento computacional y explorado sus características principales, </a:t>
            </a:r>
            <a:endParaRPr/>
          </a:p>
          <a:p>
            <a:pPr indent="0" lvl="0" marL="0" marR="0" rtl="0" algn="ctr">
              <a:lnSpc>
                <a:spcPct val="100000"/>
              </a:lnSpc>
              <a:spcBef>
                <a:spcPts val="0"/>
              </a:spcBef>
              <a:spcAft>
                <a:spcPts val="0"/>
              </a:spcAft>
              <a:buNone/>
            </a:pPr>
            <a:r>
              <a:rPr b="0" i="0" lang="en-US" sz="1600" u="none" cap="none" strike="noStrike">
                <a:solidFill>
                  <a:schemeClr val="dk1"/>
                </a:solidFill>
                <a:latin typeface="Arial"/>
                <a:ea typeface="Arial"/>
                <a:cs typeface="Arial"/>
                <a:sym typeface="Arial"/>
              </a:rPr>
              <a:t>exploremos su importancia y cómo ya lo usamos sin darnos cuenta.</a:t>
            </a:r>
            <a:endParaRPr b="0" i="0" sz="1600" u="none" cap="none" strike="noStrike">
              <a:solidFill>
                <a:schemeClr val="dk1"/>
              </a:solidFill>
              <a:latin typeface="Arial"/>
              <a:ea typeface="Arial"/>
              <a:cs typeface="Arial"/>
              <a:sym typeface="Arial"/>
            </a:endParaRPr>
          </a:p>
        </p:txBody>
      </p:sp>
      <p:pic>
        <p:nvPicPr>
          <p:cNvPr descr="Logotipo, Icono&#10;&#10;El contenido generado por IA puede ser incorrecto." id="493" name="Google Shape;493;p66"/>
          <p:cNvPicPr preferRelativeResize="0"/>
          <p:nvPr/>
        </p:nvPicPr>
        <p:blipFill rotWithShape="1">
          <a:blip r:embed="rId3">
            <a:alphaModFix/>
          </a:blip>
          <a:srcRect b="0" l="0" r="0" t="0"/>
          <a:stretch/>
        </p:blipFill>
        <p:spPr>
          <a:xfrm>
            <a:off x="10702934" y="5111637"/>
            <a:ext cx="921956" cy="921956"/>
          </a:xfrm>
          <a:prstGeom prst="rect">
            <a:avLst/>
          </a:prstGeom>
          <a:noFill/>
          <a:ln>
            <a:noFill/>
          </a:ln>
        </p:spPr>
      </p:pic>
      <p:sp>
        <p:nvSpPr>
          <p:cNvPr id="494" name="Google Shape;494;p66"/>
          <p:cNvSpPr txBox="1"/>
          <p:nvPr>
            <p:ph idx="1" type="body"/>
          </p:nvPr>
        </p:nvSpPr>
        <p:spPr>
          <a:xfrm>
            <a:off x="1283369" y="840056"/>
            <a:ext cx="9625263"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¿Qué es el Pensamiento Computacional?: Características</a:t>
            </a:r>
            <a:endParaRPr b="1" sz="2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98" name="Shape 498"/>
        <p:cNvGrpSpPr/>
        <p:nvPr/>
      </p:nvGrpSpPr>
      <p:grpSpPr>
        <a:xfrm>
          <a:off x="0" y="0"/>
          <a:ext cx="0" cy="0"/>
          <a:chOff x="0" y="0"/>
          <a:chExt cx="0" cy="0"/>
        </a:xfrm>
      </p:grpSpPr>
      <p:pic>
        <p:nvPicPr>
          <p:cNvPr id="499" name="Google Shape;499;p28"/>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500" name="Google Shape;500;p28"/>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1" name="Google Shape;501;p28"/>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¿Estás siguiendo el contenido? </a:t>
            </a:r>
            <a:r>
              <a:rPr b="0" lang="en-US" sz="2800">
                <a:latin typeface="Arial"/>
                <a:ea typeface="Arial"/>
                <a:cs typeface="Arial"/>
                <a:sym typeface="Arial"/>
              </a:rPr>
              <a:t>Responde esta breve pregunta para reforzar lo que has aprendido.</a:t>
            </a:r>
            <a:endParaRPr b="0" sz="3000"/>
          </a:p>
        </p:txBody>
      </p:sp>
      <p:sp>
        <p:nvSpPr>
          <p:cNvPr id="502" name="Google Shape;502;p28"/>
          <p:cNvSpPr txBox="1"/>
          <p:nvPr/>
        </p:nvSpPr>
        <p:spPr>
          <a:xfrm>
            <a:off x="935577" y="2533750"/>
            <a:ext cx="10058700" cy="348809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FFFFFF"/>
                </a:solidFill>
                <a:latin typeface="Arial"/>
                <a:ea typeface="Arial"/>
                <a:cs typeface="Arial"/>
                <a:sym typeface="Arial"/>
              </a:rPr>
              <a:t>El Pensamiento Computacional...</a:t>
            </a:r>
            <a:endParaRPr b="1"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A) Fomenta una mentalidad lógica y organizada</a:t>
            </a:r>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B) Apoya la habilidad de filtrar información </a:t>
            </a:r>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C) Fomenta el pensamiento estratégico</a:t>
            </a:r>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D) Todas las anteriores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503" name="Google Shape;503;p28"/>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504" name="Google Shape;504;p28"/>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67"/>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12" name="Google Shape;512;p67"/>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2</a:t>
            </a:r>
            <a:endParaRPr>
              <a:latin typeface="Arial"/>
              <a:ea typeface="Arial"/>
              <a:cs typeface="Arial"/>
              <a:sym typeface="Arial"/>
            </a:endParaRPr>
          </a:p>
        </p:txBody>
      </p:sp>
      <p:sp>
        <p:nvSpPr>
          <p:cNvPr id="513" name="Google Shape;513;p67"/>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El valor del Pensamiento Computacional en el aprendizaje de adultos</a:t>
            </a:r>
            <a:endParaRPr>
              <a:latin typeface="Arial"/>
              <a:ea typeface="Arial"/>
              <a:cs typeface="Arial"/>
              <a:sym typeface="Arial"/>
            </a:endParaRPr>
          </a:p>
        </p:txBody>
      </p:sp>
      <p:sp>
        <p:nvSpPr>
          <p:cNvPr id="514" name="Google Shape;514;p67"/>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8"/>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ill Sans"/>
              <a:ea typeface="Gill Sans"/>
              <a:cs typeface="Gill Sans"/>
              <a:sym typeface="Gill Sans"/>
            </a:endParaRPr>
          </a:p>
        </p:txBody>
      </p:sp>
      <p:pic>
        <p:nvPicPr>
          <p:cNvPr descr="Electronic components on a white background" id="520" name="Google Shape;520;p68"/>
          <p:cNvPicPr preferRelativeResize="0"/>
          <p:nvPr>
            <p:ph idx="2" type="body"/>
          </p:nvPr>
        </p:nvPicPr>
        <p:blipFill rotWithShape="1">
          <a:blip r:embed="rId3">
            <a:alphaModFix/>
          </a:blip>
          <a:srcRect b="0" l="0" r="0" t="15728"/>
          <a:stretch/>
        </p:blipFill>
        <p:spPr>
          <a:xfrm>
            <a:off x="-1" y="0"/>
            <a:ext cx="12320338" cy="7010400"/>
          </a:xfrm>
          <a:prstGeom prst="rect">
            <a:avLst/>
          </a:prstGeom>
          <a:noFill/>
          <a:ln>
            <a:noFill/>
          </a:ln>
        </p:spPr>
      </p:pic>
      <p:sp>
        <p:nvSpPr>
          <p:cNvPr id="521" name="Google Shape;521;p68"/>
          <p:cNvSpPr txBox="1"/>
          <p:nvPr>
            <p:ph idx="1" type="body"/>
          </p:nvPr>
        </p:nvSpPr>
        <p:spPr>
          <a:xfrm>
            <a:off x="696348" y="586474"/>
            <a:ext cx="7244494" cy="100681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sz="2800">
                <a:solidFill>
                  <a:schemeClr val="dk1"/>
                </a:solidFill>
                <a:latin typeface="Arial"/>
                <a:ea typeface="Arial"/>
                <a:cs typeface="Arial"/>
                <a:sym typeface="Arial"/>
              </a:rPr>
              <a:t>¿Por qué es importante el Pensamiento Computacional?</a:t>
            </a:r>
            <a:endParaRPr sz="2800">
              <a:solidFill>
                <a:schemeClr val="dk1"/>
              </a:solidFill>
              <a:latin typeface="Arial"/>
              <a:ea typeface="Arial"/>
              <a:cs typeface="Arial"/>
              <a:sym typeface="Arial"/>
            </a:endParaRPr>
          </a:p>
        </p:txBody>
      </p:sp>
      <p:sp>
        <p:nvSpPr>
          <p:cNvPr id="522" name="Google Shape;522;p68"/>
          <p:cNvSpPr txBox="1"/>
          <p:nvPr/>
        </p:nvSpPr>
        <p:spPr>
          <a:xfrm>
            <a:off x="696349" y="1745684"/>
            <a:ext cx="7721938" cy="4771229"/>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just">
              <a:lnSpc>
                <a:spcPct val="100000"/>
              </a:lnSpc>
              <a:spcBef>
                <a:spcPts val="1000"/>
              </a:spcBef>
              <a:spcAft>
                <a:spcPts val="0"/>
              </a:spcAft>
              <a:buClr>
                <a:srgbClr val="293737"/>
              </a:buClr>
              <a:buSzPct val="106836"/>
              <a:buFont typeface="Arial"/>
              <a:buNone/>
            </a:pPr>
            <a:r>
              <a:rPr b="0" i="0" lang="en-US" sz="1700" u="none" cap="none" strike="noStrike">
                <a:solidFill>
                  <a:srgbClr val="000000"/>
                </a:solidFill>
                <a:latin typeface="Arial"/>
                <a:ea typeface="Arial"/>
                <a:cs typeface="Arial"/>
                <a:sym typeface="Arial"/>
              </a:rPr>
              <a:t>Integrar el Pensamiento Computacional en tu formación es una respuesta necesaria al mundo en el que vivimos. Estamos rodeados de tecnología y una cantidad abrumadora de información que guía nuestra forma de trabajar y tomar decisiones. Enseñar Pensamiento Computacional implica dotar a los alumnos de las habilidades necesarias para afrontar estas realidades. Fomenta el desarrollo de habilidades interpersonales para comprender y desenvolverse en el mundo digital como usuarios y ciudadanos. </a:t>
            </a:r>
            <a:endParaRPr/>
          </a:p>
          <a:p>
            <a:pPr indent="0" lvl="0" marL="0" marR="0" rtl="0" algn="just">
              <a:lnSpc>
                <a:spcPct val="100000"/>
              </a:lnSpc>
              <a:spcBef>
                <a:spcPts val="1800"/>
              </a:spcBef>
              <a:spcAft>
                <a:spcPts val="0"/>
              </a:spcAft>
              <a:buClr>
                <a:srgbClr val="293737"/>
              </a:buClr>
              <a:buSzPct val="106836"/>
              <a:buFont typeface="Arial"/>
              <a:buNone/>
            </a:pPr>
            <a:r>
              <a:rPr b="0" i="0" lang="en-US" sz="1700" u="none" cap="none" strike="noStrike">
                <a:solidFill>
                  <a:srgbClr val="000000"/>
                </a:solidFill>
                <a:latin typeface="Arial"/>
                <a:ea typeface="Arial"/>
                <a:cs typeface="Arial"/>
                <a:sym typeface="Arial"/>
              </a:rPr>
              <a:t>La integración del Pensamiento Computacional en la educación de adultos también implica ayudar a las personas a adquirir una mentalidad que las prepare para adaptarse al cambio, abordar los problemas estratégicamente y comprender el mundo digital que define cada vez más nuestra vida cotidiana. En este sentido, el Pensamiento Computacional se convierte en un puente hacia la inclusión, la empleabilidad y el aprendizaje permanente para los estudiantes adultos.</a:t>
            </a:r>
            <a:endParaRPr/>
          </a:p>
          <a:p>
            <a:pPr indent="0" lvl="0" marL="0" marR="0" rtl="0" algn="just">
              <a:lnSpc>
                <a:spcPct val="100000"/>
              </a:lnSpc>
              <a:spcBef>
                <a:spcPts val="1800"/>
              </a:spcBef>
              <a:spcAft>
                <a:spcPts val="800"/>
              </a:spcAft>
              <a:buClr>
                <a:srgbClr val="293737"/>
              </a:buClr>
              <a:buSzPct val="106836"/>
              <a:buFont typeface="Arial"/>
              <a:buNone/>
            </a:pPr>
            <a:r>
              <a:rPr b="0" i="0" lang="en-US" sz="1700" u="none" cap="none" strike="noStrike">
                <a:solidFill>
                  <a:srgbClr val="000000"/>
                </a:solidFill>
                <a:latin typeface="Arial"/>
                <a:ea typeface="Arial"/>
                <a:cs typeface="Arial"/>
                <a:sym typeface="Arial"/>
              </a:rPr>
              <a:t>A pesar de la creciente conciencia sobre su importancia, introducir el PC en el aprendizaje de adultos sigue siendo un desafío. Como formador, tienes una oportunidad única de proporcionar a tus estudiantes una mentalidad que les ayude a adaptarse al mundo actual. </a:t>
            </a:r>
            <a:endParaRPr b="0" i="0" sz="1600" u="none" cap="none" strike="noStrike">
              <a:solidFill>
                <a:srgbClr val="000000"/>
              </a:solidFill>
              <a:latin typeface="Arial"/>
              <a:ea typeface="Arial"/>
              <a:cs typeface="Arial"/>
              <a:sym typeface="Arial"/>
            </a:endParaRPr>
          </a:p>
        </p:txBody>
      </p:sp>
      <p:sp>
        <p:nvSpPr>
          <p:cNvPr id="523" name="Google Shape;523;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9"/>
          <p:cNvSpPr txBox="1"/>
          <p:nvPr>
            <p:ph type="title"/>
          </p:nvPr>
        </p:nvSpPr>
        <p:spPr>
          <a:xfrm>
            <a:off x="1352550" y="635599"/>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Usamos Pensamiento Computacional todos los días</a:t>
            </a:r>
            <a:endParaRPr b="1" sz="2800">
              <a:latin typeface="Arial"/>
              <a:ea typeface="Arial"/>
              <a:cs typeface="Arial"/>
              <a:sym typeface="Arial"/>
            </a:endParaRPr>
          </a:p>
        </p:txBody>
      </p:sp>
      <p:sp>
        <p:nvSpPr>
          <p:cNvPr id="529" name="Google Shape;529;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30" name="Google Shape;530;p69"/>
          <p:cNvSpPr txBox="1"/>
          <p:nvPr/>
        </p:nvSpPr>
        <p:spPr>
          <a:xfrm>
            <a:off x="1002948" y="1503944"/>
            <a:ext cx="10226526"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Pensamiento Computacional puede sonar técnico, pero es algo que ya utilizamos a menudo sin darnos cuenta. Muchas tareas cotidianas implican los mismos pasos lógicos: descomponer las cosas, identificar patrones, seguir instrucciones y resolver problemas.</a:t>
            </a:r>
            <a:endParaRPr b="0" i="0" sz="1600" u="none" cap="none" strike="noStrike">
              <a:solidFill>
                <a:srgbClr val="000000"/>
              </a:solidFill>
              <a:latin typeface="Arial"/>
              <a:ea typeface="Arial"/>
              <a:cs typeface="Arial"/>
              <a:sym typeface="Arial"/>
            </a:endParaRPr>
          </a:p>
        </p:txBody>
      </p:sp>
      <p:sp>
        <p:nvSpPr>
          <p:cNvPr id="531" name="Google Shape;531;p69"/>
          <p:cNvSpPr/>
          <p:nvPr/>
        </p:nvSpPr>
        <p:spPr>
          <a:xfrm>
            <a:off x="856643"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    Seguir una receta</a:t>
            </a:r>
            <a:endParaRPr b="1" i="0" sz="1600" u="none" cap="none" strike="noStrike">
              <a:solidFill>
                <a:schemeClr val="lt1"/>
              </a:solidFill>
              <a:latin typeface="Arial"/>
              <a:ea typeface="Arial"/>
              <a:cs typeface="Arial"/>
              <a:sym typeface="Arial"/>
            </a:endParaRPr>
          </a:p>
        </p:txBody>
      </p:sp>
      <p:sp>
        <p:nvSpPr>
          <p:cNvPr id="532" name="Google Shape;532;p69"/>
          <p:cNvSpPr/>
          <p:nvPr/>
        </p:nvSpPr>
        <p:spPr>
          <a:xfrm>
            <a:off x="1002948"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None/>
            </a:pPr>
            <a:r>
              <a:rPr b="0" i="0" lang="en-US" sz="1300" u="none" cap="none" strike="noStrike">
                <a:solidFill>
                  <a:schemeClr val="dk1"/>
                </a:solidFill>
                <a:latin typeface="Arial"/>
                <a:ea typeface="Arial"/>
                <a:cs typeface="Arial"/>
                <a:sym typeface="Arial"/>
              </a:rPr>
              <a:t>Desglosas un plato en pasos (descomposición), sigues las instrucciones en orden (algoritmos), ajustas los ingredientes o el tiempo (abstracción) y reconoces patrones en cómo funcionan las recetas.</a:t>
            </a:r>
            <a:endParaRPr b="0" i="0" sz="1300" u="none" cap="none" strike="noStrike">
              <a:solidFill>
                <a:schemeClr val="dk1"/>
              </a:solidFill>
              <a:latin typeface="Arial"/>
              <a:ea typeface="Arial"/>
              <a:cs typeface="Arial"/>
              <a:sym typeface="Arial"/>
            </a:endParaRPr>
          </a:p>
        </p:txBody>
      </p:sp>
      <p:sp>
        <p:nvSpPr>
          <p:cNvPr id="533" name="Google Shape;533;p69"/>
          <p:cNvSpPr/>
          <p:nvPr/>
        </p:nvSpPr>
        <p:spPr>
          <a:xfrm>
            <a:off x="3485306"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     Lavar la ropa</a:t>
            </a:r>
            <a:endParaRPr b="1" i="0" sz="1600" u="none" cap="none" strike="noStrike">
              <a:solidFill>
                <a:schemeClr val="lt1"/>
              </a:solidFill>
              <a:latin typeface="Arial"/>
              <a:ea typeface="Arial"/>
              <a:cs typeface="Arial"/>
              <a:sym typeface="Arial"/>
            </a:endParaRPr>
          </a:p>
        </p:txBody>
      </p:sp>
      <p:sp>
        <p:nvSpPr>
          <p:cNvPr id="534" name="Google Shape;534;p69"/>
          <p:cNvSpPr/>
          <p:nvPr/>
        </p:nvSpPr>
        <p:spPr>
          <a:xfrm>
            <a:off x="3631611"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Clasificas la ropa por color o tela (reconocimiento de patrones), eliges un ciclo dependiendo de la carga (toma de decisiones) y sigues los pasos en secuencia.</a:t>
            </a:r>
            <a:endParaRPr b="0" i="0" sz="1400" u="none" cap="none" strike="noStrike">
              <a:solidFill>
                <a:schemeClr val="dk1"/>
              </a:solidFill>
              <a:latin typeface="Arial"/>
              <a:ea typeface="Arial"/>
              <a:cs typeface="Arial"/>
              <a:sym typeface="Arial"/>
            </a:endParaRPr>
          </a:p>
        </p:txBody>
      </p:sp>
      <p:sp>
        <p:nvSpPr>
          <p:cNvPr id="535" name="Google Shape;535;p69"/>
          <p:cNvSpPr/>
          <p:nvPr/>
        </p:nvSpPr>
        <p:spPr>
          <a:xfrm>
            <a:off x="6113969"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     Planificar un viaje</a:t>
            </a:r>
            <a:endParaRPr b="1" i="0" sz="1600" u="none" cap="none" strike="noStrike">
              <a:solidFill>
                <a:schemeClr val="lt1"/>
              </a:solidFill>
              <a:latin typeface="Arial"/>
              <a:ea typeface="Arial"/>
              <a:cs typeface="Arial"/>
              <a:sym typeface="Arial"/>
            </a:endParaRPr>
          </a:p>
        </p:txBody>
      </p:sp>
      <p:sp>
        <p:nvSpPr>
          <p:cNvPr id="536" name="Google Shape;536;p69"/>
          <p:cNvSpPr/>
          <p:nvPr/>
        </p:nvSpPr>
        <p:spPr>
          <a:xfrm>
            <a:off x="6260274"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Recoges información, eliges rutas y horarios (pensamiento algorítmico), y adaptas tu plan según el presupuesto o el tiempo (abstracción y resolución de problemas).</a:t>
            </a:r>
            <a:endParaRPr b="0" i="0" sz="1400" u="none" cap="none" strike="noStrike">
              <a:solidFill>
                <a:schemeClr val="dk1"/>
              </a:solidFill>
              <a:latin typeface="Arial"/>
              <a:ea typeface="Arial"/>
              <a:cs typeface="Arial"/>
              <a:sym typeface="Arial"/>
            </a:endParaRPr>
          </a:p>
        </p:txBody>
      </p:sp>
      <p:sp>
        <p:nvSpPr>
          <p:cNvPr id="537" name="Google Shape;537;p69"/>
          <p:cNvSpPr/>
          <p:nvPr/>
        </p:nvSpPr>
        <p:spPr>
          <a:xfrm>
            <a:off x="8754720"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None/>
            </a:pPr>
            <a:r>
              <a:t/>
            </a:r>
            <a:endParaRPr b="1" i="0" sz="1600" u="none" cap="none" strike="noStrike">
              <a:solidFill>
                <a:schemeClr val="lt1"/>
              </a:solidFill>
              <a:latin typeface="Arial"/>
              <a:ea typeface="Arial"/>
              <a:cs typeface="Arial"/>
              <a:sym typeface="Arial"/>
            </a:endParaRPr>
          </a:p>
        </p:txBody>
      </p:sp>
      <p:sp>
        <p:nvSpPr>
          <p:cNvPr id="538" name="Google Shape;538;p69"/>
          <p:cNvSpPr/>
          <p:nvPr/>
        </p:nvSpPr>
        <p:spPr>
          <a:xfrm>
            <a:off x="8888937"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Lo simplificas en partes más pequeñas, usas ejemplos que coincidan con su experiencia y lo presentas en pasos lógicos.</a:t>
            </a:r>
            <a:endParaRPr b="0" i="0" sz="1400" u="none" cap="none" strike="noStrike">
              <a:solidFill>
                <a:schemeClr val="dk1"/>
              </a:solidFill>
              <a:latin typeface="Arial"/>
              <a:ea typeface="Arial"/>
              <a:cs typeface="Arial"/>
              <a:sym typeface="Arial"/>
            </a:endParaRPr>
          </a:p>
        </p:txBody>
      </p:sp>
      <p:sp>
        <p:nvSpPr>
          <p:cNvPr id="539" name="Google Shape;539;p69"/>
          <p:cNvSpPr txBox="1"/>
          <p:nvPr/>
        </p:nvSpPr>
        <p:spPr>
          <a:xfrm>
            <a:off x="962526" y="5273780"/>
            <a:ext cx="1026694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Como formador, reconocer el PC en las actividades diarias puede ayudarte a hacerlo accesible para tus estudiantes. Se trata de mostrarles cómo usar una forma de pensar que ya aplican y ayudarlos a transferirla a nuevos contextos como el aprendizaje, el trabajo y los entornos digitales.</a:t>
            </a:r>
            <a:endParaRPr b="0" i="0" sz="1600" u="none" cap="none" strike="noStrike">
              <a:solidFill>
                <a:srgbClr val="000000"/>
              </a:solidFill>
              <a:latin typeface="Arial"/>
              <a:ea typeface="Arial"/>
              <a:cs typeface="Arial"/>
              <a:sym typeface="Arial"/>
            </a:endParaRPr>
          </a:p>
        </p:txBody>
      </p:sp>
      <p:sp>
        <p:nvSpPr>
          <p:cNvPr id="540" name="Google Shape;540;p69"/>
          <p:cNvSpPr txBox="1"/>
          <p:nvPr/>
        </p:nvSpPr>
        <p:spPr>
          <a:xfrm>
            <a:off x="1002948" y="2384513"/>
            <a:ext cx="60960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Piensa en estos ejemplos:</a:t>
            </a:r>
            <a:endParaRPr/>
          </a:p>
        </p:txBody>
      </p:sp>
      <p:pic>
        <p:nvPicPr>
          <p:cNvPr descr="Icono&#10;&#10;El contenido generado por IA puede ser incorrecto." id="541" name="Google Shape;541;p69"/>
          <p:cNvPicPr preferRelativeResize="0"/>
          <p:nvPr/>
        </p:nvPicPr>
        <p:blipFill rotWithShape="1">
          <a:blip r:embed="rId3">
            <a:alphaModFix/>
          </a:blip>
          <a:srcRect b="0" l="0" r="0" t="0"/>
          <a:stretch/>
        </p:blipFill>
        <p:spPr>
          <a:xfrm>
            <a:off x="2749697" y="2696141"/>
            <a:ext cx="634920" cy="634920"/>
          </a:xfrm>
          <a:prstGeom prst="rect">
            <a:avLst/>
          </a:prstGeom>
          <a:noFill/>
          <a:ln>
            <a:noFill/>
          </a:ln>
        </p:spPr>
      </p:pic>
      <p:pic>
        <p:nvPicPr>
          <p:cNvPr id="542" name="Google Shape;542;p69"/>
          <p:cNvPicPr preferRelativeResize="0"/>
          <p:nvPr/>
        </p:nvPicPr>
        <p:blipFill rotWithShape="1">
          <a:blip r:embed="rId4">
            <a:alphaModFix/>
          </a:blip>
          <a:srcRect b="0" l="0" r="0" t="0"/>
          <a:stretch/>
        </p:blipFill>
        <p:spPr>
          <a:xfrm>
            <a:off x="5277671" y="2598202"/>
            <a:ext cx="732859" cy="732859"/>
          </a:xfrm>
          <a:prstGeom prst="rect">
            <a:avLst/>
          </a:prstGeom>
          <a:noFill/>
          <a:ln>
            <a:noFill/>
          </a:ln>
        </p:spPr>
      </p:pic>
      <p:pic>
        <p:nvPicPr>
          <p:cNvPr descr="Icono&#10;&#10;El contenido generado por IA puede ser incorrecto." id="543" name="Google Shape;543;p69"/>
          <p:cNvPicPr preferRelativeResize="0"/>
          <p:nvPr/>
        </p:nvPicPr>
        <p:blipFill rotWithShape="1">
          <a:blip r:embed="rId5">
            <a:alphaModFix/>
          </a:blip>
          <a:srcRect b="0" l="0" r="0" t="0"/>
          <a:stretch/>
        </p:blipFill>
        <p:spPr>
          <a:xfrm>
            <a:off x="7852948" y="2568207"/>
            <a:ext cx="785662" cy="785662"/>
          </a:xfrm>
          <a:prstGeom prst="rect">
            <a:avLst/>
          </a:prstGeom>
          <a:noFill/>
          <a:ln>
            <a:noFill/>
          </a:ln>
        </p:spPr>
      </p:pic>
      <p:sp>
        <p:nvSpPr>
          <p:cNvPr id="544" name="Google Shape;544;p69"/>
          <p:cNvSpPr txBox="1"/>
          <p:nvPr/>
        </p:nvSpPr>
        <p:spPr>
          <a:xfrm>
            <a:off x="8923048" y="2812181"/>
            <a:ext cx="171650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Explicar un concepto </a:t>
            </a:r>
            <a:endParaRPr b="1" i="0" sz="1600" u="none" cap="none" strike="noStrike">
              <a:solidFill>
                <a:schemeClr val="lt1"/>
              </a:solidFill>
              <a:latin typeface="Arial"/>
              <a:ea typeface="Arial"/>
              <a:cs typeface="Arial"/>
              <a:sym typeface="Arial"/>
            </a:endParaRPr>
          </a:p>
        </p:txBody>
      </p:sp>
      <p:pic>
        <p:nvPicPr>
          <p:cNvPr descr="Una caricatura de una persona&#10;&#10;El contenido generado por IA puede ser incorrecto." id="545" name="Google Shape;545;p69"/>
          <p:cNvPicPr preferRelativeResize="0"/>
          <p:nvPr/>
        </p:nvPicPr>
        <p:blipFill rotWithShape="1">
          <a:blip r:embed="rId6">
            <a:alphaModFix/>
          </a:blip>
          <a:srcRect b="0" l="0" r="0" t="0"/>
          <a:stretch/>
        </p:blipFill>
        <p:spPr>
          <a:xfrm>
            <a:off x="10655595" y="2629343"/>
            <a:ext cx="768516" cy="7685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0" name="Shape 550"/>
        <p:cNvGrpSpPr/>
        <p:nvPr/>
      </p:nvGrpSpPr>
      <p:grpSpPr>
        <a:xfrm>
          <a:off x="0" y="0"/>
          <a:ext cx="0" cy="0"/>
          <a:chOff x="0" y="0"/>
          <a:chExt cx="0" cy="0"/>
        </a:xfrm>
      </p:grpSpPr>
      <p:sp>
        <p:nvSpPr>
          <p:cNvPr id="551" name="Google Shape;551;p70"/>
          <p:cNvSpPr/>
          <p:nvPr/>
        </p:nvSpPr>
        <p:spPr>
          <a:xfrm>
            <a:off x="423610" y="5380045"/>
            <a:ext cx="6290085" cy="1235068"/>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Como formador, tienes la oportunidad de llevar esta mentalidad </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a tu aula como una herramienta para abordar los problemas.</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¿Cuáles son los desafíos que enfrentan tus estudiantes diariamente que podrían beneficiarse  del Pensamiento Computacional?</a:t>
            </a:r>
            <a:endParaRPr b="0" i="0" sz="1600" u="none" cap="none" strike="noStrike">
              <a:solidFill>
                <a:schemeClr val="lt1"/>
              </a:solidFill>
              <a:latin typeface="Arial"/>
              <a:ea typeface="Arial"/>
              <a:cs typeface="Arial"/>
              <a:sym typeface="Arial"/>
            </a:endParaRPr>
          </a:p>
        </p:txBody>
      </p:sp>
      <p:pic>
        <p:nvPicPr>
          <p:cNvPr descr="Adult listening in class" id="552" name="Google Shape;552;p70"/>
          <p:cNvPicPr preferRelativeResize="0"/>
          <p:nvPr/>
        </p:nvPicPr>
        <p:blipFill rotWithShape="1">
          <a:blip r:embed="rId3">
            <a:alphaModFix/>
          </a:blip>
          <a:srcRect b="0" l="30085" r="19933" t="1517"/>
          <a:stretch/>
        </p:blipFill>
        <p:spPr>
          <a:xfrm>
            <a:off x="7170821" y="0"/>
            <a:ext cx="5021180" cy="6878656"/>
          </a:xfrm>
          <a:prstGeom prst="rect">
            <a:avLst/>
          </a:prstGeom>
          <a:noFill/>
          <a:ln>
            <a:noFill/>
          </a:ln>
        </p:spPr>
      </p:pic>
      <p:sp>
        <p:nvSpPr>
          <p:cNvPr id="553" name="Google Shape;553;p70"/>
          <p:cNvSpPr txBox="1"/>
          <p:nvPr/>
        </p:nvSpPr>
        <p:spPr>
          <a:xfrm>
            <a:off x="407568" y="491712"/>
            <a:ext cx="6290085"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¿Qué aporta el PC a los estudiantes?</a:t>
            </a:r>
            <a:endParaRPr b="1" i="0" sz="2800" u="none" cap="none" strike="noStrike">
              <a:solidFill>
                <a:schemeClr val="dk1"/>
              </a:solidFill>
              <a:latin typeface="Sorts Mill Goudy"/>
              <a:ea typeface="Sorts Mill Goudy"/>
              <a:cs typeface="Sorts Mill Goudy"/>
              <a:sym typeface="Sorts Mill Goudy"/>
            </a:endParaRPr>
          </a:p>
        </p:txBody>
      </p:sp>
      <p:sp>
        <p:nvSpPr>
          <p:cNvPr id="554" name="Google Shape;554;p70"/>
          <p:cNvSpPr txBox="1"/>
          <p:nvPr/>
        </p:nvSpPr>
        <p:spPr>
          <a:xfrm>
            <a:off x="423610" y="1351466"/>
            <a:ext cx="6290085" cy="40010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 última instancia, el Pensamiento Computacional no se trata simplemente de saber cómo programar. A través de este proceso de aprendizaje, los estudiantes se equipan con un conjunto de herramientas que les permiten fortalecer sus habilidades para resolver problemas, diseñar y crear proyectos, expresar ideas, mejorar la concentración y tomar decisiones informadas.</a:t>
            </a:r>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 este sentido, los estudiantes podrán:</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Mejorar sus habilidades cognitivas y socioemocionales para resolver problemas cotidianos.</a:t>
            </a:r>
            <a:endParaRPr/>
          </a:p>
          <a:p>
            <a:pPr indent="-285750" lvl="0" marL="285750" marR="0" rtl="0" algn="just">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Mejorar su creatividad e imaginación para explorar soluciones alternativas a diferentes desafíos.</a:t>
            </a:r>
            <a:endParaRPr/>
          </a:p>
          <a:p>
            <a:pPr indent="0" lvl="0" marL="0" marR="0" rtl="0" algn="just">
              <a:lnSpc>
                <a:spcPct val="100000"/>
              </a:lnSpc>
              <a:spcBef>
                <a:spcPts val="1200"/>
              </a:spcBef>
              <a:spcAft>
                <a:spcPts val="0"/>
              </a:spcAft>
              <a:buNone/>
            </a:pPr>
            <a:r>
              <a:rPr b="0" i="0" lang="en-US" sz="1600" u="none" cap="none" strike="noStrike">
                <a:solidFill>
                  <a:srgbClr val="000000"/>
                </a:solidFill>
                <a:latin typeface="Arial"/>
                <a:ea typeface="Arial"/>
                <a:cs typeface="Arial"/>
                <a:sym typeface="Arial"/>
              </a:rPr>
              <a:t>Estas habilidades no solo son útiles en el aula, sino que también son transferibles a otras áreas de la vida cotidiana, como el empleo y la colaboración.</a:t>
            </a:r>
            <a:endParaRPr b="0" i="0" sz="1600" u="none" cap="none" strike="noStrike">
              <a:solidFill>
                <a:srgbClr val="000000"/>
              </a:solidFill>
              <a:latin typeface="Arial"/>
              <a:ea typeface="Arial"/>
              <a:cs typeface="Arial"/>
              <a:sym typeface="Arial"/>
            </a:endParaRPr>
          </a:p>
        </p:txBody>
      </p:sp>
      <p:pic>
        <p:nvPicPr>
          <p:cNvPr descr="Icono&#10;&#10;El contenido generado por IA puede ser incorrecto." id="555" name="Google Shape;555;p70"/>
          <p:cNvPicPr preferRelativeResize="0"/>
          <p:nvPr/>
        </p:nvPicPr>
        <p:blipFill rotWithShape="1">
          <a:blip r:embed="rId4">
            <a:alphaModFix/>
          </a:blip>
          <a:srcRect b="0" l="0" r="0" t="0"/>
          <a:stretch/>
        </p:blipFill>
        <p:spPr>
          <a:xfrm>
            <a:off x="6462055" y="4941042"/>
            <a:ext cx="878006" cy="878006"/>
          </a:xfrm>
          <a:prstGeom prst="rect">
            <a:avLst/>
          </a:prstGeom>
          <a:noFill/>
          <a:ln>
            <a:noFill/>
          </a:ln>
        </p:spPr>
      </p:pic>
      <p:sp>
        <p:nvSpPr>
          <p:cNvPr id="556" name="Google Shape;556;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7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64" name="Google Shape;564;p71"/>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3</a:t>
            </a:r>
            <a:endParaRPr>
              <a:latin typeface="Arial"/>
              <a:ea typeface="Arial"/>
              <a:cs typeface="Arial"/>
              <a:sym typeface="Arial"/>
            </a:endParaRPr>
          </a:p>
        </p:txBody>
      </p:sp>
      <p:sp>
        <p:nvSpPr>
          <p:cNvPr id="565" name="Google Shape;565;p71"/>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400"/>
              <a:buNone/>
            </a:pPr>
            <a:r>
              <a:rPr lang="en-US">
                <a:latin typeface="Arial"/>
                <a:ea typeface="Arial"/>
                <a:cs typeface="Arial"/>
                <a:sym typeface="Arial"/>
              </a:rPr>
              <a:t>Cómo piensan las computadoras, los humanos y el PC</a:t>
            </a:r>
            <a:endParaRPr>
              <a:latin typeface="Arial"/>
              <a:ea typeface="Arial"/>
              <a:cs typeface="Arial"/>
              <a:sym typeface="Arial"/>
            </a:endParaRPr>
          </a:p>
        </p:txBody>
      </p:sp>
      <p:sp>
        <p:nvSpPr>
          <p:cNvPr id="566" name="Google Shape;566;p71"/>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72" name="Shape 572"/>
        <p:cNvGrpSpPr/>
        <p:nvPr/>
      </p:nvGrpSpPr>
      <p:grpSpPr>
        <a:xfrm>
          <a:off x="0" y="0"/>
          <a:ext cx="0" cy="0"/>
          <a:chOff x="0" y="0"/>
          <a:chExt cx="0" cy="0"/>
        </a:xfrm>
      </p:grpSpPr>
      <p:sp>
        <p:nvSpPr>
          <p:cNvPr id="573" name="Google Shape;573;p7"/>
          <p:cNvSpPr txBox="1"/>
          <p:nvPr/>
        </p:nvSpPr>
        <p:spPr>
          <a:xfrm>
            <a:off x="545241" y="1727365"/>
            <a:ext cx="1110151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Las computadoras no piensan ni sienten como nosotros. En su lugar, resuelven problemas siguiendo instrucciones claras y lógicas. Su poder radica en la velocidad, la precisión y su capacidad para repetir acciones exactamente de la misma manera cada vez. Entender cómo funcionan nos ayuda a aplicar mejor los principios del Pensamiento Computacional.</a:t>
            </a:r>
            <a:endParaRPr b="0" i="0" sz="1600" u="none" cap="none" strike="noStrike">
              <a:solidFill>
                <a:srgbClr val="000000"/>
              </a:solidFill>
              <a:latin typeface="Arial"/>
              <a:ea typeface="Arial"/>
              <a:cs typeface="Arial"/>
              <a:sym typeface="Arial"/>
            </a:endParaRPr>
          </a:p>
        </p:txBody>
      </p:sp>
      <p:sp>
        <p:nvSpPr>
          <p:cNvPr id="574" name="Google Shape;574;p7"/>
          <p:cNvSpPr txBox="1"/>
          <p:nvPr/>
        </p:nvSpPr>
        <p:spPr>
          <a:xfrm>
            <a:off x="2473753" y="448171"/>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¿Cómo “piensan” las computadoras?</a:t>
            </a:r>
            <a:endParaRPr b="1" i="0" sz="2800" u="none" cap="none" strike="noStrike">
              <a:solidFill>
                <a:schemeClr val="dk1"/>
              </a:solidFill>
              <a:latin typeface="Sorts Mill Goudy"/>
              <a:ea typeface="Sorts Mill Goudy"/>
              <a:cs typeface="Sorts Mill Goudy"/>
              <a:sym typeface="Sorts Mill Goudy"/>
            </a:endParaRPr>
          </a:p>
        </p:txBody>
      </p:sp>
      <p:sp>
        <p:nvSpPr>
          <p:cNvPr id="575" name="Google Shape;575;p7"/>
          <p:cNvSpPr/>
          <p:nvPr/>
        </p:nvSpPr>
        <p:spPr>
          <a:xfrm>
            <a:off x="720109"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Las computadoras usan electricidad. En su nivel más básico, utilizan la presencia (codificada como 1) o la ausencia de electricidad (codificada como 0) en un circuito para formar un lenguaje simple constituido por dos números, 0 y 1.</a:t>
            </a:r>
            <a:endParaRPr b="0" i="0" sz="1400" u="none" cap="none" strike="noStrike">
              <a:solidFill>
                <a:schemeClr val="lt1"/>
              </a:solidFill>
              <a:latin typeface="Arial"/>
              <a:ea typeface="Arial"/>
              <a:cs typeface="Arial"/>
              <a:sym typeface="Arial"/>
            </a:endParaRPr>
          </a:p>
        </p:txBody>
      </p:sp>
      <p:sp>
        <p:nvSpPr>
          <p:cNvPr id="576" name="Google Shape;576;p7"/>
          <p:cNvSpPr/>
          <p:nvPr/>
        </p:nvSpPr>
        <p:spPr>
          <a:xfrm>
            <a:off x="1171238"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Encender y apagar</a:t>
            </a:r>
            <a:endParaRPr b="1" i="0" sz="1400" u="none" cap="none" strike="noStrike">
              <a:solidFill>
                <a:schemeClr val="dk1"/>
              </a:solidFill>
              <a:latin typeface="Arial"/>
              <a:ea typeface="Arial"/>
              <a:cs typeface="Arial"/>
              <a:sym typeface="Arial"/>
            </a:endParaRPr>
          </a:p>
        </p:txBody>
      </p:sp>
      <p:sp>
        <p:nvSpPr>
          <p:cNvPr id="577" name="Google Shape;577;p7"/>
          <p:cNvSpPr/>
          <p:nvPr/>
        </p:nvSpPr>
        <p:spPr>
          <a:xfrm>
            <a:off x="4569198"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El ensamblaje de 0 y 1 se llama código binario. Las computadoras usan este código para procesar y almacenar datos. Todo lo que en una computadora interactúa con el usuario, como texto, imágenes o videos, se descompone en 0s y 1s.</a:t>
            </a:r>
            <a:endParaRPr b="0" i="0" sz="1400" u="none" cap="none" strike="noStrike">
              <a:solidFill>
                <a:schemeClr val="lt1"/>
              </a:solidFill>
              <a:latin typeface="Arial"/>
              <a:ea typeface="Arial"/>
              <a:cs typeface="Arial"/>
              <a:sym typeface="Arial"/>
            </a:endParaRPr>
          </a:p>
        </p:txBody>
      </p:sp>
      <p:sp>
        <p:nvSpPr>
          <p:cNvPr id="578" name="Google Shape;578;p7"/>
          <p:cNvSpPr/>
          <p:nvPr/>
        </p:nvSpPr>
        <p:spPr>
          <a:xfrm>
            <a:off x="4868779" y="2670629"/>
            <a:ext cx="2454442"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Código binario, el lenguaje de las computadoras</a:t>
            </a:r>
            <a:endParaRPr b="1" i="0" sz="1400" u="none" cap="none" strike="noStrike">
              <a:solidFill>
                <a:schemeClr val="dk1"/>
              </a:solidFill>
              <a:latin typeface="Arial"/>
              <a:ea typeface="Arial"/>
              <a:cs typeface="Arial"/>
              <a:sym typeface="Arial"/>
            </a:endParaRPr>
          </a:p>
        </p:txBody>
      </p:sp>
      <p:sp>
        <p:nvSpPr>
          <p:cNvPr id="579" name="Google Shape;579;p7"/>
          <p:cNvSpPr/>
          <p:nvPr/>
        </p:nvSpPr>
        <p:spPr>
          <a:xfrm>
            <a:off x="8418286"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Las computadoras usan puertas lógicas (Y, O, NO) para tomar decisiones. Estas controlan el flujo de datos según la entrada binaria, permitiendo que la computadora ejecute comandos y realice tareas complejas a través de operaciones lógicas simples.</a:t>
            </a:r>
            <a:endParaRPr b="0" i="0" sz="1400" u="none" cap="none" strike="noStrike">
              <a:solidFill>
                <a:schemeClr val="lt1"/>
              </a:solidFill>
              <a:latin typeface="Arial"/>
              <a:ea typeface="Arial"/>
              <a:cs typeface="Arial"/>
              <a:sym typeface="Arial"/>
            </a:endParaRPr>
          </a:p>
        </p:txBody>
      </p:sp>
      <p:sp>
        <p:nvSpPr>
          <p:cNvPr id="580" name="Google Shape;580;p7"/>
          <p:cNvSpPr/>
          <p:nvPr/>
        </p:nvSpPr>
        <p:spPr>
          <a:xfrm>
            <a:off x="8869415"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Puertas lógicas y decisiones</a:t>
            </a:r>
            <a:endParaRPr b="1" i="0" sz="1400" u="none" cap="none" strike="noStrike">
              <a:solidFill>
                <a:schemeClr val="dk1"/>
              </a:solidFill>
              <a:latin typeface="Arial"/>
              <a:ea typeface="Arial"/>
              <a:cs typeface="Arial"/>
              <a:sym typeface="Arial"/>
            </a:endParaRPr>
          </a:p>
        </p:txBody>
      </p:sp>
      <p:sp>
        <p:nvSpPr>
          <p:cNvPr id="581" name="Google Shape;581;p7"/>
          <p:cNvSpPr txBox="1"/>
          <p:nvPr/>
        </p:nvSpPr>
        <p:spPr>
          <a:xfrm>
            <a:off x="545241" y="5393998"/>
            <a:ext cx="856973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Así como las computadoras siguen secuencias lógicas, el Pensamiento Computacional </a:t>
            </a:r>
            <a:r>
              <a:rPr b="1" i="0" lang="en-US" sz="1600" u="none" cap="none" strike="noStrike">
                <a:solidFill>
                  <a:srgbClr val="000000"/>
                </a:solidFill>
                <a:latin typeface="Arial"/>
                <a:ea typeface="Arial"/>
                <a:cs typeface="Arial"/>
                <a:sym typeface="Arial"/>
              </a:rPr>
              <a:t>nos ayuda a resolver problemas utilizando principios similares</a:t>
            </a:r>
            <a:r>
              <a:rPr b="0" i="0" lang="en-US" sz="1600" u="none" cap="none" strike="noStrike">
                <a:solidFill>
                  <a:srgbClr val="000000"/>
                </a:solidFill>
                <a:latin typeface="Arial"/>
                <a:ea typeface="Arial"/>
                <a:cs typeface="Arial"/>
                <a:sym typeface="Arial"/>
              </a:rPr>
              <a:t>. Pero, ¿Qué pasa con nosotros? ¿Cómo pensamos y procesamos la información?</a:t>
            </a:r>
            <a:endParaRPr b="0" i="0" sz="1600" u="none" cap="none" strike="noStrike">
              <a:solidFill>
                <a:srgbClr val="000000"/>
              </a:solidFill>
              <a:latin typeface="Arial"/>
              <a:ea typeface="Arial"/>
              <a:cs typeface="Arial"/>
              <a:sym typeface="Arial"/>
            </a:endParaRPr>
          </a:p>
        </p:txBody>
      </p:sp>
      <p:pic>
        <p:nvPicPr>
          <p:cNvPr descr="Calendario&#10;&#10;El contenido generado por IA puede ser incorrecto." id="582" name="Google Shape;582;p7"/>
          <p:cNvPicPr preferRelativeResize="0"/>
          <p:nvPr/>
        </p:nvPicPr>
        <p:blipFill rotWithShape="1">
          <a:blip r:embed="rId3">
            <a:alphaModFix/>
          </a:blip>
          <a:srcRect b="0" l="0" r="0" t="0"/>
          <a:stretch/>
        </p:blipFill>
        <p:spPr>
          <a:xfrm>
            <a:off x="9391505" y="4994868"/>
            <a:ext cx="1629256" cy="1629256"/>
          </a:xfrm>
          <a:prstGeom prst="rect">
            <a:avLst/>
          </a:prstGeom>
          <a:noFill/>
          <a:ln>
            <a:noFill/>
          </a:ln>
        </p:spPr>
      </p:pic>
      <p:sp>
        <p:nvSpPr>
          <p:cNvPr id="583" name="Google Shape;583;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84" name="Google Shape;584;p7"/>
          <p:cNvSpPr txBox="1"/>
          <p:nvPr/>
        </p:nvSpPr>
        <p:spPr>
          <a:xfrm>
            <a:off x="545241" y="1158277"/>
            <a:ext cx="11101518" cy="5847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Ahora que hemos definido el PC, explorado sus características clave e importancia, echemos un vistazo a cómo piensan las computadoras y cómo se compara con la forma en que nosotros, como humanos, procesamos y resolvemos problemas.</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90" name="Shape 590"/>
        <p:cNvGrpSpPr/>
        <p:nvPr/>
      </p:nvGrpSpPr>
      <p:grpSpPr>
        <a:xfrm>
          <a:off x="0" y="0"/>
          <a:ext cx="0" cy="0"/>
          <a:chOff x="0" y="0"/>
          <a:chExt cx="0" cy="0"/>
        </a:xfrm>
      </p:grpSpPr>
      <p:sp>
        <p:nvSpPr>
          <p:cNvPr id="591" name="Google Shape;591;p72"/>
          <p:cNvSpPr txBox="1"/>
          <p:nvPr/>
        </p:nvSpPr>
        <p:spPr>
          <a:xfrm>
            <a:off x="689429" y="1397165"/>
            <a:ext cx="10813143"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El pensamiento humano es mucho más flexible y creativo que la lógica de una computadora. Nuestro cerebro no depende del código binario ni de comandos paso a paso. En su lugar, aprendemos, sentimos, nos adaptamos y tomamos decisiones de formas que están influenciadas por las emociones y la experiencia.</a:t>
            </a:r>
            <a:endParaRPr b="0" i="0" sz="1600" u="none" cap="none" strike="noStrike">
              <a:solidFill>
                <a:srgbClr val="000000"/>
              </a:solidFill>
              <a:latin typeface="Arial"/>
              <a:ea typeface="Arial"/>
              <a:cs typeface="Arial"/>
              <a:sym typeface="Arial"/>
            </a:endParaRPr>
          </a:p>
        </p:txBody>
      </p:sp>
      <p:sp>
        <p:nvSpPr>
          <p:cNvPr id="592" name="Google Shape;592;p72"/>
          <p:cNvSpPr txBox="1"/>
          <p:nvPr/>
        </p:nvSpPr>
        <p:spPr>
          <a:xfrm>
            <a:off x="2473753" y="448171"/>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¿Cómo “piensan” los humanos?</a:t>
            </a:r>
            <a:endParaRPr b="1" i="0" sz="2800" u="none" cap="none" strike="noStrike">
              <a:solidFill>
                <a:schemeClr val="dk1"/>
              </a:solidFill>
              <a:latin typeface="Sorts Mill Goudy"/>
              <a:ea typeface="Sorts Mill Goudy"/>
              <a:cs typeface="Sorts Mill Goudy"/>
              <a:sym typeface="Sorts Mill Goudy"/>
            </a:endParaRPr>
          </a:p>
        </p:txBody>
      </p:sp>
      <p:sp>
        <p:nvSpPr>
          <p:cNvPr id="593" name="Google Shape;593;p72"/>
          <p:cNvSpPr/>
          <p:nvPr/>
        </p:nvSpPr>
        <p:spPr>
          <a:xfrm>
            <a:off x="720109"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El cerebro humano contiene entre 80 y 100 mil millones de neuronas. Estas células se envían señales unas a otras para ayudarnos a pensar, movernos, sentir y recordar.</a:t>
            </a:r>
            <a:endParaRPr b="0" i="0" sz="1400" u="none" cap="none" strike="noStrike">
              <a:solidFill>
                <a:schemeClr val="lt1"/>
              </a:solidFill>
              <a:latin typeface="Arial"/>
              <a:ea typeface="Arial"/>
              <a:cs typeface="Arial"/>
              <a:sym typeface="Arial"/>
            </a:endParaRPr>
          </a:p>
        </p:txBody>
      </p:sp>
      <p:sp>
        <p:nvSpPr>
          <p:cNvPr id="594" name="Google Shape;594;p72"/>
          <p:cNvSpPr/>
          <p:nvPr/>
        </p:nvSpPr>
        <p:spPr>
          <a:xfrm>
            <a:off x="1171238"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La estructura del cerebro</a:t>
            </a:r>
            <a:endParaRPr b="1" i="0" sz="1400" u="none" cap="none" strike="noStrike">
              <a:solidFill>
                <a:schemeClr val="dk1"/>
              </a:solidFill>
              <a:latin typeface="Arial"/>
              <a:ea typeface="Arial"/>
              <a:cs typeface="Arial"/>
              <a:sym typeface="Arial"/>
            </a:endParaRPr>
          </a:p>
        </p:txBody>
      </p:sp>
      <p:sp>
        <p:nvSpPr>
          <p:cNvPr id="595" name="Google Shape;595;p72"/>
          <p:cNvSpPr/>
          <p:nvPr/>
        </p:nvSpPr>
        <p:spPr>
          <a:xfrm>
            <a:off x="4569198"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Las neuronas construyen conexiones llamadas redes neuronales. Cuanto más usamos ciertos caminos, más fuertes se vuelven. Así es como aprendemos y desarrollamos nuevos hábitos o habilidades.</a:t>
            </a:r>
            <a:endParaRPr b="0" i="0" sz="1400" u="none" cap="none" strike="noStrike">
              <a:solidFill>
                <a:schemeClr val="lt1"/>
              </a:solidFill>
              <a:latin typeface="Arial"/>
              <a:ea typeface="Arial"/>
              <a:cs typeface="Arial"/>
              <a:sym typeface="Arial"/>
            </a:endParaRPr>
          </a:p>
        </p:txBody>
      </p:sp>
      <p:sp>
        <p:nvSpPr>
          <p:cNvPr id="596" name="Google Shape;596;p72"/>
          <p:cNvSpPr/>
          <p:nvPr/>
        </p:nvSpPr>
        <p:spPr>
          <a:xfrm>
            <a:off x="5020327"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Redes neuronales</a:t>
            </a:r>
            <a:endParaRPr b="1" i="0" sz="1400" u="none" cap="none" strike="noStrike">
              <a:solidFill>
                <a:schemeClr val="dk1"/>
              </a:solidFill>
              <a:latin typeface="Arial"/>
              <a:ea typeface="Arial"/>
              <a:cs typeface="Arial"/>
              <a:sym typeface="Arial"/>
            </a:endParaRPr>
          </a:p>
        </p:txBody>
      </p:sp>
      <p:sp>
        <p:nvSpPr>
          <p:cNvPr id="597" name="Google Shape;597;p72"/>
          <p:cNvSpPr/>
          <p:nvPr/>
        </p:nvSpPr>
        <p:spPr>
          <a:xfrm>
            <a:off x="8418286"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 Aún no se sabe con certeza cómo el cerebro toma ideas y las combina de nuevas maneras para formar pensamientos más recientes.</a:t>
            </a:r>
            <a:endParaRPr b="0" i="0" sz="1400" u="none" cap="none" strike="noStrike">
              <a:solidFill>
                <a:schemeClr val="lt1"/>
              </a:solidFill>
              <a:latin typeface="Arial"/>
              <a:ea typeface="Arial"/>
              <a:cs typeface="Arial"/>
              <a:sym typeface="Arial"/>
            </a:endParaRPr>
          </a:p>
        </p:txBody>
      </p:sp>
      <p:sp>
        <p:nvSpPr>
          <p:cNvPr id="598" name="Google Shape;598;p72"/>
          <p:cNvSpPr/>
          <p:nvPr/>
        </p:nvSpPr>
        <p:spPr>
          <a:xfrm>
            <a:off x="8869415"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Cognición humana</a:t>
            </a:r>
            <a:endParaRPr b="1" i="0" sz="1400" u="none" cap="none" strike="noStrike">
              <a:solidFill>
                <a:schemeClr val="dk1"/>
              </a:solidFill>
              <a:latin typeface="Arial"/>
              <a:ea typeface="Arial"/>
              <a:cs typeface="Arial"/>
              <a:sym typeface="Arial"/>
            </a:endParaRPr>
          </a:p>
        </p:txBody>
      </p:sp>
      <p:sp>
        <p:nvSpPr>
          <p:cNvPr id="599" name="Google Shape;599;p72"/>
          <p:cNvSpPr txBox="1"/>
          <p:nvPr/>
        </p:nvSpPr>
        <p:spPr>
          <a:xfrm>
            <a:off x="689429" y="5376501"/>
            <a:ext cx="8630580" cy="10772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Entender cómo tanto las computadoras como los humanos abordan la resolución de problemas </a:t>
            </a:r>
            <a:r>
              <a:rPr b="1" i="0" lang="en-US" sz="1600" u="none" cap="none" strike="noStrike">
                <a:solidFill>
                  <a:srgbClr val="000000"/>
                </a:solidFill>
                <a:latin typeface="Arial"/>
                <a:ea typeface="Arial"/>
                <a:cs typeface="Arial"/>
                <a:sym typeface="Arial"/>
              </a:rPr>
              <a:t>nos ayuda a ver el poder del Pensamiento Computacional</a:t>
            </a:r>
            <a:r>
              <a:rPr b="0" i="0" lang="en-US" sz="1600" u="none" cap="none" strike="noStrike">
                <a:solidFill>
                  <a:srgbClr val="000000"/>
                </a:solidFill>
                <a:latin typeface="Arial"/>
                <a:ea typeface="Arial"/>
                <a:cs typeface="Arial"/>
                <a:sym typeface="Arial"/>
              </a:rPr>
              <a:t>. Ahora, comparemos ambos y exploremos cómo estas diferencias pueden guiarnos en el diseño de mejores experiencias de aprendizaje.</a:t>
            </a:r>
            <a:endParaRPr b="0" i="0" sz="1600" u="none" cap="none" strike="noStrike">
              <a:solidFill>
                <a:srgbClr val="000000"/>
              </a:solidFill>
              <a:latin typeface="Arial"/>
              <a:ea typeface="Arial"/>
              <a:cs typeface="Arial"/>
              <a:sym typeface="Arial"/>
            </a:endParaRPr>
          </a:p>
        </p:txBody>
      </p:sp>
      <p:pic>
        <p:nvPicPr>
          <p:cNvPr descr="Icono&#10;&#10;El contenido generado por IA puede ser incorrecto." id="600" name="Google Shape;600;p72"/>
          <p:cNvPicPr preferRelativeResize="0"/>
          <p:nvPr/>
        </p:nvPicPr>
        <p:blipFill rotWithShape="1">
          <a:blip r:embed="rId3">
            <a:alphaModFix/>
          </a:blip>
          <a:srcRect b="0" l="0" r="0" t="0"/>
          <a:stretch/>
        </p:blipFill>
        <p:spPr>
          <a:xfrm>
            <a:off x="9498577" y="5030907"/>
            <a:ext cx="1522184" cy="1522184"/>
          </a:xfrm>
          <a:prstGeom prst="rect">
            <a:avLst/>
          </a:prstGeom>
          <a:noFill/>
          <a:ln>
            <a:noFill/>
          </a:ln>
        </p:spPr>
      </p:pic>
      <p:sp>
        <p:nvSpPr>
          <p:cNvPr id="601" name="Google Shape;601;p7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6" name="Shape 606"/>
        <p:cNvGrpSpPr/>
        <p:nvPr/>
      </p:nvGrpSpPr>
      <p:grpSpPr>
        <a:xfrm>
          <a:off x="0" y="0"/>
          <a:ext cx="0" cy="0"/>
          <a:chOff x="0" y="0"/>
          <a:chExt cx="0" cy="0"/>
        </a:xfrm>
      </p:grpSpPr>
      <p:sp>
        <p:nvSpPr>
          <p:cNvPr id="607" name="Google Shape;607;p7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608" name="Google Shape;608;p73"/>
          <p:cNvSpPr txBox="1"/>
          <p:nvPr/>
        </p:nvSpPr>
        <p:spPr>
          <a:xfrm>
            <a:off x="765848" y="448171"/>
            <a:ext cx="10660305"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¿Cómo piensan las computadoras y los humanos? Comparemos</a:t>
            </a:r>
            <a:endParaRPr b="1" i="0" sz="2800" u="none" cap="none" strike="noStrike">
              <a:solidFill>
                <a:schemeClr val="dk1"/>
              </a:solidFill>
              <a:latin typeface="Sorts Mill Goudy"/>
              <a:ea typeface="Sorts Mill Goudy"/>
              <a:cs typeface="Sorts Mill Goudy"/>
              <a:sym typeface="Sorts Mill Goudy"/>
            </a:endParaRPr>
          </a:p>
        </p:txBody>
      </p:sp>
      <p:sp>
        <p:nvSpPr>
          <p:cNvPr id="609" name="Google Shape;609;p73"/>
          <p:cNvSpPr txBox="1"/>
          <p:nvPr/>
        </p:nvSpPr>
        <p:spPr>
          <a:xfrm>
            <a:off x="529389" y="1188619"/>
            <a:ext cx="11133222" cy="10772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Entender cómo piensan las computadoras y los humanos nos ayuda a apreciar por qué el Pensamiento Computacional es una herramienta tan poderosa. Mientras que las computadoras dependen de la lógica y la estructura, el pensamiento humano aporta flexibilidad y creatividad. Ambos tienen fortalezas, y combinarlos puede conducir a una mejor resolución de problemas.</a:t>
            </a:r>
            <a:endParaRPr b="0" i="0" sz="1600" u="none" cap="none" strike="noStrike">
              <a:solidFill>
                <a:srgbClr val="000000"/>
              </a:solidFill>
              <a:latin typeface="Arial"/>
              <a:ea typeface="Arial"/>
              <a:cs typeface="Arial"/>
              <a:sym typeface="Arial"/>
            </a:endParaRPr>
          </a:p>
        </p:txBody>
      </p:sp>
      <p:sp>
        <p:nvSpPr>
          <p:cNvPr id="610" name="Google Shape;610;p73"/>
          <p:cNvSpPr txBox="1"/>
          <p:nvPr/>
        </p:nvSpPr>
        <p:spPr>
          <a:xfrm>
            <a:off x="689429" y="4975053"/>
            <a:ext cx="10813143"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El Pensamiento Computacional une estos dos mundos: nos enseña a abordar los problemas como una computadora (de manera clara, lógica y estructurada) mientras seguimos utilizando la habilidad humana para adaptarnos, aprender e innovar.</a:t>
            </a:r>
            <a:endParaRPr b="0" i="0" sz="1600" u="none" cap="none" strike="noStrike">
              <a:solidFill>
                <a:srgbClr val="000000"/>
              </a:solidFill>
              <a:latin typeface="Arial"/>
              <a:ea typeface="Arial"/>
              <a:cs typeface="Arial"/>
              <a:sym typeface="Arial"/>
            </a:endParaRPr>
          </a:p>
        </p:txBody>
      </p:sp>
      <p:sp>
        <p:nvSpPr>
          <p:cNvPr id="611" name="Google Shape;611;p73"/>
          <p:cNvSpPr/>
          <p:nvPr/>
        </p:nvSpPr>
        <p:spPr>
          <a:xfrm>
            <a:off x="765847" y="5828296"/>
            <a:ext cx="10660306" cy="719645"/>
          </a:xfrm>
          <a:prstGeom prst="rect">
            <a:avLst/>
          </a:prstGeom>
          <a:solidFill>
            <a:srgbClr val="678877"/>
          </a:solidFill>
          <a:ln>
            <a:noFill/>
          </a:ln>
        </p:spPr>
        <p:txBody>
          <a:bodyPr anchorCtr="0" anchor="ctr" bIns="45700" lIns="91425" spcFirstLastPara="1" rIns="756000"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Ahora que hemos explorado cómo las computadoras y los humanos piensan de manera diferente, es momento de aclarar una distinción importante que nos guiará a lo largo de la estructura del módulo: la diferencia entre Pensamiento Computacional y programación.</a:t>
            </a:r>
            <a:endParaRPr b="0" i="1" sz="1100" u="none" cap="none" strike="noStrike">
              <a:solidFill>
                <a:schemeClr val="lt1"/>
              </a:solidFill>
              <a:latin typeface="Arial"/>
              <a:ea typeface="Arial"/>
              <a:cs typeface="Arial"/>
              <a:sym typeface="Arial"/>
            </a:endParaRPr>
          </a:p>
        </p:txBody>
      </p:sp>
      <p:graphicFrame>
        <p:nvGraphicFramePr>
          <p:cNvPr id="612" name="Google Shape;612;p73"/>
          <p:cNvGraphicFramePr/>
          <p:nvPr/>
        </p:nvGraphicFramePr>
        <p:xfrm>
          <a:off x="1866614" y="2253977"/>
          <a:ext cx="3000000" cy="3000000"/>
        </p:xfrm>
        <a:graphic>
          <a:graphicData uri="http://schemas.openxmlformats.org/drawingml/2006/table">
            <a:tbl>
              <a:tblPr bandRow="1" firstRow="1">
                <a:noFill/>
                <a:tableStyleId>{07789282-D275-417D-8C17-DD202B42DBC9}</a:tableStyleId>
              </a:tblPr>
              <a:tblGrid>
                <a:gridCol w="4093400"/>
                <a:gridCol w="4365350"/>
              </a:tblGrid>
              <a:tr h="288525">
                <a:tc>
                  <a:txBody>
                    <a:bodyPr/>
                    <a:lstStyle/>
                    <a:p>
                      <a:pPr indent="0" lvl="0" marL="0" marR="0" rtl="0" algn="ctr">
                        <a:lnSpc>
                          <a:spcPct val="100000"/>
                        </a:lnSpc>
                        <a:spcBef>
                          <a:spcPts val="0"/>
                        </a:spcBef>
                        <a:spcAft>
                          <a:spcPts val="0"/>
                        </a:spcAft>
                        <a:buNone/>
                      </a:pPr>
                      <a:r>
                        <a:rPr lang="en-US" sz="1600" u="none" cap="none" strike="noStrike">
                          <a:latin typeface="Arial"/>
                          <a:ea typeface="Arial"/>
                          <a:cs typeface="Arial"/>
                          <a:sym typeface="Arial"/>
                        </a:rPr>
                        <a:t>Computadoras</a:t>
                      </a:r>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None/>
                      </a:pPr>
                      <a:r>
                        <a:rPr lang="en-US" sz="1600" u="none" cap="none" strike="noStrike">
                          <a:latin typeface="Arial"/>
                          <a:ea typeface="Arial"/>
                          <a:cs typeface="Arial"/>
                          <a:sym typeface="Arial"/>
                        </a:rPr>
                        <a:t>Humanos</a:t>
                      </a:r>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r>
              <a:tr h="445900">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Siguen instrucciones estrictas, paso a paso</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Pueden adaptar pasos o cambiar el enfoque en medio del proceso</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45900">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Usan lenguaje binario (0 y 1) para procesar datos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Usan lenguaje, emoción, intuición y experiencia</a:t>
                      </a:r>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45900">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Toman decisiones basadas en puertas lógicas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Toman decisiones basadas en lógica y sentimientos/contexto</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45900">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Repiten tareas con precisión</a:t>
                      </a:r>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Aprenden de la experiencia y cambian su comportamiento</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66075">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No “entienden” lo que hacen</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US" sz="1400" u="none" cap="none" strike="noStrike">
                          <a:latin typeface="Arial"/>
                          <a:ea typeface="Arial"/>
                          <a:cs typeface="Arial"/>
                          <a:sym typeface="Arial"/>
                        </a:rPr>
                        <a:t>Reflexionan, imaginan y crean nuevas ideas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descr="Dibujo de mujer con la boca abierta&#10;&#10;El contenido generado por IA puede ser incorrecto." id="613" name="Google Shape;613;p73"/>
          <p:cNvPicPr preferRelativeResize="0"/>
          <p:nvPr/>
        </p:nvPicPr>
        <p:blipFill rotWithShape="1">
          <a:blip r:embed="rId3">
            <a:alphaModFix/>
          </a:blip>
          <a:srcRect b="0" l="0" r="0" t="0"/>
          <a:stretch/>
        </p:blipFill>
        <p:spPr>
          <a:xfrm>
            <a:off x="10613066" y="5575173"/>
            <a:ext cx="1282827" cy="128282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8" name="Shape 618"/>
        <p:cNvGrpSpPr/>
        <p:nvPr/>
      </p:nvGrpSpPr>
      <p:grpSpPr>
        <a:xfrm>
          <a:off x="0" y="0"/>
          <a:ext cx="0" cy="0"/>
          <a:chOff x="0" y="0"/>
          <a:chExt cx="0" cy="0"/>
        </a:xfrm>
      </p:grpSpPr>
      <p:sp>
        <p:nvSpPr>
          <p:cNvPr id="619" name="Google Shape;619;p74"/>
          <p:cNvSpPr/>
          <p:nvPr/>
        </p:nvSpPr>
        <p:spPr>
          <a:xfrm>
            <a:off x="689429" y="5770467"/>
            <a:ext cx="7042174" cy="899806"/>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El Pensamiento Computacional nos ayuda a pensar con claridad.</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La programación nos ayuda a ejecutar esos pensamientos.</a:t>
            </a:r>
            <a:endParaRPr b="0" i="0" sz="1600" u="none" cap="none" strike="noStrike">
              <a:solidFill>
                <a:schemeClr val="lt1"/>
              </a:solidFill>
              <a:latin typeface="Arial"/>
              <a:ea typeface="Arial"/>
              <a:cs typeface="Arial"/>
              <a:sym typeface="Arial"/>
            </a:endParaRPr>
          </a:p>
        </p:txBody>
      </p:sp>
      <p:sp>
        <p:nvSpPr>
          <p:cNvPr id="620" name="Google Shape;620;p74"/>
          <p:cNvSpPr txBox="1"/>
          <p:nvPr/>
        </p:nvSpPr>
        <p:spPr>
          <a:xfrm>
            <a:off x="406400" y="171686"/>
            <a:ext cx="7325204" cy="98755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400" u="none" cap="none" strike="noStrike">
                <a:solidFill>
                  <a:schemeClr val="dk1"/>
                </a:solidFill>
                <a:latin typeface="Arial"/>
                <a:ea typeface="Arial"/>
                <a:cs typeface="Arial"/>
                <a:sym typeface="Arial"/>
              </a:rPr>
              <a:t>Programación vs. Pensamiento Computacional: diferencias clave</a:t>
            </a:r>
            <a:endParaRPr/>
          </a:p>
        </p:txBody>
      </p:sp>
      <p:sp>
        <p:nvSpPr>
          <p:cNvPr id="621" name="Google Shape;621;p74"/>
          <p:cNvSpPr txBox="1"/>
          <p:nvPr/>
        </p:nvSpPr>
        <p:spPr>
          <a:xfrm>
            <a:off x="224589" y="1147785"/>
            <a:ext cx="7732295" cy="44935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A menudo hay confusión entre el PC y la programación, pero es importante entender que no son lo mismo. Según la Sociedad Internacional para la Tecnología en la Educación (ISTE), </a:t>
            </a:r>
            <a:r>
              <a:rPr b="1" i="0" lang="en-US" sz="1600" u="none" cap="none" strike="noStrike">
                <a:solidFill>
                  <a:srgbClr val="000000"/>
                </a:solidFill>
                <a:latin typeface="Arial"/>
                <a:ea typeface="Arial"/>
                <a:cs typeface="Arial"/>
                <a:sym typeface="Arial"/>
              </a:rPr>
              <a:t>tanto el PC como la programación utilizan procesos cognitivos similares </a:t>
            </a:r>
            <a:r>
              <a:rPr b="0" i="0" lang="en-US" sz="1600" u="none" cap="none" strike="noStrike">
                <a:solidFill>
                  <a:srgbClr val="000000"/>
                </a:solidFill>
                <a:latin typeface="Arial"/>
                <a:ea typeface="Arial"/>
                <a:cs typeface="Arial"/>
                <a:sym typeface="Arial"/>
              </a:rPr>
              <a:t>y tienen como objetivo descomponer y resolver problemas utilizando el pensamiento algorítmico. Sin embargo, la diferencia clave radica en su enfoque.</a:t>
            </a:r>
            <a:endParaRPr/>
          </a:p>
          <a:p>
            <a:pPr indent="0" lvl="0" marL="0" marR="0" rtl="0" algn="just">
              <a:lnSpc>
                <a:spcPct val="100000"/>
              </a:lnSpc>
              <a:spcBef>
                <a:spcPts val="1200"/>
              </a:spcBef>
              <a:spcAft>
                <a:spcPts val="0"/>
              </a:spcAft>
              <a:buNone/>
            </a:pPr>
            <a:r>
              <a:rPr b="0" i="0" lang="en-US" sz="1600" u="none" cap="none" strike="noStrike">
                <a:solidFill>
                  <a:srgbClr val="000000"/>
                </a:solidFill>
                <a:latin typeface="Arial"/>
                <a:ea typeface="Arial"/>
                <a:cs typeface="Arial"/>
                <a:sym typeface="Arial"/>
              </a:rPr>
              <a:t>El Pensamiento Computacional es la habilidad cognitiva para resolver problemas de manera lógica y sistemática. Implica analizar un problema, identificar patrones, abstraer la información relevante y diseñar una solución paso a paso, independientemente de si se involucra una computadora.</a:t>
            </a:r>
            <a:endParaRPr/>
          </a:p>
          <a:p>
            <a:pPr indent="0" lvl="0" marL="0" marR="0" rtl="0" algn="just">
              <a:lnSpc>
                <a:spcPct val="100000"/>
              </a:lnSpc>
              <a:spcBef>
                <a:spcPts val="1200"/>
              </a:spcBef>
              <a:spcAft>
                <a:spcPts val="0"/>
              </a:spcAft>
              <a:buNone/>
            </a:pPr>
            <a:r>
              <a:rPr b="0" i="0" lang="en-US" sz="1600" u="none" cap="none" strike="noStrike">
                <a:solidFill>
                  <a:srgbClr val="000000"/>
                </a:solidFill>
                <a:latin typeface="Arial"/>
                <a:ea typeface="Arial"/>
                <a:cs typeface="Arial"/>
                <a:sym typeface="Arial"/>
              </a:rPr>
              <a:t>La programación, por otro lado, es la habilidad técnica de implementar esas soluciones a través del código. Requiere aprendizaje formal y familiaridad con lenguajes de programación para convertir ideas en instrucciones ejecutables para una máquina.</a:t>
            </a:r>
            <a:endParaRPr/>
          </a:p>
          <a:p>
            <a:pPr indent="0" lvl="0" marL="0" marR="0" rtl="0" algn="just">
              <a:lnSpc>
                <a:spcPct val="100000"/>
              </a:lnSpc>
              <a:spcBef>
                <a:spcPts val="1200"/>
              </a:spcBef>
              <a:spcAft>
                <a:spcPts val="0"/>
              </a:spcAft>
              <a:buNone/>
            </a:pPr>
            <a:r>
              <a:rPr b="0" i="0" lang="en-US" sz="1600" u="none" cap="none" strike="noStrike">
                <a:solidFill>
                  <a:srgbClr val="000000"/>
                </a:solidFill>
                <a:latin typeface="Arial"/>
                <a:ea typeface="Arial"/>
                <a:cs typeface="Arial"/>
                <a:sym typeface="Arial"/>
              </a:rPr>
              <a:t>Para aclarar esta distinción, la organización Programamos ofrece una definición útil: podemos entender el PC como una habilidad mental, mientras que la programación es una herramienta práctica que pone ese pensamiento en acción.</a:t>
            </a:r>
            <a:endParaRPr b="0" i="0" sz="1600" u="none" cap="none" strike="noStrike">
              <a:solidFill>
                <a:srgbClr val="000000"/>
              </a:solidFill>
              <a:latin typeface="Arial"/>
              <a:ea typeface="Arial"/>
              <a:cs typeface="Arial"/>
              <a:sym typeface="Arial"/>
            </a:endParaRPr>
          </a:p>
        </p:txBody>
      </p:sp>
      <p:pic>
        <p:nvPicPr>
          <p:cNvPr id="622" name="Google Shape;622;p74"/>
          <p:cNvPicPr preferRelativeResize="0"/>
          <p:nvPr/>
        </p:nvPicPr>
        <p:blipFill rotWithShape="1">
          <a:blip r:embed="rId3">
            <a:alphaModFix/>
          </a:blip>
          <a:srcRect b="0" l="30342" r="30344" t="0"/>
          <a:stretch/>
        </p:blipFill>
        <p:spPr>
          <a:xfrm>
            <a:off x="8140700" y="-1"/>
            <a:ext cx="4051300" cy="6858001"/>
          </a:xfrm>
          <a:prstGeom prst="rect">
            <a:avLst/>
          </a:prstGeom>
          <a:noFill/>
          <a:ln>
            <a:noFill/>
          </a:ln>
        </p:spPr>
      </p:pic>
      <p:sp>
        <p:nvSpPr>
          <p:cNvPr id="623" name="Google Shape;623;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pic>
        <p:nvPicPr>
          <p:cNvPr descr="Un dibujo animado&#10;&#10;El contenido generado por IA puede ser incorrecto." id="624" name="Google Shape;624;p74"/>
          <p:cNvPicPr preferRelativeResize="0"/>
          <p:nvPr/>
        </p:nvPicPr>
        <p:blipFill rotWithShape="1">
          <a:blip r:embed="rId4">
            <a:alphaModFix/>
          </a:blip>
          <a:srcRect b="0" l="0" r="0" t="0"/>
          <a:stretch/>
        </p:blipFill>
        <p:spPr>
          <a:xfrm>
            <a:off x="165769" y="5653065"/>
            <a:ext cx="1168401" cy="11684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pic>
        <p:nvPicPr>
          <p:cNvPr id="631" name="Google Shape;631;p7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32" name="Google Shape;632;p75"/>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4</a:t>
            </a:r>
            <a:endParaRPr>
              <a:latin typeface="Arial"/>
              <a:ea typeface="Arial"/>
              <a:cs typeface="Arial"/>
              <a:sym typeface="Arial"/>
            </a:endParaRPr>
          </a:p>
        </p:txBody>
      </p:sp>
      <p:sp>
        <p:nvSpPr>
          <p:cNvPr id="633" name="Google Shape;633;p75"/>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Principios clave del Pensamiento Computacional</a:t>
            </a:r>
            <a:endParaRPr>
              <a:latin typeface="Arial"/>
              <a:ea typeface="Arial"/>
              <a:cs typeface="Arial"/>
              <a:sym typeface="Arial"/>
            </a:endParaRPr>
          </a:p>
        </p:txBody>
      </p:sp>
      <p:sp>
        <p:nvSpPr>
          <p:cNvPr id="634" name="Google Shape;634;p75"/>
          <p:cNvSpPr txBox="1"/>
          <p:nvPr/>
        </p:nvSpPr>
        <p:spPr>
          <a:xfrm>
            <a:off x="11097640" y="6417719"/>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1400" u="none" cap="none" strike="noStrike">
              <a:solidFill>
                <a:srgbClr val="000000"/>
              </a:solidFill>
              <a:latin typeface="Gill Sans"/>
              <a:ea typeface="Gill Sans"/>
              <a:cs typeface="Gill Sans"/>
              <a:sym typeface="Gill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8" name="Shape 638"/>
        <p:cNvGrpSpPr/>
        <p:nvPr/>
      </p:nvGrpSpPr>
      <p:grpSpPr>
        <a:xfrm>
          <a:off x="0" y="0"/>
          <a:ext cx="0" cy="0"/>
          <a:chOff x="0" y="0"/>
          <a:chExt cx="0" cy="0"/>
        </a:xfrm>
      </p:grpSpPr>
      <p:sp>
        <p:nvSpPr>
          <p:cNvPr id="639" name="Google Shape;639;p76"/>
          <p:cNvSpPr txBox="1"/>
          <p:nvPr/>
        </p:nvSpPr>
        <p:spPr>
          <a:xfrm>
            <a:off x="3891841" y="541483"/>
            <a:ext cx="7753958" cy="4499734"/>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just">
              <a:lnSpc>
                <a:spcPct val="107000"/>
              </a:lnSpc>
              <a:spcBef>
                <a:spcPts val="10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Cuando nos enfrentamos a un desafío o dificultad, pueden suceder dos cosas: o la inseguridad toma el control y se hace difícil enfrentar el problema, o nuestra comprensión del Pensamiento Computacional nos ayuda a mantener la calma y pensar estratégicamente para encontrar una solución.</a:t>
            </a:r>
            <a:endParaRPr/>
          </a:p>
          <a:p>
            <a:pPr indent="0" lvl="0" marL="0" marR="0" rtl="0" algn="just">
              <a:lnSpc>
                <a:spcPct val="107000"/>
              </a:lnSpc>
              <a:spcBef>
                <a:spcPts val="18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Tener esta mentalidad nos permite generar confianza e identificar los pasos necesarios para abordar los desafíos de manera más efectiva.</a:t>
            </a:r>
            <a:endParaRPr/>
          </a:p>
          <a:p>
            <a:pPr indent="0" lvl="0" marL="0" marR="0" rtl="0" algn="just">
              <a:lnSpc>
                <a:spcPct val="107000"/>
              </a:lnSpc>
              <a:spcBef>
                <a:spcPts val="18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El Pensamiento Computacional nos enseña una forma de pensar, un enfoque estructurado para enfrentar diferentes problemas. Pero...</a:t>
            </a:r>
            <a:endParaRPr/>
          </a:p>
          <a:p>
            <a:pPr indent="0" lvl="0" marL="0" marR="0" rtl="0" algn="ctr">
              <a:lnSpc>
                <a:spcPct val="107000"/>
              </a:lnSpc>
              <a:spcBef>
                <a:spcPts val="1800"/>
              </a:spcBef>
              <a:spcAft>
                <a:spcPts val="0"/>
              </a:spcAft>
              <a:buClr>
                <a:srgbClr val="293737"/>
              </a:buClr>
              <a:buSzPct val="100900"/>
              <a:buFont typeface="Arial"/>
              <a:buNone/>
            </a:pPr>
            <a:r>
              <a:rPr b="1" i="0" lang="en-US" sz="1800" u="none" cap="none" strike="noStrike">
                <a:solidFill>
                  <a:schemeClr val="dk1"/>
                </a:solidFill>
                <a:latin typeface="Arial"/>
                <a:ea typeface="Arial"/>
                <a:cs typeface="Arial"/>
                <a:sym typeface="Arial"/>
              </a:rPr>
              <a:t>¿Qué significa aplicar el Pensamiento Computacional en la práctica?</a:t>
            </a:r>
            <a:endParaRPr/>
          </a:p>
          <a:p>
            <a:pPr indent="0" lvl="0" marL="0" marR="0" rtl="0" algn="just">
              <a:lnSpc>
                <a:spcPct val="107000"/>
              </a:lnSpc>
              <a:spcBef>
                <a:spcPts val="18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Ya hemos definido el concepto, ahora es momento de explorar cómo funciona.</a:t>
            </a:r>
            <a:endParaRPr/>
          </a:p>
          <a:p>
            <a:pPr indent="0" lvl="0" marL="0" marR="0" rtl="0" algn="just">
              <a:lnSpc>
                <a:spcPct val="107000"/>
              </a:lnSpc>
              <a:spcBef>
                <a:spcPts val="1800"/>
              </a:spcBef>
              <a:spcAft>
                <a:spcPts val="800"/>
              </a:spcAft>
              <a:buClr>
                <a:srgbClr val="293737"/>
              </a:buClr>
              <a:buSzPct val="100900"/>
              <a:buFont typeface="Arial"/>
              <a:buNone/>
            </a:pPr>
            <a:r>
              <a:rPr b="0" i="0" lang="en-US" sz="1800" u="none" cap="none" strike="noStrike">
                <a:solidFill>
                  <a:schemeClr val="dk1"/>
                </a:solidFill>
                <a:latin typeface="Arial"/>
                <a:ea typeface="Arial"/>
                <a:cs typeface="Arial"/>
                <a:sym typeface="Arial"/>
              </a:rPr>
              <a:t>El Pensamiento Computacional se puede desglosar en cuatro componentes clave: Descomposición, Reconocimiento de Patrones, Abstracción y Algoritmos.</a:t>
            </a:r>
            <a:endParaRPr b="0" i="0" sz="1800" u="none" cap="none" strike="noStrike">
              <a:solidFill>
                <a:schemeClr val="dk1"/>
              </a:solidFill>
              <a:latin typeface="Arial"/>
              <a:ea typeface="Arial"/>
              <a:cs typeface="Arial"/>
              <a:sym typeface="Arial"/>
            </a:endParaRPr>
          </a:p>
        </p:txBody>
      </p:sp>
      <p:pic>
        <p:nvPicPr>
          <p:cNvPr descr="Imagen que contiene electrónica, circuito&#10;&#10;Descripción generada automáticamente" id="640" name="Google Shape;640;p76"/>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641" name="Google Shape;641;p76"/>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En esta unidad, exploraremos cada uno de estos principios para entender cómo nos ayudan a dar sentido a problemas </a:t>
            </a:r>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complejos y a construir soluciones lógicas y eficientes.</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642" name="Google Shape;642;p76"/>
          <p:cNvPicPr preferRelativeResize="0"/>
          <p:nvPr/>
        </p:nvPicPr>
        <p:blipFill rotWithShape="1">
          <a:blip r:embed="rId4">
            <a:alphaModFix/>
          </a:blip>
          <a:srcRect b="0" l="0" r="0" t="0"/>
          <a:stretch/>
        </p:blipFill>
        <p:spPr>
          <a:xfrm>
            <a:off x="10928946" y="5232331"/>
            <a:ext cx="1059463" cy="1059463"/>
          </a:xfrm>
          <a:prstGeom prst="rect">
            <a:avLst/>
          </a:prstGeom>
          <a:noFill/>
          <a:ln>
            <a:noFill/>
          </a:ln>
        </p:spPr>
      </p:pic>
      <p:sp>
        <p:nvSpPr>
          <p:cNvPr id="643" name="Google Shape;643;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17"/>
          <p:cNvSpPr txBox="1"/>
          <p:nvPr>
            <p:ph type="title"/>
          </p:nvPr>
        </p:nvSpPr>
        <p:spPr>
          <a:xfrm>
            <a:off x="7689425" y="2395273"/>
            <a:ext cx="3749761" cy="201136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25000"/>
              </a:lnSpc>
              <a:spcBef>
                <a:spcPts val="0"/>
              </a:spcBef>
              <a:spcAft>
                <a:spcPts val="0"/>
              </a:spcAft>
              <a:buClr>
                <a:srgbClr val="243131"/>
              </a:buClr>
              <a:buSzPct val="50000"/>
              <a:buNone/>
            </a:pPr>
            <a:r>
              <a:rPr b="1" lang="en-US" sz="2800">
                <a:latin typeface="Arial"/>
                <a:ea typeface="Arial"/>
                <a:cs typeface="Arial"/>
                <a:sym typeface="Arial"/>
              </a:rPr>
              <a:t>Componentes clave:</a:t>
            </a:r>
            <a:br>
              <a:rPr b="1" lang="en-US" sz="2800">
                <a:latin typeface="Arial"/>
                <a:ea typeface="Arial"/>
                <a:cs typeface="Arial"/>
                <a:sym typeface="Arial"/>
              </a:rPr>
            </a:br>
            <a:r>
              <a:rPr b="1" lang="en-US" sz="3600">
                <a:latin typeface="Arial"/>
                <a:ea typeface="Arial"/>
                <a:cs typeface="Arial"/>
                <a:sym typeface="Arial"/>
              </a:rPr>
              <a:t> </a:t>
            </a:r>
            <a:r>
              <a:rPr b="1" lang="en-US" sz="4000">
                <a:latin typeface="Arial"/>
                <a:ea typeface="Arial"/>
                <a:cs typeface="Arial"/>
                <a:sym typeface="Arial"/>
              </a:rPr>
              <a:t>Descomposición</a:t>
            </a:r>
            <a:endParaRPr>
              <a:latin typeface="Arial"/>
              <a:ea typeface="Arial"/>
              <a:cs typeface="Arial"/>
              <a:sym typeface="Arial"/>
            </a:endParaRPr>
          </a:p>
        </p:txBody>
      </p:sp>
      <p:pic>
        <p:nvPicPr>
          <p:cNvPr id="651" name="Google Shape;651;p17"/>
          <p:cNvPicPr preferRelativeResize="0"/>
          <p:nvPr/>
        </p:nvPicPr>
        <p:blipFill rotWithShape="1">
          <a:blip r:embed="rId3">
            <a:alphaModFix/>
          </a:blip>
          <a:srcRect b="0" l="0" r="0" t="0"/>
          <a:stretch/>
        </p:blipFill>
        <p:spPr>
          <a:xfrm>
            <a:off x="203792" y="471744"/>
            <a:ext cx="7464790" cy="5884606"/>
          </a:xfrm>
          <a:prstGeom prst="rect">
            <a:avLst/>
          </a:prstGeom>
          <a:noFill/>
          <a:ln>
            <a:noFill/>
          </a:ln>
        </p:spPr>
      </p:pic>
      <p:sp>
        <p:nvSpPr>
          <p:cNvPr id="652" name="Google Shape;652;p17"/>
          <p:cNvSpPr txBox="1"/>
          <p:nvPr/>
        </p:nvSpPr>
        <p:spPr>
          <a:xfrm>
            <a:off x="3314043" y="1872053"/>
            <a:ext cx="1180131"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Como hacer </a:t>
            </a:r>
            <a:endParaRPr/>
          </a:p>
          <a:p>
            <a:pPr indent="0" lvl="0" marL="0" marR="0" rtl="0" algn="ctr">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el desayuno</a:t>
            </a:r>
            <a:endParaRPr/>
          </a:p>
        </p:txBody>
      </p:sp>
      <p:sp>
        <p:nvSpPr>
          <p:cNvPr id="653" name="Google Shape;653;p17"/>
          <p:cNvSpPr txBox="1"/>
          <p:nvPr/>
        </p:nvSpPr>
        <p:spPr>
          <a:xfrm>
            <a:off x="1932003" y="3626770"/>
            <a:ext cx="1374094"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Hacer tostadas</a:t>
            </a:r>
            <a:endParaRPr/>
          </a:p>
        </p:txBody>
      </p:sp>
      <p:sp>
        <p:nvSpPr>
          <p:cNvPr id="654" name="Google Shape;654;p17"/>
          <p:cNvSpPr txBox="1"/>
          <p:nvPr/>
        </p:nvSpPr>
        <p:spPr>
          <a:xfrm>
            <a:off x="4673857" y="3631773"/>
            <a:ext cx="1032655"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Hacer café</a:t>
            </a:r>
            <a:endParaRPr/>
          </a:p>
        </p:txBody>
      </p:sp>
      <p:sp>
        <p:nvSpPr>
          <p:cNvPr id="655" name="Google Shape;655;p17"/>
          <p:cNvSpPr txBox="1"/>
          <p:nvPr/>
        </p:nvSpPr>
        <p:spPr>
          <a:xfrm>
            <a:off x="4937886"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Hervir agua</a:t>
            </a:r>
            <a:endParaRPr/>
          </a:p>
        </p:txBody>
      </p:sp>
      <p:sp>
        <p:nvSpPr>
          <p:cNvPr id="656" name="Google Shape;656;p17"/>
          <p:cNvSpPr txBox="1"/>
          <p:nvPr/>
        </p:nvSpPr>
        <p:spPr>
          <a:xfrm>
            <a:off x="5767160" y="5392936"/>
            <a:ext cx="888641"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Preparar té</a:t>
            </a:r>
            <a:endParaRPr/>
          </a:p>
        </p:txBody>
      </p:sp>
      <p:sp>
        <p:nvSpPr>
          <p:cNvPr id="657" name="Google Shape;657;p17"/>
          <p:cNvSpPr txBox="1"/>
          <p:nvPr/>
        </p:nvSpPr>
        <p:spPr>
          <a:xfrm>
            <a:off x="6756854"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Añadir leche</a:t>
            </a:r>
            <a:endParaRPr/>
          </a:p>
        </p:txBody>
      </p:sp>
      <p:sp>
        <p:nvSpPr>
          <p:cNvPr id="658" name="Google Shape;658;p17"/>
          <p:cNvSpPr txBox="1"/>
          <p:nvPr/>
        </p:nvSpPr>
        <p:spPr>
          <a:xfrm>
            <a:off x="321641" y="5392936"/>
            <a:ext cx="70314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Cortar pan</a:t>
            </a:r>
            <a:endParaRPr/>
          </a:p>
        </p:txBody>
      </p:sp>
      <p:sp>
        <p:nvSpPr>
          <p:cNvPr id="659" name="Google Shape;659;p17"/>
          <p:cNvSpPr txBox="1"/>
          <p:nvPr/>
        </p:nvSpPr>
        <p:spPr>
          <a:xfrm>
            <a:off x="1231125" y="5392936"/>
            <a:ext cx="70314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Tostar pan</a:t>
            </a:r>
            <a:endParaRPr/>
          </a:p>
        </p:txBody>
      </p:sp>
      <p:sp>
        <p:nvSpPr>
          <p:cNvPr id="660" name="Google Shape;660;p17"/>
          <p:cNvSpPr txBox="1"/>
          <p:nvPr/>
        </p:nvSpPr>
        <p:spPr>
          <a:xfrm>
            <a:off x="1917564" y="5392936"/>
            <a:ext cx="1144387"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100" u="none" cap="none" strike="noStrike">
                <a:solidFill>
                  <a:srgbClr val="000000"/>
                </a:solidFill>
                <a:latin typeface="Arial"/>
                <a:ea typeface="Arial"/>
                <a:cs typeface="Arial"/>
                <a:sym typeface="Arial"/>
              </a:rPr>
              <a:t>Añadir mantequilla</a:t>
            </a:r>
            <a:endParaRPr/>
          </a:p>
        </p:txBody>
      </p:sp>
      <p:sp>
        <p:nvSpPr>
          <p:cNvPr id="661" name="Google Shape;661;p17"/>
          <p:cNvSpPr txBox="1"/>
          <p:nvPr/>
        </p:nvSpPr>
        <p:spPr>
          <a:xfrm>
            <a:off x="2833130" y="5392936"/>
            <a:ext cx="1144387" cy="4308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100" u="none" cap="none" strike="noStrike">
                <a:solidFill>
                  <a:srgbClr val="000000"/>
                </a:solidFill>
                <a:latin typeface="Arial"/>
                <a:ea typeface="Arial"/>
                <a:cs typeface="Arial"/>
                <a:sym typeface="Arial"/>
              </a:rPr>
              <a:t>Añadir mermelada</a:t>
            </a:r>
            <a:endParaRPr/>
          </a:p>
        </p:txBody>
      </p:sp>
      <p:sp>
        <p:nvSpPr>
          <p:cNvPr id="662" name="Google Shape;662;p17"/>
          <p:cNvSpPr txBox="1"/>
          <p:nvPr/>
        </p:nvSpPr>
        <p:spPr>
          <a:xfrm>
            <a:off x="1697905" y="6114781"/>
            <a:ext cx="460254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1400" u="none" cap="none" strike="noStrike">
                <a:solidFill>
                  <a:srgbClr val="000000"/>
                </a:solidFill>
                <a:latin typeface="Arial"/>
                <a:ea typeface="Arial"/>
                <a:cs typeface="Arial"/>
                <a:sym typeface="Arial"/>
              </a:rPr>
              <a:t>Descomponer el proceso de hacer un desayuno inglés</a:t>
            </a:r>
            <a:endParaRPr b="1" i="1" sz="1400" u="none" cap="none" strike="noStrike">
              <a:solidFill>
                <a:srgbClr val="000000"/>
              </a:solidFill>
              <a:latin typeface="Arial"/>
              <a:ea typeface="Arial"/>
              <a:cs typeface="Arial"/>
              <a:sym typeface="Arial"/>
            </a:endParaRPr>
          </a:p>
        </p:txBody>
      </p:sp>
      <p:sp>
        <p:nvSpPr>
          <p:cNvPr id="663" name="Google Shape;663;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9" name="Shape 669"/>
        <p:cNvGrpSpPr/>
        <p:nvPr/>
      </p:nvGrpSpPr>
      <p:grpSpPr>
        <a:xfrm>
          <a:off x="0" y="0"/>
          <a:ext cx="0" cy="0"/>
          <a:chOff x="0" y="0"/>
          <a:chExt cx="0" cy="0"/>
        </a:xfrm>
      </p:grpSpPr>
      <p:pic>
        <p:nvPicPr>
          <p:cNvPr id="670" name="Google Shape;670;p18"/>
          <p:cNvPicPr preferRelativeResize="0"/>
          <p:nvPr/>
        </p:nvPicPr>
        <p:blipFill rotWithShape="1">
          <a:blip r:embed="rId3">
            <a:alphaModFix/>
          </a:blip>
          <a:srcRect b="0" l="0" r="0" t="0"/>
          <a:stretch/>
        </p:blipFill>
        <p:spPr>
          <a:xfrm>
            <a:off x="8064177" y="1412300"/>
            <a:ext cx="4042956" cy="3188159"/>
          </a:xfrm>
          <a:prstGeom prst="rect">
            <a:avLst/>
          </a:prstGeom>
          <a:noFill/>
          <a:ln>
            <a:noFill/>
          </a:ln>
        </p:spPr>
      </p:pic>
      <p:sp>
        <p:nvSpPr>
          <p:cNvPr id="671" name="Google Shape;671;p18"/>
          <p:cNvSpPr txBox="1"/>
          <p:nvPr/>
        </p:nvSpPr>
        <p:spPr>
          <a:xfrm>
            <a:off x="487203" y="1221800"/>
            <a:ext cx="7576974" cy="304698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Cuando nos enfrentamos a un desafío, a menudo puede parecer demasiado complicado resolverlo todo de una vez. La descomposición tiene como objetivo desglosar ese gran problema en varios problemas más pequeños</a:t>
            </a:r>
            <a:endParaRPr/>
          </a:p>
          <a:p>
            <a:pPr indent="0" lvl="0" marL="0" marR="0" rtl="0" algn="just">
              <a:lnSpc>
                <a:spcPct val="100000"/>
              </a:lnSpc>
              <a:spcBef>
                <a:spcPts val="0"/>
              </a:spcBef>
              <a:spcAft>
                <a:spcPts val="0"/>
              </a:spcAft>
              <a:buNone/>
            </a:pP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La descomposición es el proceso de desglosar un problema complejo en partes más pequeñas. Esto permite un análisis más fácil, el desarrollo de soluciones y una comprensión general de cada componente antes de abordar el problema en su totalidad. Es un primer paso esencial en el pensamiento computacional.</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En este ejemplo, "hacer el desayuno" se divide en subtareas más simples como hacer tostadas y preparar té. Cada una de estas se descompone aún más. Por ejemplo: cortar el pan, tostarlo, hervir agua, etc.</a:t>
            </a:r>
            <a:endParaRPr b="0" i="0" sz="1600" u="none" cap="none" strike="noStrike">
              <a:solidFill>
                <a:srgbClr val="000000"/>
              </a:solidFill>
              <a:latin typeface="Arial"/>
              <a:ea typeface="Arial"/>
              <a:cs typeface="Arial"/>
              <a:sym typeface="Arial"/>
            </a:endParaRPr>
          </a:p>
        </p:txBody>
      </p:sp>
      <p:sp>
        <p:nvSpPr>
          <p:cNvPr id="672" name="Google Shape;672;p18"/>
          <p:cNvSpPr txBox="1"/>
          <p:nvPr/>
        </p:nvSpPr>
        <p:spPr>
          <a:xfrm>
            <a:off x="487203" y="4270376"/>
            <a:ext cx="10922000"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Este enfoque cumple dos propósitos principales:</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101600" lvl="4" marL="285750" marR="0" rtl="0" algn="just">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        Reduce la sensación de estar abrumado por la complejidad.</a:t>
            </a:r>
            <a:endParaRPr b="0" i="0" sz="1600" u="none" cap="none" strike="noStrike">
              <a:solidFill>
                <a:srgbClr val="000000"/>
              </a:solidFill>
              <a:latin typeface="Arial"/>
              <a:ea typeface="Arial"/>
              <a:cs typeface="Arial"/>
              <a:sym typeface="Arial"/>
            </a:endParaRPr>
          </a:p>
          <a:p>
            <a:pPr indent="0" lvl="4" marL="28575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101600" lvl="4" marL="285750" marR="0" rtl="0" algn="just">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        Permite distribuir responsabilidades. Por ejemplo, una persona hace las tostadas mientras otra prepara el té.</a:t>
            </a:r>
            <a:endParaRPr b="0" i="0" sz="1600" u="none" cap="none" strike="noStrike">
              <a:solidFill>
                <a:srgbClr val="000000"/>
              </a:solidFill>
              <a:latin typeface="Arial"/>
              <a:ea typeface="Arial"/>
              <a:cs typeface="Arial"/>
              <a:sym typeface="Arial"/>
            </a:endParaRPr>
          </a:p>
        </p:txBody>
      </p:sp>
      <p:pic>
        <p:nvPicPr>
          <p:cNvPr descr="Icono&#10;&#10;Descripción generada automáticamente" id="673" name="Google Shape;673;p18"/>
          <p:cNvPicPr preferRelativeResize="0"/>
          <p:nvPr/>
        </p:nvPicPr>
        <p:blipFill rotWithShape="1">
          <a:blip r:embed="rId4">
            <a:alphaModFix/>
          </a:blip>
          <a:srcRect b="0" l="0" r="0" t="0"/>
          <a:stretch/>
        </p:blipFill>
        <p:spPr>
          <a:xfrm>
            <a:off x="651298" y="4619304"/>
            <a:ext cx="512499" cy="512499"/>
          </a:xfrm>
          <a:prstGeom prst="rect">
            <a:avLst/>
          </a:prstGeom>
          <a:noFill/>
          <a:ln>
            <a:noFill/>
          </a:ln>
        </p:spPr>
      </p:pic>
      <p:pic>
        <p:nvPicPr>
          <p:cNvPr descr="Icono&#10;&#10;Descripción generada automáticamente" id="674" name="Google Shape;674;p18"/>
          <p:cNvPicPr preferRelativeResize="0"/>
          <p:nvPr/>
        </p:nvPicPr>
        <p:blipFill rotWithShape="1">
          <a:blip r:embed="rId4">
            <a:alphaModFix/>
          </a:blip>
          <a:srcRect b="0" l="0" r="0" t="0"/>
          <a:stretch/>
        </p:blipFill>
        <p:spPr>
          <a:xfrm>
            <a:off x="651298" y="5126731"/>
            <a:ext cx="512499" cy="512499"/>
          </a:xfrm>
          <a:prstGeom prst="rect">
            <a:avLst/>
          </a:prstGeom>
          <a:noFill/>
          <a:ln>
            <a:noFill/>
          </a:ln>
        </p:spPr>
      </p:pic>
      <p:sp>
        <p:nvSpPr>
          <p:cNvPr id="675" name="Google Shape;675;p18"/>
          <p:cNvSpPr/>
          <p:nvPr/>
        </p:nvSpPr>
        <p:spPr>
          <a:xfrm>
            <a:off x="516652" y="5973545"/>
            <a:ext cx="11158696" cy="657758"/>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"Dividir y conquistar" es un pilar fundamental del Pensamiento Computacional. Al resolver los problemas más</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 pequeños, aumentamos las posibilidades de llegar a la solución general de manera más rápida y efectiva.</a:t>
            </a:r>
            <a:endParaRPr b="0" i="0" sz="1600" u="none" cap="none" strike="noStrike">
              <a:solidFill>
                <a:schemeClr val="lt1"/>
              </a:solidFill>
              <a:latin typeface="Arial"/>
              <a:ea typeface="Arial"/>
              <a:cs typeface="Arial"/>
              <a:sym typeface="Arial"/>
            </a:endParaRPr>
          </a:p>
        </p:txBody>
      </p:sp>
      <p:pic>
        <p:nvPicPr>
          <p:cNvPr descr="Icono&#10;&#10;Descripción generada automáticamente" id="676" name="Google Shape;676;p18"/>
          <p:cNvPicPr preferRelativeResize="0"/>
          <p:nvPr/>
        </p:nvPicPr>
        <p:blipFill rotWithShape="1">
          <a:blip r:embed="rId5">
            <a:alphaModFix/>
          </a:blip>
          <a:srcRect b="0" l="0" r="0" t="0"/>
          <a:stretch/>
        </p:blipFill>
        <p:spPr>
          <a:xfrm>
            <a:off x="11116340" y="5445700"/>
            <a:ext cx="1024379" cy="1024379"/>
          </a:xfrm>
          <a:prstGeom prst="rect">
            <a:avLst/>
          </a:prstGeom>
          <a:noFill/>
          <a:ln>
            <a:noFill/>
          </a:ln>
        </p:spPr>
      </p:pic>
      <p:sp>
        <p:nvSpPr>
          <p:cNvPr id="677" name="Google Shape;677;p18"/>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Descomposición</a:t>
            </a:r>
            <a:endParaRPr/>
          </a:p>
        </p:txBody>
      </p:sp>
      <p:sp>
        <p:nvSpPr>
          <p:cNvPr id="678" name="Google Shape;678;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4" name="Shape 684"/>
        <p:cNvGrpSpPr/>
        <p:nvPr/>
      </p:nvGrpSpPr>
      <p:grpSpPr>
        <a:xfrm>
          <a:off x="0" y="0"/>
          <a:ext cx="0" cy="0"/>
          <a:chOff x="0" y="0"/>
          <a:chExt cx="0" cy="0"/>
        </a:xfrm>
      </p:grpSpPr>
      <p:sp>
        <p:nvSpPr>
          <p:cNvPr id="685" name="Google Shape;685;p77"/>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Descomposición</a:t>
            </a:r>
            <a:endParaRPr/>
          </a:p>
        </p:txBody>
      </p:sp>
      <p:sp>
        <p:nvSpPr>
          <p:cNvPr id="686" name="Google Shape;686;p77"/>
          <p:cNvSpPr/>
          <p:nvPr/>
        </p:nvSpPr>
        <p:spPr>
          <a:xfrm>
            <a:off x="4648200" y="4255981"/>
            <a:ext cx="6904074" cy="2259119"/>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7" name="Google Shape;687;p77"/>
          <p:cNvSpPr txBox="1"/>
          <p:nvPr/>
        </p:nvSpPr>
        <p:spPr>
          <a:xfrm>
            <a:off x="586502" y="1221800"/>
            <a:ext cx="11018997" cy="295465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Cuando descomponemos un problema, lo simplificamos para hacerlo más fácil de resolver, pero también más fácil de enseñar, delegar y adaptar. Para los estudiantes adultos especialmente, esta técnica ayuda a cambiar el enfoque de sentirse abrumado a identificar un punto de partida claro.</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Lo que los formadores deben saber:</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La descomposición fortalece la confianza de los estudiantes. Los pequeños logros son importantes, al lograr subtareas más pequeñas se fomenta el progreso y la motivación.</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Es una forma poderosa de modelar el pensamiento crítico en voz alta. Habla sobre cómo descomponer un problema.</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En actividades grupales, la descomposición es perfecta para la colaboración, ya que cada estudiante o grupo puede abordar una parte y luego reunir la solución completa.</a:t>
            </a:r>
            <a:endParaRPr b="0" i="1" sz="1600" u="none" cap="none" strike="noStrike">
              <a:solidFill>
                <a:srgbClr val="000000"/>
              </a:solidFill>
              <a:latin typeface="Arial"/>
              <a:ea typeface="Arial"/>
              <a:cs typeface="Arial"/>
              <a:sym typeface="Arial"/>
            </a:endParaRPr>
          </a:p>
        </p:txBody>
      </p:sp>
      <p:sp>
        <p:nvSpPr>
          <p:cNvPr id="688" name="Google Shape;688;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faz de usuario gráfica, Aplicación, Calendario&#10;&#10;El contenido generado por IA puede ser incorrecto." id="689" name="Google Shape;689;p77"/>
          <p:cNvPicPr preferRelativeResize="0"/>
          <p:nvPr/>
        </p:nvPicPr>
        <p:blipFill rotWithShape="1">
          <a:blip r:embed="rId3">
            <a:alphaModFix/>
          </a:blip>
          <a:srcRect b="0" l="0" r="0" t="0"/>
          <a:stretch/>
        </p:blipFill>
        <p:spPr>
          <a:xfrm>
            <a:off x="852660" y="4219289"/>
            <a:ext cx="2477837" cy="2477837"/>
          </a:xfrm>
          <a:prstGeom prst="rect">
            <a:avLst/>
          </a:prstGeom>
          <a:noFill/>
          <a:ln>
            <a:noFill/>
          </a:ln>
        </p:spPr>
      </p:pic>
      <p:sp>
        <p:nvSpPr>
          <p:cNvPr id="690" name="Google Shape;690;p77"/>
          <p:cNvSpPr txBox="1"/>
          <p:nvPr/>
        </p:nvSpPr>
        <p:spPr>
          <a:xfrm>
            <a:off x="4805769" y="4680059"/>
            <a:ext cx="6588937" cy="172354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Elige una tarea diaria (por ejemplo, planificar una fiesta de cumpleaños). Pide a los estudiantes que trabajen en parejas o pequeños grupos y la desglosen en subtareas. Luego, pregunta:</a:t>
            </a:r>
            <a:endParaRPr b="0" i="0" sz="16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¿Qué subtareas dependen unas de otras?</a:t>
            </a:r>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¿Cuáles pueden realizarse en paralelo?</a:t>
            </a:r>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¿A quién asignarías cada tarea?</a:t>
            </a:r>
            <a:endParaRPr b="0" i="0" sz="1400" u="none" cap="none" strike="noStrike">
              <a:solidFill>
                <a:srgbClr val="000000"/>
              </a:solidFill>
              <a:latin typeface="Arial"/>
              <a:ea typeface="Arial"/>
              <a:cs typeface="Arial"/>
              <a:sym typeface="Arial"/>
            </a:endParaRPr>
          </a:p>
        </p:txBody>
      </p:sp>
      <p:sp>
        <p:nvSpPr>
          <p:cNvPr id="691" name="Google Shape;691;p77"/>
          <p:cNvSpPr txBox="1"/>
          <p:nvPr/>
        </p:nvSpPr>
        <p:spPr>
          <a:xfrm>
            <a:off x="4805769" y="4311443"/>
            <a:ext cx="6588937"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Idea de actividad para formadores</a:t>
            </a:r>
            <a:endParaRPr b="1" i="0" sz="16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7" name="Shape 697"/>
        <p:cNvGrpSpPr/>
        <p:nvPr/>
      </p:nvGrpSpPr>
      <p:grpSpPr>
        <a:xfrm>
          <a:off x="0" y="0"/>
          <a:ext cx="0" cy="0"/>
          <a:chOff x="0" y="0"/>
          <a:chExt cx="0" cy="0"/>
        </a:xfrm>
      </p:grpSpPr>
      <p:sp>
        <p:nvSpPr>
          <p:cNvPr id="698" name="Google Shape;698;p78"/>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Descomposición</a:t>
            </a:r>
            <a:endParaRPr/>
          </a:p>
        </p:txBody>
      </p:sp>
      <p:sp>
        <p:nvSpPr>
          <p:cNvPr id="699" name="Google Shape;699;p78"/>
          <p:cNvSpPr/>
          <p:nvPr/>
        </p:nvSpPr>
        <p:spPr>
          <a:xfrm>
            <a:off x="613114" y="5794895"/>
            <a:ext cx="10965772" cy="91064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Usa la descomposición para diseñar tus propias sesiones. Desglosa tu lección en introducción, </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práctica, trabajo en grupo y reflexión. Modela la técnica mientras la enseñas.</a:t>
            </a:r>
            <a:endParaRPr b="0" i="0" sz="1600" u="none" cap="none" strike="noStrike">
              <a:solidFill>
                <a:schemeClr val="lt1"/>
              </a:solidFill>
              <a:latin typeface="Arial"/>
              <a:ea typeface="Arial"/>
              <a:cs typeface="Arial"/>
              <a:sym typeface="Arial"/>
            </a:endParaRPr>
          </a:p>
        </p:txBody>
      </p:sp>
      <p:sp>
        <p:nvSpPr>
          <p:cNvPr id="700" name="Google Shape;700;p78"/>
          <p:cNvSpPr txBox="1"/>
          <p:nvPr/>
        </p:nvSpPr>
        <p:spPr>
          <a:xfrm>
            <a:off x="586502" y="1221800"/>
            <a:ext cx="11018997" cy="450892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Ejemplo en la vida cotidiana:</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Planificar un viaje se vuelve menos estresante cuando se divide en partes: elegir un destino, establecer un presupuesto, reservar el transporte, encontrar alojamiento, crear un itinerario.</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Ejemplo en el ámbito empresarial:</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Imagina organizar un evento de formación para una empresa. Descomponlo en:</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Estas tareas pueden ser gestionadas por diferentes miembros del equipo y asignadas según un calendario de trabajo.</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Como formador, puedes:</a:t>
            </a:r>
            <a:endParaRPr b="1"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Destacar el valor práctico: Los estudiantes suelen comprometerse más cuando pueden ver cómo una habilidad se transfiere a su vida personal o profesional.</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Fomentar la reflexión: </a:t>
            </a:r>
            <a:r>
              <a:rPr b="0" i="1" lang="en-US" sz="1600" u="none" cap="none" strike="noStrike">
                <a:solidFill>
                  <a:srgbClr val="000000"/>
                </a:solidFill>
                <a:latin typeface="Arial"/>
                <a:ea typeface="Arial"/>
                <a:cs typeface="Arial"/>
                <a:sym typeface="Arial"/>
              </a:rPr>
              <a:t>“¿Qué tarea enfrentaste recientemente? ¿Cómo podrías haberla descompuesto?”</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Visualizar la descomposición: Utiliza mapas mentales, post-its o pizarras digitales</a:t>
            </a:r>
            <a:endParaRPr b="0" i="0" sz="1600" u="none" cap="none" strike="noStrike">
              <a:solidFill>
                <a:srgbClr val="000000"/>
              </a:solidFill>
              <a:latin typeface="Arial"/>
              <a:ea typeface="Arial"/>
              <a:cs typeface="Arial"/>
              <a:sym typeface="Arial"/>
            </a:endParaRPr>
          </a:p>
        </p:txBody>
      </p:sp>
      <p:sp>
        <p:nvSpPr>
          <p:cNvPr id="701" name="Google Shape;701;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sp>
        <p:nvSpPr>
          <p:cNvPr id="702" name="Google Shape;702;p78"/>
          <p:cNvSpPr txBox="1"/>
          <p:nvPr/>
        </p:nvSpPr>
        <p:spPr>
          <a:xfrm>
            <a:off x="867114" y="2907723"/>
            <a:ext cx="3273086" cy="58477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Reservar el lugar</a:t>
            </a:r>
            <a:endParaRPr/>
          </a:p>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Preparar los materiales</a:t>
            </a:r>
            <a:endParaRPr/>
          </a:p>
        </p:txBody>
      </p:sp>
      <p:sp>
        <p:nvSpPr>
          <p:cNvPr id="703" name="Google Shape;703;p78"/>
          <p:cNvSpPr txBox="1"/>
          <p:nvPr/>
        </p:nvSpPr>
        <p:spPr>
          <a:xfrm>
            <a:off x="4958907" y="2907723"/>
            <a:ext cx="2484630" cy="58477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Enviar las invitaciones</a:t>
            </a:r>
            <a:endParaRPr/>
          </a:p>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Organizar el catering</a:t>
            </a:r>
            <a:endParaRPr/>
          </a:p>
        </p:txBody>
      </p:sp>
      <p:sp>
        <p:nvSpPr>
          <p:cNvPr id="704" name="Google Shape;704;p78"/>
          <p:cNvSpPr txBox="1"/>
          <p:nvPr/>
        </p:nvSpPr>
        <p:spPr>
          <a:xfrm>
            <a:off x="8114414" y="2907723"/>
            <a:ext cx="3001926" cy="33855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Recoger retroalimentación</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05" name="Google Shape;705;p78"/>
          <p:cNvPicPr preferRelativeResize="0"/>
          <p:nvPr/>
        </p:nvPicPr>
        <p:blipFill rotWithShape="1">
          <a:blip r:embed="rId3">
            <a:alphaModFix/>
          </a:blip>
          <a:srcRect b="0" l="0" r="0" t="0"/>
          <a:stretch/>
        </p:blipFill>
        <p:spPr>
          <a:xfrm>
            <a:off x="11040084" y="5322755"/>
            <a:ext cx="1024379" cy="102437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active IQ Test May Better Predict Real-World Achievement | Scientific  American" id="713" name="Google Shape;713;p21"/>
          <p:cNvPicPr preferRelativeResize="0"/>
          <p:nvPr/>
        </p:nvPicPr>
        <p:blipFill rotWithShape="1">
          <a:blip r:embed="rId3">
            <a:alphaModFix/>
          </a:blip>
          <a:srcRect b="0" l="0" r="0" t="0"/>
          <a:stretch/>
        </p:blipFill>
        <p:spPr>
          <a:xfrm>
            <a:off x="1427342" y="1305555"/>
            <a:ext cx="4246890" cy="4246890"/>
          </a:xfrm>
          <a:prstGeom prst="rect">
            <a:avLst/>
          </a:prstGeom>
          <a:noFill/>
          <a:ln>
            <a:noFill/>
          </a:ln>
        </p:spPr>
      </p:pic>
      <p:sp>
        <p:nvSpPr>
          <p:cNvPr id="714" name="Google Shape;714;p21"/>
          <p:cNvSpPr txBox="1"/>
          <p:nvPr/>
        </p:nvSpPr>
        <p:spPr>
          <a:xfrm>
            <a:off x="2619281" y="5743773"/>
            <a:ext cx="166423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1400" u="none" cap="none" strike="noStrike">
                <a:solidFill>
                  <a:srgbClr val="000000"/>
                </a:solidFill>
                <a:latin typeface="Arial"/>
                <a:ea typeface="Arial"/>
                <a:cs typeface="Arial"/>
                <a:sym typeface="Arial"/>
              </a:rPr>
              <a:t>Patrones y formas</a:t>
            </a:r>
            <a:endParaRPr b="1" i="1" sz="1400" u="none" cap="none" strike="noStrike">
              <a:solidFill>
                <a:srgbClr val="000000"/>
              </a:solidFill>
              <a:latin typeface="Arial"/>
              <a:ea typeface="Arial"/>
              <a:cs typeface="Arial"/>
              <a:sym typeface="Arial"/>
            </a:endParaRPr>
          </a:p>
        </p:txBody>
      </p:sp>
      <p:sp>
        <p:nvSpPr>
          <p:cNvPr id="715" name="Google Shape;715;p21"/>
          <p:cNvSpPr txBox="1"/>
          <p:nvPr>
            <p:ph type="title"/>
          </p:nvPr>
        </p:nvSpPr>
        <p:spPr>
          <a:xfrm>
            <a:off x="7636042" y="2423319"/>
            <a:ext cx="3737811" cy="201136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25000"/>
              </a:lnSpc>
              <a:spcBef>
                <a:spcPts val="0"/>
              </a:spcBef>
              <a:spcAft>
                <a:spcPts val="0"/>
              </a:spcAft>
              <a:buClr>
                <a:srgbClr val="243131"/>
              </a:buClr>
              <a:buSzPct val="50000"/>
              <a:buNone/>
            </a:pPr>
            <a:r>
              <a:rPr b="1" lang="en-US" sz="2800">
                <a:latin typeface="Arial"/>
                <a:ea typeface="Arial"/>
                <a:cs typeface="Arial"/>
                <a:sym typeface="Arial"/>
              </a:rPr>
              <a:t>Componentes clave:</a:t>
            </a:r>
            <a:br>
              <a:rPr b="1" lang="en-US" sz="2800">
                <a:latin typeface="Arial"/>
                <a:ea typeface="Arial"/>
                <a:cs typeface="Arial"/>
                <a:sym typeface="Arial"/>
              </a:rPr>
            </a:br>
            <a:br>
              <a:rPr b="1" lang="en-US" sz="2800">
                <a:latin typeface="Arial"/>
                <a:ea typeface="Arial"/>
                <a:cs typeface="Arial"/>
                <a:sym typeface="Arial"/>
              </a:rPr>
            </a:br>
            <a:r>
              <a:rPr b="1" lang="en-US" sz="3600">
                <a:latin typeface="Arial"/>
                <a:ea typeface="Arial"/>
                <a:cs typeface="Arial"/>
                <a:sym typeface="Arial"/>
              </a:rPr>
              <a:t> </a:t>
            </a:r>
            <a:r>
              <a:rPr b="1" lang="en-US" sz="4000">
                <a:latin typeface="Arial"/>
                <a:ea typeface="Arial"/>
                <a:cs typeface="Arial"/>
                <a:sym typeface="Arial"/>
              </a:rPr>
              <a:t>Reconocimiento de patrones</a:t>
            </a:r>
            <a:endParaRPr>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21" name="Shape 721"/>
        <p:cNvGrpSpPr/>
        <p:nvPr/>
      </p:nvGrpSpPr>
      <p:grpSpPr>
        <a:xfrm>
          <a:off x="0" y="0"/>
          <a:ext cx="0" cy="0"/>
          <a:chOff x="0" y="0"/>
          <a:chExt cx="0" cy="0"/>
        </a:xfrm>
      </p:grpSpPr>
      <p:sp>
        <p:nvSpPr>
          <p:cNvPr id="722" name="Google Shape;722;p79"/>
          <p:cNvSpPr txBox="1"/>
          <p:nvPr>
            <p:ph type="title"/>
          </p:nvPr>
        </p:nvSpPr>
        <p:spPr>
          <a:xfrm>
            <a:off x="3293364" y="150497"/>
            <a:ext cx="5605272"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Reconocimiento de patrones</a:t>
            </a:r>
            <a:endParaRPr/>
          </a:p>
        </p:txBody>
      </p:sp>
      <p:sp>
        <p:nvSpPr>
          <p:cNvPr id="723" name="Google Shape;723;p79"/>
          <p:cNvSpPr txBox="1"/>
          <p:nvPr/>
        </p:nvSpPr>
        <p:spPr>
          <a:xfrm>
            <a:off x="487203" y="1221800"/>
            <a:ext cx="7576974" cy="378565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Cuando tratamos de resolver un problema, nuestro objetivo es encontrar el enfoque más efectivo. Aquí es donde identificar patrones se vuelve valioso. Una vez que hemos desglosado el problema inicial, podemos notar que ciertas partes se repiten o se parecen entre sí; estos son los patrones. A veces, la situación incluso puede recordarnos un problema previo que hemos resuelto. Si podemos detectar estas similitudes, se vuelve más fácil abordar las partes más pequeñas del problema.</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El reconocimiento de patrones es el proceso de identificar tendencias, similitudes o temas recurrentes dentro de los problemas. Esto hace posible simplificar el proceso de solución y reutilizar estrategias. También nos ayuda a anticipar resultados y a construir planes eficientes, convirtiéndose en una parte fundamental del PC.</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 esta imagen, podemos observar diferentes formas que repiten una secuencia visual. Al analizar cómo cada figura cambia ligeramente de una a otra, comenzamos a notar patrones. Por ejemplo, la rotación o la colocación de las secciones negras.</a:t>
            </a:r>
            <a:endParaRPr b="0" i="0" sz="1600" u="none" cap="none" strike="noStrike">
              <a:solidFill>
                <a:srgbClr val="000000"/>
              </a:solidFill>
              <a:latin typeface="Arial"/>
              <a:ea typeface="Arial"/>
              <a:cs typeface="Arial"/>
              <a:sym typeface="Arial"/>
            </a:endParaRPr>
          </a:p>
        </p:txBody>
      </p:sp>
      <p:sp>
        <p:nvSpPr>
          <p:cNvPr id="724" name="Google Shape;724;p79"/>
          <p:cNvSpPr/>
          <p:nvPr/>
        </p:nvSpPr>
        <p:spPr>
          <a:xfrm>
            <a:off x="487203" y="5245733"/>
            <a:ext cx="11158696"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Reconocer estos patrones visuales ayuda a ilustrar cómo nuestro cerebro detecta similitudes, lo cual es una</a:t>
            </a:r>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 habilidad clave al resolver problemas utilizando el Pensamiento Computacional.</a:t>
            </a:r>
            <a:endParaRPr b="0" i="0" sz="1600" u="none" cap="none" strike="noStrike">
              <a:solidFill>
                <a:srgbClr val="FFFFFF"/>
              </a:solidFill>
              <a:latin typeface="Arial"/>
              <a:ea typeface="Arial"/>
              <a:cs typeface="Arial"/>
              <a:sym typeface="Arial"/>
            </a:endParaRPr>
          </a:p>
        </p:txBody>
      </p:sp>
      <p:pic>
        <p:nvPicPr>
          <p:cNvPr descr="Icono&#10;&#10;Descripción generada automáticamente" id="725" name="Google Shape;725;p79"/>
          <p:cNvPicPr preferRelativeResize="0"/>
          <p:nvPr/>
        </p:nvPicPr>
        <p:blipFill rotWithShape="1">
          <a:blip r:embed="rId3">
            <a:alphaModFix/>
          </a:blip>
          <a:srcRect b="0" l="0" r="0" t="0"/>
          <a:stretch/>
        </p:blipFill>
        <p:spPr>
          <a:xfrm>
            <a:off x="11086891" y="5031839"/>
            <a:ext cx="1024379" cy="1024379"/>
          </a:xfrm>
          <a:prstGeom prst="rect">
            <a:avLst/>
          </a:prstGeom>
          <a:noFill/>
          <a:ln>
            <a:noFill/>
          </a:ln>
        </p:spPr>
      </p:pic>
      <p:sp>
        <p:nvSpPr>
          <p:cNvPr id="726" name="Google Shape;726;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nteractive IQ Test May Better Predict Real-World Achievement | Scientific  American" id="727" name="Google Shape;727;p79"/>
          <p:cNvPicPr preferRelativeResize="0"/>
          <p:nvPr/>
        </p:nvPicPr>
        <p:blipFill rotWithShape="1">
          <a:blip r:embed="rId4">
            <a:alphaModFix/>
          </a:blip>
          <a:srcRect b="0" l="0" r="0" t="0"/>
          <a:stretch/>
        </p:blipFill>
        <p:spPr>
          <a:xfrm>
            <a:off x="8362745" y="1369862"/>
            <a:ext cx="3495880" cy="34208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33" name="Shape 733"/>
        <p:cNvGrpSpPr/>
        <p:nvPr/>
      </p:nvGrpSpPr>
      <p:grpSpPr>
        <a:xfrm>
          <a:off x="0" y="0"/>
          <a:ext cx="0" cy="0"/>
          <a:chOff x="0" y="0"/>
          <a:chExt cx="0" cy="0"/>
        </a:xfrm>
      </p:grpSpPr>
      <p:sp>
        <p:nvSpPr>
          <p:cNvPr id="734" name="Google Shape;734;p80"/>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Reconocimiento de patrones</a:t>
            </a:r>
            <a:endParaRPr b="1" sz="2800">
              <a:latin typeface="Arial"/>
              <a:ea typeface="Arial"/>
              <a:cs typeface="Arial"/>
              <a:sym typeface="Arial"/>
            </a:endParaRPr>
          </a:p>
        </p:txBody>
      </p:sp>
      <p:sp>
        <p:nvSpPr>
          <p:cNvPr id="735" name="Google Shape;735;p80"/>
          <p:cNvSpPr/>
          <p:nvPr/>
        </p:nvSpPr>
        <p:spPr>
          <a:xfrm>
            <a:off x="4829175" y="4255981"/>
            <a:ext cx="6600826" cy="2393848"/>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36" name="Google Shape;736;p80"/>
          <p:cNvSpPr txBox="1"/>
          <p:nvPr/>
        </p:nvSpPr>
        <p:spPr>
          <a:xfrm>
            <a:off x="586502" y="1221800"/>
            <a:ext cx="11018997" cy="28777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Cuando reconocemos un patrón, reducimos la complejidad reutilizando lo que ya sabemos. Para estudiantes adultos, esto es especialmente poderoso, ya que se basa en su experiencia. En lugar de comenzar desde cero, los estudiantes empiezan a decir "</a:t>
            </a:r>
            <a:r>
              <a:rPr b="0" i="1" lang="en-US" sz="1600" u="none" cap="none" strike="noStrike">
                <a:solidFill>
                  <a:srgbClr val="000000"/>
                </a:solidFill>
                <a:latin typeface="Arial"/>
                <a:ea typeface="Arial"/>
                <a:cs typeface="Arial"/>
                <a:sym typeface="Arial"/>
              </a:rPr>
              <a:t>esto ya lo he visto antes</a:t>
            </a:r>
            <a:r>
              <a:rPr b="0" i="0" lang="en-US" sz="1600" u="none" cap="none" strike="noStrike">
                <a:solidFill>
                  <a:srgbClr val="000000"/>
                </a:solidFill>
                <a:latin typeface="Arial"/>
                <a:ea typeface="Arial"/>
                <a:cs typeface="Arial"/>
                <a:sym typeface="Arial"/>
              </a:rPr>
              <a:t>". Esta habilidad es esencial para la toma de decisiones y la resolución de problemas en la vida cotidiana.</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Lo que los formadores deben saber:</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El reconocimiento de patrones mejora las capacidades de resolución de problemas. Los estudiantes no tienen que reinventar la rueda, ya que pueden identificar lo que ha funcionado anteriormente.</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Es una excelente oportunidad para conectar nuevos conocimientos con experiencias previas. Anima a los estudiantes a recordar y compartir momentos en los que hayan detectado patrones.</a:t>
            </a:r>
            <a:endParaRPr b="0" i="1" sz="1600" u="none" cap="none" strike="noStrike">
              <a:solidFill>
                <a:srgbClr val="000000"/>
              </a:solidFill>
              <a:latin typeface="Arial"/>
              <a:ea typeface="Arial"/>
              <a:cs typeface="Arial"/>
              <a:sym typeface="Arial"/>
            </a:endParaRPr>
          </a:p>
        </p:txBody>
      </p:sp>
      <p:sp>
        <p:nvSpPr>
          <p:cNvPr id="737" name="Google Shape;737;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38" name="Google Shape;738;p80"/>
          <p:cNvSpPr txBox="1"/>
          <p:nvPr/>
        </p:nvSpPr>
        <p:spPr>
          <a:xfrm>
            <a:off x="5064587" y="4680059"/>
            <a:ext cx="6130002"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Elige una tarea de la vida real, como hacer la compra. Pide a los estudiantes que piensen en cómo suelen hacerlo e identifiquen pasos o hábitos repetitivos. Luego, pregunta:</a:t>
            </a:r>
            <a:endParaRPr b="0" i="0" sz="16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¿Siempre revisas tu cocina primero?</a:t>
            </a:r>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¿Compras cosas similares cada semana?</a:t>
            </a:r>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¿Puedes recordar alguna vez en la que notar un patrón te ayudó a evitar un problema?</a:t>
            </a:r>
            <a:endParaRPr b="0" i="1" sz="1600" u="none" cap="none" strike="noStrike">
              <a:solidFill>
                <a:srgbClr val="000000"/>
              </a:solidFill>
              <a:latin typeface="Arial"/>
              <a:ea typeface="Arial"/>
              <a:cs typeface="Arial"/>
              <a:sym typeface="Arial"/>
            </a:endParaRPr>
          </a:p>
        </p:txBody>
      </p:sp>
      <p:sp>
        <p:nvSpPr>
          <p:cNvPr id="739" name="Google Shape;739;p80"/>
          <p:cNvSpPr txBox="1"/>
          <p:nvPr/>
        </p:nvSpPr>
        <p:spPr>
          <a:xfrm>
            <a:off x="5064587" y="4311443"/>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Idea de actividad para formadores</a:t>
            </a:r>
            <a:endParaRPr b="1" i="0" sz="1600" u="none" cap="none" strike="noStrike">
              <a:solidFill>
                <a:srgbClr val="000000"/>
              </a:solidFill>
              <a:latin typeface="Arial"/>
              <a:ea typeface="Arial"/>
              <a:cs typeface="Arial"/>
              <a:sym typeface="Arial"/>
            </a:endParaRPr>
          </a:p>
        </p:txBody>
      </p:sp>
      <p:pic>
        <p:nvPicPr>
          <p:cNvPr descr="Dibujo de mujer con la boca abierta&#10;&#10;El contenido generado por IA puede ser incorrecto." id="740" name="Google Shape;740;p80"/>
          <p:cNvPicPr preferRelativeResize="0"/>
          <p:nvPr/>
        </p:nvPicPr>
        <p:blipFill rotWithShape="1">
          <a:blip r:embed="rId3">
            <a:alphaModFix/>
          </a:blip>
          <a:srcRect b="0" l="0" r="0" t="0"/>
          <a:stretch/>
        </p:blipFill>
        <p:spPr>
          <a:xfrm>
            <a:off x="1333288" y="4054034"/>
            <a:ext cx="2595795" cy="259579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6" name="Shape 746"/>
        <p:cNvGrpSpPr/>
        <p:nvPr/>
      </p:nvGrpSpPr>
      <p:grpSpPr>
        <a:xfrm>
          <a:off x="0" y="0"/>
          <a:ext cx="0" cy="0"/>
          <a:chOff x="0" y="0"/>
          <a:chExt cx="0" cy="0"/>
        </a:xfrm>
      </p:grpSpPr>
      <p:sp>
        <p:nvSpPr>
          <p:cNvPr id="747" name="Google Shape;747;p81"/>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Reconocimiento de patrones</a:t>
            </a:r>
            <a:endParaRPr b="1" sz="2800">
              <a:latin typeface="Arial"/>
              <a:ea typeface="Arial"/>
              <a:cs typeface="Arial"/>
              <a:sym typeface="Arial"/>
            </a:endParaRPr>
          </a:p>
        </p:txBody>
      </p:sp>
      <p:sp>
        <p:nvSpPr>
          <p:cNvPr id="748" name="Google Shape;748;p81"/>
          <p:cNvSpPr/>
          <p:nvPr/>
        </p:nvSpPr>
        <p:spPr>
          <a:xfrm>
            <a:off x="613114" y="5066587"/>
            <a:ext cx="10965772" cy="1088891"/>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Detectar patrones ayuda a los estudiantes a resolver problemas más rápido. Anímalos a notar lo que se repite en sus  rutinas y muéstrales cómo detectar el uso de patrones hace que el trabajo sea más fácil y eficiente.</a:t>
            </a:r>
            <a:endParaRPr b="0" i="0" sz="1600" u="none" cap="none" strike="noStrike">
              <a:solidFill>
                <a:srgbClr val="FFFFFF"/>
              </a:solidFill>
              <a:latin typeface="Arial"/>
              <a:ea typeface="Arial"/>
              <a:cs typeface="Arial"/>
              <a:sym typeface="Arial"/>
            </a:endParaRPr>
          </a:p>
        </p:txBody>
      </p:sp>
      <p:sp>
        <p:nvSpPr>
          <p:cNvPr id="749" name="Google Shape;749;p81"/>
          <p:cNvSpPr txBox="1"/>
          <p:nvPr/>
        </p:nvSpPr>
        <p:spPr>
          <a:xfrm>
            <a:off x="586502" y="1221800"/>
            <a:ext cx="11018997" cy="352404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Ejemplo en la vida cotidiana:</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Detectar patrones en tu desplazamiento diario, como cuándo el tráfico suele ser más pesado, te ayuda a ajustar los horarios de salida.</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Ejemplo en ciencia de datos:</a:t>
            </a:r>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Analizar el comportamiento de compra de los clientes para identificar patrones comunes de compra, lo cual puede guiar las futuras campañas de marketing.</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Como formador, puedes:</a:t>
            </a:r>
            <a:endParaRPr b="1"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Usar ejemplos de la vida cotidiana de los estudiantes, como rutinas de limpieza o pasos para cocinar. </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Pedir a los estudiantes que identifiquen los pasos repetidos y los comparen: </a:t>
            </a:r>
            <a:r>
              <a:rPr b="0" i="1" lang="en-US" sz="1600" u="none" cap="none" strike="noStrike">
                <a:solidFill>
                  <a:srgbClr val="000000"/>
                </a:solidFill>
                <a:latin typeface="Arial"/>
                <a:ea typeface="Arial"/>
                <a:cs typeface="Arial"/>
                <a:sym typeface="Arial"/>
              </a:rPr>
              <a:t>“¿Qué haces siempre primero?" "¿Qué se repite cada vez?"</a:t>
            </a:r>
            <a:endParaRPr b="0" i="1"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Enfatiza que encontrar y reutilizar patrones ahorra tiempo y energía.</a:t>
            </a:r>
            <a:endParaRPr b="0" i="0" sz="1600" u="none" cap="none" strike="noStrike">
              <a:solidFill>
                <a:srgbClr val="000000"/>
              </a:solidFill>
              <a:latin typeface="Arial"/>
              <a:ea typeface="Arial"/>
              <a:cs typeface="Arial"/>
              <a:sym typeface="Arial"/>
            </a:endParaRPr>
          </a:p>
        </p:txBody>
      </p:sp>
      <p:sp>
        <p:nvSpPr>
          <p:cNvPr id="750" name="Google Shape;750;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51" name="Google Shape;751;p81"/>
          <p:cNvPicPr preferRelativeResize="0"/>
          <p:nvPr/>
        </p:nvPicPr>
        <p:blipFill rotWithShape="1">
          <a:blip r:embed="rId3">
            <a:alphaModFix/>
          </a:blip>
          <a:srcRect b="0" l="0" r="0" t="0"/>
          <a:stretch/>
        </p:blipFill>
        <p:spPr>
          <a:xfrm>
            <a:off x="11040084" y="4554397"/>
            <a:ext cx="1024379" cy="102437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2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en-US" sz="2400">
                <a:latin typeface="Arial"/>
                <a:ea typeface="Arial"/>
                <a:cs typeface="Arial"/>
                <a:sym typeface="Arial"/>
              </a:rPr>
              <a:t>Componentes clave</a:t>
            </a:r>
            <a:r>
              <a:rPr b="1" lang="en-US" sz="3200">
                <a:latin typeface="Arial"/>
                <a:ea typeface="Arial"/>
                <a:cs typeface="Arial"/>
                <a:sym typeface="Arial"/>
              </a:rPr>
              <a:t>: Abstracción</a:t>
            </a:r>
            <a:endParaRPr>
              <a:latin typeface="Arial"/>
              <a:ea typeface="Arial"/>
              <a:cs typeface="Arial"/>
              <a:sym typeface="Arial"/>
            </a:endParaRPr>
          </a:p>
        </p:txBody>
      </p:sp>
      <p:sp>
        <p:nvSpPr>
          <p:cNvPr id="759" name="Google Shape;759;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Warsaw metro map" id="760" name="Google Shape;760;p25"/>
          <p:cNvPicPr preferRelativeResize="0"/>
          <p:nvPr/>
        </p:nvPicPr>
        <p:blipFill rotWithShape="1">
          <a:blip r:embed="rId3">
            <a:alphaModFix/>
          </a:blip>
          <a:srcRect b="0" l="0" r="0" t="0"/>
          <a:stretch/>
        </p:blipFill>
        <p:spPr>
          <a:xfrm>
            <a:off x="1525463" y="2289287"/>
            <a:ext cx="3262012" cy="3762855"/>
          </a:xfrm>
          <a:prstGeom prst="rect">
            <a:avLst/>
          </a:prstGeom>
          <a:noFill/>
          <a:ln>
            <a:noFill/>
          </a:ln>
        </p:spPr>
      </p:pic>
      <p:pic>
        <p:nvPicPr>
          <p:cNvPr descr="WARSAW Metro Map | Art Print" id="761" name="Google Shape;761;p25"/>
          <p:cNvPicPr preferRelativeResize="0"/>
          <p:nvPr/>
        </p:nvPicPr>
        <p:blipFill rotWithShape="1">
          <a:blip r:embed="rId4">
            <a:alphaModFix/>
          </a:blip>
          <a:srcRect b="19711" l="16020" r="16620" t="20816"/>
          <a:stretch/>
        </p:blipFill>
        <p:spPr>
          <a:xfrm>
            <a:off x="7202991" y="2289287"/>
            <a:ext cx="3196218" cy="3762854"/>
          </a:xfrm>
          <a:prstGeom prst="rect">
            <a:avLst/>
          </a:prstGeom>
          <a:noFill/>
          <a:ln>
            <a:noFill/>
          </a:ln>
        </p:spPr>
      </p:pic>
      <p:pic>
        <p:nvPicPr>
          <p:cNvPr id="762" name="Google Shape;762;p25"/>
          <p:cNvPicPr preferRelativeResize="0"/>
          <p:nvPr/>
        </p:nvPicPr>
        <p:blipFill rotWithShape="1">
          <a:blip r:embed="rId5">
            <a:alphaModFix/>
          </a:blip>
          <a:srcRect b="0" l="0" r="0" t="0"/>
          <a:stretch/>
        </p:blipFill>
        <p:spPr>
          <a:xfrm>
            <a:off x="5098202" y="3429000"/>
            <a:ext cx="1794062" cy="1405353"/>
          </a:xfrm>
          <a:prstGeom prst="rect">
            <a:avLst/>
          </a:prstGeom>
          <a:noFill/>
          <a:ln>
            <a:noFill/>
          </a:ln>
        </p:spPr>
      </p:pic>
      <p:sp>
        <p:nvSpPr>
          <p:cNvPr id="763" name="Google Shape;763;p25"/>
          <p:cNvSpPr txBox="1"/>
          <p:nvPr/>
        </p:nvSpPr>
        <p:spPr>
          <a:xfrm>
            <a:off x="1898377" y="6230598"/>
            <a:ext cx="882645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1400" u="none" cap="none" strike="noStrike">
                <a:solidFill>
                  <a:srgbClr val="000000"/>
                </a:solidFill>
                <a:latin typeface="Arial"/>
                <a:ea typeface="Arial"/>
                <a:cs typeface="Arial"/>
                <a:sym typeface="Arial"/>
              </a:rPr>
              <a:t>Abstraer la vista detallada del metro de Varsovia para crear un esquema mucho más simple y fácil de leer.</a:t>
            </a:r>
            <a:endParaRPr b="1" i="1"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9" name="Shape 769"/>
        <p:cNvGrpSpPr/>
        <p:nvPr/>
      </p:nvGrpSpPr>
      <p:grpSpPr>
        <a:xfrm>
          <a:off x="0" y="0"/>
          <a:ext cx="0" cy="0"/>
          <a:chOff x="0" y="0"/>
          <a:chExt cx="0" cy="0"/>
        </a:xfrm>
      </p:grpSpPr>
      <p:sp>
        <p:nvSpPr>
          <p:cNvPr id="770" name="Google Shape;770;p82"/>
          <p:cNvSpPr txBox="1"/>
          <p:nvPr>
            <p:ph type="title"/>
          </p:nvPr>
        </p:nvSpPr>
        <p:spPr>
          <a:xfrm>
            <a:off x="3293364" y="150497"/>
            <a:ext cx="5605272"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Abstracción</a:t>
            </a:r>
            <a:endParaRPr/>
          </a:p>
        </p:txBody>
      </p:sp>
      <p:sp>
        <p:nvSpPr>
          <p:cNvPr id="771" name="Google Shape;771;p82"/>
          <p:cNvSpPr txBox="1"/>
          <p:nvPr/>
        </p:nvSpPr>
        <p:spPr>
          <a:xfrm>
            <a:off x="481261" y="1141590"/>
            <a:ext cx="8155653" cy="45243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 resolver problemas, a menudo necesitamos ignorar detalles irrelevantes y centrarnos solo en lo que realmente importa. Aquí es donde entra en juego la abstracción.</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La abstracción es el proceso de simplificar un problema complejo enfocándose en sus características clave e ignorando los detalles innecesarios. Ayuda a que las tareas sean más fáciles de entender y gestionar. Consiste en identificar lo que los diferentes elementos tienen en común y dejar de lado los detalles que varían. Esto nos permite crear soluciones generales que se pueden reutilizar en múltiples problemas similares.</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Por ejemplo, al resolver un rompecabezas, podríamos comenzar agrupando las piezas por color o forma de los bordes, ignorando otras características. Esta abstracción facilita el comienzo de la resolución del problema. Luego, podemos mirar detalles más específicos para completar la imagen.</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Esta imagen simplificada del mapa del metro es una versión abstracta del original. Elimina detalles innecesarios como los nombres de las calles o la precisión geográfica y conserva solo los elementos esenciales, que son las estaciones y conexiones, lo que facilita entender cómo ir de un lugar a otro.</a:t>
            </a:r>
            <a:endParaRPr b="0" i="0" sz="1600" u="none" cap="none" strike="noStrike">
              <a:solidFill>
                <a:srgbClr val="000000"/>
              </a:solidFill>
              <a:latin typeface="Arial"/>
              <a:ea typeface="Arial"/>
              <a:cs typeface="Arial"/>
              <a:sym typeface="Arial"/>
            </a:endParaRPr>
          </a:p>
        </p:txBody>
      </p:sp>
      <p:sp>
        <p:nvSpPr>
          <p:cNvPr id="772" name="Google Shape;772;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WARSAW Metro Map | Art Print" id="773" name="Google Shape;773;p82"/>
          <p:cNvPicPr preferRelativeResize="0"/>
          <p:nvPr/>
        </p:nvPicPr>
        <p:blipFill rotWithShape="1">
          <a:blip r:embed="rId3">
            <a:alphaModFix/>
          </a:blip>
          <a:srcRect b="19711" l="16020" r="16620" t="20816"/>
          <a:stretch/>
        </p:blipFill>
        <p:spPr>
          <a:xfrm>
            <a:off x="8802846" y="1302010"/>
            <a:ext cx="3196218" cy="3762854"/>
          </a:xfrm>
          <a:prstGeom prst="rect">
            <a:avLst/>
          </a:prstGeom>
          <a:noFill/>
          <a:ln>
            <a:noFill/>
          </a:ln>
        </p:spPr>
      </p:pic>
      <p:sp>
        <p:nvSpPr>
          <p:cNvPr id="774" name="Google Shape;774;p82"/>
          <p:cNvSpPr/>
          <p:nvPr/>
        </p:nvSpPr>
        <p:spPr>
          <a:xfrm>
            <a:off x="516652" y="5798006"/>
            <a:ext cx="11158696" cy="833297"/>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La abstracción significa centrarse en lo que más importa. Al igual que un mapa de metro simplificado, ayuda a los estudiantes a navegar por los problemas destacando lo esencial e ignorando las distracciones.</a:t>
            </a:r>
            <a:endParaRPr b="0" i="0" sz="1600" u="none" cap="none" strike="noStrike">
              <a:solidFill>
                <a:schemeClr val="lt1"/>
              </a:solidFill>
              <a:latin typeface="Arial"/>
              <a:ea typeface="Arial"/>
              <a:cs typeface="Arial"/>
              <a:sym typeface="Arial"/>
            </a:endParaRPr>
          </a:p>
        </p:txBody>
      </p:sp>
      <p:pic>
        <p:nvPicPr>
          <p:cNvPr descr="Icono&#10;&#10;Descripción generada automáticamente" id="775" name="Google Shape;775;p82"/>
          <p:cNvPicPr preferRelativeResize="0"/>
          <p:nvPr/>
        </p:nvPicPr>
        <p:blipFill rotWithShape="1">
          <a:blip r:embed="rId4">
            <a:alphaModFix/>
          </a:blip>
          <a:srcRect b="0" l="0" r="0" t="0"/>
          <a:stretch/>
        </p:blipFill>
        <p:spPr>
          <a:xfrm>
            <a:off x="11116340" y="5241799"/>
            <a:ext cx="1024379" cy="102437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1" name="Shape 781"/>
        <p:cNvGrpSpPr/>
        <p:nvPr/>
      </p:nvGrpSpPr>
      <p:grpSpPr>
        <a:xfrm>
          <a:off x="0" y="0"/>
          <a:ext cx="0" cy="0"/>
          <a:chOff x="0" y="0"/>
          <a:chExt cx="0" cy="0"/>
        </a:xfrm>
      </p:grpSpPr>
      <p:sp>
        <p:nvSpPr>
          <p:cNvPr id="782" name="Google Shape;782;p83"/>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Abstracción</a:t>
            </a:r>
            <a:endParaRPr/>
          </a:p>
        </p:txBody>
      </p:sp>
      <p:sp>
        <p:nvSpPr>
          <p:cNvPr id="783" name="Google Shape;783;p83"/>
          <p:cNvSpPr/>
          <p:nvPr/>
        </p:nvSpPr>
        <p:spPr>
          <a:xfrm>
            <a:off x="4829175" y="4255981"/>
            <a:ext cx="6600826" cy="2393848"/>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84" name="Google Shape;784;p83"/>
          <p:cNvSpPr txBox="1"/>
          <p:nvPr/>
        </p:nvSpPr>
        <p:spPr>
          <a:xfrm>
            <a:off x="586502" y="1141590"/>
            <a:ext cx="11018997" cy="320087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Cuando enseñamos abstracción, estamos ayudando a los estudiantes a centrarse en lo que realmente importa. Esta habilidad es valiosa para los adultos, ya que ayuda a reducir la sensación de agobio y mejora la toma de decisiones. Eliminar distracciones e identificar los elementos clave facilita la comprensión y solución de los problemas.</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Lo que los formadores deben saber:</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La abstracción ayuda a los estudiantes a centrarse en lo esencial e ignorar las distracciones. Esto es especialmente útil para los adultos que pueden sentirse abrumados por demasiada información.</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Enseñar abstracción fomenta que los estudiantes simplifiquen los problemas y construyan soluciones paso a paso, sin necesidad de conocer todos los detalles desde el principio.</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Es útil para desarrollar estrategias de resolución de problemas que se aplican a múltiples situaciones, ahorrando tiempo y esfuerzo.</a:t>
            </a:r>
            <a:endParaRPr b="0" i="1" sz="1600" u="none" cap="none" strike="noStrike">
              <a:solidFill>
                <a:srgbClr val="000000"/>
              </a:solidFill>
              <a:latin typeface="Arial"/>
              <a:ea typeface="Arial"/>
              <a:cs typeface="Arial"/>
              <a:sym typeface="Arial"/>
            </a:endParaRPr>
          </a:p>
        </p:txBody>
      </p:sp>
      <p:sp>
        <p:nvSpPr>
          <p:cNvPr id="785" name="Google Shape;785;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86" name="Google Shape;786;p83"/>
          <p:cNvSpPr txBox="1"/>
          <p:nvPr/>
        </p:nvSpPr>
        <p:spPr>
          <a:xfrm>
            <a:off x="4946881" y="4651031"/>
            <a:ext cx="6365414"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Usa la rutina diaria de prepararse para salir de casa para ir al trabajo o la escuela. Guía a los estudiantes a través de cada paso y luego ayúdalos a identificar lo que realmente importa. Pregunta:</a:t>
            </a:r>
            <a:endParaRPr b="0" i="0" sz="16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¿Cuáles pasos son esenciales siempre antes de salir?</a:t>
            </a:r>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¿Cuáles pasos puedes quitar sin que afecte?</a:t>
            </a:r>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¿Cómo centrarse sólo en los pasos clave ayuda a ahorrar tiempo o reducir el estrés?</a:t>
            </a:r>
            <a:endParaRPr b="0" i="1" sz="1600" u="none" cap="none" strike="noStrike">
              <a:solidFill>
                <a:srgbClr val="000000"/>
              </a:solidFill>
              <a:latin typeface="Arial"/>
              <a:ea typeface="Arial"/>
              <a:cs typeface="Arial"/>
              <a:sym typeface="Arial"/>
            </a:endParaRPr>
          </a:p>
        </p:txBody>
      </p:sp>
      <p:sp>
        <p:nvSpPr>
          <p:cNvPr id="787" name="Google Shape;787;p83"/>
          <p:cNvSpPr txBox="1"/>
          <p:nvPr/>
        </p:nvSpPr>
        <p:spPr>
          <a:xfrm>
            <a:off x="4946881" y="4311443"/>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Idea de actividad para formadores</a:t>
            </a:r>
            <a:endParaRPr b="1" i="0" sz="1600" u="none" cap="none" strike="noStrike">
              <a:solidFill>
                <a:srgbClr val="000000"/>
              </a:solidFill>
              <a:latin typeface="Arial"/>
              <a:ea typeface="Arial"/>
              <a:cs typeface="Arial"/>
              <a:sym typeface="Arial"/>
            </a:endParaRPr>
          </a:p>
        </p:txBody>
      </p:sp>
      <p:pic>
        <p:nvPicPr>
          <p:cNvPr descr="Dibujo animado de un animal con la boca abierta&#10;&#10;El contenido generado por IA puede ser incorrecto." id="788" name="Google Shape;788;p83"/>
          <p:cNvPicPr preferRelativeResize="0"/>
          <p:nvPr/>
        </p:nvPicPr>
        <p:blipFill rotWithShape="1">
          <a:blip r:embed="rId3">
            <a:alphaModFix/>
          </a:blip>
          <a:srcRect b="0" l="0" r="0" t="0"/>
          <a:stretch/>
        </p:blipFill>
        <p:spPr>
          <a:xfrm>
            <a:off x="1620434" y="4325776"/>
            <a:ext cx="2093529" cy="209352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4" name="Shape 794"/>
        <p:cNvGrpSpPr/>
        <p:nvPr/>
      </p:nvGrpSpPr>
      <p:grpSpPr>
        <a:xfrm>
          <a:off x="0" y="0"/>
          <a:ext cx="0" cy="0"/>
          <a:chOff x="0" y="0"/>
          <a:chExt cx="0" cy="0"/>
        </a:xfrm>
      </p:grpSpPr>
      <p:sp>
        <p:nvSpPr>
          <p:cNvPr id="795" name="Google Shape;795;p84"/>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Abstracción</a:t>
            </a:r>
            <a:endParaRPr/>
          </a:p>
        </p:txBody>
      </p:sp>
      <p:sp>
        <p:nvSpPr>
          <p:cNvPr id="796" name="Google Shape;796;p84"/>
          <p:cNvSpPr/>
          <p:nvPr/>
        </p:nvSpPr>
        <p:spPr>
          <a:xfrm>
            <a:off x="613114" y="5405835"/>
            <a:ext cx="10965772" cy="102437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Utiliza la abstracción para centrar la atención de tus alumnos en lo que realmente importa. Reducir los detalles innecesarios mejora la claridad y la comunicación.</a:t>
            </a:r>
            <a:endParaRPr b="0" i="0" sz="1600" u="none" cap="none" strike="noStrike">
              <a:solidFill>
                <a:srgbClr val="FFFFFF"/>
              </a:solidFill>
              <a:latin typeface="Arial"/>
              <a:ea typeface="Arial"/>
              <a:cs typeface="Arial"/>
              <a:sym typeface="Arial"/>
            </a:endParaRPr>
          </a:p>
        </p:txBody>
      </p:sp>
      <p:sp>
        <p:nvSpPr>
          <p:cNvPr id="797" name="Google Shape;797;p84"/>
          <p:cNvSpPr txBox="1"/>
          <p:nvPr/>
        </p:nvSpPr>
        <p:spPr>
          <a:xfrm>
            <a:off x="586502" y="1221800"/>
            <a:ext cx="11018997" cy="401648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Ejemplo en la vida cotidiana:</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 diseñar una casa, hay que prestar atención al número de habitaciones y a la distribución en lugar de obsesionarse con detalles menores, como los colores de la pintura o los muebles.</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Ejemplo en el desarrollo de software::</a:t>
            </a:r>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 diseñar un sitio web, la abstracción implica centrarse en la funcionalidad principal (por ejemplo, navegación, inicio de sesión del usuario) antes de pensar en la estética visual.</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Como formador, puedes:</a:t>
            </a:r>
            <a:endParaRPr b="1"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Fomentar la simplificación de las instrucciones: </a:t>
            </a:r>
            <a:r>
              <a:rPr b="0" i="1" lang="en-US" sz="1600" u="none" cap="none" strike="noStrike">
                <a:solidFill>
                  <a:srgbClr val="000000"/>
                </a:solidFill>
                <a:latin typeface="Arial"/>
                <a:ea typeface="Arial"/>
                <a:cs typeface="Arial"/>
                <a:sym typeface="Arial"/>
              </a:rPr>
              <a:t>¿Qué necesitan saber los demás primero? ¿Qué se puede omitir sin cambiar el objetivo? </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Utilizar el juego de roles: Compara comunicación demasiado detallada con comunicación clara y reflexiona con los estudiantes sobre cuál es más fácil de seguir.</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Ayudar a los estudiantes a filtrar la información preguntándoles: </a:t>
            </a:r>
            <a:r>
              <a:rPr b="0" i="1" lang="en-US" sz="1600" u="none" cap="none" strike="noStrike">
                <a:solidFill>
                  <a:srgbClr val="000000"/>
                </a:solidFill>
                <a:latin typeface="Arial"/>
                <a:ea typeface="Arial"/>
                <a:cs typeface="Arial"/>
                <a:sym typeface="Arial"/>
              </a:rPr>
              <a:t>¿En qué es más importante centrarse? Esto fomenta la priorización de las ideas clave.</a:t>
            </a:r>
            <a:endParaRPr b="0" i="1" sz="1600" u="none" cap="none" strike="noStrike">
              <a:solidFill>
                <a:srgbClr val="000000"/>
              </a:solidFill>
              <a:latin typeface="Arial"/>
              <a:ea typeface="Arial"/>
              <a:cs typeface="Arial"/>
              <a:sym typeface="Arial"/>
            </a:endParaRPr>
          </a:p>
        </p:txBody>
      </p:sp>
      <p:sp>
        <p:nvSpPr>
          <p:cNvPr id="798" name="Google Shape;798;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99" name="Google Shape;799;p84"/>
          <p:cNvPicPr preferRelativeResize="0"/>
          <p:nvPr/>
        </p:nvPicPr>
        <p:blipFill rotWithShape="1">
          <a:blip r:embed="rId3">
            <a:alphaModFix/>
          </a:blip>
          <a:srcRect b="0" l="0" r="0" t="0"/>
          <a:stretch/>
        </p:blipFill>
        <p:spPr>
          <a:xfrm>
            <a:off x="11040084" y="4969212"/>
            <a:ext cx="1024379" cy="102437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29"/>
          <p:cNvSpPr txBox="1"/>
          <p:nvPr>
            <p:ph type="title"/>
          </p:nvPr>
        </p:nvSpPr>
        <p:spPr>
          <a:xfrm>
            <a:off x="780829" y="963982"/>
            <a:ext cx="6585097" cy="914400"/>
          </a:xfrm>
          <a:prstGeom prst="rect">
            <a:avLst/>
          </a:prstGeom>
          <a:noFill/>
          <a:ln>
            <a:noFill/>
          </a:ln>
        </p:spPr>
        <p:txBody>
          <a:bodyPr anchorCtr="0" anchor="b" bIns="45700" lIns="91425" spcFirstLastPara="1" rIns="91425" wrap="square" tIns="45700">
            <a:noAutofit/>
          </a:bodyPr>
          <a:lstStyle/>
          <a:p>
            <a:pPr indent="0" lvl="0" marL="0" rtl="0" algn="ctr">
              <a:lnSpc>
                <a:spcPct val="114000"/>
              </a:lnSpc>
              <a:spcBef>
                <a:spcPts val="0"/>
              </a:spcBef>
              <a:spcAft>
                <a:spcPts val="0"/>
              </a:spcAft>
              <a:buClr>
                <a:srgbClr val="243131"/>
              </a:buClr>
              <a:buSzPts val="1260"/>
              <a:buNone/>
            </a:pPr>
            <a:r>
              <a:rPr b="1" lang="en-US">
                <a:solidFill>
                  <a:schemeClr val="dk1"/>
                </a:solidFill>
                <a:latin typeface="Arial"/>
                <a:ea typeface="Arial"/>
                <a:cs typeface="Arial"/>
                <a:sym typeface="Arial"/>
              </a:rPr>
              <a:t>Componentes clave: </a:t>
            </a:r>
            <a:r>
              <a:rPr b="1" lang="en-US" sz="3200">
                <a:latin typeface="Arial"/>
                <a:ea typeface="Arial"/>
                <a:cs typeface="Arial"/>
                <a:sym typeface="Arial"/>
              </a:rPr>
              <a:t>Algoritmos</a:t>
            </a:r>
            <a:endParaRPr b="1" sz="2800">
              <a:latin typeface="Arial"/>
              <a:ea typeface="Arial"/>
              <a:cs typeface="Arial"/>
              <a:sym typeface="Arial"/>
            </a:endParaRPr>
          </a:p>
        </p:txBody>
      </p:sp>
      <p:pic>
        <p:nvPicPr>
          <p:cNvPr descr="10,600+ Pedestrian Street Stock Illustrations, Royalty-Free Vector Graphics  &amp; Clip Art - iStock | Rue montorgueil pedestrian street, Busy pedestrian  street, Shangxiajiu pedestrian street" id="807" name="Google Shape;807;p29"/>
          <p:cNvPicPr preferRelativeResize="0"/>
          <p:nvPr/>
        </p:nvPicPr>
        <p:blipFill rotWithShape="1">
          <a:blip r:embed="rId3">
            <a:alphaModFix/>
          </a:blip>
          <a:srcRect b="0" l="0" r="0" t="0"/>
          <a:stretch/>
        </p:blipFill>
        <p:spPr>
          <a:xfrm>
            <a:off x="1189712" y="2160218"/>
            <a:ext cx="5829300" cy="3276600"/>
          </a:xfrm>
          <a:prstGeom prst="rect">
            <a:avLst/>
          </a:prstGeom>
          <a:noFill/>
          <a:ln>
            <a:noFill/>
          </a:ln>
        </p:spPr>
      </p:pic>
      <p:sp>
        <p:nvSpPr>
          <p:cNvPr id="808" name="Google Shape;808;p29"/>
          <p:cNvSpPr/>
          <p:nvPr/>
        </p:nvSpPr>
        <p:spPr>
          <a:xfrm>
            <a:off x="8258173"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Camina</a:t>
            </a:r>
            <a:endParaRPr b="0" i="0" sz="1400" u="none" cap="none" strike="noStrike">
              <a:solidFill>
                <a:schemeClr val="dk1"/>
              </a:solidFill>
              <a:latin typeface="Arial"/>
              <a:ea typeface="Arial"/>
              <a:cs typeface="Arial"/>
              <a:sym typeface="Arial"/>
            </a:endParaRPr>
          </a:p>
        </p:txBody>
      </p:sp>
      <p:sp>
        <p:nvSpPr>
          <p:cNvPr id="809" name="Google Shape;809;p29"/>
          <p:cNvSpPr/>
          <p:nvPr/>
        </p:nvSpPr>
        <p:spPr>
          <a:xfrm>
            <a:off x="9953625"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Espera</a:t>
            </a:r>
            <a:endParaRPr b="0" i="0" sz="1400" u="none" cap="none" strike="noStrike">
              <a:solidFill>
                <a:schemeClr val="dk1"/>
              </a:solidFill>
              <a:latin typeface="Arial"/>
              <a:ea typeface="Arial"/>
              <a:cs typeface="Arial"/>
              <a:sym typeface="Arial"/>
            </a:endParaRPr>
          </a:p>
        </p:txBody>
      </p:sp>
      <p:sp>
        <p:nvSpPr>
          <p:cNvPr id="810" name="Google Shape;810;p29"/>
          <p:cNvSpPr/>
          <p:nvPr/>
        </p:nvSpPr>
        <p:spPr>
          <a:xfrm>
            <a:off x="8258175" y="3032712"/>
            <a:ext cx="1552575" cy="1040225"/>
          </a:xfrm>
          <a:prstGeom prst="flowChartDecision">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¿Esta verde la luz?</a:t>
            </a:r>
            <a:endParaRPr/>
          </a:p>
        </p:txBody>
      </p:sp>
      <p:sp>
        <p:nvSpPr>
          <p:cNvPr id="811" name="Google Shape;811;p29"/>
          <p:cNvSpPr/>
          <p:nvPr/>
        </p:nvSpPr>
        <p:spPr>
          <a:xfrm>
            <a:off x="8258174" y="1422089"/>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Mira el color del semáforo</a:t>
            </a:r>
            <a:endParaRPr/>
          </a:p>
        </p:txBody>
      </p:sp>
      <p:cxnSp>
        <p:nvCxnSpPr>
          <p:cNvPr id="812" name="Google Shape;812;p29"/>
          <p:cNvCxnSpPr>
            <a:stCxn id="809" idx="3"/>
          </p:cNvCxnSpPr>
          <p:nvPr/>
        </p:nvCxnSpPr>
        <p:spPr>
          <a:xfrm flipH="1" rot="10800000">
            <a:off x="11506200" y="1755600"/>
            <a:ext cx="257100" cy="3768900"/>
          </a:xfrm>
          <a:prstGeom prst="bentConnector2">
            <a:avLst/>
          </a:prstGeom>
          <a:noFill/>
          <a:ln cap="flat" cmpd="sng" w="9525">
            <a:solidFill>
              <a:schemeClr val="dk1"/>
            </a:solidFill>
            <a:prstDash val="solid"/>
            <a:round/>
            <a:headEnd len="sm" w="sm" type="none"/>
            <a:tailEnd len="med" w="med" type="triangle"/>
          </a:ln>
        </p:spPr>
      </p:cxnSp>
      <p:cxnSp>
        <p:nvCxnSpPr>
          <p:cNvPr id="813" name="Google Shape;813;p29"/>
          <p:cNvCxnSpPr>
            <a:endCxn id="811" idx="3"/>
          </p:cNvCxnSpPr>
          <p:nvPr/>
        </p:nvCxnSpPr>
        <p:spPr>
          <a:xfrm rot="10800000">
            <a:off x="9810749" y="1755464"/>
            <a:ext cx="1952700" cy="0"/>
          </a:xfrm>
          <a:prstGeom prst="straightConnector1">
            <a:avLst/>
          </a:prstGeom>
          <a:noFill/>
          <a:ln cap="flat" cmpd="sng" w="9525">
            <a:solidFill>
              <a:schemeClr val="dk1"/>
            </a:solidFill>
            <a:prstDash val="solid"/>
            <a:round/>
            <a:headEnd len="sm" w="sm" type="none"/>
            <a:tailEnd len="med" w="med" type="triangle"/>
          </a:ln>
        </p:spPr>
      </p:cxnSp>
      <p:cxnSp>
        <p:nvCxnSpPr>
          <p:cNvPr id="814" name="Google Shape;814;p29"/>
          <p:cNvCxnSpPr>
            <a:stCxn id="810" idx="2"/>
            <a:endCxn id="808" idx="0"/>
          </p:cNvCxnSpPr>
          <p:nvPr/>
        </p:nvCxnSpPr>
        <p:spPr>
          <a:xfrm>
            <a:off x="9034463" y="4072937"/>
            <a:ext cx="0" cy="1118100"/>
          </a:xfrm>
          <a:prstGeom prst="straightConnector1">
            <a:avLst/>
          </a:prstGeom>
          <a:noFill/>
          <a:ln cap="flat" cmpd="sng" w="9525">
            <a:solidFill>
              <a:schemeClr val="dk1"/>
            </a:solidFill>
            <a:prstDash val="solid"/>
            <a:round/>
            <a:headEnd len="sm" w="sm" type="none"/>
            <a:tailEnd len="med" w="med" type="triangle"/>
          </a:ln>
        </p:spPr>
      </p:cxnSp>
      <p:cxnSp>
        <p:nvCxnSpPr>
          <p:cNvPr id="815" name="Google Shape;815;p29"/>
          <p:cNvCxnSpPr>
            <a:stCxn id="810" idx="3"/>
            <a:endCxn id="809" idx="0"/>
          </p:cNvCxnSpPr>
          <p:nvPr/>
        </p:nvCxnSpPr>
        <p:spPr>
          <a:xfrm>
            <a:off x="9810750" y="3552825"/>
            <a:ext cx="919200" cy="1638300"/>
          </a:xfrm>
          <a:prstGeom prst="bentConnector2">
            <a:avLst/>
          </a:prstGeom>
          <a:noFill/>
          <a:ln cap="flat" cmpd="sng" w="9525">
            <a:solidFill>
              <a:schemeClr val="dk1"/>
            </a:solidFill>
            <a:prstDash val="solid"/>
            <a:round/>
            <a:headEnd len="sm" w="sm" type="none"/>
            <a:tailEnd len="med" w="med" type="triangle"/>
          </a:ln>
        </p:spPr>
      </p:cxnSp>
      <p:cxnSp>
        <p:nvCxnSpPr>
          <p:cNvPr id="816" name="Google Shape;816;p29"/>
          <p:cNvCxnSpPr>
            <a:stCxn id="811" idx="2"/>
            <a:endCxn id="810" idx="0"/>
          </p:cNvCxnSpPr>
          <p:nvPr/>
        </p:nvCxnSpPr>
        <p:spPr>
          <a:xfrm>
            <a:off x="9034462" y="2088839"/>
            <a:ext cx="0" cy="943800"/>
          </a:xfrm>
          <a:prstGeom prst="straightConnector1">
            <a:avLst/>
          </a:prstGeom>
          <a:noFill/>
          <a:ln cap="flat" cmpd="sng" w="9525">
            <a:solidFill>
              <a:schemeClr val="dk1"/>
            </a:solidFill>
            <a:prstDash val="solid"/>
            <a:round/>
            <a:headEnd len="sm" w="sm" type="none"/>
            <a:tailEnd len="med" w="med" type="triangle"/>
          </a:ln>
        </p:spPr>
      </p:cxnSp>
      <p:sp>
        <p:nvSpPr>
          <p:cNvPr id="817" name="Google Shape;817;p29"/>
          <p:cNvSpPr txBox="1"/>
          <p:nvPr/>
        </p:nvSpPr>
        <p:spPr>
          <a:xfrm>
            <a:off x="8315732" y="6047703"/>
            <a:ext cx="333520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1400" u="none" cap="none" strike="noStrike">
                <a:solidFill>
                  <a:srgbClr val="000000"/>
                </a:solidFill>
                <a:latin typeface="Arial"/>
                <a:ea typeface="Arial"/>
                <a:cs typeface="Arial"/>
                <a:sym typeface="Arial"/>
              </a:rPr>
              <a:t>Un algoritmo simple para que los peatones crucen la calle</a:t>
            </a:r>
            <a:endParaRPr b="1" i="1" sz="1400" u="none" cap="none" strike="noStrike">
              <a:solidFill>
                <a:srgbClr val="000000"/>
              </a:solidFill>
              <a:latin typeface="Arial"/>
              <a:ea typeface="Arial"/>
              <a:cs typeface="Arial"/>
              <a:sym typeface="Arial"/>
            </a:endParaRPr>
          </a:p>
        </p:txBody>
      </p:sp>
      <p:sp>
        <p:nvSpPr>
          <p:cNvPr id="818" name="Google Shape;818;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24" name="Shape 824"/>
        <p:cNvGrpSpPr/>
        <p:nvPr/>
      </p:nvGrpSpPr>
      <p:grpSpPr>
        <a:xfrm>
          <a:off x="0" y="0"/>
          <a:ext cx="0" cy="0"/>
          <a:chOff x="0" y="0"/>
          <a:chExt cx="0" cy="0"/>
        </a:xfrm>
      </p:grpSpPr>
      <p:sp>
        <p:nvSpPr>
          <p:cNvPr id="825" name="Google Shape;825;p85"/>
          <p:cNvSpPr txBox="1"/>
          <p:nvPr>
            <p:ph type="title"/>
          </p:nvPr>
        </p:nvSpPr>
        <p:spPr>
          <a:xfrm>
            <a:off x="3293364" y="150497"/>
            <a:ext cx="5605272"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Algoritmos</a:t>
            </a:r>
            <a:endParaRPr b="1" sz="2800">
              <a:latin typeface="Arial"/>
              <a:ea typeface="Arial"/>
              <a:cs typeface="Arial"/>
              <a:sym typeface="Arial"/>
            </a:endParaRPr>
          </a:p>
        </p:txBody>
      </p:sp>
      <p:sp>
        <p:nvSpPr>
          <p:cNvPr id="826" name="Google Shape;826;p85"/>
          <p:cNvSpPr txBox="1"/>
          <p:nvPr/>
        </p:nvSpPr>
        <p:spPr>
          <a:xfrm>
            <a:off x="487202" y="1221800"/>
            <a:ext cx="7687807" cy="35394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Cuando nos enfrentamos a una tarea compleja, no se trata solo de hacer las cosas, sino de hacerlas en el orden correcto. Ahí es donde entra en juego el diseño de algoritmos. Los algoritmos nos proporcionan una hoja de ruta clara y paso a paso, lo que nos ayuda a planificar con antelación y a no perdernos en el proceso.</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El diseño de algoritmos consiste en crear un proceso paso a paso o un conjunto de reglas para resolver un problema o completar una tarea de forma eficiente y precisa. Implica descomponer un problema en pasos más pequeños y manejables para garantizar soluciones óptimas y una ejecución clara.</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Este diagrama de flujo es un algoritmo sencillo para cruzar la calle. Comprueba el color del semáforo y da una instrucción clara: "Camina" si está en verde, "Espera" si no. Los pasos se repiten hasta que sea seguro cruzar. Muestra cómo los algoritmos utilizan pasos lógicos para guiar las acciones.</a:t>
            </a:r>
            <a:endParaRPr b="0" i="0" sz="1600" u="none" cap="none" strike="noStrike">
              <a:solidFill>
                <a:srgbClr val="000000"/>
              </a:solidFill>
              <a:latin typeface="Arial"/>
              <a:ea typeface="Arial"/>
              <a:cs typeface="Arial"/>
              <a:sym typeface="Arial"/>
            </a:endParaRPr>
          </a:p>
        </p:txBody>
      </p:sp>
      <p:sp>
        <p:nvSpPr>
          <p:cNvPr id="827" name="Google Shape;827;p85"/>
          <p:cNvSpPr/>
          <p:nvPr/>
        </p:nvSpPr>
        <p:spPr>
          <a:xfrm>
            <a:off x="487203" y="5109253"/>
            <a:ext cx="11158696"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El diseño de algoritmos es como escribir una receta para resolver un problema: fácil de seguir, paso a paso, </a:t>
            </a:r>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para que cualquiera pueda repetir el proceso y obtener el mismo resultado.</a:t>
            </a:r>
            <a:endParaRPr b="0" i="0" sz="1600" u="none" cap="none" strike="noStrike">
              <a:solidFill>
                <a:srgbClr val="FFFFFF"/>
              </a:solidFill>
              <a:latin typeface="Arial"/>
              <a:ea typeface="Arial"/>
              <a:cs typeface="Arial"/>
              <a:sym typeface="Arial"/>
            </a:endParaRPr>
          </a:p>
        </p:txBody>
      </p:sp>
      <p:pic>
        <p:nvPicPr>
          <p:cNvPr descr="Icono&#10;&#10;Descripción generada automáticamente" id="828" name="Google Shape;828;p85"/>
          <p:cNvPicPr preferRelativeResize="0"/>
          <p:nvPr/>
        </p:nvPicPr>
        <p:blipFill rotWithShape="1">
          <a:blip r:embed="rId3">
            <a:alphaModFix/>
          </a:blip>
          <a:srcRect b="0" l="0" r="0" t="0"/>
          <a:stretch/>
        </p:blipFill>
        <p:spPr>
          <a:xfrm>
            <a:off x="11086891" y="4895359"/>
            <a:ext cx="1024379" cy="1024379"/>
          </a:xfrm>
          <a:prstGeom prst="rect">
            <a:avLst/>
          </a:prstGeom>
          <a:noFill/>
          <a:ln>
            <a:noFill/>
          </a:ln>
        </p:spPr>
      </p:pic>
      <p:sp>
        <p:nvSpPr>
          <p:cNvPr id="829" name="Google Shape;829;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id="830" name="Google Shape;830;p85"/>
          <p:cNvPicPr preferRelativeResize="0"/>
          <p:nvPr/>
        </p:nvPicPr>
        <p:blipFill rotWithShape="1">
          <a:blip r:embed="rId4">
            <a:alphaModFix/>
          </a:blip>
          <a:srcRect b="0" l="0" r="0" t="0"/>
          <a:stretch/>
        </p:blipFill>
        <p:spPr>
          <a:xfrm>
            <a:off x="8705926" y="1158107"/>
            <a:ext cx="2766705" cy="343014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36" name="Shape 836"/>
        <p:cNvGrpSpPr/>
        <p:nvPr/>
      </p:nvGrpSpPr>
      <p:grpSpPr>
        <a:xfrm>
          <a:off x="0" y="0"/>
          <a:ext cx="0" cy="0"/>
          <a:chOff x="0" y="0"/>
          <a:chExt cx="0" cy="0"/>
        </a:xfrm>
      </p:grpSpPr>
      <p:sp>
        <p:nvSpPr>
          <p:cNvPr id="837" name="Google Shape;837;p86"/>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Algoritmos</a:t>
            </a:r>
            <a:endParaRPr b="1" sz="2800">
              <a:latin typeface="Arial"/>
              <a:ea typeface="Arial"/>
              <a:cs typeface="Arial"/>
              <a:sym typeface="Arial"/>
            </a:endParaRPr>
          </a:p>
        </p:txBody>
      </p:sp>
      <p:sp>
        <p:nvSpPr>
          <p:cNvPr id="838" name="Google Shape;838;p86"/>
          <p:cNvSpPr/>
          <p:nvPr/>
        </p:nvSpPr>
        <p:spPr>
          <a:xfrm>
            <a:off x="4877682" y="3900561"/>
            <a:ext cx="6600826" cy="2550529"/>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39" name="Google Shape;839;p86"/>
          <p:cNvSpPr txBox="1"/>
          <p:nvPr/>
        </p:nvSpPr>
        <p:spPr>
          <a:xfrm>
            <a:off x="586502" y="1221800"/>
            <a:ext cx="11018997" cy="24622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El diseño de algoritmos ayuda a los estudiantes a abordar las tareas de forma lógica, sabiendo qué sigue y cómo llegar a una solución. Al conocer los pasos, se sienten más seguros al alcanzar los resultados.</a:t>
            </a:r>
            <a:r>
              <a:rPr b="0" i="0" lang="en-US"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Lo que los formadores deben saber:</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El diseño de algoritmos promueve el pensamiento estructurado. Los estudiantes se vuelven más precisos y organizados en sus acciones.</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Ayuda a desarrollar habilidades de planificación, especialmente para tareas que requieren secuencia y precisión.</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Los algoritmos facilitan que los estudiantes expliquen su proceso y reflexionen sobre lo que funcionó (o no).</a:t>
            </a:r>
            <a:endParaRPr b="0" i="1" sz="1600" u="none" cap="none" strike="noStrike">
              <a:solidFill>
                <a:srgbClr val="000000"/>
              </a:solidFill>
              <a:latin typeface="Arial"/>
              <a:ea typeface="Arial"/>
              <a:cs typeface="Arial"/>
              <a:sym typeface="Arial"/>
            </a:endParaRPr>
          </a:p>
        </p:txBody>
      </p:sp>
      <p:sp>
        <p:nvSpPr>
          <p:cNvPr id="840" name="Google Shape;840;p86"/>
          <p:cNvSpPr txBox="1"/>
          <p:nvPr/>
        </p:nvSpPr>
        <p:spPr>
          <a:xfrm>
            <a:off x="5113094" y="4324640"/>
            <a:ext cx="6130002" cy="172354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Pide a los alumnos que describan cómo preparan una taza de café o té. Diles que escriban o repitan cada paso en orden, como si se lo explicaran a alguien que nunca lo ha hecho. Luego pregunta:</a:t>
            </a:r>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¿Los pasos son claros y están en el orden correcto?</a:t>
            </a:r>
            <a:endParaRPr b="0" i="1" sz="16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¿Alguien podría seguir las instrucciones dadas?</a:t>
            </a:r>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¿Falta algo que pueda causar confusión?</a:t>
            </a:r>
            <a:endParaRPr b="0" i="1" sz="1600" u="none" cap="none" strike="noStrike">
              <a:solidFill>
                <a:srgbClr val="000000"/>
              </a:solidFill>
              <a:latin typeface="Arial"/>
              <a:ea typeface="Arial"/>
              <a:cs typeface="Arial"/>
              <a:sym typeface="Arial"/>
            </a:endParaRPr>
          </a:p>
        </p:txBody>
      </p:sp>
      <p:sp>
        <p:nvSpPr>
          <p:cNvPr id="841" name="Google Shape;841;p86"/>
          <p:cNvSpPr txBox="1"/>
          <p:nvPr/>
        </p:nvSpPr>
        <p:spPr>
          <a:xfrm>
            <a:off x="5113094" y="3956024"/>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Idea de actividad para formadores</a:t>
            </a:r>
            <a:endParaRPr b="1" i="0" sz="1600" u="none" cap="none" strike="noStrike">
              <a:solidFill>
                <a:srgbClr val="000000"/>
              </a:solidFill>
              <a:latin typeface="Arial"/>
              <a:ea typeface="Arial"/>
              <a:cs typeface="Arial"/>
              <a:sym typeface="Arial"/>
            </a:endParaRPr>
          </a:p>
        </p:txBody>
      </p:sp>
      <p:pic>
        <p:nvPicPr>
          <p:cNvPr descr="Calendario&#10;&#10;El contenido generado por IA puede ser incorrecto." id="842" name="Google Shape;842;p86"/>
          <p:cNvPicPr preferRelativeResize="0"/>
          <p:nvPr/>
        </p:nvPicPr>
        <p:blipFill rotWithShape="1">
          <a:blip r:embed="rId3">
            <a:alphaModFix/>
          </a:blip>
          <a:srcRect b="0" l="0" r="0" t="0"/>
          <a:stretch/>
        </p:blipFill>
        <p:spPr>
          <a:xfrm>
            <a:off x="997411" y="3725532"/>
            <a:ext cx="2885657" cy="2885657"/>
          </a:xfrm>
          <a:prstGeom prst="rect">
            <a:avLst/>
          </a:prstGeom>
          <a:noFill/>
          <a:ln>
            <a:noFill/>
          </a:ln>
        </p:spPr>
      </p:pic>
      <p:sp>
        <p:nvSpPr>
          <p:cNvPr id="843" name="Google Shape;843;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49" name="Shape 849"/>
        <p:cNvGrpSpPr/>
        <p:nvPr/>
      </p:nvGrpSpPr>
      <p:grpSpPr>
        <a:xfrm>
          <a:off x="0" y="0"/>
          <a:ext cx="0" cy="0"/>
          <a:chOff x="0" y="0"/>
          <a:chExt cx="0" cy="0"/>
        </a:xfrm>
      </p:grpSpPr>
      <p:sp>
        <p:nvSpPr>
          <p:cNvPr id="850" name="Google Shape;850;p87"/>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Algoritmos</a:t>
            </a:r>
            <a:endParaRPr b="1" sz="2800">
              <a:latin typeface="Arial"/>
              <a:ea typeface="Arial"/>
              <a:cs typeface="Arial"/>
              <a:sym typeface="Arial"/>
            </a:endParaRPr>
          </a:p>
        </p:txBody>
      </p:sp>
      <p:sp>
        <p:nvSpPr>
          <p:cNvPr id="851" name="Google Shape;851;p87"/>
          <p:cNvSpPr/>
          <p:nvPr/>
        </p:nvSpPr>
        <p:spPr>
          <a:xfrm>
            <a:off x="586502" y="4873559"/>
            <a:ext cx="10965772" cy="1244627"/>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Enseña a tus estudiantes a pensar paso a paso. Las instrucciones claras les ayudan a trabajar </a:t>
            </a:r>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con mayor eficiencia y a resolver problemas sin atascarse.</a:t>
            </a:r>
            <a:endParaRPr b="0" i="0" sz="1600" u="none" cap="none" strike="noStrike">
              <a:solidFill>
                <a:srgbClr val="FFFFFF"/>
              </a:solidFill>
              <a:latin typeface="Arial"/>
              <a:ea typeface="Arial"/>
              <a:cs typeface="Arial"/>
              <a:sym typeface="Arial"/>
            </a:endParaRPr>
          </a:p>
        </p:txBody>
      </p:sp>
      <p:sp>
        <p:nvSpPr>
          <p:cNvPr id="852" name="Google Shape;852;p87"/>
          <p:cNvSpPr txBox="1"/>
          <p:nvPr/>
        </p:nvSpPr>
        <p:spPr>
          <a:xfrm>
            <a:off x="586502" y="1221800"/>
            <a:ext cx="11018997" cy="352404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Ejemplo en la vida cotidiana:</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Una receta de cocina es un algoritmo: proporciona instrucciones paso a paso para lograr un resultado específico (la comida).</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Ejemplo en tecnología:</a:t>
            </a:r>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Los motores de búsqueda utilizan algoritmos para obtener resultados relevantes basados ​​en las palabras clave que ingresa.</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Como formador, puedes:</a:t>
            </a:r>
            <a:endParaRPr b="1"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Dividir las rutinas diarias en pasos ordenados y preguntar: </a:t>
            </a:r>
            <a:r>
              <a:rPr b="0" i="1" lang="en-US" sz="1600" u="none" cap="none" strike="noStrike">
                <a:solidFill>
                  <a:srgbClr val="000000"/>
                </a:solidFill>
                <a:latin typeface="Arial"/>
                <a:ea typeface="Arial"/>
                <a:cs typeface="Arial"/>
                <a:sym typeface="Arial"/>
              </a:rPr>
              <a:t>¿Qué sucede si se omite un paso o se realiza fuera de orden?</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Pedir a los alumnos que escriban instrucciones para una tarea sencilla y com</a:t>
            </a:r>
            <a:r>
              <a:rPr b="0" i="0" lang="en-US" sz="1600" u="none" cap="none" strike="noStrike">
                <a:solidFill>
                  <a:srgbClr val="000000"/>
                </a:solidFill>
                <a:latin typeface="Arial"/>
                <a:ea typeface="Arial"/>
                <a:cs typeface="Arial"/>
                <a:sym typeface="Arial"/>
              </a:rPr>
              <a:t>probar</a:t>
            </a:r>
            <a:r>
              <a:rPr b="0" i="0" lang="en-US" sz="1600" u="none" cap="none" strike="noStrike">
                <a:solidFill>
                  <a:srgbClr val="000000"/>
                </a:solidFill>
                <a:latin typeface="Arial"/>
                <a:ea typeface="Arial"/>
                <a:cs typeface="Arial"/>
                <a:sym typeface="Arial"/>
              </a:rPr>
              <a:t> si otros pueden seguirlas. Luego pregunta: </a:t>
            </a:r>
            <a:r>
              <a:rPr b="0" i="1" lang="en-US" sz="1600" u="none" cap="none" strike="noStrike">
                <a:solidFill>
                  <a:srgbClr val="000000"/>
                </a:solidFill>
                <a:latin typeface="Arial"/>
                <a:ea typeface="Arial"/>
                <a:cs typeface="Arial"/>
                <a:sym typeface="Arial"/>
              </a:rPr>
              <a:t>¿Qué faltó? o ¿qué no quedó claro?</a:t>
            </a:r>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Utilizar diagramas de flujo para visualizar los procesos de toma de decisiones y luego preguntar: </a:t>
            </a:r>
            <a:r>
              <a:rPr b="0" i="1" lang="en-US" sz="1600" u="none" cap="none" strike="noStrike">
                <a:solidFill>
                  <a:srgbClr val="000000"/>
                </a:solidFill>
                <a:latin typeface="Arial"/>
                <a:ea typeface="Arial"/>
                <a:cs typeface="Arial"/>
                <a:sym typeface="Arial"/>
              </a:rPr>
              <a:t>¿Dónde afectan las elecciones al resultado?</a:t>
            </a:r>
            <a:endParaRPr b="0" i="1" sz="1600" u="none" cap="none" strike="noStrike">
              <a:solidFill>
                <a:srgbClr val="000000"/>
              </a:solidFill>
              <a:latin typeface="Arial"/>
              <a:ea typeface="Arial"/>
              <a:cs typeface="Arial"/>
              <a:sym typeface="Arial"/>
            </a:endParaRPr>
          </a:p>
        </p:txBody>
      </p:sp>
      <p:pic>
        <p:nvPicPr>
          <p:cNvPr descr="Icono&#10;&#10;Descripción generada automáticamente" id="853" name="Google Shape;853;p87"/>
          <p:cNvPicPr preferRelativeResize="0"/>
          <p:nvPr/>
        </p:nvPicPr>
        <p:blipFill rotWithShape="1">
          <a:blip r:embed="rId3">
            <a:alphaModFix/>
          </a:blip>
          <a:srcRect b="0" l="0" r="0" t="0"/>
          <a:stretch/>
        </p:blipFill>
        <p:spPr>
          <a:xfrm>
            <a:off x="11040084" y="4516445"/>
            <a:ext cx="1024379" cy="1024379"/>
          </a:xfrm>
          <a:prstGeom prst="rect">
            <a:avLst/>
          </a:prstGeom>
          <a:noFill/>
          <a:ln>
            <a:noFill/>
          </a:ln>
        </p:spPr>
      </p:pic>
      <p:sp>
        <p:nvSpPr>
          <p:cNvPr id="854" name="Google Shape;854;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pic>
        <p:nvPicPr>
          <p:cNvPr id="861" name="Google Shape;861;p8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62" name="Google Shape;862;p8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5</a:t>
            </a:r>
            <a:endParaRPr>
              <a:latin typeface="Arial"/>
              <a:ea typeface="Arial"/>
              <a:cs typeface="Arial"/>
              <a:sym typeface="Arial"/>
            </a:endParaRPr>
          </a:p>
        </p:txBody>
      </p:sp>
      <p:sp>
        <p:nvSpPr>
          <p:cNvPr id="863" name="Google Shape;863;p88"/>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El Pensamiento Computacional en la estructura educativa europea</a:t>
            </a:r>
            <a:endParaRPr>
              <a:latin typeface="Arial"/>
              <a:ea typeface="Arial"/>
              <a:cs typeface="Arial"/>
              <a:sym typeface="Arial"/>
            </a:endParaRPr>
          </a:p>
        </p:txBody>
      </p:sp>
      <p:sp>
        <p:nvSpPr>
          <p:cNvPr id="864" name="Google Shape;864;p88"/>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89"/>
          <p:cNvSpPr txBox="1"/>
          <p:nvPr>
            <p:ph type="title"/>
          </p:nvPr>
        </p:nvSpPr>
        <p:spPr>
          <a:xfrm>
            <a:off x="1352550" y="699509"/>
            <a:ext cx="9486900" cy="72511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Situación actual del PC en Europa</a:t>
            </a:r>
            <a:endParaRPr/>
          </a:p>
        </p:txBody>
      </p:sp>
      <p:sp>
        <p:nvSpPr>
          <p:cNvPr id="871" name="Google Shape;871;p89"/>
          <p:cNvSpPr txBox="1"/>
          <p:nvPr>
            <p:ph idx="1" type="body"/>
          </p:nvPr>
        </p:nvSpPr>
        <p:spPr>
          <a:xfrm>
            <a:off x="999984" y="1712902"/>
            <a:ext cx="6847479" cy="4322759"/>
          </a:xfrm>
          <a:prstGeom prst="rect">
            <a:avLst/>
          </a:prstGeom>
          <a:noFill/>
          <a:ln>
            <a:noFill/>
          </a:ln>
        </p:spPr>
        <p:txBody>
          <a:bodyPr anchorCtr="0" anchor="t" bIns="45700" lIns="91425" spcFirstLastPara="1" rIns="91425" wrap="square" tIns="45700">
            <a:normAutofit lnSpcReduction="10000"/>
          </a:bodyPr>
          <a:lstStyle/>
          <a:p>
            <a:pPr indent="-28575" lvl="0" marL="177800" rtl="0" algn="just">
              <a:lnSpc>
                <a:spcPct val="100000"/>
              </a:lnSpc>
              <a:spcBef>
                <a:spcPts val="1000"/>
              </a:spcBef>
              <a:spcAft>
                <a:spcPts val="0"/>
              </a:spcAft>
              <a:buSzPts val="1260"/>
              <a:buNone/>
            </a:pPr>
            <a:r>
              <a:rPr lang="en-US" sz="1600">
                <a:latin typeface="Arial"/>
                <a:ea typeface="Arial"/>
                <a:cs typeface="Arial"/>
                <a:sym typeface="Arial"/>
              </a:rPr>
              <a:t> El Pensamiento Computacional ha cobrado relevancia en los últimos años en el debate educativo europeo por su potencial para desarrollar habilidades importantes como el pensamiento crítico y la resolución de problemas. Sin embargo, su aplicación se ha concentrado en la educación obligatoria de primaria y secundaria, dejando de lado la educación de adultos.</a:t>
            </a:r>
            <a:endParaRPr/>
          </a:p>
          <a:p>
            <a:pPr indent="-3175" lvl="0" marL="177800" rtl="0" algn="just">
              <a:lnSpc>
                <a:spcPct val="100000"/>
              </a:lnSpc>
              <a:spcBef>
                <a:spcPts val="1000"/>
              </a:spcBef>
              <a:spcAft>
                <a:spcPts val="0"/>
              </a:spcAft>
              <a:buSzPts val="1260"/>
              <a:buNone/>
            </a:pPr>
            <a:r>
              <a:rPr lang="en-US" sz="1600">
                <a:latin typeface="Arial"/>
                <a:ea typeface="Arial"/>
                <a:cs typeface="Arial"/>
                <a:sym typeface="Arial"/>
              </a:rPr>
              <a:t>Desde 2018, la Comisión Europea ha reconocido la importancia del Pensamiento Computacional como un componente fundamental de la competencia digital del siglo XXI. A través del Plan de Acción de Educación Digital (2021-2027), la Comisión Europea ha promovido activamente la integración del Pensamiento Computacional en los sistemas educativos para preparar mejor a los ciudadanos para la transformación digital.</a:t>
            </a:r>
            <a:endParaRPr/>
          </a:p>
          <a:p>
            <a:pPr indent="-3175" lvl="0" marL="177800" rtl="0" algn="just">
              <a:lnSpc>
                <a:spcPct val="100000"/>
              </a:lnSpc>
              <a:spcBef>
                <a:spcPts val="1000"/>
              </a:spcBef>
              <a:spcAft>
                <a:spcPts val="0"/>
              </a:spcAft>
              <a:buSzPts val="1260"/>
              <a:buNone/>
            </a:pPr>
            <a:r>
              <a:rPr lang="en-US" sz="1600">
                <a:latin typeface="Arial"/>
                <a:ea typeface="Arial"/>
                <a:cs typeface="Arial"/>
                <a:sym typeface="Arial"/>
              </a:rPr>
              <a:t>En la mayoría de los países europeos, aún no existe una estrategia clara para incorporar el Pensamiento Computacional en los programas de formación de adultos, a pesar de ser una competencia clave para la empleabilidad y la ciudadanía digital.</a:t>
            </a:r>
            <a:endParaRPr sz="1600">
              <a:latin typeface="Arial"/>
              <a:ea typeface="Arial"/>
              <a:cs typeface="Arial"/>
              <a:sym typeface="Arial"/>
            </a:endParaRPr>
          </a:p>
        </p:txBody>
      </p:sp>
      <p:sp>
        <p:nvSpPr>
          <p:cNvPr id="872" name="Google Shape;872;p8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magen que contiene firmar, dibujo, calle, palo&#10;&#10;El contenido generado por IA puede ser incorrecto." id="873" name="Google Shape;873;p89"/>
          <p:cNvPicPr preferRelativeResize="0"/>
          <p:nvPr/>
        </p:nvPicPr>
        <p:blipFill rotWithShape="1">
          <a:blip r:embed="rId3">
            <a:alphaModFix/>
          </a:blip>
          <a:srcRect b="0" l="0" r="0" t="0"/>
          <a:stretch/>
        </p:blipFill>
        <p:spPr>
          <a:xfrm>
            <a:off x="7619436" y="1573199"/>
            <a:ext cx="3711602" cy="371160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77" name="Shape 877"/>
        <p:cNvGrpSpPr/>
        <p:nvPr/>
      </p:nvGrpSpPr>
      <p:grpSpPr>
        <a:xfrm>
          <a:off x="0" y="0"/>
          <a:ext cx="0" cy="0"/>
          <a:chOff x="0" y="0"/>
          <a:chExt cx="0" cy="0"/>
        </a:xfrm>
      </p:grpSpPr>
      <p:sp>
        <p:nvSpPr>
          <p:cNvPr id="878" name="Google Shape;878;p9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79" name="Google Shape;879;p90"/>
          <p:cNvSpPr txBox="1"/>
          <p:nvPr/>
        </p:nvSpPr>
        <p:spPr>
          <a:xfrm>
            <a:off x="541167" y="859124"/>
            <a:ext cx="1110966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2"/>
                </a:solidFill>
                <a:latin typeface="Arial"/>
                <a:ea typeface="Arial"/>
                <a:cs typeface="Arial"/>
                <a:sym typeface="Arial"/>
              </a:rPr>
              <a:t>¿Qué países europeos lideran en Pensamiento Computacional?</a:t>
            </a:r>
            <a:endParaRPr b="1" i="0" sz="2400" u="none" cap="none" strike="noStrike">
              <a:solidFill>
                <a:schemeClr val="dk2"/>
              </a:solidFill>
              <a:latin typeface="Arial"/>
              <a:ea typeface="Arial"/>
              <a:cs typeface="Arial"/>
              <a:sym typeface="Arial"/>
            </a:endParaRPr>
          </a:p>
        </p:txBody>
      </p:sp>
      <p:sp>
        <p:nvSpPr>
          <p:cNvPr id="880" name="Google Shape;880;p90"/>
          <p:cNvSpPr/>
          <p:nvPr/>
        </p:nvSpPr>
        <p:spPr>
          <a:xfrm>
            <a:off x="625465" y="1926038"/>
            <a:ext cx="1810184" cy="1810664"/>
          </a:xfrm>
          <a:prstGeom prst="flowChartProcess">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1" name="Google Shape;881;p90"/>
          <p:cNvSpPr/>
          <p:nvPr/>
        </p:nvSpPr>
        <p:spPr>
          <a:xfrm>
            <a:off x="417463"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2" name="Google Shape;882;p90"/>
          <p:cNvSpPr/>
          <p:nvPr/>
        </p:nvSpPr>
        <p:spPr>
          <a:xfrm rot="5400000">
            <a:off x="2358970"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3" name="Google Shape;883;p90"/>
          <p:cNvSpPr txBox="1"/>
          <p:nvPr/>
        </p:nvSpPr>
        <p:spPr>
          <a:xfrm>
            <a:off x="806360" y="1926038"/>
            <a:ext cx="123463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Estonia</a:t>
            </a:r>
            <a:endParaRPr/>
          </a:p>
        </p:txBody>
      </p:sp>
      <p:sp>
        <p:nvSpPr>
          <p:cNvPr id="884" name="Google Shape;884;p90"/>
          <p:cNvSpPr/>
          <p:nvPr/>
        </p:nvSpPr>
        <p:spPr>
          <a:xfrm>
            <a:off x="2929261"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5" name="Google Shape;885;p90"/>
          <p:cNvSpPr/>
          <p:nvPr/>
        </p:nvSpPr>
        <p:spPr>
          <a:xfrm>
            <a:off x="2721259"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6" name="Google Shape;886;p90"/>
          <p:cNvSpPr/>
          <p:nvPr/>
        </p:nvSpPr>
        <p:spPr>
          <a:xfrm rot="5400000">
            <a:off x="4662954"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7" name="Google Shape;887;p90"/>
          <p:cNvSpPr txBox="1"/>
          <p:nvPr/>
        </p:nvSpPr>
        <p:spPr>
          <a:xfrm>
            <a:off x="2985418" y="1926038"/>
            <a:ext cx="148149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Finlandia</a:t>
            </a:r>
            <a:endParaRPr b="1" i="0" sz="2800" u="none" cap="none" strike="noStrike">
              <a:solidFill>
                <a:schemeClr val="dk1"/>
              </a:solidFill>
              <a:latin typeface="Arial"/>
              <a:ea typeface="Arial"/>
              <a:cs typeface="Arial"/>
              <a:sym typeface="Arial"/>
            </a:endParaRPr>
          </a:p>
        </p:txBody>
      </p:sp>
      <p:sp>
        <p:nvSpPr>
          <p:cNvPr id="888" name="Google Shape;888;p90"/>
          <p:cNvSpPr/>
          <p:nvPr/>
        </p:nvSpPr>
        <p:spPr>
          <a:xfrm>
            <a:off x="5233056"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9" name="Google Shape;889;p90"/>
          <p:cNvSpPr/>
          <p:nvPr/>
        </p:nvSpPr>
        <p:spPr>
          <a:xfrm>
            <a:off x="5025055"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0" name="Google Shape;890;p90"/>
          <p:cNvSpPr/>
          <p:nvPr/>
        </p:nvSpPr>
        <p:spPr>
          <a:xfrm rot="5400000">
            <a:off x="6966938"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1" name="Google Shape;891;p90"/>
          <p:cNvSpPr txBox="1"/>
          <p:nvPr/>
        </p:nvSpPr>
        <p:spPr>
          <a:xfrm>
            <a:off x="5503511" y="1926038"/>
            <a:ext cx="1050288"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Reino </a:t>
            </a:r>
            <a:endParaRPr/>
          </a:p>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Unido</a:t>
            </a:r>
            <a:endParaRPr b="1" i="0" sz="2400" u="none" cap="none" strike="noStrike">
              <a:solidFill>
                <a:schemeClr val="dk1"/>
              </a:solidFill>
              <a:latin typeface="Arial"/>
              <a:ea typeface="Arial"/>
              <a:cs typeface="Arial"/>
              <a:sym typeface="Arial"/>
            </a:endParaRPr>
          </a:p>
        </p:txBody>
      </p:sp>
      <p:sp>
        <p:nvSpPr>
          <p:cNvPr id="892" name="Google Shape;892;p90"/>
          <p:cNvSpPr/>
          <p:nvPr/>
        </p:nvSpPr>
        <p:spPr>
          <a:xfrm>
            <a:off x="7536852"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3" name="Google Shape;893;p90"/>
          <p:cNvSpPr/>
          <p:nvPr/>
        </p:nvSpPr>
        <p:spPr>
          <a:xfrm>
            <a:off x="7328850"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4" name="Google Shape;894;p90"/>
          <p:cNvSpPr/>
          <p:nvPr/>
        </p:nvSpPr>
        <p:spPr>
          <a:xfrm rot="5400000">
            <a:off x="9270923" y="2715250"/>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5" name="Google Shape;895;p90"/>
          <p:cNvSpPr txBox="1"/>
          <p:nvPr/>
        </p:nvSpPr>
        <p:spPr>
          <a:xfrm>
            <a:off x="7715429" y="1926038"/>
            <a:ext cx="123142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Francia</a:t>
            </a:r>
            <a:endParaRPr b="1" i="0" sz="2800" u="none" cap="none" strike="noStrike">
              <a:solidFill>
                <a:schemeClr val="dk1"/>
              </a:solidFill>
              <a:latin typeface="Arial"/>
              <a:ea typeface="Arial"/>
              <a:cs typeface="Arial"/>
              <a:sym typeface="Arial"/>
            </a:endParaRPr>
          </a:p>
        </p:txBody>
      </p:sp>
      <p:sp>
        <p:nvSpPr>
          <p:cNvPr id="896" name="Google Shape;896;p90"/>
          <p:cNvSpPr/>
          <p:nvPr/>
        </p:nvSpPr>
        <p:spPr>
          <a:xfrm>
            <a:off x="9840649"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7" name="Google Shape;897;p90"/>
          <p:cNvSpPr/>
          <p:nvPr/>
        </p:nvSpPr>
        <p:spPr>
          <a:xfrm>
            <a:off x="9632647" y="1713000"/>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8" name="Google Shape;898;p90"/>
          <p:cNvSpPr txBox="1"/>
          <p:nvPr/>
        </p:nvSpPr>
        <p:spPr>
          <a:xfrm>
            <a:off x="9877655" y="1926038"/>
            <a:ext cx="151195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Alemania</a:t>
            </a:r>
            <a:endParaRPr/>
          </a:p>
        </p:txBody>
      </p:sp>
      <p:pic>
        <p:nvPicPr>
          <p:cNvPr descr="Icono&#10;&#10;El contenido generado por IA puede ser incorrecto." id="899" name="Google Shape;899;p90"/>
          <p:cNvPicPr preferRelativeResize="0"/>
          <p:nvPr/>
        </p:nvPicPr>
        <p:blipFill rotWithShape="1">
          <a:blip r:embed="rId3">
            <a:alphaModFix/>
          </a:blip>
          <a:srcRect b="0" l="0" r="0" t="0"/>
          <a:stretch/>
        </p:blipFill>
        <p:spPr>
          <a:xfrm>
            <a:off x="877581" y="2251521"/>
            <a:ext cx="1090778" cy="1090778"/>
          </a:xfrm>
          <a:prstGeom prst="rect">
            <a:avLst/>
          </a:prstGeom>
          <a:noFill/>
          <a:ln>
            <a:noFill/>
          </a:ln>
        </p:spPr>
      </p:pic>
      <p:pic>
        <p:nvPicPr>
          <p:cNvPr descr="Icono&#10;&#10;El contenido generado por IA puede ser incorrecto." id="900" name="Google Shape;900;p90"/>
          <p:cNvPicPr preferRelativeResize="0"/>
          <p:nvPr/>
        </p:nvPicPr>
        <p:blipFill rotWithShape="1">
          <a:blip r:embed="rId4">
            <a:alphaModFix/>
          </a:blip>
          <a:srcRect b="0" l="0" r="0" t="0"/>
          <a:stretch/>
        </p:blipFill>
        <p:spPr>
          <a:xfrm>
            <a:off x="3219512" y="2251510"/>
            <a:ext cx="1090800" cy="1090800"/>
          </a:xfrm>
          <a:prstGeom prst="rect">
            <a:avLst/>
          </a:prstGeom>
          <a:noFill/>
          <a:ln>
            <a:noFill/>
          </a:ln>
        </p:spPr>
      </p:pic>
      <p:pic>
        <p:nvPicPr>
          <p:cNvPr descr="Logotipo&#10;&#10;El contenido generado por IA puede ser incorrecto." id="901" name="Google Shape;901;p90"/>
          <p:cNvPicPr preferRelativeResize="0"/>
          <p:nvPr/>
        </p:nvPicPr>
        <p:blipFill rotWithShape="1">
          <a:blip r:embed="rId5">
            <a:alphaModFix/>
          </a:blip>
          <a:srcRect b="0" l="0" r="0" t="0"/>
          <a:stretch/>
        </p:blipFill>
        <p:spPr>
          <a:xfrm>
            <a:off x="5483253" y="2525700"/>
            <a:ext cx="1090800" cy="1090800"/>
          </a:xfrm>
          <a:prstGeom prst="rect">
            <a:avLst/>
          </a:prstGeom>
          <a:noFill/>
          <a:ln>
            <a:noFill/>
          </a:ln>
        </p:spPr>
      </p:pic>
      <p:pic>
        <p:nvPicPr>
          <p:cNvPr descr="Forma, Rectángulo&#10;&#10;El contenido generado por IA puede ser incorrecto." id="902" name="Google Shape;902;p90"/>
          <p:cNvPicPr preferRelativeResize="0"/>
          <p:nvPr/>
        </p:nvPicPr>
        <p:blipFill rotWithShape="1">
          <a:blip r:embed="rId6">
            <a:alphaModFix/>
          </a:blip>
          <a:srcRect b="0" l="0" r="0" t="0"/>
          <a:stretch/>
        </p:blipFill>
        <p:spPr>
          <a:xfrm>
            <a:off x="10088229" y="2251510"/>
            <a:ext cx="1090800" cy="1090800"/>
          </a:xfrm>
          <a:prstGeom prst="rect">
            <a:avLst/>
          </a:prstGeom>
          <a:noFill/>
          <a:ln>
            <a:noFill/>
          </a:ln>
        </p:spPr>
      </p:pic>
      <p:pic>
        <p:nvPicPr>
          <p:cNvPr descr="Icono&#10;&#10;El contenido generado por IA puede ser incorrecto." id="903" name="Google Shape;903;p90"/>
          <p:cNvPicPr preferRelativeResize="0"/>
          <p:nvPr/>
        </p:nvPicPr>
        <p:blipFill rotWithShape="1">
          <a:blip r:embed="rId7">
            <a:alphaModFix/>
          </a:blip>
          <a:srcRect b="0" l="0" r="0" t="0"/>
          <a:stretch/>
        </p:blipFill>
        <p:spPr>
          <a:xfrm>
            <a:off x="7785742" y="2251510"/>
            <a:ext cx="1090800" cy="1090800"/>
          </a:xfrm>
          <a:prstGeom prst="rect">
            <a:avLst/>
          </a:prstGeom>
          <a:noFill/>
          <a:ln>
            <a:noFill/>
          </a:ln>
        </p:spPr>
      </p:pic>
      <p:sp>
        <p:nvSpPr>
          <p:cNvPr id="904" name="Google Shape;904;p90"/>
          <p:cNvSpPr txBox="1"/>
          <p:nvPr/>
        </p:nvSpPr>
        <p:spPr>
          <a:xfrm>
            <a:off x="417463" y="4062174"/>
            <a:ext cx="2002687"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Estonia </a:t>
            </a:r>
            <a:r>
              <a:rPr b="0" i="0" lang="en-US" sz="1400" u="none" cap="none" strike="noStrike">
                <a:solidFill>
                  <a:srgbClr val="000000"/>
                </a:solidFill>
                <a:latin typeface="Arial"/>
                <a:ea typeface="Arial"/>
                <a:cs typeface="Arial"/>
                <a:sym typeface="Arial"/>
              </a:rPr>
              <a:t>ha sido pionera en la región, integrando el PC en el sistema escolar desde 2012 y ampliando iniciativas en la formación profesional.</a:t>
            </a:r>
            <a:endParaRPr b="0" i="0" sz="1400" u="none" cap="none" strike="noStrike">
              <a:solidFill>
                <a:srgbClr val="000000"/>
              </a:solidFill>
              <a:latin typeface="Arial"/>
              <a:ea typeface="Arial"/>
              <a:cs typeface="Arial"/>
              <a:sym typeface="Arial"/>
            </a:endParaRPr>
          </a:p>
        </p:txBody>
      </p:sp>
      <p:sp>
        <p:nvSpPr>
          <p:cNvPr id="905" name="Google Shape;905;p90"/>
          <p:cNvSpPr txBox="1"/>
          <p:nvPr/>
        </p:nvSpPr>
        <p:spPr>
          <a:xfrm>
            <a:off x="2652394" y="4062174"/>
            <a:ext cx="2002687"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Finlandia </a:t>
            </a:r>
            <a:r>
              <a:rPr b="0" i="0" lang="en-US" sz="1400" u="none" cap="none" strike="noStrike">
                <a:solidFill>
                  <a:srgbClr val="000000"/>
                </a:solidFill>
                <a:latin typeface="Arial"/>
                <a:ea typeface="Arial"/>
                <a:cs typeface="Arial"/>
                <a:sym typeface="Arial"/>
              </a:rPr>
              <a:t>incorporó el PC al currículo nacional en 2016 y también ha lanzado proyectos piloto en educación de adultos y educación continua.</a:t>
            </a:r>
            <a:endParaRPr b="0" i="0" sz="1400" u="none" cap="none" strike="noStrike">
              <a:solidFill>
                <a:srgbClr val="000000"/>
              </a:solidFill>
              <a:latin typeface="Arial"/>
              <a:ea typeface="Arial"/>
              <a:cs typeface="Arial"/>
              <a:sym typeface="Arial"/>
            </a:endParaRPr>
          </a:p>
        </p:txBody>
      </p:sp>
      <p:sp>
        <p:nvSpPr>
          <p:cNvPr id="906" name="Google Shape;906;p90"/>
          <p:cNvSpPr txBox="1"/>
          <p:nvPr/>
        </p:nvSpPr>
        <p:spPr>
          <a:xfrm>
            <a:off x="5020082" y="4062174"/>
            <a:ext cx="2240280"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El Reino Unido </a:t>
            </a:r>
            <a:r>
              <a:rPr b="0" i="0" lang="en-US" sz="1400" u="none" cap="none" strike="noStrike">
                <a:solidFill>
                  <a:srgbClr val="000000"/>
                </a:solidFill>
                <a:latin typeface="Arial"/>
                <a:ea typeface="Arial"/>
                <a:cs typeface="Arial"/>
                <a:sym typeface="Arial"/>
              </a:rPr>
              <a:t>lo hizo obligatorio en la educación básica en 2014 y también ha promovido programas destinados a mejorar las habilidades digitales y computacionales entre los adultos que buscan activamente empleo</a:t>
            </a:r>
            <a:r>
              <a:rPr b="1"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907" name="Google Shape;907;p90"/>
          <p:cNvSpPr txBox="1"/>
          <p:nvPr/>
        </p:nvSpPr>
        <p:spPr>
          <a:xfrm>
            <a:off x="7328850" y="4062174"/>
            <a:ext cx="2210756"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Francia </a:t>
            </a:r>
            <a:r>
              <a:rPr b="0" i="0" lang="en-US" sz="1400" u="none" cap="none" strike="noStrike">
                <a:solidFill>
                  <a:srgbClr val="000000"/>
                </a:solidFill>
                <a:latin typeface="Arial"/>
                <a:ea typeface="Arial"/>
                <a:cs typeface="Arial"/>
                <a:sym typeface="Arial"/>
              </a:rPr>
              <a:t>ha implementado el PC en el nivel de educación secundaria desde 2016 y ha lanzado iniciativas públicas de capacitación digital dirigidas a trabajadores y desempleados.</a:t>
            </a:r>
            <a:endParaRPr b="0" i="0" sz="1400" u="none" cap="none" strike="noStrike">
              <a:solidFill>
                <a:srgbClr val="000000"/>
              </a:solidFill>
              <a:latin typeface="Arial"/>
              <a:ea typeface="Arial"/>
              <a:cs typeface="Arial"/>
              <a:sym typeface="Arial"/>
            </a:endParaRPr>
          </a:p>
        </p:txBody>
      </p:sp>
      <p:sp>
        <p:nvSpPr>
          <p:cNvPr id="908" name="Google Shape;908;p90"/>
          <p:cNvSpPr txBox="1"/>
          <p:nvPr/>
        </p:nvSpPr>
        <p:spPr>
          <a:xfrm>
            <a:off x="9648146" y="4062174"/>
            <a:ext cx="2210756"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Alemania </a:t>
            </a:r>
            <a:r>
              <a:rPr b="0" i="0" lang="en-US" sz="1400" u="none" cap="none" strike="noStrike">
                <a:solidFill>
                  <a:srgbClr val="000000"/>
                </a:solidFill>
                <a:latin typeface="Arial"/>
                <a:ea typeface="Arial"/>
                <a:cs typeface="Arial"/>
                <a:sym typeface="Arial"/>
              </a:rPr>
              <a:t>está integrando el PC en la educación técnica y vocacional, con un enfoque particular en la transformación digital dentro de los programas de capacitación profesional.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2" name="Shape 912"/>
        <p:cNvGrpSpPr/>
        <p:nvPr/>
      </p:nvGrpSpPr>
      <p:grpSpPr>
        <a:xfrm>
          <a:off x="0" y="0"/>
          <a:ext cx="0" cy="0"/>
          <a:chOff x="0" y="0"/>
          <a:chExt cx="0" cy="0"/>
        </a:xfrm>
      </p:grpSpPr>
      <p:sp>
        <p:nvSpPr>
          <p:cNvPr id="913" name="Google Shape;913;p91"/>
          <p:cNvSpPr txBox="1"/>
          <p:nvPr/>
        </p:nvSpPr>
        <p:spPr>
          <a:xfrm>
            <a:off x="431005" y="859124"/>
            <a:ext cx="1132999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2"/>
                </a:solidFill>
                <a:latin typeface="Arial"/>
                <a:ea typeface="Arial"/>
                <a:cs typeface="Arial"/>
                <a:sym typeface="Arial"/>
              </a:rPr>
              <a:t>Países que están desarrollando PC: ¿Dónde se están dando los primeros pasos?</a:t>
            </a:r>
            <a:endParaRPr b="1" i="0" sz="2400" u="none" cap="none" strike="noStrike">
              <a:solidFill>
                <a:schemeClr val="dk2"/>
              </a:solidFill>
              <a:latin typeface="Arial"/>
              <a:ea typeface="Arial"/>
              <a:cs typeface="Arial"/>
              <a:sym typeface="Arial"/>
            </a:endParaRPr>
          </a:p>
        </p:txBody>
      </p:sp>
      <p:sp>
        <p:nvSpPr>
          <p:cNvPr id="914" name="Google Shape;914;p91"/>
          <p:cNvSpPr/>
          <p:nvPr/>
        </p:nvSpPr>
        <p:spPr>
          <a:xfrm>
            <a:off x="1709683" y="1820235"/>
            <a:ext cx="1810184" cy="1810664"/>
          </a:xfrm>
          <a:prstGeom prst="flowChartProcess">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5" name="Google Shape;915;p91"/>
          <p:cNvSpPr/>
          <p:nvPr/>
        </p:nvSpPr>
        <p:spPr>
          <a:xfrm>
            <a:off x="1501681"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6" name="Google Shape;916;p91"/>
          <p:cNvSpPr/>
          <p:nvPr/>
        </p:nvSpPr>
        <p:spPr>
          <a:xfrm rot="5400000">
            <a:off x="3443188" y="2609446"/>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7" name="Google Shape;917;p91"/>
          <p:cNvSpPr txBox="1"/>
          <p:nvPr/>
        </p:nvSpPr>
        <p:spPr>
          <a:xfrm>
            <a:off x="1898593" y="1820235"/>
            <a:ext cx="121860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España</a:t>
            </a:r>
            <a:endParaRPr/>
          </a:p>
        </p:txBody>
      </p:sp>
      <p:sp>
        <p:nvSpPr>
          <p:cNvPr id="918" name="Google Shape;918;p91"/>
          <p:cNvSpPr/>
          <p:nvPr/>
        </p:nvSpPr>
        <p:spPr>
          <a:xfrm>
            <a:off x="4013479" y="1820235"/>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9" name="Google Shape;919;p91"/>
          <p:cNvSpPr/>
          <p:nvPr/>
        </p:nvSpPr>
        <p:spPr>
          <a:xfrm>
            <a:off x="3805477"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0" name="Google Shape;920;p91"/>
          <p:cNvSpPr/>
          <p:nvPr/>
        </p:nvSpPr>
        <p:spPr>
          <a:xfrm rot="5400000">
            <a:off x="5747172" y="2609446"/>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1" name="Google Shape;921;p91"/>
          <p:cNvSpPr txBox="1"/>
          <p:nvPr/>
        </p:nvSpPr>
        <p:spPr>
          <a:xfrm>
            <a:off x="4254785" y="1820235"/>
            <a:ext cx="1111202"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Grecia</a:t>
            </a:r>
            <a:endParaRPr b="1" i="0" sz="2800" u="none" cap="none" strike="noStrike">
              <a:solidFill>
                <a:schemeClr val="dk1"/>
              </a:solidFill>
              <a:latin typeface="Arial"/>
              <a:ea typeface="Arial"/>
              <a:cs typeface="Arial"/>
              <a:sym typeface="Arial"/>
            </a:endParaRPr>
          </a:p>
        </p:txBody>
      </p:sp>
      <p:sp>
        <p:nvSpPr>
          <p:cNvPr id="922" name="Google Shape;922;p91"/>
          <p:cNvSpPr/>
          <p:nvPr/>
        </p:nvSpPr>
        <p:spPr>
          <a:xfrm>
            <a:off x="6317274" y="1820235"/>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3" name="Google Shape;923;p91"/>
          <p:cNvSpPr/>
          <p:nvPr/>
        </p:nvSpPr>
        <p:spPr>
          <a:xfrm>
            <a:off x="6109273"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4" name="Google Shape;924;p91"/>
          <p:cNvSpPr/>
          <p:nvPr/>
        </p:nvSpPr>
        <p:spPr>
          <a:xfrm rot="5400000">
            <a:off x="8051156" y="2609446"/>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5" name="Google Shape;925;p91"/>
          <p:cNvSpPr txBox="1"/>
          <p:nvPr/>
        </p:nvSpPr>
        <p:spPr>
          <a:xfrm>
            <a:off x="6490746" y="1820235"/>
            <a:ext cx="124425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Polonia</a:t>
            </a:r>
            <a:endParaRPr/>
          </a:p>
        </p:txBody>
      </p:sp>
      <p:sp>
        <p:nvSpPr>
          <p:cNvPr id="926" name="Google Shape;926;p91"/>
          <p:cNvSpPr/>
          <p:nvPr/>
        </p:nvSpPr>
        <p:spPr>
          <a:xfrm>
            <a:off x="8621070" y="1820235"/>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7" name="Google Shape;927;p91"/>
          <p:cNvSpPr/>
          <p:nvPr/>
        </p:nvSpPr>
        <p:spPr>
          <a:xfrm>
            <a:off x="8413068"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8" name="Google Shape;928;p91"/>
          <p:cNvSpPr/>
          <p:nvPr/>
        </p:nvSpPr>
        <p:spPr>
          <a:xfrm rot="5400000">
            <a:off x="10355141" y="2609447"/>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29" name="Google Shape;929;p91"/>
          <p:cNvSpPr txBox="1"/>
          <p:nvPr/>
        </p:nvSpPr>
        <p:spPr>
          <a:xfrm>
            <a:off x="8759574" y="1820235"/>
            <a:ext cx="131157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400" u="none" cap="none" strike="noStrike">
                <a:solidFill>
                  <a:schemeClr val="dk1"/>
                </a:solidFill>
                <a:latin typeface="Arial"/>
                <a:ea typeface="Arial"/>
                <a:cs typeface="Arial"/>
                <a:sym typeface="Arial"/>
              </a:rPr>
              <a:t>Lituania</a:t>
            </a:r>
            <a:endParaRPr b="1" i="0" sz="2800" u="none" cap="none" strike="noStrike">
              <a:solidFill>
                <a:schemeClr val="dk1"/>
              </a:solidFill>
              <a:latin typeface="Arial"/>
              <a:ea typeface="Arial"/>
              <a:cs typeface="Arial"/>
              <a:sym typeface="Arial"/>
            </a:endParaRPr>
          </a:p>
        </p:txBody>
      </p:sp>
      <p:sp>
        <p:nvSpPr>
          <p:cNvPr id="930" name="Google Shape;930;p91"/>
          <p:cNvSpPr txBox="1"/>
          <p:nvPr/>
        </p:nvSpPr>
        <p:spPr>
          <a:xfrm>
            <a:off x="1247828" y="3833864"/>
            <a:ext cx="2372661" cy="2893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España </a:t>
            </a:r>
            <a:r>
              <a:rPr b="0" i="0" lang="en-US" sz="1400" u="none" cap="none" strike="noStrike">
                <a:solidFill>
                  <a:srgbClr val="000000"/>
                </a:solidFill>
                <a:latin typeface="Arial"/>
                <a:ea typeface="Arial"/>
                <a:cs typeface="Arial"/>
                <a:sym typeface="Arial"/>
              </a:rPr>
              <a:t>ha comenzado a integrar el PC en los planes educativos de algunas comunidades autónomas, especialmente en la educación obligatoria. Para la educación de adultos existen iniciativas aisladas promovidas por universidades y centros comunitarios, pero aún no existe una política nacional consolidada.</a:t>
            </a:r>
            <a:endParaRPr b="0" i="0" sz="1400" u="none" cap="none" strike="noStrike">
              <a:solidFill>
                <a:srgbClr val="000000"/>
              </a:solidFill>
              <a:latin typeface="Arial"/>
              <a:ea typeface="Arial"/>
              <a:cs typeface="Arial"/>
              <a:sym typeface="Arial"/>
            </a:endParaRPr>
          </a:p>
        </p:txBody>
      </p:sp>
      <p:pic>
        <p:nvPicPr>
          <p:cNvPr descr="Forma, Rectángulo&#10;&#10;El contenido generado por IA puede ser incorrecto." id="931" name="Google Shape;931;p91"/>
          <p:cNvPicPr preferRelativeResize="0"/>
          <p:nvPr/>
        </p:nvPicPr>
        <p:blipFill rotWithShape="1">
          <a:blip r:embed="rId3">
            <a:alphaModFix/>
          </a:blip>
          <a:srcRect b="0" l="0" r="0" t="0"/>
          <a:stretch/>
        </p:blipFill>
        <p:spPr>
          <a:xfrm>
            <a:off x="1957624" y="2198116"/>
            <a:ext cx="1090800" cy="1090800"/>
          </a:xfrm>
          <a:prstGeom prst="rect">
            <a:avLst/>
          </a:prstGeom>
          <a:noFill/>
          <a:ln>
            <a:noFill/>
          </a:ln>
        </p:spPr>
      </p:pic>
      <p:pic>
        <p:nvPicPr>
          <p:cNvPr descr="Icono&#10;&#10;El contenido generado por IA puede ser incorrecto." id="932" name="Google Shape;932;p91"/>
          <p:cNvPicPr preferRelativeResize="0"/>
          <p:nvPr/>
        </p:nvPicPr>
        <p:blipFill rotWithShape="1">
          <a:blip r:embed="rId4">
            <a:alphaModFix/>
          </a:blip>
          <a:srcRect b="0" l="0" r="0" t="0"/>
          <a:stretch/>
        </p:blipFill>
        <p:spPr>
          <a:xfrm>
            <a:off x="4264985" y="2198116"/>
            <a:ext cx="1090800" cy="1090800"/>
          </a:xfrm>
          <a:prstGeom prst="rect">
            <a:avLst/>
          </a:prstGeom>
          <a:noFill/>
          <a:ln>
            <a:noFill/>
          </a:ln>
        </p:spPr>
      </p:pic>
      <p:pic>
        <p:nvPicPr>
          <p:cNvPr descr="Icono&#10;&#10;El contenido generado por IA puede ser incorrecto." id="933" name="Google Shape;933;p91"/>
          <p:cNvPicPr preferRelativeResize="0"/>
          <p:nvPr/>
        </p:nvPicPr>
        <p:blipFill rotWithShape="1">
          <a:blip r:embed="rId5">
            <a:alphaModFix/>
          </a:blip>
          <a:srcRect b="0" l="0" r="0" t="0"/>
          <a:stretch/>
        </p:blipFill>
        <p:spPr>
          <a:xfrm>
            <a:off x="6567469" y="2198116"/>
            <a:ext cx="1090800" cy="1090800"/>
          </a:xfrm>
          <a:prstGeom prst="rect">
            <a:avLst/>
          </a:prstGeom>
          <a:noFill/>
          <a:ln>
            <a:noFill/>
          </a:ln>
        </p:spPr>
      </p:pic>
      <p:pic>
        <p:nvPicPr>
          <p:cNvPr descr="Icono, Rectángulo&#10;&#10;El contenido generado por IA puede ser incorrecto." id="934" name="Google Shape;934;p91"/>
          <p:cNvPicPr preferRelativeResize="0"/>
          <p:nvPr/>
        </p:nvPicPr>
        <p:blipFill rotWithShape="1">
          <a:blip r:embed="rId6">
            <a:alphaModFix/>
          </a:blip>
          <a:srcRect b="0" l="0" r="0" t="0"/>
          <a:stretch/>
        </p:blipFill>
        <p:spPr>
          <a:xfrm>
            <a:off x="8869962" y="2198116"/>
            <a:ext cx="1090800" cy="1090800"/>
          </a:xfrm>
          <a:prstGeom prst="rect">
            <a:avLst/>
          </a:prstGeom>
          <a:noFill/>
          <a:ln>
            <a:noFill/>
          </a:ln>
        </p:spPr>
      </p:pic>
      <p:sp>
        <p:nvSpPr>
          <p:cNvPr id="935" name="Google Shape;935;p91"/>
          <p:cNvSpPr txBox="1"/>
          <p:nvPr/>
        </p:nvSpPr>
        <p:spPr>
          <a:xfrm>
            <a:off x="3736612" y="3833864"/>
            <a:ext cx="2372661" cy="24622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Grecia </a:t>
            </a:r>
            <a:r>
              <a:rPr b="0" i="0" lang="en-US" sz="1400" u="none" cap="none" strike="noStrike">
                <a:solidFill>
                  <a:srgbClr val="000000"/>
                </a:solidFill>
                <a:latin typeface="Arial"/>
                <a:ea typeface="Arial"/>
                <a:cs typeface="Arial"/>
                <a:sym typeface="Arial"/>
              </a:rPr>
              <a:t>aún no cuenta con un programa nacional estructurado de PC, aunque instituciones académicas y ONG han comenzado a desarrollar experiencias de capacitación para adultos, centrándose en programación, robótica educativa y pensamiento lógico.</a:t>
            </a:r>
            <a:endParaRPr b="0" i="0" sz="1400" u="none" cap="none" strike="noStrike">
              <a:solidFill>
                <a:srgbClr val="000000"/>
              </a:solidFill>
              <a:latin typeface="Arial"/>
              <a:ea typeface="Arial"/>
              <a:cs typeface="Arial"/>
              <a:sym typeface="Arial"/>
            </a:endParaRPr>
          </a:p>
        </p:txBody>
      </p:sp>
      <p:sp>
        <p:nvSpPr>
          <p:cNvPr id="936" name="Google Shape;936;p91"/>
          <p:cNvSpPr txBox="1"/>
          <p:nvPr/>
        </p:nvSpPr>
        <p:spPr>
          <a:xfrm>
            <a:off x="6193827" y="3833864"/>
            <a:ext cx="2150753" cy="224676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Polonia </a:t>
            </a:r>
            <a:r>
              <a:rPr b="0" i="0" lang="en-US" sz="1400" u="none" cap="none" strike="noStrike">
                <a:solidFill>
                  <a:srgbClr val="000000"/>
                </a:solidFill>
                <a:latin typeface="Arial"/>
                <a:ea typeface="Arial"/>
                <a:cs typeface="Arial"/>
                <a:sym typeface="Arial"/>
              </a:rPr>
              <a:t>ha incluido el pensamiento computacional en el currículo escolar, pero su aplicación para adultos se limita principalmente a proyectos de formación profesional o iniciativas locales en centros de inclusión digital.</a:t>
            </a:r>
            <a:endParaRPr b="0" i="0" sz="1400" u="none" cap="none" strike="noStrike">
              <a:solidFill>
                <a:srgbClr val="000000"/>
              </a:solidFill>
              <a:latin typeface="Arial"/>
              <a:ea typeface="Arial"/>
              <a:cs typeface="Arial"/>
              <a:sym typeface="Arial"/>
            </a:endParaRPr>
          </a:p>
        </p:txBody>
      </p:sp>
      <p:sp>
        <p:nvSpPr>
          <p:cNvPr id="937" name="Google Shape;937;p91"/>
          <p:cNvSpPr txBox="1"/>
          <p:nvPr/>
        </p:nvSpPr>
        <p:spPr>
          <a:xfrm>
            <a:off x="8497812" y="3833864"/>
            <a:ext cx="2150753" cy="20313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Lituania,</a:t>
            </a:r>
            <a:r>
              <a:rPr b="0" i="0" lang="en-US" sz="1400" u="none" cap="none" strike="noStrike">
                <a:solidFill>
                  <a:srgbClr val="000000"/>
                </a:solidFill>
                <a:latin typeface="Arial"/>
                <a:ea typeface="Arial"/>
                <a:cs typeface="Arial"/>
                <a:sym typeface="Arial"/>
              </a:rPr>
              <a:t> aunque centra cada vez más su atención en la tecnología en su sistema educativo, todavía está dando sus primeros pasos para incorporar el PC en la educación no formal o continua para adultos.</a:t>
            </a:r>
            <a:endParaRPr b="0" i="0" sz="1400" u="none" cap="none" strike="noStrike">
              <a:solidFill>
                <a:srgbClr val="000000"/>
              </a:solidFill>
              <a:latin typeface="Arial"/>
              <a:ea typeface="Arial"/>
              <a:cs typeface="Arial"/>
              <a:sym typeface="Arial"/>
            </a:endParaRPr>
          </a:p>
        </p:txBody>
      </p:sp>
      <p:sp>
        <p:nvSpPr>
          <p:cNvPr id="938" name="Google Shape;938;p9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pic>
        <p:nvPicPr>
          <p:cNvPr id="945" name="Google Shape;945;p92"/>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46" name="Google Shape;946;p92"/>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6</a:t>
            </a:r>
            <a:endParaRPr>
              <a:latin typeface="Arial"/>
              <a:ea typeface="Arial"/>
              <a:cs typeface="Arial"/>
              <a:sym typeface="Arial"/>
            </a:endParaRPr>
          </a:p>
        </p:txBody>
      </p:sp>
      <p:sp>
        <p:nvSpPr>
          <p:cNvPr id="947" name="Google Shape;947;p92"/>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Estudios de caso y actividades</a:t>
            </a:r>
            <a:endParaRPr>
              <a:latin typeface="Arial"/>
              <a:ea typeface="Arial"/>
              <a:cs typeface="Arial"/>
              <a:sym typeface="Arial"/>
            </a:endParaRPr>
          </a:p>
        </p:txBody>
      </p:sp>
      <p:sp>
        <p:nvSpPr>
          <p:cNvPr id="948" name="Google Shape;948;p92"/>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52" name="Shape 952"/>
        <p:cNvGrpSpPr/>
        <p:nvPr/>
      </p:nvGrpSpPr>
      <p:grpSpPr>
        <a:xfrm>
          <a:off x="0" y="0"/>
          <a:ext cx="0" cy="0"/>
          <a:chOff x="0" y="0"/>
          <a:chExt cx="0" cy="0"/>
        </a:xfrm>
      </p:grpSpPr>
      <p:sp>
        <p:nvSpPr>
          <p:cNvPr id="953" name="Google Shape;953;p34"/>
          <p:cNvSpPr txBox="1"/>
          <p:nvPr>
            <p:ph idx="1" type="body"/>
          </p:nvPr>
        </p:nvSpPr>
        <p:spPr>
          <a:xfrm>
            <a:off x="696347" y="586474"/>
            <a:ext cx="592992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800">
                <a:solidFill>
                  <a:schemeClr val="accent3"/>
                </a:solidFill>
                <a:latin typeface="Arial"/>
                <a:ea typeface="Arial"/>
                <a:cs typeface="Arial"/>
                <a:sym typeface="Arial"/>
              </a:rPr>
              <a:t>Estudios de casos</a:t>
            </a:r>
            <a:endParaRPr/>
          </a:p>
        </p:txBody>
      </p:sp>
      <p:sp>
        <p:nvSpPr>
          <p:cNvPr id="954" name="Google Shape;954;p34"/>
          <p:cNvSpPr txBox="1"/>
          <p:nvPr>
            <p:ph idx="2" type="body"/>
          </p:nvPr>
        </p:nvSpPr>
        <p:spPr>
          <a:xfrm>
            <a:off x="696349" y="1568415"/>
            <a:ext cx="6605203" cy="4415013"/>
          </a:xfrm>
          <a:prstGeom prst="rect">
            <a:avLst/>
          </a:prstGeom>
          <a:noFill/>
          <a:ln>
            <a:noFill/>
          </a:ln>
        </p:spPr>
        <p:txBody>
          <a:bodyPr anchorCtr="0" anchor="t" bIns="45700" lIns="91425" spcFirstLastPara="1" rIns="91425" wrap="square" tIns="45700">
            <a:normAutofit/>
          </a:bodyPr>
          <a:lstStyle/>
          <a:p>
            <a:pPr indent="0" lvl="0" marL="157480" rtl="0" algn="l">
              <a:lnSpc>
                <a:spcPct val="100000"/>
              </a:lnSpc>
              <a:spcBef>
                <a:spcPts val="1000"/>
              </a:spcBef>
              <a:spcAft>
                <a:spcPts val="0"/>
              </a:spcAft>
              <a:buSzPts val="1120"/>
              <a:buNone/>
            </a:pPr>
            <a:r>
              <a:rPr b="1" lang="en-US" sz="1800">
                <a:latin typeface="Arial"/>
                <a:ea typeface="Arial"/>
                <a:cs typeface="Arial"/>
                <a:sym typeface="Arial"/>
              </a:rPr>
              <a:t>Estudio de caso: sistema de control de tráfico inteligente con pensamiento computacional</a:t>
            </a:r>
            <a:endParaRPr/>
          </a:p>
          <a:p>
            <a:pPr indent="0" lvl="0" marL="157480" rtl="0" algn="l">
              <a:lnSpc>
                <a:spcPct val="100000"/>
              </a:lnSpc>
              <a:spcBef>
                <a:spcPts val="1000"/>
              </a:spcBef>
              <a:spcAft>
                <a:spcPts val="0"/>
              </a:spcAft>
              <a:buSzPts val="1120"/>
              <a:buNone/>
            </a:pPr>
            <a:r>
              <a:rPr b="1" lang="en-US">
                <a:latin typeface="Arial"/>
                <a:ea typeface="Arial"/>
                <a:cs typeface="Arial"/>
                <a:sym typeface="Arial"/>
              </a:rPr>
              <a:t>Ejemplo:</a:t>
            </a:r>
            <a:br>
              <a:rPr lang="en-US">
                <a:latin typeface="Arial"/>
                <a:ea typeface="Arial"/>
                <a:cs typeface="Arial"/>
                <a:sym typeface="Arial"/>
              </a:rPr>
            </a:br>
            <a:r>
              <a:rPr lang="en-US">
                <a:latin typeface="Arial"/>
                <a:ea typeface="Arial"/>
                <a:cs typeface="Arial"/>
                <a:sym typeface="Arial"/>
              </a:rPr>
              <a:t>Se desarrolló un sistema inteligente para aliviar la congestión del tráfico en Tai Tam Road, Hong Kong.</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Práctica:</a:t>
            </a:r>
            <a:br>
              <a:rPr lang="en-US">
                <a:latin typeface="Arial"/>
                <a:ea typeface="Arial"/>
                <a:cs typeface="Arial"/>
                <a:sym typeface="Arial"/>
              </a:rPr>
            </a:br>
            <a:r>
              <a:rPr lang="en-US">
                <a:latin typeface="Arial"/>
                <a:ea typeface="Arial"/>
                <a:cs typeface="Arial"/>
                <a:sym typeface="Arial"/>
              </a:rPr>
              <a:t>Utilizando el pensamiento computacional, el sistema analizó patrones de tráfico en tiempo real a través de análisis de video, ajustando los tiempos de los semáforos en función de la longitud de las colas de vehículos, lo que resultó en un doble ahorro de tiempo.</a:t>
            </a:r>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Buena práctica:</a:t>
            </a:r>
            <a:br>
              <a:rPr lang="en-US">
                <a:latin typeface="Arial"/>
                <a:ea typeface="Arial"/>
                <a:cs typeface="Arial"/>
                <a:sym typeface="Arial"/>
              </a:rPr>
            </a:br>
            <a:r>
              <a:rPr lang="en-US">
                <a:latin typeface="Arial"/>
                <a:ea typeface="Arial"/>
                <a:cs typeface="Arial"/>
                <a:sym typeface="Arial"/>
              </a:rPr>
              <a:t>El sistema aplicó reconocimiento de patrones y abstracción para identificar tendencias de congestión y ajustar la duración de las luces verdes, reduciendo demoras y mejorando el flujo de tráfico al automatizar decisiones clave.</a:t>
            </a:r>
            <a:endParaRPr>
              <a:latin typeface="Arial"/>
              <a:ea typeface="Arial"/>
              <a:cs typeface="Arial"/>
              <a:sym typeface="Arial"/>
            </a:endParaRPr>
          </a:p>
        </p:txBody>
      </p:sp>
      <p:pic>
        <p:nvPicPr>
          <p:cNvPr descr="A street light next to a road&#10;&#10;AI-generated content may be incorrect." id="955" name="Google Shape;955;p34"/>
          <p:cNvPicPr preferRelativeResize="0"/>
          <p:nvPr/>
        </p:nvPicPr>
        <p:blipFill rotWithShape="1">
          <a:blip r:embed="rId3">
            <a:alphaModFix/>
          </a:blip>
          <a:srcRect b="0" l="0" r="0" t="0"/>
          <a:stretch/>
        </p:blipFill>
        <p:spPr>
          <a:xfrm>
            <a:off x="7601803" y="1255428"/>
            <a:ext cx="4193064" cy="4749956"/>
          </a:xfrm>
          <a:prstGeom prst="rect">
            <a:avLst/>
          </a:prstGeom>
          <a:noFill/>
          <a:ln>
            <a:noFill/>
          </a:ln>
        </p:spPr>
      </p:pic>
      <p:sp>
        <p:nvSpPr>
          <p:cNvPr id="956" name="Google Shape;956;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60" name="Shape 960"/>
        <p:cNvGrpSpPr/>
        <p:nvPr/>
      </p:nvGrpSpPr>
      <p:grpSpPr>
        <a:xfrm>
          <a:off x="0" y="0"/>
          <a:ext cx="0" cy="0"/>
          <a:chOff x="0" y="0"/>
          <a:chExt cx="0" cy="0"/>
        </a:xfrm>
      </p:grpSpPr>
      <p:sp>
        <p:nvSpPr>
          <p:cNvPr id="961" name="Google Shape;961;p36"/>
          <p:cNvSpPr txBox="1"/>
          <p:nvPr>
            <p:ph idx="2" type="body"/>
          </p:nvPr>
        </p:nvSpPr>
        <p:spPr>
          <a:xfrm>
            <a:off x="696350" y="1590805"/>
            <a:ext cx="6700738" cy="4471792"/>
          </a:xfrm>
          <a:prstGeom prst="rect">
            <a:avLst/>
          </a:prstGeom>
          <a:noFill/>
          <a:ln>
            <a:noFill/>
          </a:ln>
        </p:spPr>
        <p:txBody>
          <a:bodyPr anchorCtr="0" anchor="t" bIns="45700" lIns="91425" spcFirstLastPara="1" rIns="91425" wrap="square" tIns="45700">
            <a:normAutofit lnSpcReduction="10000"/>
          </a:bodyPr>
          <a:lstStyle/>
          <a:p>
            <a:pPr indent="0" lvl="0" marL="157480" rtl="0" algn="l">
              <a:lnSpc>
                <a:spcPct val="100000"/>
              </a:lnSpc>
              <a:spcBef>
                <a:spcPts val="1000"/>
              </a:spcBef>
              <a:spcAft>
                <a:spcPts val="0"/>
              </a:spcAft>
              <a:buSzPts val="1120"/>
              <a:buNone/>
            </a:pPr>
            <a:r>
              <a:rPr b="1" lang="en-US" sz="1800">
                <a:latin typeface="Arial"/>
                <a:ea typeface="Arial"/>
                <a:cs typeface="Arial"/>
                <a:sym typeface="Arial"/>
              </a:rPr>
              <a:t>Estudio de caso: detección de enfermedades de las plantas con pensamiento computacional</a:t>
            </a:r>
            <a:endParaRPr/>
          </a:p>
          <a:p>
            <a:pPr indent="0" lvl="0" marL="157480" rtl="0" algn="l">
              <a:lnSpc>
                <a:spcPct val="100000"/>
              </a:lnSpc>
              <a:spcBef>
                <a:spcPts val="1000"/>
              </a:spcBef>
              <a:spcAft>
                <a:spcPts val="0"/>
              </a:spcAft>
              <a:buSzPts val="1120"/>
              <a:buNone/>
            </a:pPr>
            <a:r>
              <a:rPr b="1" lang="en-US">
                <a:latin typeface="Arial"/>
                <a:ea typeface="Arial"/>
                <a:cs typeface="Arial"/>
                <a:sym typeface="Arial"/>
              </a:rPr>
              <a:t>Ejemplo:</a:t>
            </a:r>
            <a:br>
              <a:rPr lang="en-US">
                <a:latin typeface="Arial"/>
                <a:ea typeface="Arial"/>
                <a:cs typeface="Arial"/>
                <a:sym typeface="Arial"/>
              </a:rPr>
            </a:br>
            <a:r>
              <a:rPr lang="en-US">
                <a:latin typeface="Arial"/>
                <a:ea typeface="Arial"/>
                <a:cs typeface="Arial"/>
                <a:sym typeface="Arial"/>
              </a:rPr>
              <a:t>Se desarrolló un sistema para detectar enfermedades de las plantas utilizando técnicas de procesamiento de imágenes y aprendizaje automático.</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Práctica: </a:t>
            </a:r>
            <a:r>
              <a:rPr lang="en-US">
                <a:latin typeface="Arial"/>
                <a:ea typeface="Arial"/>
                <a:cs typeface="Arial"/>
                <a:sym typeface="Arial"/>
              </a:rPr>
              <a:t>El sistema utilizó la abstracción para centrarse en patrones clave de enfermedades, y la automatización permitió una detección de enfermedades más rápida y precisa utilizando máquinas de vectores de soporte (SVM) combinadas con la detección de bordes de contorno activo.</a:t>
            </a:r>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Buena práctica:</a:t>
            </a:r>
            <a:br>
              <a:rPr lang="en-US">
                <a:latin typeface="Arial"/>
                <a:ea typeface="Arial"/>
                <a:cs typeface="Arial"/>
                <a:sym typeface="Arial"/>
              </a:rPr>
            </a:br>
            <a:r>
              <a:rPr lang="en-US">
                <a:latin typeface="Arial"/>
                <a:ea typeface="Arial"/>
                <a:cs typeface="Arial"/>
                <a:sym typeface="Arial"/>
              </a:rPr>
              <a:t>Utilizando el pensamiento computacional, el proceso se dividió en detección y clasificación de bordes, aplicando reconocimiento de patrones para el análisis de imágenes y descomposición para la identificación de enfermedades.</a:t>
            </a:r>
            <a:endParaRPr>
              <a:latin typeface="Arial"/>
              <a:ea typeface="Arial"/>
              <a:cs typeface="Arial"/>
              <a:sym typeface="Arial"/>
            </a:endParaRPr>
          </a:p>
        </p:txBody>
      </p:sp>
      <p:pic>
        <p:nvPicPr>
          <p:cNvPr descr="A close-up of a leaf&#10;&#10;AI-generated content may be incorrect." id="962" name="Google Shape;962;p36"/>
          <p:cNvPicPr preferRelativeResize="0"/>
          <p:nvPr/>
        </p:nvPicPr>
        <p:blipFill rotWithShape="1">
          <a:blip r:embed="rId3">
            <a:alphaModFix/>
          </a:blip>
          <a:srcRect b="0" l="0" r="0" t="0"/>
          <a:stretch/>
        </p:blipFill>
        <p:spPr>
          <a:xfrm>
            <a:off x="7521380" y="2238516"/>
            <a:ext cx="4370056" cy="2852099"/>
          </a:xfrm>
          <a:prstGeom prst="rect">
            <a:avLst/>
          </a:prstGeom>
          <a:noFill/>
          <a:ln>
            <a:noFill/>
          </a:ln>
        </p:spPr>
      </p:pic>
      <p:sp>
        <p:nvSpPr>
          <p:cNvPr id="963" name="Google Shape;963;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964" name="Google Shape;964;p36"/>
          <p:cNvSpPr txBox="1"/>
          <p:nvPr>
            <p:ph idx="1" type="body"/>
          </p:nvPr>
        </p:nvSpPr>
        <p:spPr>
          <a:xfrm>
            <a:off x="696347" y="586474"/>
            <a:ext cx="592992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800">
                <a:solidFill>
                  <a:schemeClr val="accent3"/>
                </a:solidFill>
                <a:latin typeface="Arial"/>
                <a:ea typeface="Arial"/>
                <a:cs typeface="Arial"/>
                <a:sym typeface="Arial"/>
              </a:rPr>
              <a:t>Estudios de casos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pic>
        <p:nvPicPr>
          <p:cNvPr descr="Three neatly stacked books" id="969" name="Google Shape;969;p39"/>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70" name="Google Shape;970;p39"/>
          <p:cNvSpPr txBox="1"/>
          <p:nvPr>
            <p:ph type="title"/>
          </p:nvPr>
        </p:nvSpPr>
        <p:spPr>
          <a:xfrm>
            <a:off x="375202" y="792196"/>
            <a:ext cx="6784253" cy="541707"/>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Actividad 1 – Descomposición</a:t>
            </a:r>
            <a:endParaRPr>
              <a:latin typeface="Arial"/>
              <a:ea typeface="Arial"/>
              <a:cs typeface="Arial"/>
              <a:sym typeface="Arial"/>
            </a:endParaRPr>
          </a:p>
        </p:txBody>
      </p:sp>
      <p:sp>
        <p:nvSpPr>
          <p:cNvPr id="971" name="Google Shape;971;p39"/>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rmAutofit/>
          </a:bodyPr>
          <a:lstStyle/>
          <a:p>
            <a:pPr indent="0" lvl="0" marL="228600" rtl="0" algn="l">
              <a:lnSpc>
                <a:spcPct val="100000"/>
              </a:lnSpc>
              <a:spcBef>
                <a:spcPts val="1000"/>
              </a:spcBef>
              <a:spcAft>
                <a:spcPts val="0"/>
              </a:spcAft>
              <a:buSzPts val="1120"/>
              <a:buNone/>
            </a:pPr>
            <a:r>
              <a:rPr lang="en-US" sz="2400">
                <a:latin typeface="Arial"/>
                <a:ea typeface="Arial"/>
                <a:cs typeface="Arial"/>
                <a:sym typeface="Arial"/>
              </a:rPr>
              <a:t>Divida una tarea compleja en partes más pequeñas y manejables.</a:t>
            </a:r>
            <a:endParaRPr sz="2400">
              <a:latin typeface="Arial"/>
              <a:ea typeface="Arial"/>
              <a:cs typeface="Arial"/>
              <a:sym typeface="Arial"/>
            </a:endParaRPr>
          </a:p>
          <a:p>
            <a:pPr indent="-342900" lvl="0" marL="571500" rtl="0" algn="l">
              <a:lnSpc>
                <a:spcPct val="100000"/>
              </a:lnSpc>
              <a:spcBef>
                <a:spcPts val="1000"/>
              </a:spcBef>
              <a:spcAft>
                <a:spcPts val="0"/>
              </a:spcAft>
              <a:buSzPts val="1120"/>
              <a:buFont typeface="Arial"/>
              <a:buChar char="•"/>
            </a:pPr>
            <a:r>
              <a:rPr b="1" lang="en-US" sz="2400">
                <a:latin typeface="Arial"/>
                <a:ea typeface="Arial"/>
                <a:cs typeface="Arial"/>
                <a:sym typeface="Arial"/>
              </a:rPr>
              <a:t>Ejemplo: </a:t>
            </a:r>
            <a:r>
              <a:rPr lang="en-US" sz="2400">
                <a:latin typeface="Arial"/>
                <a:ea typeface="Arial"/>
                <a:cs typeface="Arial"/>
                <a:sym typeface="Arial"/>
              </a:rPr>
              <a:t>Planificar un viaje a Barcelona (elegir un destino, reservar vuelos, hacer un itinerario).</a:t>
            </a:r>
            <a:endParaRPr/>
          </a:p>
          <a:p>
            <a:pPr indent="-342900" lvl="0" marL="571500" rtl="0" algn="l">
              <a:lnSpc>
                <a:spcPct val="100000"/>
              </a:lnSpc>
              <a:spcBef>
                <a:spcPts val="1000"/>
              </a:spcBef>
              <a:spcAft>
                <a:spcPts val="0"/>
              </a:spcAft>
              <a:buSzPts val="1120"/>
              <a:buFont typeface="Arial"/>
              <a:buChar char="•"/>
            </a:pPr>
            <a:r>
              <a:rPr b="1" lang="en-US" sz="2400">
                <a:latin typeface="Arial"/>
                <a:ea typeface="Arial"/>
                <a:cs typeface="Arial"/>
                <a:sym typeface="Arial"/>
              </a:rPr>
              <a:t>Objetivo: </a:t>
            </a:r>
            <a:r>
              <a:rPr lang="en-US" sz="2400">
                <a:latin typeface="Arial"/>
                <a:ea typeface="Arial"/>
                <a:cs typeface="Arial"/>
                <a:sym typeface="Arial"/>
              </a:rPr>
              <a:t>Comprender cómo descomponer un problema simplifica su solución.</a:t>
            </a:r>
            <a:endParaRPr>
              <a:latin typeface="Arial"/>
              <a:ea typeface="Arial"/>
              <a:cs typeface="Arial"/>
              <a:sym typeface="Arial"/>
            </a:endParaRPr>
          </a:p>
        </p:txBody>
      </p:sp>
      <p:sp>
        <p:nvSpPr>
          <p:cNvPr id="972" name="Google Shape;972;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pic>
        <p:nvPicPr>
          <p:cNvPr descr="Three neatly stacked books" id="977" name="Google Shape;977;p41"/>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78" name="Google Shape;978;p41"/>
          <p:cNvSpPr txBox="1"/>
          <p:nvPr>
            <p:ph type="title"/>
          </p:nvPr>
        </p:nvSpPr>
        <p:spPr>
          <a:xfrm>
            <a:off x="497305" y="748277"/>
            <a:ext cx="698547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Actividad 2 – Reconocimiento de patrones</a:t>
            </a:r>
            <a:endParaRPr>
              <a:latin typeface="Arial"/>
              <a:ea typeface="Arial"/>
              <a:cs typeface="Arial"/>
              <a:sym typeface="Arial"/>
            </a:endParaRPr>
          </a:p>
        </p:txBody>
      </p:sp>
      <p:sp>
        <p:nvSpPr>
          <p:cNvPr id="979" name="Google Shape;979;p41"/>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Analiza la siguiente secuencia numérica:</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400">
                <a:latin typeface="Arial"/>
                <a:ea typeface="Arial"/>
                <a:cs typeface="Arial"/>
                <a:sym typeface="Arial"/>
              </a:rPr>
              <a:t>Secuencia A: 2, 4, 7, 11, 16, ...</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400">
                <a:latin typeface="Arial"/>
                <a:ea typeface="Arial"/>
                <a:cs typeface="Arial"/>
                <a:sym typeface="Arial"/>
              </a:rPr>
              <a:t>Secuencia B: 2, 4, 8, 16, 32, ...</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400">
                <a:latin typeface="Arial"/>
                <a:ea typeface="Arial"/>
                <a:cs typeface="Arial"/>
                <a:sym typeface="Arial"/>
              </a:rPr>
              <a:t>Secuencia C: 1, 1, 2, 3, 5, 8, 13...</a:t>
            </a:r>
            <a:endParaRPr>
              <a:latin typeface="Arial"/>
              <a:ea typeface="Arial"/>
              <a:cs typeface="Arial"/>
              <a:sym typeface="Arial"/>
            </a:endParaRPr>
          </a:p>
          <a:p>
            <a:pPr indent="-157480" lvl="0" marL="457200" rtl="0" algn="l">
              <a:lnSpc>
                <a:spcPct val="100000"/>
              </a:lnSpc>
              <a:spcBef>
                <a:spcPts val="1000"/>
              </a:spcBef>
              <a:spcAft>
                <a:spcPts val="0"/>
              </a:spcAft>
              <a:buSzPts val="1120"/>
              <a:buFont typeface="Arial"/>
              <a:buNone/>
            </a:pPr>
            <a:r>
              <a:t/>
            </a:r>
            <a:endParaRPr sz="2400">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b="1" lang="en-US" sz="2400">
                <a:latin typeface="Arial"/>
                <a:ea typeface="Arial"/>
                <a:cs typeface="Arial"/>
                <a:sym typeface="Arial"/>
              </a:rPr>
              <a:t>Identifica </a:t>
            </a:r>
            <a:r>
              <a:rPr lang="en-US" sz="2400">
                <a:latin typeface="Arial"/>
                <a:ea typeface="Arial"/>
                <a:cs typeface="Arial"/>
                <a:sym typeface="Arial"/>
              </a:rPr>
              <a:t>el patrón de cómo cambian los números.</a:t>
            </a:r>
            <a:endParaRPr>
              <a:latin typeface="Arial"/>
              <a:ea typeface="Arial"/>
              <a:cs typeface="Arial"/>
              <a:sym typeface="Arial"/>
            </a:endParaRPr>
          </a:p>
        </p:txBody>
      </p:sp>
      <p:sp>
        <p:nvSpPr>
          <p:cNvPr id="980" name="Google Shape;980;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pic>
        <p:nvPicPr>
          <p:cNvPr descr="Three neatly stacked books" id="985" name="Google Shape;985;p43"/>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86" name="Google Shape;986;p43"/>
          <p:cNvSpPr txBox="1"/>
          <p:nvPr>
            <p:ph type="title"/>
          </p:nvPr>
        </p:nvSpPr>
        <p:spPr>
          <a:xfrm>
            <a:off x="365153" y="748278"/>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Actividad 3 – Abstracción</a:t>
            </a:r>
            <a:endParaRPr>
              <a:latin typeface="Arial"/>
              <a:ea typeface="Arial"/>
              <a:cs typeface="Arial"/>
              <a:sym typeface="Arial"/>
            </a:endParaRPr>
          </a:p>
        </p:txBody>
      </p:sp>
      <p:sp>
        <p:nvSpPr>
          <p:cNvPr id="987" name="Google Shape;987;p43"/>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Resume la trama de una película</a:t>
            </a:r>
            <a:endParaRPr/>
          </a:p>
          <a:p>
            <a:pPr indent="0" lvl="0" marL="228600" rtl="0" algn="l">
              <a:lnSpc>
                <a:spcPct val="100000"/>
              </a:lnSpc>
              <a:spcBef>
                <a:spcPts val="1000"/>
              </a:spcBef>
              <a:spcAft>
                <a:spcPts val="0"/>
              </a:spcAft>
              <a:buSzPts val="1120"/>
              <a:buNone/>
            </a:pPr>
            <a:r>
              <a:rPr lang="en-US" sz="2400">
                <a:latin typeface="Arial"/>
                <a:ea typeface="Arial"/>
                <a:cs typeface="Arial"/>
                <a:sym typeface="Arial"/>
              </a:rPr>
              <a:t>Elige cualquier película que conozcas bien (por ejemplo, una película de superhéroes).</a:t>
            </a:r>
            <a:endParaRPr/>
          </a:p>
          <a:p>
            <a:pPr indent="0" lvl="0" marL="228600" rtl="0" algn="l">
              <a:lnSpc>
                <a:spcPct val="100000"/>
              </a:lnSpc>
              <a:spcBef>
                <a:spcPts val="1000"/>
              </a:spcBef>
              <a:spcAft>
                <a:spcPts val="0"/>
              </a:spcAft>
              <a:buSzPts val="1120"/>
              <a:buNone/>
            </a:pPr>
            <a:r>
              <a:rPr b="1" lang="en-US" sz="2400">
                <a:latin typeface="Arial"/>
                <a:ea typeface="Arial"/>
                <a:cs typeface="Arial"/>
                <a:sym typeface="Arial"/>
              </a:rPr>
              <a:t>Resume </a:t>
            </a:r>
            <a:r>
              <a:rPr lang="en-US" sz="2400">
                <a:latin typeface="Arial"/>
                <a:ea typeface="Arial"/>
                <a:cs typeface="Arial"/>
                <a:sym typeface="Arial"/>
              </a:rPr>
              <a:t>la trama centrándote en los elementos centrales</a:t>
            </a:r>
            <a:r>
              <a:rPr b="1" lang="en-US" sz="2400">
                <a:latin typeface="Arial"/>
                <a:ea typeface="Arial"/>
                <a:cs typeface="Arial"/>
                <a:sym typeface="Arial"/>
              </a:rPr>
              <a:t>:</a:t>
            </a:r>
            <a:endParaRPr/>
          </a:p>
          <a:p>
            <a:pPr indent="-285750" lvl="1" marL="742950" rtl="0" algn="l">
              <a:lnSpc>
                <a:spcPct val="100000"/>
              </a:lnSpc>
              <a:spcBef>
                <a:spcPts val="500"/>
              </a:spcBef>
              <a:spcAft>
                <a:spcPts val="0"/>
              </a:spcAft>
              <a:buSzPts val="1260"/>
              <a:buChar char="•"/>
            </a:pPr>
            <a:r>
              <a:rPr lang="en-US" sz="2400">
                <a:latin typeface="Arial"/>
                <a:ea typeface="Arial"/>
                <a:cs typeface="Arial"/>
                <a:sym typeface="Arial"/>
              </a:rPr>
              <a:t>El objetivo del personaje principal</a:t>
            </a:r>
            <a:endParaRPr/>
          </a:p>
          <a:p>
            <a:pPr indent="-285750" lvl="1" marL="742950" rtl="0" algn="l">
              <a:lnSpc>
                <a:spcPct val="100000"/>
              </a:lnSpc>
              <a:spcBef>
                <a:spcPts val="500"/>
              </a:spcBef>
              <a:spcAft>
                <a:spcPts val="0"/>
              </a:spcAft>
              <a:buSzPts val="1260"/>
              <a:buChar char="•"/>
            </a:pPr>
            <a:r>
              <a:rPr lang="en-US" sz="2400">
                <a:latin typeface="Arial"/>
                <a:ea typeface="Arial"/>
                <a:cs typeface="Arial"/>
                <a:sym typeface="Arial"/>
              </a:rPr>
              <a:t>Conflictos clave</a:t>
            </a:r>
            <a:endParaRPr/>
          </a:p>
          <a:p>
            <a:pPr indent="-285750" lvl="1" marL="742950" rtl="0" algn="l">
              <a:lnSpc>
                <a:spcPct val="100000"/>
              </a:lnSpc>
              <a:spcBef>
                <a:spcPts val="500"/>
              </a:spcBef>
              <a:spcAft>
                <a:spcPts val="0"/>
              </a:spcAft>
              <a:buSzPts val="1260"/>
              <a:buFont typeface="Arial"/>
              <a:buChar char="•"/>
            </a:pPr>
            <a:r>
              <a:rPr lang="en-US" sz="2400">
                <a:latin typeface="Arial"/>
                <a:ea typeface="Arial"/>
                <a:cs typeface="Arial"/>
                <a:sym typeface="Arial"/>
              </a:rPr>
              <a:t>Resolución</a:t>
            </a:r>
            <a:endParaRPr>
              <a:latin typeface="Arial"/>
              <a:ea typeface="Arial"/>
              <a:cs typeface="Arial"/>
              <a:sym typeface="Arial"/>
            </a:endParaRPr>
          </a:p>
        </p:txBody>
      </p:sp>
      <p:sp>
        <p:nvSpPr>
          <p:cNvPr id="988" name="Google Shape;988;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pic>
        <p:nvPicPr>
          <p:cNvPr descr="Three neatly stacked books" id="993" name="Google Shape;993;p45"/>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94" name="Google Shape;994;p45"/>
          <p:cNvSpPr txBox="1"/>
          <p:nvPr>
            <p:ph type="title"/>
          </p:nvPr>
        </p:nvSpPr>
        <p:spPr>
          <a:xfrm>
            <a:off x="780863" y="748278"/>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Actividad 4 – Algoritmos</a:t>
            </a:r>
            <a:endParaRPr>
              <a:latin typeface="Arial"/>
              <a:ea typeface="Arial"/>
              <a:cs typeface="Arial"/>
              <a:sym typeface="Arial"/>
            </a:endParaRPr>
          </a:p>
        </p:txBody>
      </p:sp>
      <p:sp>
        <p:nvSpPr>
          <p:cNvPr id="995" name="Google Shape;995;p45"/>
          <p:cNvSpPr txBox="1"/>
          <p:nvPr>
            <p:ph idx="1" type="body"/>
          </p:nvPr>
        </p:nvSpPr>
        <p:spPr>
          <a:xfrm>
            <a:off x="918649" y="1797454"/>
            <a:ext cx="6453748" cy="344229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None/>
            </a:pPr>
            <a:r>
              <a:rPr lang="en-US" sz="2400">
                <a:latin typeface="Arial"/>
                <a:ea typeface="Arial"/>
                <a:cs typeface="Arial"/>
                <a:sym typeface="Arial"/>
              </a:rPr>
              <a:t>Desarrollar instrucciones paso a paso para resolver una tarea.</a:t>
            </a:r>
            <a:endParaRPr>
              <a:latin typeface="Arial"/>
              <a:ea typeface="Arial"/>
              <a:cs typeface="Arial"/>
              <a:sym typeface="Arial"/>
            </a:endParaRPr>
          </a:p>
          <a:p>
            <a:pPr indent="-228600" lvl="0" marL="228600" rtl="0" algn="l">
              <a:lnSpc>
                <a:spcPct val="100000"/>
              </a:lnSpc>
              <a:spcBef>
                <a:spcPts val="0"/>
              </a:spcBef>
              <a:spcAft>
                <a:spcPts val="0"/>
              </a:spcAft>
              <a:buClr>
                <a:schemeClr val="dk2"/>
              </a:buClr>
              <a:buSzPts val="1680"/>
              <a:buNone/>
            </a:pPr>
            <a:r>
              <a:t/>
            </a:r>
            <a:endParaRPr sz="2000">
              <a:latin typeface="Arial"/>
              <a:ea typeface="Arial"/>
              <a:cs typeface="Arial"/>
              <a:sym typeface="Arial"/>
            </a:endParaRPr>
          </a:p>
          <a:p>
            <a:pPr indent="-342900" lvl="0" marL="342900" rtl="0" algn="l">
              <a:lnSpc>
                <a:spcPct val="100000"/>
              </a:lnSpc>
              <a:spcBef>
                <a:spcPts val="0"/>
              </a:spcBef>
              <a:spcAft>
                <a:spcPts val="0"/>
              </a:spcAft>
              <a:buClr>
                <a:schemeClr val="dk2"/>
              </a:buClr>
              <a:buSzPts val="1680"/>
              <a:buFont typeface="Arial"/>
              <a:buChar char="•"/>
            </a:pPr>
            <a:r>
              <a:rPr b="1" lang="en-US" sz="2400">
                <a:latin typeface="Arial"/>
                <a:ea typeface="Arial"/>
                <a:cs typeface="Arial"/>
                <a:sym typeface="Arial"/>
              </a:rPr>
              <a:t>Ejemplo: </a:t>
            </a:r>
            <a:r>
              <a:rPr lang="en-US" sz="2400">
                <a:latin typeface="Arial"/>
                <a:ea typeface="Arial"/>
                <a:cs typeface="Arial"/>
                <a:sym typeface="Arial"/>
              </a:rPr>
              <a:t>Crear un algoritmo para hacer un sándwich (elegir los ingredientes, cortar el pan, etc.)</a:t>
            </a:r>
            <a:endParaRPr/>
          </a:p>
          <a:p>
            <a:pPr indent="-342900" lvl="0" marL="342900" rtl="0" algn="l">
              <a:lnSpc>
                <a:spcPct val="100000"/>
              </a:lnSpc>
              <a:spcBef>
                <a:spcPts val="0"/>
              </a:spcBef>
              <a:spcAft>
                <a:spcPts val="0"/>
              </a:spcAft>
              <a:buClr>
                <a:schemeClr val="dk2"/>
              </a:buClr>
              <a:buSzPts val="1680"/>
              <a:buFont typeface="Arial"/>
              <a:buChar char="•"/>
            </a:pPr>
            <a:r>
              <a:rPr b="1" lang="en-US" sz="2400">
                <a:latin typeface="Arial"/>
                <a:ea typeface="Arial"/>
                <a:cs typeface="Arial"/>
                <a:sym typeface="Arial"/>
              </a:rPr>
              <a:t>Objetivo: </a:t>
            </a:r>
            <a:r>
              <a:rPr lang="en-US" sz="2400">
                <a:latin typeface="Arial"/>
                <a:ea typeface="Arial"/>
                <a:cs typeface="Arial"/>
                <a:sym typeface="Arial"/>
              </a:rPr>
              <a:t>Ilustrar cómo pasos precisos pueden resolver problemas sistemáticamente.</a:t>
            </a:r>
            <a:endParaRPr sz="2000">
              <a:latin typeface="Arial"/>
              <a:ea typeface="Arial"/>
              <a:cs typeface="Arial"/>
              <a:sym typeface="Arial"/>
            </a:endParaRPr>
          </a:p>
        </p:txBody>
      </p:sp>
      <p:sp>
        <p:nvSpPr>
          <p:cNvPr id="996" name="Google Shape;996;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9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4" name="Google Shape;1004;p9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05" name="Google Shape;1005;p9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RESUMEN</a:t>
            </a:r>
            <a:endParaRPr b="1">
              <a:latin typeface="Arial"/>
              <a:ea typeface="Arial"/>
              <a:cs typeface="Arial"/>
              <a:sym typeface="Arial"/>
            </a:endParaRPr>
          </a:p>
        </p:txBody>
      </p:sp>
      <p:sp>
        <p:nvSpPr>
          <p:cNvPr id="1006" name="Google Shape;1006;p93"/>
          <p:cNvSpPr txBox="1"/>
          <p:nvPr/>
        </p:nvSpPr>
        <p:spPr>
          <a:xfrm>
            <a:off x="1060450" y="1384299"/>
            <a:ext cx="10071100" cy="470898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El Pensamiento Computacional es una forma estructurada de resolver problemas que se basa en conceptos fundamentales de la informática, pero que se aplica mucho más allá de ella. En este módulo, exploramos el significado del Pensamiento Computacional, sus orígenes y su importancia, especialmente para estudiantes adultos.</a:t>
            </a:r>
            <a:endParaRPr/>
          </a:p>
          <a:p>
            <a:pPr indent="0" lvl="0" marL="0" marR="0" rtl="0" algn="just">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Analizamos cómo el PC nos ayuda a descomponer desafíos complejos, reconocer patrones, centrarnos en la información esencial y diseñar soluciones lógicas paso a paso. Al comparar cómo piensan las computadoras y los humanos, comprendimos cómo el PC sirve de puente entre la lógica y la creatividad.</a:t>
            </a:r>
            <a:endParaRPr/>
          </a:p>
          <a:p>
            <a:pPr indent="0" lvl="0" marL="0" marR="0" rtl="0" algn="just">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El PC no se trata solo de programación, sino de una mentalidad. Para la educación de adultos, ofrece un valor práctico: fomenta la autonomía, el pensamiento crítico y la toma de decisiones en la vida cotidiana, el trabajo y el aprendizaje. Como formadores, comprender el Pensamiento Computacional permite ayudar a los alumnos a desarrollar confianza y adaptarse a un mundo en constante cambio.</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pic>
        <p:nvPicPr>
          <p:cNvPr descr="Teacher assisting student" id="1013" name="Google Shape;1013;p42"/>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14" name="Google Shape;1014;p42"/>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1015" name="Google Shape;1015;p42"/>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br>
            <a:endParaRPr/>
          </a:p>
        </p:txBody>
      </p:sp>
      <p:sp>
        <p:nvSpPr>
          <p:cNvPr id="1016" name="Google Shape;1016;p42"/>
          <p:cNvSpPr txBox="1"/>
          <p:nvPr/>
        </p:nvSpPr>
        <p:spPr>
          <a:xfrm>
            <a:off x="7465513" y="1580542"/>
            <a:ext cx="4083484" cy="441659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LLAMADA A LA ACCIÓN:</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1200"/>
              </a:spcBef>
              <a:spcAft>
                <a:spcPts val="0"/>
              </a:spcAft>
              <a:buNone/>
            </a:pPr>
            <a:r>
              <a:rPr b="1" i="0" lang="en-US" sz="1800" u="none" cap="none" strike="noStrike">
                <a:solidFill>
                  <a:schemeClr val="lt1"/>
                </a:solidFill>
                <a:latin typeface="Arial"/>
                <a:ea typeface="Arial"/>
                <a:cs typeface="Arial"/>
                <a:sym typeface="Arial"/>
              </a:rPr>
              <a:t>Reflexiona sobre lo que has aprendido:</a:t>
            </a:r>
            <a:endParaRPr/>
          </a:p>
          <a:p>
            <a:pPr indent="0" lvl="0" marL="0" marR="0" rtl="0" algn="l">
              <a:lnSpc>
                <a:spcPct val="100000"/>
              </a:lnSpc>
              <a:spcBef>
                <a:spcPts val="0"/>
              </a:spcBef>
              <a:spcAft>
                <a:spcPts val="0"/>
              </a:spcAft>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¿Cómo puedes ayudar a los estudiantes a utilizar la descomposición, los patrones, la abstracción y los algoritmos en su vida diaria?</a:t>
            </a:r>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¿Qué actividades del mundo real podría adaptar para introducir estos conceptos de PC a estudiantes adultos poco cualificados?</a:t>
            </a:r>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¿Cómo modelará el pensamiento computacional en su propia enseñanza para ayudar a los estudiantes a ver su valor?</a:t>
            </a:r>
            <a:endParaRPr b="0" i="1" sz="1400" u="none" cap="none" strike="noStrike">
              <a:solidFill>
                <a:schemeClr val="lt1"/>
              </a:solidFill>
              <a:latin typeface="Arial"/>
              <a:ea typeface="Arial"/>
              <a:cs typeface="Arial"/>
              <a:sym typeface="Arial"/>
            </a:endParaRPr>
          </a:p>
          <a:p>
            <a:pPr indent="0" lvl="0" marL="0" marR="0" rtl="0" algn="ctr">
              <a:lnSpc>
                <a:spcPct val="100000"/>
              </a:lnSpc>
              <a:spcBef>
                <a:spcPts val="1200"/>
              </a:spcBef>
              <a:spcAft>
                <a:spcPts val="0"/>
              </a:spcAft>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7" name="Google Shape;1017;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94"/>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25" name="Google Shape;1025;p94"/>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26" name="Google Shape;1026;p94"/>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GLOSARIO</a:t>
            </a:r>
            <a:endParaRPr b="1">
              <a:latin typeface="Arial"/>
              <a:ea typeface="Arial"/>
              <a:cs typeface="Arial"/>
              <a:sym typeface="Arial"/>
            </a:endParaRPr>
          </a:p>
        </p:txBody>
      </p:sp>
      <p:sp>
        <p:nvSpPr>
          <p:cNvPr id="1027" name="Google Shape;1027;p94"/>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Pensamiento Computacional o PC: </a:t>
            </a:r>
            <a:r>
              <a:rPr b="0" i="0" lang="en-US" sz="1400" u="none" cap="none" strike="noStrike">
                <a:solidFill>
                  <a:schemeClr val="dk1"/>
                </a:solidFill>
                <a:latin typeface="Arial"/>
                <a:ea typeface="Arial"/>
                <a:cs typeface="Arial"/>
                <a:sym typeface="Arial"/>
              </a:rPr>
              <a:t>Resolver problemas como lo haría una computadora, paso a paso.</a:t>
            </a:r>
            <a:endParaRPr b="0" i="0" sz="1000" u="none" cap="none" strike="noStrike">
              <a:solidFill>
                <a:schemeClr val="dk1"/>
              </a:solidFill>
              <a:latin typeface="Arial"/>
              <a:ea typeface="Arial"/>
              <a:cs typeface="Arial"/>
              <a:sym typeface="Arial"/>
            </a:endParaRPr>
          </a:p>
        </p:txBody>
      </p:sp>
      <p:sp>
        <p:nvSpPr>
          <p:cNvPr id="1028" name="Google Shape;1028;p94"/>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Descomposición: </a:t>
            </a:r>
            <a:r>
              <a:rPr b="0" i="0" lang="en-US" sz="1400" u="none" cap="none" strike="noStrike">
                <a:solidFill>
                  <a:schemeClr val="dk1"/>
                </a:solidFill>
                <a:latin typeface="Arial"/>
                <a:ea typeface="Arial"/>
                <a:cs typeface="Arial"/>
                <a:sym typeface="Arial"/>
              </a:rPr>
              <a:t>Dividir un gran problema en partes más pequeñas. </a:t>
            </a:r>
            <a:endParaRPr b="0" i="0" sz="1000" u="none" cap="none" strike="noStrike">
              <a:solidFill>
                <a:schemeClr val="dk1"/>
              </a:solidFill>
              <a:latin typeface="Arial"/>
              <a:ea typeface="Arial"/>
              <a:cs typeface="Arial"/>
              <a:sym typeface="Arial"/>
            </a:endParaRPr>
          </a:p>
        </p:txBody>
      </p:sp>
      <p:sp>
        <p:nvSpPr>
          <p:cNvPr id="1029" name="Google Shape;1029;p94"/>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Abstracción: </a:t>
            </a:r>
            <a:r>
              <a:rPr b="0" i="0" lang="en-US" sz="1400" u="none" cap="none" strike="noStrike">
                <a:solidFill>
                  <a:schemeClr val="dk1"/>
                </a:solidFill>
                <a:latin typeface="Arial"/>
                <a:ea typeface="Arial"/>
                <a:cs typeface="Arial"/>
                <a:sym typeface="Arial"/>
              </a:rPr>
              <a:t>Centrarse solo en los detalles importantes.</a:t>
            </a:r>
            <a:endParaRPr b="0" i="0" sz="1000" u="none" cap="none" strike="noStrike">
              <a:solidFill>
                <a:schemeClr val="dk1"/>
              </a:solidFill>
              <a:latin typeface="Arial"/>
              <a:ea typeface="Arial"/>
              <a:cs typeface="Arial"/>
              <a:sym typeface="Arial"/>
            </a:endParaRPr>
          </a:p>
        </p:txBody>
      </p:sp>
      <p:sp>
        <p:nvSpPr>
          <p:cNvPr id="1030" name="Google Shape;1030;p94"/>
          <p:cNvSpPr txBox="1"/>
          <p:nvPr/>
        </p:nvSpPr>
        <p:spPr>
          <a:xfrm>
            <a:off x="688800" y="252551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Reconocimiento de patrones: </a:t>
            </a:r>
            <a:r>
              <a:rPr b="0" i="0" lang="en-US" sz="1400" u="none" cap="none" strike="noStrike">
                <a:solidFill>
                  <a:schemeClr val="dk1"/>
                </a:solidFill>
                <a:latin typeface="Arial"/>
                <a:ea typeface="Arial"/>
                <a:cs typeface="Arial"/>
                <a:sym typeface="Arial"/>
              </a:rPr>
              <a:t>Detectar tendencias o cosas que se repiten.</a:t>
            </a:r>
            <a:endParaRPr b="0" i="0" sz="1000" u="none" cap="none" strike="noStrike">
              <a:solidFill>
                <a:schemeClr val="dk1"/>
              </a:solidFill>
              <a:latin typeface="Arial"/>
              <a:ea typeface="Arial"/>
              <a:cs typeface="Arial"/>
              <a:sym typeface="Arial"/>
            </a:endParaRPr>
          </a:p>
        </p:txBody>
      </p:sp>
      <p:sp>
        <p:nvSpPr>
          <p:cNvPr id="1031" name="Google Shape;1031;p94"/>
          <p:cNvSpPr txBox="1"/>
          <p:nvPr/>
        </p:nvSpPr>
        <p:spPr>
          <a:xfrm>
            <a:off x="688800" y="29111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Algoritmos: </a:t>
            </a:r>
            <a:r>
              <a:rPr b="0" i="0" lang="en-US" sz="1400" u="none" cap="none" strike="noStrike">
                <a:solidFill>
                  <a:schemeClr val="dk1"/>
                </a:solidFill>
                <a:latin typeface="Arial"/>
                <a:ea typeface="Arial"/>
                <a:cs typeface="Arial"/>
                <a:sym typeface="Arial"/>
              </a:rPr>
              <a:t>Un conjunto de instrucciones para completar una tarea.</a:t>
            </a:r>
            <a:endParaRPr b="0" i="0" sz="1000" u="none" cap="none" strike="noStrike">
              <a:solidFill>
                <a:schemeClr val="dk1"/>
              </a:solidFill>
              <a:latin typeface="Arial"/>
              <a:ea typeface="Arial"/>
              <a:cs typeface="Arial"/>
              <a:sym typeface="Arial"/>
            </a:endParaRPr>
          </a:p>
        </p:txBody>
      </p:sp>
      <p:sp>
        <p:nvSpPr>
          <p:cNvPr id="1032" name="Google Shape;1032;p94"/>
          <p:cNvSpPr txBox="1"/>
          <p:nvPr/>
        </p:nvSpPr>
        <p:spPr>
          <a:xfrm>
            <a:off x="688800" y="368248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Actividades desenchufadas: </a:t>
            </a:r>
            <a:r>
              <a:rPr b="0" i="0" lang="en-US" sz="1400" u="none" cap="none" strike="noStrike">
                <a:solidFill>
                  <a:schemeClr val="dk1"/>
                </a:solidFill>
                <a:latin typeface="Arial"/>
                <a:ea typeface="Arial"/>
                <a:cs typeface="Arial"/>
                <a:sym typeface="Arial"/>
              </a:rPr>
              <a:t>Aprender PC sin pantallas utilizando juegos, rompecabezas, etc.</a:t>
            </a:r>
            <a:endParaRPr b="0" i="0" sz="1000" u="none" cap="none" strike="noStrike">
              <a:solidFill>
                <a:schemeClr val="dk1"/>
              </a:solidFill>
              <a:latin typeface="Arial"/>
              <a:ea typeface="Arial"/>
              <a:cs typeface="Arial"/>
              <a:sym typeface="Arial"/>
            </a:endParaRPr>
          </a:p>
        </p:txBody>
      </p:sp>
      <p:sp>
        <p:nvSpPr>
          <p:cNvPr id="1033" name="Google Shape;1033;p94"/>
          <p:cNvSpPr txBox="1"/>
          <p:nvPr/>
        </p:nvSpPr>
        <p:spPr>
          <a:xfrm>
            <a:off x="688800" y="406813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Depuración: </a:t>
            </a:r>
            <a:r>
              <a:rPr b="0" i="0" lang="en-US" sz="1400" u="none" cap="none" strike="noStrike">
                <a:solidFill>
                  <a:schemeClr val="dk1"/>
                </a:solidFill>
                <a:latin typeface="Arial"/>
                <a:ea typeface="Arial"/>
                <a:cs typeface="Arial"/>
                <a:sym typeface="Arial"/>
              </a:rPr>
              <a:t>Encontrar y corregir errores en un proceso.</a:t>
            </a:r>
            <a:endParaRPr b="0" i="0" sz="1000" u="none" cap="none" strike="noStrike">
              <a:solidFill>
                <a:schemeClr val="dk1"/>
              </a:solidFill>
              <a:latin typeface="Arial"/>
              <a:ea typeface="Arial"/>
              <a:cs typeface="Arial"/>
              <a:sym typeface="Arial"/>
            </a:endParaRPr>
          </a:p>
        </p:txBody>
      </p:sp>
      <p:sp>
        <p:nvSpPr>
          <p:cNvPr id="1034" name="Google Shape;1034;p94"/>
          <p:cNvSpPr txBox="1"/>
          <p:nvPr/>
        </p:nvSpPr>
        <p:spPr>
          <a:xfrm>
            <a:off x="688799" y="4453790"/>
            <a:ext cx="10672307"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Habilidades interpersonales: </a:t>
            </a:r>
            <a:r>
              <a:rPr b="0" i="0" lang="en-US" sz="1400" u="none" cap="none" strike="noStrike">
                <a:solidFill>
                  <a:schemeClr val="dk1"/>
                </a:solidFill>
                <a:latin typeface="Arial"/>
                <a:ea typeface="Arial"/>
                <a:cs typeface="Arial"/>
                <a:sym typeface="Arial"/>
              </a:rPr>
              <a:t>Habilidades no técnicas que ayudan a las personas a trabajar bien con otros y adaptarse a los desafíos.</a:t>
            </a:r>
            <a:endParaRPr b="0" i="0" sz="1000" u="none" cap="none" strike="noStrike">
              <a:solidFill>
                <a:schemeClr val="dk1"/>
              </a:solidFill>
              <a:latin typeface="Arial"/>
              <a:ea typeface="Arial"/>
              <a:cs typeface="Arial"/>
              <a:sym typeface="Arial"/>
            </a:endParaRPr>
          </a:p>
        </p:txBody>
      </p:sp>
      <p:sp>
        <p:nvSpPr>
          <p:cNvPr id="1035" name="Google Shape;1035;p94"/>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Gamificación: </a:t>
            </a:r>
            <a:r>
              <a:rPr b="0" i="0" lang="en-US" sz="1400" u="none" cap="none" strike="noStrike">
                <a:solidFill>
                  <a:schemeClr val="dk1"/>
                </a:solidFill>
                <a:latin typeface="Arial"/>
                <a:ea typeface="Arial"/>
                <a:cs typeface="Arial"/>
                <a:sym typeface="Arial"/>
              </a:rPr>
              <a:t>Uso de elementos de juego (como puntos o desafíos) en el aprendizaje.</a:t>
            </a:r>
            <a:endParaRPr b="0" i="0" sz="1000" u="none" cap="none" strike="noStrike">
              <a:solidFill>
                <a:schemeClr val="dk1"/>
              </a:solidFill>
              <a:latin typeface="Arial"/>
              <a:ea typeface="Arial"/>
              <a:cs typeface="Arial"/>
              <a:sym typeface="Arial"/>
            </a:endParaRPr>
          </a:p>
        </p:txBody>
      </p:sp>
      <p:sp>
        <p:nvSpPr>
          <p:cNvPr id="1036" name="Google Shape;1036;p94"/>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Alfabetización digital: </a:t>
            </a:r>
            <a:r>
              <a:rPr b="0" i="0" lang="en-US" sz="1400" u="none" cap="none" strike="noStrike">
                <a:solidFill>
                  <a:schemeClr val="dk1"/>
                </a:solidFill>
                <a:latin typeface="Arial"/>
                <a:ea typeface="Arial"/>
                <a:cs typeface="Arial"/>
                <a:sym typeface="Arial"/>
              </a:rPr>
              <a:t>Saber cómo usar herramientas digitales de manera segura y eficaz.</a:t>
            </a:r>
            <a:endParaRPr b="0" i="0" sz="1000" u="none" cap="none" strike="noStrike">
              <a:solidFill>
                <a:schemeClr val="dk1"/>
              </a:solidFill>
              <a:latin typeface="Arial"/>
              <a:ea typeface="Arial"/>
              <a:cs typeface="Arial"/>
              <a:sym typeface="Arial"/>
            </a:endParaRPr>
          </a:p>
        </p:txBody>
      </p:sp>
      <p:sp>
        <p:nvSpPr>
          <p:cNvPr id="1037" name="Google Shape;1037;p94"/>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Inclusión: </a:t>
            </a:r>
            <a:r>
              <a:rPr b="0" i="0" lang="en-US" sz="1400" u="none" cap="none" strike="noStrike">
                <a:solidFill>
                  <a:schemeClr val="dk1"/>
                </a:solidFill>
                <a:latin typeface="Arial"/>
                <a:ea typeface="Arial"/>
                <a:cs typeface="Arial"/>
                <a:sym typeface="Arial"/>
              </a:rPr>
              <a:t>Hacer que el aprendizaje sea accesible para todos, sin importar su contexto.</a:t>
            </a:r>
            <a:endParaRPr b="0" i="0" sz="1000" u="none" cap="none" strike="noStrike">
              <a:solidFill>
                <a:schemeClr val="dk1"/>
              </a:solidFill>
              <a:latin typeface="Arial"/>
              <a:ea typeface="Arial"/>
              <a:cs typeface="Arial"/>
              <a:sym typeface="Arial"/>
            </a:endParaRPr>
          </a:p>
        </p:txBody>
      </p:sp>
      <p:sp>
        <p:nvSpPr>
          <p:cNvPr id="1038" name="Google Shape;1038;p94"/>
          <p:cNvSpPr txBox="1"/>
          <p:nvPr/>
        </p:nvSpPr>
        <p:spPr>
          <a:xfrm>
            <a:off x="688800" y="5996406"/>
            <a:ext cx="10672306"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Scaffolding o andamiaje: </a:t>
            </a:r>
            <a:r>
              <a:rPr b="0" i="0" lang="en-US" sz="1400" u="none" cap="none" strike="noStrike">
                <a:solidFill>
                  <a:schemeClr val="dk1"/>
                </a:solidFill>
                <a:latin typeface="Arial"/>
                <a:ea typeface="Arial"/>
                <a:cs typeface="Arial"/>
                <a:sym typeface="Arial"/>
              </a:rPr>
              <a:t>Apoyar a los estudiantes paso a paso para que puedan hacer más por sí mismos de manera gradual.</a:t>
            </a:r>
            <a:endParaRPr b="0" i="0" sz="1000" u="none" cap="none" strike="noStrike">
              <a:solidFill>
                <a:schemeClr val="dk1"/>
              </a:solidFill>
              <a:latin typeface="Arial"/>
              <a:ea typeface="Arial"/>
              <a:cs typeface="Arial"/>
              <a:sym typeface="Arial"/>
            </a:endParaRPr>
          </a:p>
        </p:txBody>
      </p:sp>
      <p:sp>
        <p:nvSpPr>
          <p:cNvPr id="1039" name="Google Shape;1039;p94"/>
          <p:cNvSpPr txBox="1"/>
          <p:nvPr/>
        </p:nvSpPr>
        <p:spPr>
          <a:xfrm>
            <a:off x="688800" y="329682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Iteración: </a:t>
            </a:r>
            <a:r>
              <a:rPr b="0" i="0" lang="en-US" sz="1400" u="none" cap="none" strike="noStrike">
                <a:solidFill>
                  <a:schemeClr val="dk1"/>
                </a:solidFill>
                <a:latin typeface="Arial"/>
                <a:ea typeface="Arial"/>
                <a:cs typeface="Arial"/>
                <a:sym typeface="Arial"/>
              </a:rPr>
              <a:t>Repetir un proceso para mejorarlo.</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826154" y="1290039"/>
            <a:ext cx="10539692" cy="4879618"/>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2"/>
              </a:buClr>
              <a:buSzPts val="1680"/>
              <a:buNone/>
            </a:pPr>
            <a:r>
              <a:rPr b="0" lang="en-US" sz="1400">
                <a:latin typeface="Arial"/>
                <a:ea typeface="Arial"/>
                <a:cs typeface="Arial"/>
                <a:sym typeface="Arial"/>
              </a:rPr>
              <a:t>Aho, A. V. (2011). Computation and computational thinking. Ubiquity, 2011(January), 1–1. </a:t>
            </a:r>
            <a:r>
              <a:rPr b="0" lang="en-US" sz="1400" u="sng">
                <a:solidFill>
                  <a:schemeClr val="hlink"/>
                </a:solidFill>
                <a:latin typeface="Arial"/>
                <a:ea typeface="Arial"/>
                <a:cs typeface="Arial"/>
                <a:sym typeface="Arial"/>
                <a:hlinkClick r:id="rId3"/>
              </a:rPr>
              <a:t>https://dl.acm.org/doi/10.1145/1922681.1922682</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Tedre, M., &amp; Denning, P. J. (2016). The long quest for computational thinking. In Proceedings of the 16th Koli Calling Conference on Computing Education Research (pp. 120–129). ACM. </a:t>
            </a:r>
            <a:r>
              <a:rPr b="0" lang="en-US" sz="1400" u="sng">
                <a:solidFill>
                  <a:schemeClr val="hlink"/>
                </a:solidFill>
                <a:latin typeface="Arial"/>
                <a:ea typeface="Arial"/>
                <a:cs typeface="Arial"/>
                <a:sym typeface="Arial"/>
                <a:hlinkClick r:id="rId4"/>
              </a:rPr>
              <a:t>https://dl.acm.org/doi/10.1145/2999541.2999542</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Wing, J. M. (2008). Computational thinking and thinking about computing. Philosophical Transactions of the Royal Society A: Mathematical, Physical and Engineering Sciences, 366(1881), 3717–3725. </a:t>
            </a:r>
            <a:r>
              <a:rPr b="0" lang="en-US" sz="1400" u="sng">
                <a:solidFill>
                  <a:schemeClr val="hlink"/>
                </a:solidFill>
                <a:latin typeface="Arial"/>
                <a:ea typeface="Arial"/>
                <a:cs typeface="Arial"/>
                <a:sym typeface="Arial"/>
                <a:hlinkClick r:id="rId5"/>
              </a:rPr>
              <a:t>http://denninginstitute.com/pjd/PUBS/long-quest-ct.pdf</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Consortium. (n.d.). Case studies. Logistics and Supply Chain MultiTech R&amp;D Centre. </a:t>
            </a:r>
            <a:r>
              <a:rPr b="0" lang="en-US" sz="1400" u="sng">
                <a:solidFill>
                  <a:schemeClr val="hlink"/>
                </a:solidFill>
                <a:latin typeface="Arial"/>
                <a:ea typeface="Arial"/>
                <a:cs typeface="Arial"/>
                <a:sym typeface="Arial"/>
                <a:hlinkClick r:id="rId6"/>
              </a:rPr>
              <a:t>https://www.lscm.hk/eng/channel.php?channel=case-stcs</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Blueprint for Hong Kong. (n.d.). Smart City initiatives. </a:t>
            </a:r>
            <a:r>
              <a:rPr b="0" lang="en-US" sz="1400" u="sng">
                <a:solidFill>
                  <a:schemeClr val="hlink"/>
                </a:solidFill>
                <a:latin typeface="Arial"/>
                <a:ea typeface="Arial"/>
                <a:cs typeface="Arial"/>
                <a:sym typeface="Arial"/>
                <a:hlinkClick r:id="rId7"/>
              </a:rPr>
              <a:t>https://www.smartcity.gov.hk/</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Grover, S., &amp; Pea, R. (2013). Computational thinking in K–12: A review of the state of the field. Educational Researcher, 42(1), 38–43. </a:t>
            </a:r>
            <a:r>
              <a:rPr b="0" lang="en-US" sz="1400" u="sng">
                <a:solidFill>
                  <a:schemeClr val="hlink"/>
                </a:solidFill>
                <a:latin typeface="Arial"/>
                <a:ea typeface="Arial"/>
                <a:cs typeface="Arial"/>
                <a:sym typeface="Arial"/>
                <a:hlinkClick r:id="rId8"/>
              </a:rPr>
              <a:t>https://journals.sagepub.com/doi/10.3102/0013189X12463051</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Bocconi, S., Chioccariello, A., Dettori, G., &amp; Kampylis, P. (2016). Developing computational thinking in compulsory education: Implications for policy and practice. Joint Research Centre – European Commission. </a:t>
            </a:r>
            <a:r>
              <a:rPr b="0" lang="en-US" sz="1400" u="sng">
                <a:solidFill>
                  <a:schemeClr val="hlink"/>
                </a:solidFill>
                <a:latin typeface="Arial"/>
                <a:ea typeface="Arial"/>
                <a:cs typeface="Arial"/>
                <a:sym typeface="Arial"/>
                <a:hlinkClick r:id="rId9"/>
              </a:rPr>
              <a:t>https://op.europa.eu/en/publication-detail/-/publication/093eadcc-c820-11e6-a6db-01aa75ed71a1/language-en</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European Commission. (2021). Digital Education Action Plan 2021–2027: Resetting education and training for the digital age. </a:t>
            </a:r>
            <a:r>
              <a:rPr b="0" lang="en-US" sz="1400" u="sng">
                <a:solidFill>
                  <a:schemeClr val="hlink"/>
                </a:solidFill>
                <a:latin typeface="Arial"/>
                <a:ea typeface="Arial"/>
                <a:cs typeface="Arial"/>
                <a:sym typeface="Arial"/>
                <a:hlinkClick r:id="rId10"/>
              </a:rPr>
              <a:t>https://education.ec.europa.eu/focus-topics/digital/digital-education-action-plan</a:t>
            </a:r>
            <a:r>
              <a:rPr b="0" lang="en-US" sz="1400">
                <a:latin typeface="Arial"/>
                <a:ea typeface="Arial"/>
                <a:cs typeface="Arial"/>
                <a:sym typeface="Arial"/>
              </a:rPr>
              <a:t> </a:t>
            </a:r>
            <a:endParaRPr/>
          </a:p>
          <a:p>
            <a:pPr indent="0" lvl="0" marL="0" rtl="0" algn="just">
              <a:lnSpc>
                <a:spcPct val="100000"/>
              </a:lnSpc>
              <a:spcBef>
                <a:spcPts val="1200"/>
              </a:spcBef>
              <a:spcAft>
                <a:spcPts val="1200"/>
              </a:spcAft>
              <a:buClr>
                <a:schemeClr val="dk2"/>
              </a:buClr>
              <a:buSzPts val="1680"/>
              <a:buNone/>
            </a:pPr>
            <a:r>
              <a:rPr b="0" lang="en-US" sz="1400">
                <a:latin typeface="Arial"/>
                <a:ea typeface="Arial"/>
                <a:cs typeface="Arial"/>
                <a:sym typeface="Arial"/>
              </a:rPr>
              <a:t>Computational Thinking. Resources and strategies for teaching computational thinking. </a:t>
            </a:r>
            <a:r>
              <a:rPr b="0" lang="en-US" sz="1400" u="sng">
                <a:solidFill>
                  <a:schemeClr val="hlink"/>
                </a:solidFill>
                <a:latin typeface="Arial"/>
                <a:ea typeface="Arial"/>
                <a:cs typeface="Arial"/>
                <a:sym typeface="Arial"/>
                <a:hlinkClick r:id="rId11"/>
              </a:rPr>
              <a:t>https://computationalthinking.org/</a:t>
            </a:r>
            <a:r>
              <a:rPr b="0" lang="en-US" sz="1400">
                <a:latin typeface="Arial"/>
                <a:ea typeface="Arial"/>
                <a:cs typeface="Arial"/>
                <a:sym typeface="Arial"/>
              </a:rPr>
              <a:t> </a:t>
            </a:r>
            <a:endParaRPr b="0" sz="1400">
              <a:latin typeface="Arial"/>
              <a:ea typeface="Arial"/>
              <a:cs typeface="Arial"/>
              <a:sym typeface="Arial"/>
            </a:endParaRPr>
          </a:p>
        </p:txBody>
      </p:sp>
      <p:sp>
        <p:nvSpPr>
          <p:cNvPr id="1045" name="Google Shape;1045;p95"/>
          <p:cNvSpPr txBox="1"/>
          <p:nvPr>
            <p:ph type="title"/>
          </p:nvPr>
        </p:nvSpPr>
        <p:spPr>
          <a:xfrm>
            <a:off x="826154" y="453111"/>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REFERENCIAS</a:t>
            </a:r>
            <a:endParaRPr b="1">
              <a:solidFill>
                <a:schemeClr val="dk2"/>
              </a:solidFill>
              <a:latin typeface="Arial"/>
              <a:ea typeface="Arial"/>
              <a:cs typeface="Arial"/>
              <a:sym typeface="Arial"/>
            </a:endParaRPr>
          </a:p>
        </p:txBody>
      </p:sp>
      <p:sp>
        <p:nvSpPr>
          <p:cNvPr id="1046" name="Google Shape;1046;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showMasterSp="0">
  <p:cSld>
    <p:spTree>
      <p:nvGrpSpPr>
        <p:cNvPr id="1050" name="Shape 1050"/>
        <p:cNvGrpSpPr/>
        <p:nvPr/>
      </p:nvGrpSpPr>
      <p:grpSpPr>
        <a:xfrm>
          <a:off x="0" y="0"/>
          <a:ext cx="0" cy="0"/>
          <a:chOff x="0" y="0"/>
          <a:chExt cx="0" cy="0"/>
        </a:xfrm>
      </p:grpSpPr>
      <p:sp>
        <p:nvSpPr>
          <p:cNvPr id="1051" name="Google Shape;1051;p96"/>
          <p:cNvSpPr txBox="1"/>
          <p:nvPr>
            <p:ph type="title"/>
          </p:nvPr>
        </p:nvSpPr>
        <p:spPr>
          <a:xfrm>
            <a:off x="8885428" y="1226397"/>
            <a:ext cx="2756115"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b="1" lang="en-US">
                <a:latin typeface="Arial"/>
                <a:ea typeface="Arial"/>
                <a:cs typeface="Arial"/>
                <a:sym typeface="Arial"/>
              </a:rPr>
              <a:t>Actividad 4 – </a:t>
            </a:r>
            <a:br>
              <a:rPr b="1" lang="en-US">
                <a:latin typeface="Arial"/>
                <a:ea typeface="Arial"/>
                <a:cs typeface="Arial"/>
                <a:sym typeface="Arial"/>
              </a:rPr>
            </a:br>
            <a:r>
              <a:rPr b="1" lang="en-US">
                <a:latin typeface="Arial"/>
                <a:ea typeface="Arial"/>
                <a:cs typeface="Arial"/>
                <a:sym typeface="Arial"/>
              </a:rPr>
              <a:t>Algoritmos</a:t>
            </a:r>
            <a:endParaRPr b="1" sz="1200">
              <a:latin typeface="Arial"/>
              <a:ea typeface="Arial"/>
              <a:cs typeface="Arial"/>
              <a:sym typeface="Arial"/>
            </a:endParaRPr>
          </a:p>
        </p:txBody>
      </p:sp>
      <p:sp>
        <p:nvSpPr>
          <p:cNvPr id="1052" name="Google Shape;1052;p96"/>
          <p:cNvSpPr txBox="1"/>
          <p:nvPr>
            <p:ph idx="1" type="body"/>
          </p:nvPr>
        </p:nvSpPr>
        <p:spPr>
          <a:xfrm>
            <a:off x="8598823" y="1946271"/>
            <a:ext cx="3315675" cy="4645598"/>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Inicio</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Elige ingredientes:</a:t>
            </a:r>
            <a:r>
              <a:rPr lang="en-US" sz="1400">
                <a:latin typeface="Arial"/>
                <a:ea typeface="Arial"/>
                <a:cs typeface="Arial"/>
                <a:sym typeface="Arial"/>
              </a:rPr>
              <a:t> Pan, mantequilla, jamón, queso, lechuga.</a:t>
            </a:r>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Corta el pan:</a:t>
            </a:r>
            <a:r>
              <a:rPr lang="en-US" sz="1400">
                <a:latin typeface="Arial"/>
                <a:ea typeface="Arial"/>
                <a:cs typeface="Arial"/>
                <a:sym typeface="Arial"/>
              </a:rPr>
              <a:t> Toma dos rebanadas de pan.</a:t>
            </a:r>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Agrega condimentos:</a:t>
            </a:r>
            <a:r>
              <a:rPr lang="en-US" sz="1400">
                <a:latin typeface="Arial"/>
                <a:ea typeface="Arial"/>
                <a:cs typeface="Arial"/>
                <a:sym typeface="Arial"/>
              </a:rPr>
              <a:t> Añade mantequilla en cada rebanada.</a:t>
            </a:r>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Agrega el relleno:</a:t>
            </a:r>
            <a:r>
              <a:rPr lang="en-US" sz="1400">
                <a:latin typeface="Arial"/>
                <a:ea typeface="Arial"/>
                <a:cs typeface="Arial"/>
                <a:sym typeface="Arial"/>
              </a:rPr>
              <a:t> Coloca el jamón, el queso y la lechuga sobre una de las rebanadas.</a:t>
            </a:r>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Arma el sándwich:</a:t>
            </a:r>
            <a:r>
              <a:rPr lang="en-US" sz="1400">
                <a:latin typeface="Arial"/>
                <a:ea typeface="Arial"/>
                <a:cs typeface="Arial"/>
                <a:sym typeface="Arial"/>
              </a:rPr>
              <a:t> Coloca la segunda rebanada de pan encima.</a:t>
            </a:r>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Corta el sándwich:</a:t>
            </a:r>
            <a:r>
              <a:rPr lang="en-US" sz="1400">
                <a:latin typeface="Arial"/>
                <a:ea typeface="Arial"/>
                <a:cs typeface="Arial"/>
                <a:sym typeface="Arial"/>
              </a:rPr>
              <a:t> Corta el sándwich por la mitad, si lo deseas.</a:t>
            </a:r>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Fin</a:t>
            </a:r>
            <a:endParaRPr sz="1400">
              <a:latin typeface="Arial"/>
              <a:ea typeface="Arial"/>
              <a:cs typeface="Arial"/>
              <a:sym typeface="Arial"/>
            </a:endParaRPr>
          </a:p>
        </p:txBody>
      </p:sp>
      <p:sp>
        <p:nvSpPr>
          <p:cNvPr id="1053" name="Google Shape;1053;p96"/>
          <p:cNvSpPr txBox="1"/>
          <p:nvPr/>
        </p:nvSpPr>
        <p:spPr>
          <a:xfrm>
            <a:off x="5767282" y="1226397"/>
            <a:ext cx="2920619"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Actividad 3 – </a:t>
            </a:r>
            <a:endParaRPr/>
          </a:p>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Abstracción</a:t>
            </a:r>
            <a:endParaRPr b="1" i="0" sz="1200" u="none" cap="none" strike="noStrike">
              <a:solidFill>
                <a:schemeClr val="dk2"/>
              </a:solidFill>
              <a:latin typeface="Arial"/>
              <a:ea typeface="Arial"/>
              <a:cs typeface="Arial"/>
              <a:sym typeface="Arial"/>
            </a:endParaRPr>
          </a:p>
        </p:txBody>
      </p:sp>
      <p:sp>
        <p:nvSpPr>
          <p:cNvPr id="1054" name="Google Shape;1054;p96"/>
          <p:cNvSpPr txBox="1"/>
          <p:nvPr/>
        </p:nvSpPr>
        <p:spPr>
          <a:xfrm>
            <a:off x="5760457" y="1946270"/>
            <a:ext cx="2934268" cy="4782075"/>
          </a:xfrm>
          <a:prstGeom prst="rect">
            <a:avLst/>
          </a:prstGeom>
          <a:noFill/>
          <a:ln>
            <a:noFill/>
          </a:ln>
        </p:spPr>
        <p:txBody>
          <a:bodyPr anchorCtr="0" anchor="t" bIns="45700" lIns="91425" spcFirstLastPara="1" rIns="91425" wrap="square" tIns="45700">
            <a:noAutofit/>
          </a:bodyPr>
          <a:lstStyle/>
          <a:p>
            <a:pPr indent="-279400" lvl="0" marL="4572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Película</a:t>
            </a:r>
            <a:r>
              <a:rPr b="0" i="0" lang="en-US" sz="1400" u="none" cap="none" strike="noStrike">
                <a:solidFill>
                  <a:schemeClr val="dk2"/>
                </a:solidFill>
                <a:latin typeface="Arial"/>
                <a:ea typeface="Arial"/>
                <a:cs typeface="Arial"/>
                <a:sym typeface="Arial"/>
              </a:rPr>
              <a:t>: El Rey León</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Objetivo del personaje principal: </a:t>
            </a:r>
            <a:r>
              <a:rPr b="0" i="0" lang="en-US" sz="1400" u="none" cap="none" strike="noStrike">
                <a:solidFill>
                  <a:schemeClr val="dk2"/>
                </a:solidFill>
                <a:latin typeface="Arial"/>
                <a:ea typeface="Arial"/>
                <a:cs typeface="Arial"/>
                <a:sym typeface="Arial"/>
              </a:rPr>
              <a:t>Simba, un cachorro de león, debe recuperar su lugar legítimo como rey de las Tierras del Reino tras la muerte de su padre.</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Conflictos clave: </a:t>
            </a:r>
            <a:r>
              <a:rPr b="0" i="0" lang="en-US" sz="1400" u="none" cap="none" strike="noStrike">
                <a:solidFill>
                  <a:schemeClr val="dk2"/>
                </a:solidFill>
                <a:latin typeface="Arial"/>
                <a:ea typeface="Arial"/>
                <a:cs typeface="Arial"/>
                <a:sym typeface="Arial"/>
              </a:rPr>
              <a:t>Scar, el tío de Simba traiciona y mata a Mufasa para apoderarse del trono. Simba huye, crece en el exilio y se aleja de su destino. Mientras tanto, Scar gobierna de forma injusta y las Tierras del Reino caen en la ruina.</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Resolución: </a:t>
            </a:r>
            <a:r>
              <a:rPr b="0" i="0" lang="en-US" sz="1400" u="none" cap="none" strike="noStrike">
                <a:solidFill>
                  <a:schemeClr val="dk2"/>
                </a:solidFill>
                <a:latin typeface="Arial"/>
                <a:ea typeface="Arial"/>
                <a:cs typeface="Arial"/>
                <a:sym typeface="Arial"/>
              </a:rPr>
              <a:t>Simba regresa a las Tierras del Reino, enfrenta a Scar y lo derrota, restaurando la paz y el equilibrio en el reino.</a:t>
            </a:r>
            <a:endParaRPr/>
          </a:p>
        </p:txBody>
      </p:sp>
      <p:sp>
        <p:nvSpPr>
          <p:cNvPr id="1055" name="Google Shape;1055;p96"/>
          <p:cNvSpPr txBox="1"/>
          <p:nvPr/>
        </p:nvSpPr>
        <p:spPr>
          <a:xfrm>
            <a:off x="3465803" y="1092618"/>
            <a:ext cx="2376904" cy="853653"/>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Actividad 2 – </a:t>
            </a:r>
            <a:endParaRPr/>
          </a:p>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Reconocimiento de patrones</a:t>
            </a:r>
            <a:endParaRPr b="1" i="0" sz="1200" u="none" cap="none" strike="noStrike">
              <a:solidFill>
                <a:schemeClr val="dk2"/>
              </a:solidFill>
              <a:latin typeface="Arial"/>
              <a:ea typeface="Arial"/>
              <a:cs typeface="Arial"/>
              <a:sym typeface="Arial"/>
            </a:endParaRPr>
          </a:p>
        </p:txBody>
      </p:sp>
      <p:sp>
        <p:nvSpPr>
          <p:cNvPr id="1056" name="Google Shape;1056;p96"/>
          <p:cNvSpPr txBox="1"/>
          <p:nvPr/>
        </p:nvSpPr>
        <p:spPr>
          <a:xfrm>
            <a:off x="3411942" y="1946270"/>
            <a:ext cx="2430765" cy="4782075"/>
          </a:xfrm>
          <a:prstGeom prst="rect">
            <a:avLst/>
          </a:prstGeom>
          <a:noFill/>
          <a:ln>
            <a:noFill/>
          </a:ln>
        </p:spPr>
        <p:txBody>
          <a:bodyPr anchorCtr="0" anchor="t" bIns="45700" lIns="91425" spcFirstLastPara="1" rIns="91425" wrap="square" tIns="45700">
            <a:noAutofit/>
          </a:bodyPr>
          <a:lstStyle/>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Secuencia A</a:t>
            </a:r>
            <a:r>
              <a:rPr b="0" i="0" lang="en-US" sz="1400" u="none" cap="none" strike="noStrike">
                <a:solidFill>
                  <a:schemeClr val="dk2"/>
                </a:solidFill>
                <a:latin typeface="Arial"/>
                <a:ea typeface="Arial"/>
                <a:cs typeface="Arial"/>
                <a:sym typeface="Arial"/>
              </a:rPr>
              <a:t>: 2, 4, 7, 11, 16, ...</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Solución: </a:t>
            </a:r>
            <a:r>
              <a:rPr b="0" i="0" lang="en-US" sz="1400" u="none" cap="none" strike="noStrike">
                <a:solidFill>
                  <a:schemeClr val="dk2"/>
                </a:solidFill>
                <a:latin typeface="Arial"/>
                <a:ea typeface="Arial"/>
                <a:cs typeface="Arial"/>
                <a:sym typeface="Arial"/>
              </a:rPr>
              <a:t>La diferencia entre los números aumenta en 1 cada vez(4 - 2 = 2, 7 - 4 = 3, 11 - 7 = 4, etc.).</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Patrón: </a:t>
            </a:r>
            <a:r>
              <a:rPr b="0" i="0" lang="en-US" sz="1400" u="none" cap="none" strike="noStrike">
                <a:solidFill>
                  <a:schemeClr val="dk2"/>
                </a:solidFill>
                <a:latin typeface="Arial"/>
                <a:ea typeface="Arial"/>
                <a:cs typeface="Arial"/>
                <a:sym typeface="Arial"/>
              </a:rPr>
              <a:t>Suma incrementos crecientes (2, 3, 4, 5, ...). </a:t>
            </a:r>
            <a:endParaRPr/>
          </a:p>
        </p:txBody>
      </p:sp>
      <p:sp>
        <p:nvSpPr>
          <p:cNvPr id="1057" name="Google Shape;1057;p96"/>
          <p:cNvSpPr txBox="1"/>
          <p:nvPr/>
        </p:nvSpPr>
        <p:spPr>
          <a:xfrm>
            <a:off x="490076" y="1226397"/>
            <a:ext cx="2725733"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Actividad 1 – Descomposición</a:t>
            </a:r>
            <a:endParaRPr b="1" i="0" sz="1200" u="none" cap="none" strike="noStrike">
              <a:solidFill>
                <a:schemeClr val="dk2"/>
              </a:solidFill>
              <a:latin typeface="Arial"/>
              <a:ea typeface="Arial"/>
              <a:cs typeface="Arial"/>
              <a:sym typeface="Arial"/>
            </a:endParaRPr>
          </a:p>
        </p:txBody>
      </p:sp>
      <p:sp>
        <p:nvSpPr>
          <p:cNvPr id="1058" name="Google Shape;1058;p96"/>
          <p:cNvSpPr txBox="1"/>
          <p:nvPr/>
        </p:nvSpPr>
        <p:spPr>
          <a:xfrm>
            <a:off x="157246" y="1946270"/>
            <a:ext cx="3475302" cy="4782075"/>
          </a:xfrm>
          <a:prstGeom prst="rect">
            <a:avLst/>
          </a:prstGeom>
          <a:noFill/>
          <a:ln>
            <a:noFill/>
          </a:ln>
        </p:spPr>
        <p:txBody>
          <a:bodyPr anchorCtr="0" anchor="t" bIns="45700" lIns="91425" spcFirstLastPara="1" rIns="91425" wrap="square" tIns="45700">
            <a:noAutofit/>
          </a:bodyPr>
          <a:lstStyle/>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Elige fechas de viaje</a:t>
            </a:r>
            <a:r>
              <a:rPr b="0" i="0" lang="en-US" sz="1400" u="none" cap="none" strike="noStrike">
                <a:solidFill>
                  <a:schemeClr val="dk2"/>
                </a:solidFill>
                <a:latin typeface="Arial"/>
                <a:ea typeface="Arial"/>
                <a:cs typeface="Arial"/>
                <a:sym typeface="Arial"/>
              </a:rPr>
              <a:t>: 7 días en Mayo.</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Reservar vuelos: </a:t>
            </a:r>
            <a:r>
              <a:rPr b="0" i="0" lang="en-US" sz="1400" u="none" cap="none" strike="noStrike">
                <a:solidFill>
                  <a:schemeClr val="dk2"/>
                </a:solidFill>
                <a:latin typeface="Arial"/>
                <a:ea typeface="Arial"/>
                <a:cs typeface="Arial"/>
                <a:sym typeface="Arial"/>
              </a:rPr>
              <a:t>Buscar vuelos de ida y vuelta a Barcelona (Aeropuerto El Prat)</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Organizar transporte: </a:t>
            </a:r>
            <a:r>
              <a:rPr b="0" i="0" lang="en-US" sz="1400" u="none" cap="none" strike="noStrike">
                <a:solidFill>
                  <a:schemeClr val="dk2"/>
                </a:solidFill>
                <a:latin typeface="Arial"/>
                <a:ea typeface="Arial"/>
                <a:cs typeface="Arial"/>
                <a:sym typeface="Arial"/>
              </a:rPr>
              <a:t>Usar el aerobús desde el aeropuerto; Comprar un abono de metro.</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Buscar alojamiento: </a:t>
            </a:r>
            <a:r>
              <a:rPr b="0" i="0" lang="en-US" sz="1400" u="none" cap="none" strike="noStrike">
                <a:solidFill>
                  <a:schemeClr val="dk2"/>
                </a:solidFill>
                <a:latin typeface="Arial"/>
                <a:ea typeface="Arial"/>
                <a:cs typeface="Arial"/>
                <a:sym typeface="Arial"/>
              </a:rPr>
              <a:t>Reservar un hotel cerca de La Rambla.</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Crear itinerario:</a:t>
            </a:r>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Día 1: Explorar barrio gótico.</a:t>
            </a:r>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Día 2: Visitar la Sagrada Familia</a:t>
            </a:r>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Día 3: Relajarse en la Playa.</a:t>
            </a:r>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Día 4: Visitar Montjuïc y Fuente mágica.</a:t>
            </a:r>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Día 5: Las Ramblas, Casa Batlló.</a:t>
            </a:r>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Día 6: Camp Nou, Poble Espanyol.</a:t>
            </a:r>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Día 7: Compras en Passeig de Gràcia.</a:t>
            </a:r>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Reservar entradas: </a:t>
            </a:r>
            <a:r>
              <a:rPr b="0" i="0" lang="en-US" sz="1400" u="none" cap="none" strike="noStrike">
                <a:solidFill>
                  <a:schemeClr val="dk2"/>
                </a:solidFill>
                <a:latin typeface="Arial"/>
                <a:ea typeface="Arial"/>
                <a:cs typeface="Arial"/>
                <a:sym typeface="Arial"/>
              </a:rPr>
              <a:t>Sagrada Familia, tours guiados</a:t>
            </a:r>
            <a:endParaRPr/>
          </a:p>
        </p:txBody>
      </p:sp>
      <p:sp>
        <p:nvSpPr>
          <p:cNvPr id="1059" name="Google Shape;1059;p96"/>
          <p:cNvSpPr txBox="1"/>
          <p:nvPr/>
        </p:nvSpPr>
        <p:spPr>
          <a:xfrm>
            <a:off x="346740" y="218237"/>
            <a:ext cx="700099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accent3"/>
              </a:buClr>
              <a:buSzPts val="1680"/>
              <a:buFont typeface="Arial"/>
              <a:buNone/>
            </a:pPr>
            <a:r>
              <a:rPr b="1" i="0" lang="en-US" sz="2800" u="none" cap="none" strike="noStrike">
                <a:solidFill>
                  <a:schemeClr val="accent3"/>
                </a:solidFill>
                <a:latin typeface="Arial"/>
                <a:ea typeface="Arial"/>
                <a:cs typeface="Arial"/>
                <a:sym typeface="Arial"/>
              </a:rPr>
              <a:t>Respuestas actividades</a:t>
            </a:r>
            <a:endParaRPr/>
          </a:p>
        </p:txBody>
      </p:sp>
      <p:sp>
        <p:nvSpPr>
          <p:cNvPr id="1060" name="Google Shape;1060;p9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664F5B8E-E08E-44CB-8021-18FABF67FBCC</vt:lpwstr>
  </property>
  <property fmtid="{D5CDD505-2E9C-101B-9397-08002B2CF9AE}" pid="3" name="ArticulatePath">
    <vt:lpwstr>Computational Serniors-WP2-R2_OER-M1-v6</vt:lpwstr>
  </property>
</Properties>
</file>